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3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72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44659-9EFB-4EDB-8A17-83AE0A4A6FAE}" type="datetimeFigureOut">
              <a:rPr lang="cs-CZ" smtClean="0"/>
              <a:pPr/>
              <a:t>18.1.2014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8C7B1-E9E5-4F13-B8C6-4A47CFC0705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11.png"/><Relationship Id="rId5" Type="http://schemas.openxmlformats.org/officeDocument/2006/relationships/image" Target="../media/image13.gif"/><Relationship Id="rId10" Type="http://schemas.openxmlformats.org/officeDocument/2006/relationships/image" Target="../media/image10.png"/><Relationship Id="rId4" Type="http://schemas.openxmlformats.org/officeDocument/2006/relationships/image" Target="../media/image12.gif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11.png"/><Relationship Id="rId4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11.png"/><Relationship Id="rId4" Type="http://schemas.openxmlformats.org/officeDocument/2006/relationships/image" Target="../media/image16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3.jpeg"/><Relationship Id="rId7" Type="http://schemas.openxmlformats.org/officeDocument/2006/relationships/image" Target="../media/image2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 descr="G:\blabla\PF 2014 - Obec Telnic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>
            <a:lum bright="9000"/>
          </a:blip>
          <a:srcRect/>
          <a:stretch>
            <a:fillRect/>
          </a:stretch>
        </p:blipFill>
        <p:spPr bwMode="auto">
          <a:xfrm rot="1768485">
            <a:off x="3639087" y="552479"/>
            <a:ext cx="1989660" cy="8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035" name="Picture 11" descr="http://www.krtiny.cz/templates/css/img/log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16630">
            <a:off x="7082637" y="848483"/>
            <a:ext cx="2130770" cy="731619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pic>
        <p:nvPicPr>
          <p:cNvPr id="1038" name="Picture 14" descr="http://www.lf3.cuni.cz/opencms/export/sites/www.lf3.cuni.cz/cs/pracoviste/svi/journal/galerie-obrazku/spendli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682729">
            <a:off x="4441322" y="201978"/>
            <a:ext cx="416423" cy="416423"/>
          </a:xfrm>
          <a:prstGeom prst="rect">
            <a:avLst/>
          </a:prstGeom>
          <a:noFill/>
        </p:spPr>
      </p:pic>
      <p:pic>
        <p:nvPicPr>
          <p:cNvPr id="1040" name="Picture 16" descr="http://www.duofernando.cz/obrs/spendlik-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116632"/>
            <a:ext cx="476250" cy="476250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07504" y="1979548"/>
            <a:ext cx="244611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 smtClean="0"/>
              <a:t>Kategorie „obce“</a:t>
            </a:r>
          </a:p>
          <a:p>
            <a:r>
              <a:rPr lang="cs-CZ" sz="2500" dirty="0" smtClean="0"/>
              <a:t>	</a:t>
            </a:r>
          </a:p>
        </p:txBody>
      </p:sp>
      <p:pic>
        <p:nvPicPr>
          <p:cNvPr id="1054" name="Picture 30" descr="http://marcus.lenngren.com/wp-content/uploads/2012/11/Businessman_Vector_Characte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2420888"/>
            <a:ext cx="2394268" cy="3880123"/>
          </a:xfrm>
          <a:prstGeom prst="rect">
            <a:avLst/>
          </a:prstGeom>
          <a:noFill/>
        </p:spPr>
      </p:pic>
      <p:pic>
        <p:nvPicPr>
          <p:cNvPr id="4" name="Picture 16" descr="https://pbs.twimg.com/profile_images/547914852/Hut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198352">
            <a:off x="4295265" y="1576649"/>
            <a:ext cx="2179754" cy="2179754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539552" y="2564904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…při hodnocení…</a:t>
            </a:r>
          </a:p>
          <a:p>
            <a:r>
              <a:rPr lang="cs-CZ" dirty="0" smtClean="0"/>
              <a:t>…je třeba rozlišovat…</a:t>
            </a:r>
          </a:p>
          <a:p>
            <a:r>
              <a:rPr lang="cs-CZ" dirty="0" smtClean="0"/>
              <a:t>…velikost obce hraje roli…</a:t>
            </a:r>
          </a:p>
          <a:p>
            <a:r>
              <a:rPr lang="cs-CZ" dirty="0" smtClean="0"/>
              <a:t>…platí však nepřímá úměra…</a:t>
            </a:r>
            <a:endParaRPr lang="cs-CZ" dirty="0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0" cstate="print">
            <a:lum bright="9000"/>
          </a:blip>
          <a:srcRect/>
          <a:stretch>
            <a:fillRect/>
          </a:stretch>
        </p:blipFill>
        <p:spPr bwMode="auto">
          <a:xfrm rot="1762241">
            <a:off x="5070548" y="630149"/>
            <a:ext cx="2372651" cy="599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045" name="Picture 21" descr="http://obrazky.superia.cz/nahled-velky/spendlik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1154979">
            <a:off x="5799635" y="83637"/>
            <a:ext cx="404153" cy="4041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C 0.00504 -0.00903 0.00955 -0.01736 0.01667 -0.02361 C 0.02118 -0.03264 0.02952 -0.03912 0.03646 -0.04444 C 0.04202 -0.04861 0.04688 -0.05463 0.05209 -0.05972 C 0.05764 -0.06528 0.0724 -0.07176 0.07917 -0.07361 C 0.08872 -0.08218 0.07396 -0.06968 0.0875 -0.07778 C 0.09271 -0.08079 0.09636 -0.08634 0.10209 -0.08889 C 0.10712 -0.0956 0.11268 -0.09977 0.11875 -0.10417 C 0.12639 -0.10972 0.13368 -0.1162 0.14167 -0.12083 C 0.14549 -0.12292 0.15018 -0.12361 0.15417 -0.125 C 0.16181 -0.12755 0.16927 -0.13125 0.17709 -0.13333 C 0.17778 -0.13333 0.18802 -0.13218 0.19063 -0.13056 C 0.20105 -0.12361 0.20677 -0.11204 0.21355 -0.1 C 0.21615 -0.08935 0.22032 -0.0794 0.22396 -0.06944 C 0.229 -0.05579 0.23039 -0.04005 0.23542 -0.02639 C 0.23837 -0.01852 0.24115 -0.01088 0.24375 -0.00278 C 0.24497 0.00116 0.24757 0.0044 0.24896 0.00833 C 0.25539 0.02731 0.25782 0.04861 0.26771 0.06528 C 0.26927 0.07176 0.27205 0.07477 0.275 0.08056 C 0.27882 0.08819 0.2823 0.09745 0.28542 0.10556 C 0.29045 0.11875 0.29115 0.13426 0.29688 0.14722 C 0.29844 0.15579 0.30105 0.16319 0.30417 0.17083 C 0.30834 0.18079 0.30417 0.175 0.30834 0.18611 C 0.31355 0.20023 0.31268 0.19259 0.31459 0.20139 C 0.31875 0.22037 0.32344 0.23958 0.32813 0.25833 C 0.33091 0.26968 0.33039 0.26227 0.33334 0.27778 C 0.33525 0.28773 0.33716 0.29931 0.34063 0.30833 C 0.34219 0.31875 0.34462 0.3287 0.34688 0.33889 C 0.34948 0.34977 0.35035 0.35972 0.35521 0.36944 C 0.35764 0.38218 0.35573 0.37731 0.35938 0.38472 C 0.36059 0.3912 0.36302 0.3963 0.36459 0.40278 C 0.36493 0.40417 0.36563 0.40694 0.36563 0.40694 C 0.36702 0.41921 0.37084 0.4331 0.375 0.44444 C 0.37639 0.45324 0.37848 0.46181 0.3823 0.46944 C 0.38334 0.4794 0.38507 0.48958 0.38855 0.49861 C 0.38924 0.50509 0.39011 0.51435 0.39167 0.52083 C 0.3948 0.53333 0.40191 0.54398 0.40625 0.55556 C 0.40955 0.56458 0.41337 0.57338 0.41875 0.58056 C 0.4191 0.58194 0.4191 0.5838 0.4198 0.58472 C 0.42049 0.58565 0.42205 0.58519 0.42292 0.58611 C 0.43073 0.59306 0.4217 0.58843 0.42917 0.59167 C 0.43837 0.60995 0.4632 0.61366 0.47813 0.61528 C 0.48299 0.61574 0.48785 0.6162 0.49271 0.61667 C 0.5007 0.6162 0.50868 0.61597 0.51667 0.61528 C 0.52136 0.61481 0.53021 0.61111 0.53021 0.61111 C 0.5408 0.60162 0.55209 0.59398 0.5625 0.58472 C 0.56355 0.5838 0.56476 0.5831 0.56563 0.58194 C 0.56702 0.58009 0.56823 0.57801 0.5698 0.57639 C 0.57327 0.57315 0.57292 0.57708 0.57292 0.57361 " pathEditMode="relative" ptsTypes="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04" y="1979548"/>
            <a:ext cx="244611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 smtClean="0"/>
              <a:t>Kategorie „obce“</a:t>
            </a:r>
          </a:p>
          <a:p>
            <a:r>
              <a:rPr lang="cs-CZ" sz="2500" dirty="0" smtClean="0"/>
              <a:t>	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539552" y="2564904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…proč?...</a:t>
            </a:r>
          </a:p>
          <a:p>
            <a:r>
              <a:rPr lang="cs-CZ" dirty="0" smtClean="0"/>
              <a:t>…města vs. malé obce…</a:t>
            </a:r>
          </a:p>
          <a:p>
            <a:r>
              <a:rPr lang="cs-CZ" dirty="0" smtClean="0"/>
              <a:t>…zájem o komunikaci se svými občany…</a:t>
            </a:r>
          </a:p>
          <a:p>
            <a:r>
              <a:rPr lang="cs-CZ" dirty="0" smtClean="0"/>
              <a:t>…atraktivita pro nově příchozí návštěvníky…</a:t>
            </a:r>
          </a:p>
          <a:p>
            <a:r>
              <a:rPr lang="cs-CZ" dirty="0" smtClean="0"/>
              <a:t>…pro koho a </a:t>
            </a:r>
            <a:r>
              <a:rPr lang="cs-CZ" dirty="0" smtClean="0"/>
              <a:t>z jakého důvody ty stránky </a:t>
            </a:r>
            <a:r>
              <a:rPr lang="cs-CZ" dirty="0" smtClean="0"/>
              <a:t>vlastně děláme?...</a:t>
            </a:r>
          </a:p>
          <a:p>
            <a:endParaRPr lang="cs-CZ" dirty="0" smtClean="0"/>
          </a:p>
          <a:p>
            <a:r>
              <a:rPr lang="cs-CZ" dirty="0" smtClean="0"/>
              <a:t>…jednorázové investice vs. (</a:t>
            </a:r>
            <a:r>
              <a:rPr lang="cs-CZ" dirty="0" err="1" smtClean="0"/>
              <a:t>tý</a:t>
            </a:r>
            <a:r>
              <a:rPr lang="cs-CZ" dirty="0" smtClean="0"/>
              <a:t>)denní/měsíční provoz webu… </a:t>
            </a:r>
          </a:p>
          <a:p>
            <a:r>
              <a:rPr lang="cs-CZ" dirty="0" smtClean="0"/>
              <a:t>…informačně statické stránky vs. „tady to žije“…</a:t>
            </a:r>
          </a:p>
        </p:txBody>
      </p:sp>
      <p:pic>
        <p:nvPicPr>
          <p:cNvPr id="14346" name="Picture 10" descr="http://fr.heraldry.ca/kids_fr/images/dragon_blowing_fire_knight_hg_cl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9580" y="4365104"/>
            <a:ext cx="3486876" cy="2420888"/>
          </a:xfrm>
          <a:prstGeom prst="rect">
            <a:avLst/>
          </a:prstGeom>
          <a:noFill/>
        </p:spPr>
      </p:pic>
      <p:pic>
        <p:nvPicPr>
          <p:cNvPr id="14356" name="Picture 20" descr="http://max.wilsonsd.org:8080/Clip_Art/Pmpa3/war/medieval_knights/knight_armored_archdu_ad_hw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4869160"/>
            <a:ext cx="1221503" cy="1710104"/>
          </a:xfrm>
          <a:prstGeom prst="rect">
            <a:avLst/>
          </a:prstGeom>
          <a:noFill/>
        </p:spPr>
      </p:pic>
      <p:pic>
        <p:nvPicPr>
          <p:cNvPr id="24" name="Picture 9"/>
          <p:cNvPicPr>
            <a:picLocks noChangeAspect="1" noChangeArrowheads="1"/>
          </p:cNvPicPr>
          <p:nvPr/>
        </p:nvPicPr>
        <p:blipFill>
          <a:blip r:embed="rId6" cstate="print">
            <a:lum bright="9000"/>
          </a:blip>
          <a:srcRect/>
          <a:stretch>
            <a:fillRect/>
          </a:stretch>
        </p:blipFill>
        <p:spPr bwMode="auto">
          <a:xfrm rot="1768485">
            <a:off x="3639087" y="552479"/>
            <a:ext cx="1989660" cy="8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5" name="Picture 11" descr="http://www.krtiny.cz/templates/css/img/log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16630">
            <a:off x="7082637" y="848483"/>
            <a:ext cx="2130770" cy="731619"/>
          </a:xfrm>
          <a:prstGeom prst="rect">
            <a:avLst/>
          </a:prstGeom>
          <a:noFill/>
        </p:spPr>
      </p:pic>
      <p:pic>
        <p:nvPicPr>
          <p:cNvPr id="26" name="Picture 14" descr="http://www.lf3.cuni.cz/opencms/export/sites/www.lf3.cuni.cz/cs/pracoviste/svi/journal/galerie-obrazku/spendlik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3682729">
            <a:off x="4441322" y="201978"/>
            <a:ext cx="416423" cy="416423"/>
          </a:xfrm>
          <a:prstGeom prst="rect">
            <a:avLst/>
          </a:prstGeom>
          <a:noFill/>
        </p:spPr>
      </p:pic>
      <p:pic>
        <p:nvPicPr>
          <p:cNvPr id="27" name="Picture 16" descr="http://www.duofernando.cz/obrs/spendlik-m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304" y="116632"/>
            <a:ext cx="476250" cy="476250"/>
          </a:xfrm>
          <a:prstGeom prst="rect">
            <a:avLst/>
          </a:prstGeom>
          <a:noFill/>
        </p:spPr>
      </p:pic>
      <p:pic>
        <p:nvPicPr>
          <p:cNvPr id="28" name="Picture 17"/>
          <p:cNvPicPr>
            <a:picLocks noChangeAspect="1" noChangeArrowheads="1"/>
          </p:cNvPicPr>
          <p:nvPr/>
        </p:nvPicPr>
        <p:blipFill>
          <a:blip r:embed="rId10" cstate="print">
            <a:lum bright="9000"/>
          </a:blip>
          <a:srcRect/>
          <a:stretch>
            <a:fillRect/>
          </a:stretch>
        </p:blipFill>
        <p:spPr bwMode="auto">
          <a:xfrm rot="1762241">
            <a:off x="5070548" y="630149"/>
            <a:ext cx="2372651" cy="599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9" name="Picture 21" descr="http://obrazky.superia.cz/nahled-velky/spendlik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1154979">
            <a:off x="5799635" y="83637"/>
            <a:ext cx="404153" cy="4041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04" y="1979548"/>
            <a:ext cx="244611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 smtClean="0"/>
              <a:t>Kategorie „obce“</a:t>
            </a:r>
          </a:p>
          <a:p>
            <a:endParaRPr lang="cs-CZ" sz="2500" b="1" dirty="0" smtClean="0"/>
          </a:p>
          <a:p>
            <a:r>
              <a:rPr lang="cs-CZ" sz="2000" dirty="0" smtClean="0"/>
              <a:t>- dění v obci</a:t>
            </a:r>
          </a:p>
          <a:p>
            <a:r>
              <a:rPr lang="cs-CZ" sz="2000" dirty="0" smtClean="0"/>
              <a:t>- komunikace</a:t>
            </a:r>
          </a:p>
          <a:p>
            <a:r>
              <a:rPr lang="cs-CZ" sz="2500" dirty="0" smtClean="0"/>
              <a:t>	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7877" y="1772816"/>
            <a:ext cx="6620627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5" cstate="print">
            <a:lum bright="9000"/>
          </a:blip>
          <a:srcRect/>
          <a:stretch>
            <a:fillRect/>
          </a:stretch>
        </p:blipFill>
        <p:spPr bwMode="auto">
          <a:xfrm rot="1768485">
            <a:off x="3639087" y="552479"/>
            <a:ext cx="1989660" cy="8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7" name="Picture 11" descr="http://www.krtiny.cz/templates/css/img/log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740000">
            <a:off x="7082637" y="848483"/>
            <a:ext cx="2130770" cy="731619"/>
          </a:xfrm>
          <a:prstGeom prst="rect">
            <a:avLst/>
          </a:prstGeom>
          <a:noFill/>
        </p:spPr>
      </p:pic>
      <p:pic>
        <p:nvPicPr>
          <p:cNvPr id="18" name="Picture 14" descr="http://www.lf3.cuni.cz/opencms/export/sites/www.lf3.cuni.cz/cs/pracoviste/svi/journal/galerie-obrazku/spendli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682729">
            <a:off x="4441322" y="201978"/>
            <a:ext cx="416423" cy="416423"/>
          </a:xfrm>
          <a:prstGeom prst="rect">
            <a:avLst/>
          </a:prstGeom>
          <a:noFill/>
        </p:spPr>
      </p:pic>
      <p:pic>
        <p:nvPicPr>
          <p:cNvPr id="20" name="Picture 16" descr="http://www.duofernando.cz/obrs/spendlik-m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116632"/>
            <a:ext cx="476250" cy="476250"/>
          </a:xfrm>
          <a:prstGeom prst="rect">
            <a:avLst/>
          </a:prstGeom>
          <a:noFill/>
        </p:spPr>
      </p:pic>
      <p:pic>
        <p:nvPicPr>
          <p:cNvPr id="22" name="Picture 17"/>
          <p:cNvPicPr>
            <a:picLocks noChangeAspect="1" noChangeArrowheads="1"/>
          </p:cNvPicPr>
          <p:nvPr/>
        </p:nvPicPr>
        <p:blipFill>
          <a:blip r:embed="rId9" cstate="print">
            <a:lum bright="9000"/>
          </a:blip>
          <a:srcRect/>
          <a:stretch>
            <a:fillRect/>
          </a:stretch>
        </p:blipFill>
        <p:spPr bwMode="auto">
          <a:xfrm rot="1762241">
            <a:off x="5070548" y="630149"/>
            <a:ext cx="2372651" cy="599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3" name="Picture 21" descr="http://obrazky.superia.cz/nahled-velky/spendlik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154979">
            <a:off x="5799635" y="83637"/>
            <a:ext cx="404153" cy="404153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 rot="1740000">
            <a:off x="4930821" y="2420082"/>
            <a:ext cx="3230756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4 500 obyvatel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04" y="1979548"/>
            <a:ext cx="244611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 smtClean="0"/>
              <a:t>Kategorie „obce“</a:t>
            </a:r>
          </a:p>
          <a:p>
            <a:endParaRPr lang="cs-CZ" sz="2500" b="1" dirty="0" smtClean="0"/>
          </a:p>
          <a:p>
            <a:r>
              <a:rPr lang="cs-CZ" sz="2000" dirty="0" smtClean="0"/>
              <a:t>- dění v obci</a:t>
            </a:r>
          </a:p>
          <a:p>
            <a:r>
              <a:rPr lang="cs-CZ" sz="2000" dirty="0" smtClean="0"/>
              <a:t>- komunikace</a:t>
            </a:r>
          </a:p>
          <a:p>
            <a:r>
              <a:rPr lang="cs-CZ" sz="2500" dirty="0" smtClean="0"/>
              <a:t>	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844824"/>
            <a:ext cx="4540216" cy="5007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 rot="1740000">
            <a:off x="5118372" y="2420082"/>
            <a:ext cx="2855654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800 obyvatel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5" cstate="print">
            <a:lum bright="9000"/>
          </a:blip>
          <a:srcRect/>
          <a:stretch>
            <a:fillRect/>
          </a:stretch>
        </p:blipFill>
        <p:spPr bwMode="auto">
          <a:xfrm rot="1768485">
            <a:off x="3639087" y="552479"/>
            <a:ext cx="1989660" cy="8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5" name="Picture 11" descr="http://www.krtiny.cz/templates/css/img/log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16630">
            <a:off x="7082637" y="848483"/>
            <a:ext cx="2130770" cy="731619"/>
          </a:xfrm>
          <a:prstGeom prst="rect">
            <a:avLst/>
          </a:prstGeom>
          <a:noFill/>
        </p:spPr>
      </p:pic>
      <p:pic>
        <p:nvPicPr>
          <p:cNvPr id="16" name="Picture 14" descr="http://www.lf3.cuni.cz/opencms/export/sites/www.lf3.cuni.cz/cs/pracoviste/svi/journal/galerie-obrazku/spendli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682729">
            <a:off x="4441322" y="201978"/>
            <a:ext cx="416423" cy="416423"/>
          </a:xfrm>
          <a:prstGeom prst="rect">
            <a:avLst/>
          </a:prstGeom>
          <a:noFill/>
        </p:spPr>
      </p:pic>
      <p:pic>
        <p:nvPicPr>
          <p:cNvPr id="17" name="Picture 16" descr="http://www.duofernando.cz/obrs/spendlik-m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116632"/>
            <a:ext cx="476250" cy="476250"/>
          </a:xfrm>
          <a:prstGeom prst="rect">
            <a:avLst/>
          </a:prstGeom>
          <a:noFill/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9" cstate="print">
            <a:lum bright="9000"/>
          </a:blip>
          <a:srcRect/>
          <a:stretch>
            <a:fillRect/>
          </a:stretch>
        </p:blipFill>
        <p:spPr bwMode="auto">
          <a:xfrm rot="1762241">
            <a:off x="5070548" y="630149"/>
            <a:ext cx="2372651" cy="599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0" name="Picture 21" descr="http://obrazky.superia.cz/nahled-velky/spendlik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154979">
            <a:off x="5799635" y="83637"/>
            <a:ext cx="404153" cy="4041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04" y="1979548"/>
            <a:ext cx="244611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 smtClean="0"/>
              <a:t>Kategorie „obce“</a:t>
            </a:r>
          </a:p>
          <a:p>
            <a:endParaRPr lang="cs-CZ" sz="2500" b="1" dirty="0" smtClean="0"/>
          </a:p>
          <a:p>
            <a:r>
              <a:rPr lang="cs-CZ" sz="2000" dirty="0" smtClean="0"/>
              <a:t>- dění v obci</a:t>
            </a:r>
          </a:p>
          <a:p>
            <a:r>
              <a:rPr lang="cs-CZ" sz="2000" dirty="0" smtClean="0"/>
              <a:t>- komunikace</a:t>
            </a:r>
          </a:p>
          <a:p>
            <a:r>
              <a:rPr lang="cs-CZ" sz="2500" dirty="0" smtClean="0"/>
              <a:t>	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1685576"/>
            <a:ext cx="4791298" cy="5172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 rot="1740000">
            <a:off x="5118372" y="2420082"/>
            <a:ext cx="2855654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200 obyvatel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5" cstate="print">
            <a:lum bright="9000"/>
          </a:blip>
          <a:srcRect/>
          <a:stretch>
            <a:fillRect/>
          </a:stretch>
        </p:blipFill>
        <p:spPr bwMode="auto">
          <a:xfrm rot="1768485">
            <a:off x="3639087" y="552479"/>
            <a:ext cx="1989660" cy="8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5" name="Picture 11" descr="http://www.krtiny.cz/templates/css/img/log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16630">
            <a:off x="7082637" y="848483"/>
            <a:ext cx="2130770" cy="731619"/>
          </a:xfrm>
          <a:prstGeom prst="rect">
            <a:avLst/>
          </a:prstGeom>
          <a:noFill/>
        </p:spPr>
      </p:pic>
      <p:pic>
        <p:nvPicPr>
          <p:cNvPr id="16" name="Picture 14" descr="http://www.lf3.cuni.cz/opencms/export/sites/www.lf3.cuni.cz/cs/pracoviste/svi/journal/galerie-obrazku/spendli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682729">
            <a:off x="4441322" y="201978"/>
            <a:ext cx="416423" cy="416423"/>
          </a:xfrm>
          <a:prstGeom prst="rect">
            <a:avLst/>
          </a:prstGeom>
          <a:noFill/>
        </p:spPr>
      </p:pic>
      <p:pic>
        <p:nvPicPr>
          <p:cNvPr id="17" name="Picture 16" descr="http://www.duofernando.cz/obrs/spendlik-m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116632"/>
            <a:ext cx="476250" cy="476250"/>
          </a:xfrm>
          <a:prstGeom prst="rect">
            <a:avLst/>
          </a:prstGeom>
          <a:noFill/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9" cstate="print">
            <a:lum bright="9000"/>
          </a:blip>
          <a:srcRect/>
          <a:stretch>
            <a:fillRect/>
          </a:stretch>
        </p:blipFill>
        <p:spPr bwMode="auto">
          <a:xfrm rot="1762241">
            <a:off x="5070548" y="630149"/>
            <a:ext cx="2372651" cy="599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0" name="Picture 21" descr="http://obrazky.superia.cz/nahled-velky/spendlik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154979">
            <a:off x="5799635" y="83637"/>
            <a:ext cx="404153" cy="4041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04" y="1979548"/>
            <a:ext cx="244611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 smtClean="0"/>
              <a:t>Kategorie „obce“</a:t>
            </a:r>
          </a:p>
          <a:p>
            <a:endParaRPr lang="cs-CZ" sz="2500" b="1" dirty="0" smtClean="0"/>
          </a:p>
          <a:p>
            <a:r>
              <a:rPr lang="cs-CZ" sz="2000" dirty="0" smtClean="0"/>
              <a:t>- dění v obci</a:t>
            </a:r>
          </a:p>
          <a:p>
            <a:r>
              <a:rPr lang="cs-CZ" sz="2000" dirty="0" smtClean="0"/>
              <a:t>- komunikace</a:t>
            </a:r>
          </a:p>
          <a:p>
            <a:r>
              <a:rPr lang="cs-CZ" sz="2500" dirty="0" smtClean="0"/>
              <a:t>	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4" cstate="print">
            <a:lum bright="9000"/>
          </a:blip>
          <a:srcRect/>
          <a:stretch>
            <a:fillRect/>
          </a:stretch>
        </p:blipFill>
        <p:spPr bwMode="auto">
          <a:xfrm rot="1768485">
            <a:off x="3639087" y="552479"/>
            <a:ext cx="1989660" cy="8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5" name="Picture 11" descr="http://www.krtiny.cz/templates/css/img/log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16630">
            <a:off x="7082637" y="848483"/>
            <a:ext cx="2130770" cy="731619"/>
          </a:xfrm>
          <a:prstGeom prst="rect">
            <a:avLst/>
          </a:prstGeom>
          <a:noFill/>
        </p:spPr>
      </p:pic>
      <p:pic>
        <p:nvPicPr>
          <p:cNvPr id="16" name="Picture 14" descr="http://www.lf3.cuni.cz/opencms/export/sites/www.lf3.cuni.cz/cs/pracoviste/svi/journal/galerie-obrazku/spendli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682729">
            <a:off x="4441322" y="201978"/>
            <a:ext cx="416423" cy="416423"/>
          </a:xfrm>
          <a:prstGeom prst="rect">
            <a:avLst/>
          </a:prstGeom>
          <a:noFill/>
        </p:spPr>
      </p:pic>
      <p:pic>
        <p:nvPicPr>
          <p:cNvPr id="17" name="Picture 16" descr="http://www.duofernando.cz/obrs/spendlik-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116632"/>
            <a:ext cx="476250" cy="476250"/>
          </a:xfrm>
          <a:prstGeom prst="rect">
            <a:avLst/>
          </a:prstGeom>
          <a:noFill/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8" cstate="print">
            <a:lum bright="9000"/>
          </a:blip>
          <a:srcRect/>
          <a:stretch>
            <a:fillRect/>
          </a:stretch>
        </p:blipFill>
        <p:spPr bwMode="auto">
          <a:xfrm rot="1762241">
            <a:off x="5070548" y="630149"/>
            <a:ext cx="2372651" cy="599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0" name="Picture 21" descr="http://obrazky.superia.cz/nahled-velky/spendlik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154979">
            <a:off x="5799635" y="83637"/>
            <a:ext cx="404153" cy="404153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3112790" y="3645024"/>
            <a:ext cx="290771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500" b="1" dirty="0" smtClean="0"/>
              <a:t>Starosto, </a:t>
            </a:r>
          </a:p>
          <a:p>
            <a:pPr algn="ctr"/>
            <a:r>
              <a:rPr lang="cs-CZ" sz="2500" b="1" dirty="0" smtClean="0"/>
              <a:t>a kdo to bude dělat?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pic>
        <p:nvPicPr>
          <p:cNvPr id="19459" name="Picture 3" descr="K:\Loga\průhledné logo\telnice-pn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332656"/>
            <a:ext cx="1017295" cy="1108776"/>
          </a:xfrm>
          <a:prstGeom prst="rect">
            <a:avLst/>
          </a:prstGeom>
          <a:noFill/>
          <a:effectLst>
            <a:glow rad="101600">
              <a:schemeClr val="bg1">
                <a:alpha val="40000"/>
              </a:schemeClr>
            </a:glow>
          </a:effectLst>
        </p:spPr>
      </p:pic>
      <p:sp>
        <p:nvSpPr>
          <p:cNvPr id="22" name="Obdélník 21"/>
          <p:cNvSpPr/>
          <p:nvPr/>
        </p:nvSpPr>
        <p:spPr>
          <a:xfrm>
            <a:off x="7173813" y="1475492"/>
            <a:ext cx="1722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spc="50" dirty="0" smtClean="0"/>
              <a:t>www.</a:t>
            </a:r>
            <a:r>
              <a:rPr lang="cs-CZ" b="1" spc="50" dirty="0" err="1" smtClean="0"/>
              <a:t>telnice.cz</a:t>
            </a:r>
            <a:endParaRPr lang="cs-CZ" b="1" spc="50" dirty="0"/>
          </a:p>
        </p:txBody>
      </p:sp>
      <p:sp>
        <p:nvSpPr>
          <p:cNvPr id="19" name="Obdélník 18"/>
          <p:cNvSpPr/>
          <p:nvPr/>
        </p:nvSpPr>
        <p:spPr>
          <a:xfrm>
            <a:off x="107504" y="1979548"/>
            <a:ext cx="9036496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500" b="1" dirty="0" smtClean="0"/>
              <a:t>Zkušenosti z Telnice…  </a:t>
            </a:r>
            <a:r>
              <a:rPr lang="cs-CZ" sz="2000" dirty="0" smtClean="0"/>
              <a:t>…nikomu nevnucujeme </a:t>
            </a:r>
            <a:r>
              <a:rPr lang="cs-CZ" sz="2000" dirty="0" smtClean="0">
                <a:sym typeface="Wingdings" pitchFamily="2" charset="2"/>
              </a:rPr>
              <a:t></a:t>
            </a:r>
            <a:r>
              <a:rPr lang="cs-CZ" sz="2000" dirty="0" smtClean="0"/>
              <a:t>…</a:t>
            </a:r>
          </a:p>
          <a:p>
            <a:endParaRPr lang="cs-CZ" sz="1000" b="1" dirty="0" smtClean="0"/>
          </a:p>
          <a:p>
            <a:r>
              <a:rPr lang="cs-CZ" sz="2000" dirty="0" smtClean="0"/>
              <a:t>aneb </a:t>
            </a:r>
            <a:br>
              <a:rPr lang="cs-CZ" sz="2000" dirty="0" smtClean="0"/>
            </a:br>
            <a:endParaRPr lang="cs-CZ" sz="1000" dirty="0" smtClean="0"/>
          </a:p>
          <a:p>
            <a:r>
              <a:rPr lang="cs-CZ" sz="2500" b="1" dirty="0" smtClean="0"/>
              <a:t>…jak mít na webu 2-3 novinky denně a mít čím naplnit zpravodaj?..</a:t>
            </a:r>
          </a:p>
          <a:p>
            <a:endParaRPr lang="cs-CZ" sz="1000" dirty="0" smtClean="0"/>
          </a:p>
          <a:p>
            <a:r>
              <a:rPr lang="cs-CZ" sz="2000" dirty="0" smtClean="0"/>
              <a:t>Velmi důležitý je samotný webový obsah a jeho pravidelná aktualizace…</a:t>
            </a:r>
          </a:p>
          <a:p>
            <a:endParaRPr lang="cs-CZ" sz="2000" dirty="0" smtClean="0"/>
          </a:p>
          <a:p>
            <a:r>
              <a:rPr lang="cs-CZ" sz="2000" b="1" u="sng" dirty="0" smtClean="0"/>
              <a:t>Co je k tomu zapotřebí?</a:t>
            </a:r>
          </a:p>
          <a:p>
            <a:r>
              <a:rPr lang="cs-CZ" sz="2000" dirty="0" smtClean="0"/>
              <a:t>- živá obec (aspoň trochu)</a:t>
            </a:r>
          </a:p>
          <a:p>
            <a:r>
              <a:rPr lang="cs-CZ" sz="2000" dirty="0" smtClean="0"/>
              <a:t>- živý a aktivní starosta nebo třeba dostatečně informovaní členové kulturní komise</a:t>
            </a:r>
          </a:p>
          <a:p>
            <a:pPr>
              <a:buFontTx/>
              <a:buChar char="-"/>
            </a:pPr>
            <a:r>
              <a:rPr lang="cs-CZ" sz="2000" dirty="0" smtClean="0"/>
              <a:t> živý </a:t>
            </a:r>
            <a:r>
              <a:rPr lang="cs-CZ" sz="2000" dirty="0" err="1" smtClean="0"/>
              <a:t>webmaster</a:t>
            </a:r>
            <a:r>
              <a:rPr lang="cs-CZ" sz="2000" dirty="0" smtClean="0"/>
              <a:t> (aspoň dobrovolník či brigádník = nadšenec a mírný optimista)</a:t>
            </a:r>
          </a:p>
          <a:p>
            <a:pPr>
              <a:buFontTx/>
              <a:buChar char="-"/>
            </a:pPr>
            <a:r>
              <a:rPr lang="cs-CZ" sz="2000" dirty="0" smtClean="0"/>
              <a:t> živý a poměrně nepřezaměstnaný fotograf anebo zdatní občané (účastníci akcí)</a:t>
            </a:r>
          </a:p>
          <a:p>
            <a:pPr>
              <a:buFontTx/>
              <a:buChar char="-"/>
            </a:pPr>
            <a:r>
              <a:rPr lang="cs-CZ" sz="2000" dirty="0" smtClean="0"/>
              <a:t> dodržování pravidel a dobrá víra ve smysluplný konečný výsledek</a:t>
            </a:r>
            <a:r>
              <a:rPr lang="cs-CZ" sz="2000" dirty="0" smtClean="0"/>
              <a:t>…</a:t>
            </a:r>
          </a:p>
          <a:p>
            <a:pPr>
              <a:buFontTx/>
              <a:buChar char="-"/>
            </a:pPr>
            <a:endParaRPr lang="cs-CZ" sz="2000" dirty="0" smtClean="0"/>
          </a:p>
          <a:p>
            <a:pPr algn="ctr"/>
            <a:r>
              <a:rPr lang="cs-CZ" sz="2500" b="1" dirty="0" smtClean="0"/>
              <a:t>Co tím vaše webové stránky získají? </a:t>
            </a:r>
            <a:r>
              <a:rPr lang="cs-CZ" sz="2500" b="1" dirty="0" smtClean="0"/>
              <a:t>– </a:t>
            </a:r>
            <a:r>
              <a:rPr lang="cs-CZ" sz="2500" b="1" dirty="0" smtClean="0"/>
              <a:t>Osobitého </a:t>
            </a:r>
            <a:r>
              <a:rPr lang="cs-CZ" sz="2500" b="1" dirty="0" smtClean="0"/>
              <a:t>„ducha</a:t>
            </a:r>
            <a:r>
              <a:rPr lang="cs-CZ" sz="2500" b="1" dirty="0" smtClean="0"/>
              <a:t>“ </a:t>
            </a:r>
            <a:r>
              <a:rPr lang="cs-CZ" sz="2500" b="1" dirty="0" smtClean="0">
                <a:sym typeface="Wingdings" pitchFamily="2" charset="2"/>
              </a:rPr>
              <a:t></a:t>
            </a:r>
            <a:r>
              <a:rPr lang="cs-CZ" sz="2500" b="1" dirty="0" smtClean="0"/>
              <a:t>. </a:t>
            </a:r>
            <a:endParaRPr lang="cs-CZ" sz="2500" b="1" dirty="0" smtClean="0"/>
          </a:p>
        </p:txBody>
      </p:sp>
      <p:pic>
        <p:nvPicPr>
          <p:cNvPr id="6146" name="Picture 2" descr="http://th05.deviantart.net/fs70/200H/f/2011/353/1/d/casper_the_friendly_ghost_by_mollyketty-d4jma9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136904" y="5614655"/>
            <a:ext cx="899592" cy="6946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04" y="1945570"/>
            <a:ext cx="9036496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V Telnici žije 1 500 obyvatel a denně navštíví naše stránky cca 380 unikátních čtenářů,</a:t>
            </a:r>
          </a:p>
          <a:p>
            <a:r>
              <a:rPr lang="cs-CZ" sz="2000" dirty="0" smtClean="0"/>
              <a:t>denně stáhnou cca 0,5 GB dat.</a:t>
            </a:r>
          </a:p>
          <a:p>
            <a:endParaRPr lang="cs-CZ" sz="2000" dirty="0" smtClean="0"/>
          </a:p>
          <a:p>
            <a:r>
              <a:rPr lang="cs-CZ" sz="2000" dirty="0" err="1" smtClean="0"/>
              <a:t>Telnický</a:t>
            </a:r>
            <a:r>
              <a:rPr lang="cs-CZ" sz="2000" dirty="0" smtClean="0"/>
              <a:t> zpravodaj vychází 1x za 2 měsíce, od konečné uzávěrky do doručení zpravodaje zbývá vždy cca 14 dní (rozsah: 24 – 48 stran), obsahuje kompletní dění </a:t>
            </a:r>
            <a:br>
              <a:rPr lang="cs-CZ" sz="2000" dirty="0" smtClean="0"/>
            </a:br>
            <a:r>
              <a:rPr lang="cs-CZ" sz="2000" dirty="0" smtClean="0"/>
              <a:t>v obci za uplynulé dva měsíce.</a:t>
            </a:r>
          </a:p>
          <a:p>
            <a:pPr>
              <a:buFontTx/>
              <a:buChar char="-"/>
            </a:pPr>
            <a:endParaRPr lang="cs-CZ" sz="1000" dirty="0" smtClean="0"/>
          </a:p>
          <a:p>
            <a:pPr algn="ctr"/>
            <a:r>
              <a:rPr lang="cs-CZ" sz="2500" b="1" dirty="0" smtClean="0"/>
              <a:t>Základem je provázanost obsahu webu </a:t>
            </a:r>
            <a:r>
              <a:rPr lang="cs-CZ" sz="2500" b="1" dirty="0" smtClean="0"/>
              <a:t>a obecního </a:t>
            </a:r>
            <a:r>
              <a:rPr lang="cs-CZ" sz="2500" b="1" dirty="0" smtClean="0"/>
              <a:t>zpravodaje.</a:t>
            </a:r>
          </a:p>
          <a:p>
            <a:pPr>
              <a:buFontTx/>
              <a:buChar char="-"/>
            </a:pPr>
            <a:endParaRPr lang="cs-CZ" sz="1000" b="1" dirty="0" smtClean="0"/>
          </a:p>
          <a:p>
            <a:r>
              <a:rPr lang="cs-CZ" sz="2000" dirty="0" smtClean="0"/>
              <a:t>Články jsou z webu ke dni uzávěrky zpravodaje exportovány a textově aktualizovány</a:t>
            </a:r>
          </a:p>
          <a:p>
            <a:r>
              <a:rPr lang="cs-CZ" sz="2000" dirty="0" smtClean="0"/>
              <a:t>tak, aby mohly být otištěny ve zpravodaji.</a:t>
            </a:r>
          </a:p>
          <a:p>
            <a:endParaRPr lang="cs-CZ" sz="1000" dirty="0" smtClean="0"/>
          </a:p>
          <a:p>
            <a:r>
              <a:rPr lang="cs-CZ" sz="2000" dirty="0" smtClean="0"/>
              <a:t>Dochází samozřejmě k jevu, který pro aktivní čtenáře znamená, že některé informace již </a:t>
            </a:r>
            <a:r>
              <a:rPr lang="cs-CZ" sz="2000" dirty="0" smtClean="0"/>
              <a:t>četli </a:t>
            </a:r>
            <a:r>
              <a:rPr lang="cs-CZ" sz="2000" dirty="0" smtClean="0"/>
              <a:t>na webu a znovu pak i ve zpravodaji – většině to však nevadí. Naopak: většina čtenářů webu nepatří (a nikdy nepatřila) ke čtenářům zpravodaje (mladší lidé), většina čtenářů zpravodaje pravidelně nenavštěvuje web (spíše starší generace</a:t>
            </a:r>
            <a:r>
              <a:rPr lang="cs-CZ" sz="2000" dirty="0" smtClean="0"/>
              <a:t>).</a:t>
            </a:r>
          </a:p>
          <a:p>
            <a:pPr algn="ctr"/>
            <a:r>
              <a:rPr lang="cs-CZ" sz="2000" b="1" dirty="0" smtClean="0"/>
              <a:t>Z obecních webových stránek i ze zpravodaje se stává živá kronika obce…</a:t>
            </a:r>
            <a:endParaRPr lang="cs-CZ" sz="2000" b="1" dirty="0" smtClean="0"/>
          </a:p>
        </p:txBody>
      </p:sp>
      <p:pic>
        <p:nvPicPr>
          <p:cNvPr id="19459" name="Picture 3" descr="K:\Loga\průhledné logo\telnice-pn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332656"/>
            <a:ext cx="1017295" cy="1108776"/>
          </a:xfrm>
          <a:prstGeom prst="rect">
            <a:avLst/>
          </a:prstGeom>
          <a:noFill/>
          <a:effectLst>
            <a:glow rad="101600">
              <a:schemeClr val="bg1">
                <a:alpha val="40000"/>
              </a:schemeClr>
            </a:glow>
          </a:effectLst>
        </p:spPr>
      </p:pic>
      <p:sp>
        <p:nvSpPr>
          <p:cNvPr id="22" name="Obdélník 21"/>
          <p:cNvSpPr/>
          <p:nvPr/>
        </p:nvSpPr>
        <p:spPr>
          <a:xfrm>
            <a:off x="7173813" y="1475492"/>
            <a:ext cx="1722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spc="50" dirty="0" smtClean="0"/>
              <a:t>www.</a:t>
            </a:r>
            <a:r>
              <a:rPr lang="cs-CZ" b="1" spc="50" dirty="0" err="1" smtClean="0"/>
              <a:t>telnice.cz</a:t>
            </a:r>
            <a:endParaRPr lang="cs-CZ" b="1" spc="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04" y="1903006"/>
            <a:ext cx="9036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Kromě samotného textového obsahu je však klíčová i </a:t>
            </a:r>
            <a:r>
              <a:rPr lang="cs-CZ" sz="2000" dirty="0" err="1" smtClean="0"/>
              <a:t>fotogalerie</a:t>
            </a:r>
            <a:r>
              <a:rPr lang="cs-CZ" sz="2000" dirty="0" smtClean="0"/>
              <a:t>, příp. </a:t>
            </a:r>
            <a:r>
              <a:rPr lang="cs-CZ" sz="2000" dirty="0" err="1" smtClean="0"/>
              <a:t>videogalerie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dirty="0" smtClean="0"/>
              <a:t>„Elektronická generace“ už nemíní ztrácet čas čtením dlouhých článků, hledá rychlý přehled, snadno dostupné zajímavosti či „virtuálně prožité emoce“…</a:t>
            </a:r>
          </a:p>
          <a:p>
            <a:endParaRPr lang="cs-CZ" sz="2000" dirty="0" smtClean="0"/>
          </a:p>
          <a:p>
            <a:r>
              <a:rPr lang="cs-CZ" sz="2000" dirty="0" smtClean="0"/>
              <a:t>Snažíme se také zvyšovat například atraktivitu pozvánek či zveřejňovaných nabídek…</a:t>
            </a:r>
          </a:p>
        </p:txBody>
      </p:sp>
      <p:pic>
        <p:nvPicPr>
          <p:cNvPr id="19459" name="Picture 3" descr="K:\Loga\průhledné logo\telnice-pn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332656"/>
            <a:ext cx="1017295" cy="1108776"/>
          </a:xfrm>
          <a:prstGeom prst="rect">
            <a:avLst/>
          </a:prstGeom>
          <a:noFill/>
          <a:effectLst>
            <a:glow rad="101600">
              <a:schemeClr val="bg1">
                <a:alpha val="40000"/>
              </a:schemeClr>
            </a:glow>
          </a:effectLst>
        </p:spPr>
      </p:pic>
      <p:sp>
        <p:nvSpPr>
          <p:cNvPr id="22" name="Obdélník 21"/>
          <p:cNvSpPr/>
          <p:nvPr/>
        </p:nvSpPr>
        <p:spPr>
          <a:xfrm>
            <a:off x="7173813" y="1475492"/>
            <a:ext cx="1722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spc="50" dirty="0" smtClean="0"/>
              <a:t>www.</a:t>
            </a:r>
            <a:r>
              <a:rPr lang="cs-CZ" b="1" spc="50" dirty="0" err="1" smtClean="0"/>
              <a:t>telnice.cz</a:t>
            </a:r>
            <a:endParaRPr lang="cs-CZ" b="1" spc="50" dirty="0"/>
          </a:p>
        </p:txBody>
      </p:sp>
      <p:pic>
        <p:nvPicPr>
          <p:cNvPr id="22530" name="Picture 2" descr="G:\blabla\Papua Nová Guinea 20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005064"/>
            <a:ext cx="3711698" cy="2736304"/>
          </a:xfrm>
          <a:prstGeom prst="rect">
            <a:avLst/>
          </a:prstGeom>
          <a:noFill/>
        </p:spPr>
      </p:pic>
      <p:pic>
        <p:nvPicPr>
          <p:cNvPr id="22531" name="Picture 3" descr="G:\blabla\Přednáška - MUDr. Šťastná - akutní stavy - 20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3692" y="4024113"/>
            <a:ext cx="2030516" cy="2722509"/>
          </a:xfrm>
          <a:prstGeom prst="rect">
            <a:avLst/>
          </a:prstGeom>
          <a:noFill/>
        </p:spPr>
      </p:pic>
      <p:pic>
        <p:nvPicPr>
          <p:cNvPr id="22532" name="Picture 4" descr="G:\blabla\Petice - pošt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45948" y="4024114"/>
            <a:ext cx="2095502" cy="28053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http://www.telnice.cz/resources/upload/preview/clanky_3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4653136"/>
            <a:ext cx="1095364" cy="993652"/>
          </a:xfrm>
          <a:prstGeom prst="rect">
            <a:avLst/>
          </a:prstGeom>
          <a:noFill/>
        </p:spPr>
      </p:pic>
      <p:pic>
        <p:nvPicPr>
          <p:cNvPr id="23554" name="Picture 2" descr="G:\blabla\hračky - sbír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132856"/>
            <a:ext cx="1205318" cy="1189459"/>
          </a:xfrm>
          <a:prstGeom prst="rect">
            <a:avLst/>
          </a:prstGeom>
          <a:noFill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04" y="1844824"/>
            <a:ext cx="90364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…výsledkem je vyšší a především pravidelná návštěvnost webových stránek obce…</a:t>
            </a:r>
          </a:p>
          <a:p>
            <a:endParaRPr lang="cs-CZ" sz="2000" dirty="0" smtClean="0"/>
          </a:p>
          <a:p>
            <a:r>
              <a:rPr lang="cs-CZ" sz="2000" dirty="0" smtClean="0"/>
              <a:t>Což může obec v dobrém využít dále:</a:t>
            </a:r>
          </a:p>
          <a:p>
            <a:pPr>
              <a:buFontTx/>
              <a:buChar char="-"/>
            </a:pPr>
            <a:endParaRPr lang="cs-CZ" sz="2000" b="1" dirty="0" smtClean="0"/>
          </a:p>
          <a:p>
            <a:pPr>
              <a:buFontTx/>
              <a:buChar char="-"/>
            </a:pPr>
            <a:r>
              <a:rPr lang="cs-CZ" sz="2000" b="1" dirty="0" smtClean="0"/>
              <a:t> rychlejší a účinnější informovanost o novinkách a akcích…</a:t>
            </a:r>
          </a:p>
          <a:p>
            <a:pPr>
              <a:buFontTx/>
              <a:buChar char="-"/>
            </a:pPr>
            <a:endParaRPr lang="cs-CZ" sz="2000" b="1" dirty="0" smtClean="0"/>
          </a:p>
          <a:p>
            <a:pPr>
              <a:buFontTx/>
              <a:buChar char="-"/>
            </a:pPr>
            <a:r>
              <a:rPr lang="cs-CZ" sz="2000" b="1" dirty="0" smtClean="0"/>
              <a:t> možnost získání rychlejší zpětné vazby (ankety)</a:t>
            </a:r>
          </a:p>
          <a:p>
            <a:pPr>
              <a:buFontTx/>
              <a:buChar char="-"/>
            </a:pPr>
            <a:endParaRPr lang="cs-CZ" sz="2000" b="1" dirty="0" smtClean="0"/>
          </a:p>
          <a:p>
            <a:pPr>
              <a:buFontTx/>
              <a:buChar char="-"/>
            </a:pPr>
            <a:r>
              <a:rPr lang="cs-CZ" sz="2000" b="1" dirty="0" smtClean="0"/>
              <a:t> účinnější hledání majitelů zaběhlých psů </a:t>
            </a:r>
            <a:r>
              <a:rPr lang="cs-CZ" sz="2000" b="1" dirty="0" smtClean="0">
                <a:sym typeface="Wingdings" pitchFamily="2" charset="2"/>
              </a:rPr>
              <a:t></a:t>
            </a:r>
          </a:p>
          <a:p>
            <a:pPr>
              <a:buFontTx/>
              <a:buChar char="-"/>
            </a:pPr>
            <a:endParaRPr lang="cs-CZ" sz="2000" b="1" dirty="0" smtClean="0">
              <a:sym typeface="Wingdings" pitchFamily="2" charset="2"/>
            </a:endParaRPr>
          </a:p>
          <a:p>
            <a:pPr>
              <a:buFontTx/>
              <a:buChar char="-"/>
            </a:pPr>
            <a:r>
              <a:rPr lang="cs-CZ" sz="2000" b="1" dirty="0" smtClean="0">
                <a:sym typeface="Wingdings" pitchFamily="2" charset="2"/>
              </a:rPr>
              <a:t> vyhlašování zajímavých web-soutěží…</a:t>
            </a:r>
          </a:p>
          <a:p>
            <a:pPr>
              <a:buFontTx/>
              <a:buChar char="-"/>
            </a:pPr>
            <a:endParaRPr lang="cs-CZ" sz="2000" b="1" dirty="0" smtClean="0">
              <a:sym typeface="Wingdings" pitchFamily="2" charset="2"/>
            </a:endParaRPr>
          </a:p>
          <a:p>
            <a:pPr>
              <a:buFontTx/>
              <a:buChar char="-"/>
            </a:pPr>
            <a:r>
              <a:rPr lang="cs-CZ" sz="2000" b="1" dirty="0" smtClean="0"/>
              <a:t> informování o akutních SOS situacích , např. ne(po)teče voda…</a:t>
            </a:r>
          </a:p>
          <a:p>
            <a:pPr>
              <a:buFontTx/>
              <a:buChar char="-"/>
            </a:pPr>
            <a:endParaRPr lang="cs-CZ" sz="2000" b="1" dirty="0" smtClean="0"/>
          </a:p>
          <a:p>
            <a:pPr>
              <a:buFontTx/>
              <a:buChar char="-"/>
            </a:pPr>
            <a:r>
              <a:rPr lang="cs-CZ" sz="2000" b="1" dirty="0" smtClean="0"/>
              <a:t> veřejné dementování </a:t>
            </a:r>
            <a:r>
              <a:rPr lang="cs-CZ" sz="2000" b="1" dirty="0" err="1" smtClean="0"/>
              <a:t>drbů</a:t>
            </a:r>
            <a:r>
              <a:rPr lang="cs-CZ" sz="2000" b="1" dirty="0" smtClean="0"/>
              <a:t>, polopravd a pomluv… atd.</a:t>
            </a:r>
          </a:p>
        </p:txBody>
      </p:sp>
      <p:pic>
        <p:nvPicPr>
          <p:cNvPr id="19459" name="Picture 3" descr="K:\Loga\průhledné logo\telnice-pn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332656"/>
            <a:ext cx="1017295" cy="1108776"/>
          </a:xfrm>
          <a:prstGeom prst="rect">
            <a:avLst/>
          </a:prstGeom>
          <a:noFill/>
          <a:effectLst>
            <a:glow rad="101600">
              <a:schemeClr val="bg1">
                <a:alpha val="40000"/>
              </a:schemeClr>
            </a:glow>
          </a:effectLst>
        </p:spPr>
      </p:pic>
      <p:sp>
        <p:nvSpPr>
          <p:cNvPr id="22" name="Obdélník 21"/>
          <p:cNvSpPr/>
          <p:nvPr/>
        </p:nvSpPr>
        <p:spPr>
          <a:xfrm>
            <a:off x="7173813" y="1475492"/>
            <a:ext cx="1722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spc="50" dirty="0" smtClean="0"/>
              <a:t>www.</a:t>
            </a:r>
            <a:r>
              <a:rPr lang="cs-CZ" b="1" spc="50" dirty="0" err="1" smtClean="0"/>
              <a:t>telnice.cz</a:t>
            </a:r>
            <a:endParaRPr lang="cs-CZ" b="1" spc="50" dirty="0"/>
          </a:p>
        </p:txBody>
      </p:sp>
      <p:sp>
        <p:nvSpPr>
          <p:cNvPr id="15" name="Obdélník 14"/>
          <p:cNvSpPr/>
          <p:nvPr/>
        </p:nvSpPr>
        <p:spPr>
          <a:xfrm rot="20304300">
            <a:off x="6349011" y="2693867"/>
            <a:ext cx="1997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FFFF00"/>
                </a:solidFill>
                <a:effectLst>
                  <a:glow rad="101600">
                    <a:srgbClr val="002060">
                      <a:alpha val="40000"/>
                    </a:srgbClr>
                  </a:glow>
                </a:effectLst>
              </a:rPr>
              <a:t>rychlá povánoční </a:t>
            </a:r>
          </a:p>
          <a:p>
            <a:pPr algn="ctr"/>
            <a:r>
              <a:rPr lang="cs-CZ" b="1" dirty="0" smtClean="0">
                <a:solidFill>
                  <a:srgbClr val="FFFF00"/>
                </a:solidFill>
                <a:effectLst>
                  <a:glow rad="101600">
                    <a:srgbClr val="002060">
                      <a:alpha val="40000"/>
                    </a:srgbClr>
                  </a:glow>
                </a:effectLst>
              </a:rPr>
              <a:t>sbírka hraček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4452" y="3356992"/>
            <a:ext cx="1684052" cy="2114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 descr="G:\blabla\blabla\Ztracený pe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096" y="3933056"/>
            <a:ext cx="1853184" cy="1389888"/>
          </a:xfrm>
          <a:prstGeom prst="rect">
            <a:avLst/>
          </a:prstGeom>
          <a:noFill/>
        </p:spPr>
      </p:pic>
      <p:pic>
        <p:nvPicPr>
          <p:cNvPr id="23560" name="Picture 8" descr="http://www.telnice.cz/resources/upload/preview/clanky_55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07294" y="5621609"/>
            <a:ext cx="1425146" cy="11197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927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27784" cy="96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107504" y="1097849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František Kroutil, starosta obce Telnice</a:t>
            </a:r>
          </a:p>
          <a:p>
            <a:r>
              <a:rPr lang="cs-CZ" i="1" dirty="0" smtClean="0"/>
              <a:t>porotce – kategorie Dění v obci, komunikace</a:t>
            </a:r>
          </a:p>
          <a:p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04" y="3068960"/>
            <a:ext cx="9036496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 smtClean="0"/>
              <a:t>Děkuji Vám za pozornost…</a:t>
            </a:r>
          </a:p>
          <a:p>
            <a:pPr algn="ctr"/>
            <a:r>
              <a:rPr lang="cs-CZ" sz="2500" dirty="0" smtClean="0"/>
              <a:t>…snad nikdo neusnul… </a:t>
            </a:r>
            <a:r>
              <a:rPr lang="cs-CZ" sz="2500" dirty="0" smtClean="0">
                <a:sym typeface="Wingdings" pitchFamily="2" charset="2"/>
              </a:rPr>
              <a:t></a:t>
            </a:r>
            <a:endParaRPr lang="cs-CZ" sz="2500" dirty="0" smtClean="0"/>
          </a:p>
        </p:txBody>
      </p:sp>
      <p:pic>
        <p:nvPicPr>
          <p:cNvPr id="19459" name="Picture 3" descr="K:\Loga\průhledné logo\telnice-pn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332656"/>
            <a:ext cx="1017295" cy="1108776"/>
          </a:xfrm>
          <a:prstGeom prst="rect">
            <a:avLst/>
          </a:prstGeom>
          <a:noFill/>
          <a:effectLst>
            <a:glow rad="101600">
              <a:schemeClr val="bg1">
                <a:alpha val="40000"/>
              </a:schemeClr>
            </a:glow>
          </a:effectLst>
        </p:spPr>
      </p:pic>
      <p:sp>
        <p:nvSpPr>
          <p:cNvPr id="22" name="Obdélník 21"/>
          <p:cNvSpPr/>
          <p:nvPr/>
        </p:nvSpPr>
        <p:spPr>
          <a:xfrm>
            <a:off x="7173813" y="1475492"/>
            <a:ext cx="1722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spc="50" dirty="0" smtClean="0"/>
              <a:t>www.</a:t>
            </a:r>
            <a:r>
              <a:rPr lang="cs-CZ" b="1" spc="50" dirty="0" err="1" smtClean="0"/>
              <a:t>telnice.cz</a:t>
            </a:r>
            <a:endParaRPr lang="cs-CZ" b="1" spc="50" dirty="0"/>
          </a:p>
        </p:txBody>
      </p:sp>
      <p:pic>
        <p:nvPicPr>
          <p:cNvPr id="1030" name="Picture 6" descr="http://www.sd71.bc.ca/sd71/school/courtmid/_2006_student_web/7_9/3_C_Jun-%20Kyu/images/greg_sleeping_alarm_clock_lg_nwm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4365104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503</Words>
  <Application>Microsoft Office PowerPoint</Application>
  <PresentationFormat>Předvádění na obrazovce (4:3)</PresentationFormat>
  <Paragraphs>119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starosta</dc:creator>
  <cp:lastModifiedBy>starosta</cp:lastModifiedBy>
  <cp:revision>11</cp:revision>
  <dcterms:created xsi:type="dcterms:W3CDTF">2014-01-17T12:42:14Z</dcterms:created>
  <dcterms:modified xsi:type="dcterms:W3CDTF">2014-01-17T23:57:11Z</dcterms:modified>
</cp:coreProperties>
</file>