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diagrams/colors1.xml" ContentType="application/vnd.openxmlformats-officedocument.drawingml.diagramColors+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diagrams/drawing1.xml" ContentType="application/vnd.ms-office.drawingml.diagramDrawing+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diagrams/quickStyle1.xml" ContentType="application/vnd.openxmlformats-officedocument.drawingml.diagramStyle+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diagrams/layout1.xml" ContentType="application/vnd.openxmlformats-officedocument.drawingml.diagram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diagrams/data1.xml" ContentType="application/vnd.openxmlformats-officedocument.drawingml.diagramData+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80" r:id="rId3"/>
    <p:sldId id="257" r:id="rId4"/>
    <p:sldId id="275" r:id="rId5"/>
    <p:sldId id="288" r:id="rId6"/>
    <p:sldId id="276" r:id="rId7"/>
    <p:sldId id="284" r:id="rId8"/>
    <p:sldId id="283" r:id="rId9"/>
    <p:sldId id="282" r:id="rId10"/>
    <p:sldId id="277" r:id="rId11"/>
    <p:sldId id="285" r:id="rId12"/>
    <p:sldId id="286" r:id="rId13"/>
    <p:sldId id="287" r:id="rId14"/>
    <p:sldId id="258" r:id="rId15"/>
    <p:sldId id="281" r:id="rId16"/>
    <p:sldId id="274" r:id="rId17"/>
  </p:sldIdLst>
  <p:sldSz cx="9144000" cy="6858000" type="screen4x3"/>
  <p:notesSz cx="6858000" cy="9144000"/>
  <p:defaultTextStyle>
    <a:defPPr>
      <a:defRPr lang="cs-CZ"/>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5D6E"/>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8" d="100"/>
          <a:sy n="78" d="100"/>
        </p:scale>
        <p:origin x="-690" y="-90"/>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8A9C0B03-C721-418B-8FFC-372C44DA3518}" type="doc">
      <dgm:prSet loTypeId="urn:microsoft.com/office/officeart/2005/8/layout/radial5" loCatId="cycle" qsTypeId="urn:microsoft.com/office/officeart/2005/8/quickstyle/simple1" qsCatId="simple" csTypeId="urn:microsoft.com/office/officeart/2005/8/colors/accent1_2" csCatId="accent1" phldr="1"/>
      <dgm:spPr/>
      <dgm:t>
        <a:bodyPr/>
        <a:lstStyle/>
        <a:p>
          <a:endParaRPr lang="cs-CZ"/>
        </a:p>
      </dgm:t>
    </dgm:pt>
    <dgm:pt modelId="{A6EFE1BF-927E-4EAC-B89F-477A7179E054}">
      <dgm:prSet phldrT="[Text]"/>
      <dgm:spPr/>
      <dgm:t>
        <a:bodyPr/>
        <a:lstStyle/>
        <a:p>
          <a:r>
            <a:rPr lang="cs-CZ" b="1" dirty="0" smtClean="0"/>
            <a:t>Hodnocení</a:t>
          </a:r>
          <a:endParaRPr lang="cs-CZ" b="1" dirty="0"/>
        </a:p>
      </dgm:t>
    </dgm:pt>
    <dgm:pt modelId="{E357D742-1F78-4F44-A746-BD5EE544C8A1}" type="parTrans" cxnId="{15A3E534-A305-4E81-BC8A-4592ECD953DC}">
      <dgm:prSet/>
      <dgm:spPr/>
      <dgm:t>
        <a:bodyPr/>
        <a:lstStyle/>
        <a:p>
          <a:endParaRPr lang="cs-CZ"/>
        </a:p>
      </dgm:t>
    </dgm:pt>
    <dgm:pt modelId="{A5F1EAE3-9E3C-443D-93CF-84313B4520CB}" type="sibTrans" cxnId="{15A3E534-A305-4E81-BC8A-4592ECD953DC}">
      <dgm:prSet/>
      <dgm:spPr/>
      <dgm:t>
        <a:bodyPr/>
        <a:lstStyle/>
        <a:p>
          <a:endParaRPr lang="cs-CZ"/>
        </a:p>
      </dgm:t>
    </dgm:pt>
    <dgm:pt modelId="{FD1C8948-7666-43A8-9080-09BD4BAFBDD3}">
      <dgm:prSet phldrT="[Text]"/>
      <dgm:spPr>
        <a:solidFill>
          <a:srgbClr val="005D6E"/>
        </a:solidFill>
      </dgm:spPr>
      <dgm:t>
        <a:bodyPr/>
        <a:lstStyle/>
        <a:p>
          <a:r>
            <a:rPr lang="cs-CZ" dirty="0" smtClean="0"/>
            <a:t>Zadavatel</a:t>
          </a:r>
          <a:endParaRPr lang="cs-CZ" dirty="0"/>
        </a:p>
      </dgm:t>
    </dgm:pt>
    <dgm:pt modelId="{175DE6B7-B99C-471D-AF75-DE2CD42AFED4}" type="parTrans" cxnId="{F0CE82A5-5587-4EA7-9CDF-3BF918FE0974}">
      <dgm:prSet/>
      <dgm:spPr/>
      <dgm:t>
        <a:bodyPr/>
        <a:lstStyle/>
        <a:p>
          <a:endParaRPr lang="cs-CZ"/>
        </a:p>
      </dgm:t>
    </dgm:pt>
    <dgm:pt modelId="{B2355648-0C27-4151-BDA4-8E431BE3F65E}" type="sibTrans" cxnId="{F0CE82A5-5587-4EA7-9CDF-3BF918FE0974}">
      <dgm:prSet/>
      <dgm:spPr/>
      <dgm:t>
        <a:bodyPr/>
        <a:lstStyle/>
        <a:p>
          <a:endParaRPr lang="cs-CZ"/>
        </a:p>
      </dgm:t>
    </dgm:pt>
    <dgm:pt modelId="{0ED006AE-1FC7-406D-BA32-914D8D215BD7}">
      <dgm:prSet phldrT="[Text]"/>
      <dgm:spPr>
        <a:solidFill>
          <a:srgbClr val="005D6E"/>
        </a:solidFill>
      </dgm:spPr>
      <dgm:t>
        <a:bodyPr/>
        <a:lstStyle/>
        <a:p>
          <a:r>
            <a:rPr lang="cs-CZ" dirty="0" smtClean="0"/>
            <a:t>Příjemci</a:t>
          </a:r>
          <a:endParaRPr lang="cs-CZ" dirty="0"/>
        </a:p>
      </dgm:t>
    </dgm:pt>
    <dgm:pt modelId="{A16DC455-0C6D-4889-A767-A07BFBF4FE5A}" type="parTrans" cxnId="{7EA146EE-D10B-4C85-BDCA-4EE174967A62}">
      <dgm:prSet/>
      <dgm:spPr/>
      <dgm:t>
        <a:bodyPr/>
        <a:lstStyle/>
        <a:p>
          <a:endParaRPr lang="cs-CZ"/>
        </a:p>
      </dgm:t>
    </dgm:pt>
    <dgm:pt modelId="{1599D8BD-3EDA-4096-932D-AF668432731E}" type="sibTrans" cxnId="{7EA146EE-D10B-4C85-BDCA-4EE174967A62}">
      <dgm:prSet/>
      <dgm:spPr/>
      <dgm:t>
        <a:bodyPr/>
        <a:lstStyle/>
        <a:p>
          <a:endParaRPr lang="cs-CZ"/>
        </a:p>
      </dgm:t>
    </dgm:pt>
    <dgm:pt modelId="{6BBC03AD-AE98-41C6-B729-E91601ACC4C6}">
      <dgm:prSet phldrT="[Text]"/>
      <dgm:spPr>
        <a:solidFill>
          <a:srgbClr val="005D6E"/>
        </a:solidFill>
      </dgm:spPr>
      <dgm:t>
        <a:bodyPr/>
        <a:lstStyle/>
        <a:p>
          <a:r>
            <a:rPr lang="cs-CZ" dirty="0" smtClean="0"/>
            <a:t>Partneři</a:t>
          </a:r>
          <a:endParaRPr lang="cs-CZ" dirty="0"/>
        </a:p>
      </dgm:t>
    </dgm:pt>
    <dgm:pt modelId="{AF97149B-A58A-49E7-9883-6914A9445034}" type="parTrans" cxnId="{5A2F9D83-AC0D-413C-B5B5-4F7B8BB1DB2D}">
      <dgm:prSet/>
      <dgm:spPr/>
      <dgm:t>
        <a:bodyPr/>
        <a:lstStyle/>
        <a:p>
          <a:endParaRPr lang="cs-CZ"/>
        </a:p>
      </dgm:t>
    </dgm:pt>
    <dgm:pt modelId="{770002C4-BA71-487F-B9A0-68CD4945F5A1}" type="sibTrans" cxnId="{5A2F9D83-AC0D-413C-B5B5-4F7B8BB1DB2D}">
      <dgm:prSet/>
      <dgm:spPr/>
      <dgm:t>
        <a:bodyPr/>
        <a:lstStyle/>
        <a:p>
          <a:endParaRPr lang="cs-CZ"/>
        </a:p>
      </dgm:t>
    </dgm:pt>
    <dgm:pt modelId="{846973A6-DBF0-44BF-BEA7-CA3CAB61EC37}">
      <dgm:prSet phldrT="[Text]"/>
      <dgm:spPr>
        <a:solidFill>
          <a:srgbClr val="005D6E"/>
        </a:solidFill>
      </dgm:spPr>
      <dgm:t>
        <a:bodyPr/>
        <a:lstStyle/>
        <a:p>
          <a:r>
            <a:rPr lang="cs-CZ" dirty="0" smtClean="0"/>
            <a:t>Realizátor</a:t>
          </a:r>
          <a:endParaRPr lang="cs-CZ" dirty="0"/>
        </a:p>
      </dgm:t>
    </dgm:pt>
    <dgm:pt modelId="{EED65509-C8A7-46EA-8B16-23E80DB5A0B1}" type="parTrans" cxnId="{AA080FAA-F461-4DE1-A3C9-E34830EC7D1F}">
      <dgm:prSet/>
      <dgm:spPr/>
      <dgm:t>
        <a:bodyPr/>
        <a:lstStyle/>
        <a:p>
          <a:endParaRPr lang="cs-CZ"/>
        </a:p>
      </dgm:t>
    </dgm:pt>
    <dgm:pt modelId="{6D76E757-76EC-43E0-BC2F-B6F32BC56981}" type="sibTrans" cxnId="{AA080FAA-F461-4DE1-A3C9-E34830EC7D1F}">
      <dgm:prSet/>
      <dgm:spPr/>
      <dgm:t>
        <a:bodyPr/>
        <a:lstStyle/>
        <a:p>
          <a:endParaRPr lang="cs-CZ"/>
        </a:p>
      </dgm:t>
    </dgm:pt>
    <dgm:pt modelId="{7914897F-B676-4802-9483-F298455ADB5F}" type="pres">
      <dgm:prSet presAssocID="{8A9C0B03-C721-418B-8FFC-372C44DA3518}" presName="Name0" presStyleCnt="0">
        <dgm:presLayoutVars>
          <dgm:chMax val="1"/>
          <dgm:dir/>
          <dgm:animLvl val="ctr"/>
          <dgm:resizeHandles val="exact"/>
        </dgm:presLayoutVars>
      </dgm:prSet>
      <dgm:spPr/>
      <dgm:t>
        <a:bodyPr/>
        <a:lstStyle/>
        <a:p>
          <a:endParaRPr lang="cs-CZ"/>
        </a:p>
      </dgm:t>
    </dgm:pt>
    <dgm:pt modelId="{F9DC71A9-5319-486F-BBFD-70EE04B05722}" type="pres">
      <dgm:prSet presAssocID="{A6EFE1BF-927E-4EAC-B89F-477A7179E054}" presName="centerShape" presStyleLbl="node0" presStyleIdx="0" presStyleCnt="1" custLinFactNeighborX="1001"/>
      <dgm:spPr/>
      <dgm:t>
        <a:bodyPr/>
        <a:lstStyle/>
        <a:p>
          <a:endParaRPr lang="cs-CZ"/>
        </a:p>
      </dgm:t>
    </dgm:pt>
    <dgm:pt modelId="{59098232-7D61-418E-A82B-0EE69C17058B}" type="pres">
      <dgm:prSet presAssocID="{175DE6B7-B99C-471D-AF75-DE2CD42AFED4}" presName="parTrans" presStyleLbl="sibTrans2D1" presStyleIdx="0" presStyleCnt="4" custLinFactNeighborX="-6713" custLinFactNeighborY="-16293"/>
      <dgm:spPr/>
      <dgm:t>
        <a:bodyPr/>
        <a:lstStyle/>
        <a:p>
          <a:endParaRPr lang="cs-CZ"/>
        </a:p>
      </dgm:t>
    </dgm:pt>
    <dgm:pt modelId="{B3E0B9CD-635A-4FA3-A27B-BC7E8AF84E0C}" type="pres">
      <dgm:prSet presAssocID="{175DE6B7-B99C-471D-AF75-DE2CD42AFED4}" presName="connectorText" presStyleLbl="sibTrans2D1" presStyleIdx="0" presStyleCnt="4"/>
      <dgm:spPr/>
      <dgm:t>
        <a:bodyPr/>
        <a:lstStyle/>
        <a:p>
          <a:endParaRPr lang="cs-CZ"/>
        </a:p>
      </dgm:t>
    </dgm:pt>
    <dgm:pt modelId="{9EEC81EB-2CDD-4244-B3FD-E1073F5172A5}" type="pres">
      <dgm:prSet presAssocID="{FD1C8948-7666-43A8-9080-09BD4BAFBDD3}" presName="node" presStyleLbl="node1" presStyleIdx="0" presStyleCnt="4">
        <dgm:presLayoutVars>
          <dgm:bulletEnabled val="1"/>
        </dgm:presLayoutVars>
      </dgm:prSet>
      <dgm:spPr/>
      <dgm:t>
        <a:bodyPr/>
        <a:lstStyle/>
        <a:p>
          <a:endParaRPr lang="cs-CZ"/>
        </a:p>
      </dgm:t>
    </dgm:pt>
    <dgm:pt modelId="{F2BD159A-A72A-4C73-A882-918B45F4ADD6}" type="pres">
      <dgm:prSet presAssocID="{A16DC455-0C6D-4889-A767-A07BFBF4FE5A}" presName="parTrans" presStyleLbl="sibTrans2D1" presStyleIdx="1" presStyleCnt="4" custLinFactNeighborX="19572" custLinFactNeighborY="-5116"/>
      <dgm:spPr/>
      <dgm:t>
        <a:bodyPr/>
        <a:lstStyle/>
        <a:p>
          <a:endParaRPr lang="cs-CZ"/>
        </a:p>
      </dgm:t>
    </dgm:pt>
    <dgm:pt modelId="{C23E8353-8F20-42F6-B55B-211025B9779E}" type="pres">
      <dgm:prSet presAssocID="{A16DC455-0C6D-4889-A767-A07BFBF4FE5A}" presName="connectorText" presStyleLbl="sibTrans2D1" presStyleIdx="1" presStyleCnt="4"/>
      <dgm:spPr/>
      <dgm:t>
        <a:bodyPr/>
        <a:lstStyle/>
        <a:p>
          <a:endParaRPr lang="cs-CZ"/>
        </a:p>
      </dgm:t>
    </dgm:pt>
    <dgm:pt modelId="{4D0DBCA8-45CB-4DAA-BEE4-E514C7EB75B5}" type="pres">
      <dgm:prSet presAssocID="{0ED006AE-1FC7-406D-BA32-914D8D215BD7}" presName="node" presStyleLbl="node1" presStyleIdx="1" presStyleCnt="4">
        <dgm:presLayoutVars>
          <dgm:bulletEnabled val="1"/>
        </dgm:presLayoutVars>
      </dgm:prSet>
      <dgm:spPr/>
      <dgm:t>
        <a:bodyPr/>
        <a:lstStyle/>
        <a:p>
          <a:endParaRPr lang="cs-CZ"/>
        </a:p>
      </dgm:t>
    </dgm:pt>
    <dgm:pt modelId="{D7595BF8-D861-4648-B311-DEDDEA009909}" type="pres">
      <dgm:prSet presAssocID="{AF97149B-A58A-49E7-9883-6914A9445034}" presName="parTrans" presStyleLbl="sibTrans2D1" presStyleIdx="2" presStyleCnt="4" custLinFactNeighborX="-1825" custLinFactNeighborY="11653"/>
      <dgm:spPr/>
      <dgm:t>
        <a:bodyPr/>
        <a:lstStyle/>
        <a:p>
          <a:endParaRPr lang="cs-CZ"/>
        </a:p>
      </dgm:t>
    </dgm:pt>
    <dgm:pt modelId="{8D7FD6DB-3CFA-462E-B1B3-DB17DE4D8B83}" type="pres">
      <dgm:prSet presAssocID="{AF97149B-A58A-49E7-9883-6914A9445034}" presName="connectorText" presStyleLbl="sibTrans2D1" presStyleIdx="2" presStyleCnt="4"/>
      <dgm:spPr/>
      <dgm:t>
        <a:bodyPr/>
        <a:lstStyle/>
        <a:p>
          <a:endParaRPr lang="cs-CZ"/>
        </a:p>
      </dgm:t>
    </dgm:pt>
    <dgm:pt modelId="{5852D96A-E274-43CE-A97A-841989FA971E}" type="pres">
      <dgm:prSet presAssocID="{6BBC03AD-AE98-41C6-B729-E91601ACC4C6}" presName="node" presStyleLbl="node1" presStyleIdx="2" presStyleCnt="4" custRadScaleRad="100020" custRadScaleInc="-2549">
        <dgm:presLayoutVars>
          <dgm:bulletEnabled val="1"/>
        </dgm:presLayoutVars>
      </dgm:prSet>
      <dgm:spPr/>
      <dgm:t>
        <a:bodyPr/>
        <a:lstStyle/>
        <a:p>
          <a:endParaRPr lang="cs-CZ"/>
        </a:p>
      </dgm:t>
    </dgm:pt>
    <dgm:pt modelId="{3F9E03EB-72E4-418C-9B2E-72A09628E150}" type="pres">
      <dgm:prSet presAssocID="{EED65509-C8A7-46EA-8B16-23E80DB5A0B1}" presName="parTrans" presStyleLbl="sibTrans2D1" presStyleIdx="3" presStyleCnt="4" custLinFactNeighborX="-22737" custLinFactNeighborY="-5116" custRadScaleRad="200019" custRadScaleInc="-2147483648"/>
      <dgm:spPr/>
      <dgm:t>
        <a:bodyPr/>
        <a:lstStyle/>
        <a:p>
          <a:endParaRPr lang="cs-CZ"/>
        </a:p>
      </dgm:t>
    </dgm:pt>
    <dgm:pt modelId="{8261DB81-32E0-4B5D-839A-7D5391D25C8D}" type="pres">
      <dgm:prSet presAssocID="{EED65509-C8A7-46EA-8B16-23E80DB5A0B1}" presName="connectorText" presStyleLbl="sibTrans2D1" presStyleIdx="3" presStyleCnt="4"/>
      <dgm:spPr/>
      <dgm:t>
        <a:bodyPr/>
        <a:lstStyle/>
        <a:p>
          <a:endParaRPr lang="cs-CZ"/>
        </a:p>
      </dgm:t>
    </dgm:pt>
    <dgm:pt modelId="{D9DE58F2-4C6A-4DB8-AD75-0CB3225A9081}" type="pres">
      <dgm:prSet presAssocID="{846973A6-DBF0-44BF-BEA7-CA3CAB61EC37}" presName="node" presStyleLbl="node1" presStyleIdx="3" presStyleCnt="4">
        <dgm:presLayoutVars>
          <dgm:bulletEnabled val="1"/>
        </dgm:presLayoutVars>
      </dgm:prSet>
      <dgm:spPr/>
      <dgm:t>
        <a:bodyPr/>
        <a:lstStyle/>
        <a:p>
          <a:endParaRPr lang="cs-CZ"/>
        </a:p>
      </dgm:t>
    </dgm:pt>
  </dgm:ptLst>
  <dgm:cxnLst>
    <dgm:cxn modelId="{DE943B52-84FA-47B2-A8ED-6D2FF9BD515D}" type="presOf" srcId="{FD1C8948-7666-43A8-9080-09BD4BAFBDD3}" destId="{9EEC81EB-2CDD-4244-B3FD-E1073F5172A5}" srcOrd="0" destOrd="0" presId="urn:microsoft.com/office/officeart/2005/8/layout/radial5"/>
    <dgm:cxn modelId="{AD22AA80-2617-423B-8F66-60A530414F40}" type="presOf" srcId="{6BBC03AD-AE98-41C6-B729-E91601ACC4C6}" destId="{5852D96A-E274-43CE-A97A-841989FA971E}" srcOrd="0" destOrd="0" presId="urn:microsoft.com/office/officeart/2005/8/layout/radial5"/>
    <dgm:cxn modelId="{88475E24-E43C-471A-94B0-432045A2163D}" type="presOf" srcId="{A6EFE1BF-927E-4EAC-B89F-477A7179E054}" destId="{F9DC71A9-5319-486F-BBFD-70EE04B05722}" srcOrd="0" destOrd="0" presId="urn:microsoft.com/office/officeart/2005/8/layout/radial5"/>
    <dgm:cxn modelId="{2F2B1F0C-2134-41FA-AB3D-53387A9169BE}" type="presOf" srcId="{EED65509-C8A7-46EA-8B16-23E80DB5A0B1}" destId="{8261DB81-32E0-4B5D-839A-7D5391D25C8D}" srcOrd="1" destOrd="0" presId="urn:microsoft.com/office/officeart/2005/8/layout/radial5"/>
    <dgm:cxn modelId="{47407198-A2E0-412C-A71B-30388E1C3541}" type="presOf" srcId="{A16DC455-0C6D-4889-A767-A07BFBF4FE5A}" destId="{C23E8353-8F20-42F6-B55B-211025B9779E}" srcOrd="1" destOrd="0" presId="urn:microsoft.com/office/officeart/2005/8/layout/radial5"/>
    <dgm:cxn modelId="{09F64802-11F6-4208-9D61-99C003861A0E}" type="presOf" srcId="{AF97149B-A58A-49E7-9883-6914A9445034}" destId="{D7595BF8-D861-4648-B311-DEDDEA009909}" srcOrd="0" destOrd="0" presId="urn:microsoft.com/office/officeart/2005/8/layout/radial5"/>
    <dgm:cxn modelId="{B06EB57E-290C-4698-8019-A2183B0D58B1}" type="presOf" srcId="{0ED006AE-1FC7-406D-BA32-914D8D215BD7}" destId="{4D0DBCA8-45CB-4DAA-BEE4-E514C7EB75B5}" srcOrd="0" destOrd="0" presId="urn:microsoft.com/office/officeart/2005/8/layout/radial5"/>
    <dgm:cxn modelId="{5A2F9D83-AC0D-413C-B5B5-4F7B8BB1DB2D}" srcId="{A6EFE1BF-927E-4EAC-B89F-477A7179E054}" destId="{6BBC03AD-AE98-41C6-B729-E91601ACC4C6}" srcOrd="2" destOrd="0" parTransId="{AF97149B-A58A-49E7-9883-6914A9445034}" sibTransId="{770002C4-BA71-487F-B9A0-68CD4945F5A1}"/>
    <dgm:cxn modelId="{D6450F4B-88F5-4D69-B803-B10C66E82DFE}" type="presOf" srcId="{A16DC455-0C6D-4889-A767-A07BFBF4FE5A}" destId="{F2BD159A-A72A-4C73-A882-918B45F4ADD6}" srcOrd="0" destOrd="0" presId="urn:microsoft.com/office/officeart/2005/8/layout/radial5"/>
    <dgm:cxn modelId="{CE4E724C-8FE4-45CB-BCAC-ED0FD665568F}" type="presOf" srcId="{846973A6-DBF0-44BF-BEA7-CA3CAB61EC37}" destId="{D9DE58F2-4C6A-4DB8-AD75-0CB3225A9081}" srcOrd="0" destOrd="0" presId="urn:microsoft.com/office/officeart/2005/8/layout/radial5"/>
    <dgm:cxn modelId="{EABD907A-D326-4C25-BAB2-9F9E3584100C}" type="presOf" srcId="{8A9C0B03-C721-418B-8FFC-372C44DA3518}" destId="{7914897F-B676-4802-9483-F298455ADB5F}" srcOrd="0" destOrd="0" presId="urn:microsoft.com/office/officeart/2005/8/layout/radial5"/>
    <dgm:cxn modelId="{5FC8146E-2438-48C8-A542-FC1FCBD5B856}" type="presOf" srcId="{175DE6B7-B99C-471D-AF75-DE2CD42AFED4}" destId="{B3E0B9CD-635A-4FA3-A27B-BC7E8AF84E0C}" srcOrd="1" destOrd="0" presId="urn:microsoft.com/office/officeart/2005/8/layout/radial5"/>
    <dgm:cxn modelId="{0791FC6B-7D5C-4EF8-ACF6-223BD475A02F}" type="presOf" srcId="{EED65509-C8A7-46EA-8B16-23E80DB5A0B1}" destId="{3F9E03EB-72E4-418C-9B2E-72A09628E150}" srcOrd="0" destOrd="0" presId="urn:microsoft.com/office/officeart/2005/8/layout/radial5"/>
    <dgm:cxn modelId="{AA080FAA-F461-4DE1-A3C9-E34830EC7D1F}" srcId="{A6EFE1BF-927E-4EAC-B89F-477A7179E054}" destId="{846973A6-DBF0-44BF-BEA7-CA3CAB61EC37}" srcOrd="3" destOrd="0" parTransId="{EED65509-C8A7-46EA-8B16-23E80DB5A0B1}" sibTransId="{6D76E757-76EC-43E0-BC2F-B6F32BC56981}"/>
    <dgm:cxn modelId="{7EA146EE-D10B-4C85-BDCA-4EE174967A62}" srcId="{A6EFE1BF-927E-4EAC-B89F-477A7179E054}" destId="{0ED006AE-1FC7-406D-BA32-914D8D215BD7}" srcOrd="1" destOrd="0" parTransId="{A16DC455-0C6D-4889-A767-A07BFBF4FE5A}" sibTransId="{1599D8BD-3EDA-4096-932D-AF668432731E}"/>
    <dgm:cxn modelId="{361C3DBB-6DBF-43BB-A883-762CFCFCEF62}" type="presOf" srcId="{AF97149B-A58A-49E7-9883-6914A9445034}" destId="{8D7FD6DB-3CFA-462E-B1B3-DB17DE4D8B83}" srcOrd="1" destOrd="0" presId="urn:microsoft.com/office/officeart/2005/8/layout/radial5"/>
    <dgm:cxn modelId="{F0CE82A5-5587-4EA7-9CDF-3BF918FE0974}" srcId="{A6EFE1BF-927E-4EAC-B89F-477A7179E054}" destId="{FD1C8948-7666-43A8-9080-09BD4BAFBDD3}" srcOrd="0" destOrd="0" parTransId="{175DE6B7-B99C-471D-AF75-DE2CD42AFED4}" sibTransId="{B2355648-0C27-4151-BDA4-8E431BE3F65E}"/>
    <dgm:cxn modelId="{15A3E534-A305-4E81-BC8A-4592ECD953DC}" srcId="{8A9C0B03-C721-418B-8FFC-372C44DA3518}" destId="{A6EFE1BF-927E-4EAC-B89F-477A7179E054}" srcOrd="0" destOrd="0" parTransId="{E357D742-1F78-4F44-A746-BD5EE544C8A1}" sibTransId="{A5F1EAE3-9E3C-443D-93CF-84313B4520CB}"/>
    <dgm:cxn modelId="{D0D6A84D-3C6B-4A41-8C6E-59A44937C8DB}" type="presOf" srcId="{175DE6B7-B99C-471D-AF75-DE2CD42AFED4}" destId="{59098232-7D61-418E-A82B-0EE69C17058B}" srcOrd="0" destOrd="0" presId="urn:microsoft.com/office/officeart/2005/8/layout/radial5"/>
    <dgm:cxn modelId="{CF73E6BE-BED0-4422-AB66-F19D4B4908CF}" type="presParOf" srcId="{7914897F-B676-4802-9483-F298455ADB5F}" destId="{F9DC71A9-5319-486F-BBFD-70EE04B05722}" srcOrd="0" destOrd="0" presId="urn:microsoft.com/office/officeart/2005/8/layout/radial5"/>
    <dgm:cxn modelId="{9079572D-D246-490E-A98B-1A0E2A514086}" type="presParOf" srcId="{7914897F-B676-4802-9483-F298455ADB5F}" destId="{59098232-7D61-418E-A82B-0EE69C17058B}" srcOrd="1" destOrd="0" presId="urn:microsoft.com/office/officeart/2005/8/layout/radial5"/>
    <dgm:cxn modelId="{B00B8D6E-25A1-4B3D-BEFA-D71B97D2658D}" type="presParOf" srcId="{59098232-7D61-418E-A82B-0EE69C17058B}" destId="{B3E0B9CD-635A-4FA3-A27B-BC7E8AF84E0C}" srcOrd="0" destOrd="0" presId="urn:microsoft.com/office/officeart/2005/8/layout/radial5"/>
    <dgm:cxn modelId="{B048B86C-3231-45F8-871B-60684C96AA50}" type="presParOf" srcId="{7914897F-B676-4802-9483-F298455ADB5F}" destId="{9EEC81EB-2CDD-4244-B3FD-E1073F5172A5}" srcOrd="2" destOrd="0" presId="urn:microsoft.com/office/officeart/2005/8/layout/radial5"/>
    <dgm:cxn modelId="{B87D272B-FCC8-4B16-8588-418266BC0CE0}" type="presParOf" srcId="{7914897F-B676-4802-9483-F298455ADB5F}" destId="{F2BD159A-A72A-4C73-A882-918B45F4ADD6}" srcOrd="3" destOrd="0" presId="urn:microsoft.com/office/officeart/2005/8/layout/radial5"/>
    <dgm:cxn modelId="{EC17A998-6F45-4FF7-BD19-D9033504E8AA}" type="presParOf" srcId="{F2BD159A-A72A-4C73-A882-918B45F4ADD6}" destId="{C23E8353-8F20-42F6-B55B-211025B9779E}" srcOrd="0" destOrd="0" presId="urn:microsoft.com/office/officeart/2005/8/layout/radial5"/>
    <dgm:cxn modelId="{4A04D53B-5B11-486E-9687-155C8F7B98F8}" type="presParOf" srcId="{7914897F-B676-4802-9483-F298455ADB5F}" destId="{4D0DBCA8-45CB-4DAA-BEE4-E514C7EB75B5}" srcOrd="4" destOrd="0" presId="urn:microsoft.com/office/officeart/2005/8/layout/radial5"/>
    <dgm:cxn modelId="{BB272A21-04F0-4676-AB09-6F98DA3AB2F7}" type="presParOf" srcId="{7914897F-B676-4802-9483-F298455ADB5F}" destId="{D7595BF8-D861-4648-B311-DEDDEA009909}" srcOrd="5" destOrd="0" presId="urn:microsoft.com/office/officeart/2005/8/layout/radial5"/>
    <dgm:cxn modelId="{D0DA152B-0317-49B2-8A8D-028630EE2BA6}" type="presParOf" srcId="{D7595BF8-D861-4648-B311-DEDDEA009909}" destId="{8D7FD6DB-3CFA-462E-B1B3-DB17DE4D8B83}" srcOrd="0" destOrd="0" presId="urn:microsoft.com/office/officeart/2005/8/layout/radial5"/>
    <dgm:cxn modelId="{6E9A9679-7C60-4366-BFEA-32732E6E3797}" type="presParOf" srcId="{7914897F-B676-4802-9483-F298455ADB5F}" destId="{5852D96A-E274-43CE-A97A-841989FA971E}" srcOrd="6" destOrd="0" presId="urn:microsoft.com/office/officeart/2005/8/layout/radial5"/>
    <dgm:cxn modelId="{6A03EC0A-EC7B-4349-A14F-FA0472C36BBA}" type="presParOf" srcId="{7914897F-B676-4802-9483-F298455ADB5F}" destId="{3F9E03EB-72E4-418C-9B2E-72A09628E150}" srcOrd="7" destOrd="0" presId="urn:microsoft.com/office/officeart/2005/8/layout/radial5"/>
    <dgm:cxn modelId="{C54115D5-C5E4-4102-9E59-223E0738B9AD}" type="presParOf" srcId="{3F9E03EB-72E4-418C-9B2E-72A09628E150}" destId="{8261DB81-32E0-4B5D-839A-7D5391D25C8D}" srcOrd="0" destOrd="0" presId="urn:microsoft.com/office/officeart/2005/8/layout/radial5"/>
    <dgm:cxn modelId="{363D4538-AC0A-40FD-AF72-95A5E90BC89E}" type="presParOf" srcId="{7914897F-B676-4802-9483-F298455ADB5F}" destId="{D9DE58F2-4C6A-4DB8-AD75-0CB3225A9081}" srcOrd="8" destOrd="0" presId="urn:microsoft.com/office/officeart/2005/8/layout/radial5"/>
  </dgm:cxnLst>
  <dgm:bg/>
  <dgm:whole/>
  <dgm:extLst>
    <a:ext uri="http://schemas.microsoft.com/office/drawing/2008/diagram">
      <dsp:dataModelExt xmlns:dsp="http://schemas.microsoft.com/office/drawing/2008/diagram" xmlns="" relId="rId7" minVer="http://schemas.openxmlformats.org/drawingml/2006/diagram"/>
    </a:ext>
  </dgm:extLst>
</dgm:dataModel>
</file>

<file path=ppt/diagrams/drawing1.xml><?xml version="1.0" encoding="utf-8"?>
<dsp:drawing xmlns:dgm="http://schemas.openxmlformats.org/drawingml/2006/diagram" xmlns:a="http://schemas.openxmlformats.org/drawingml/2006/main" xmlns:dsp="http://schemas.microsoft.com/office/drawing/2008/diagram">
  <dsp:spTree>
    <dsp:nvGrpSpPr>
      <dsp:cNvPr id="0" name=""/>
      <dsp:cNvGrpSpPr/>
    </dsp:nvGrpSpPr>
    <dsp:grpSpPr/>
    <dsp:sp modelId="{F9DC71A9-5319-486F-BBFD-70EE04B05722}">
      <dsp:nvSpPr>
        <dsp:cNvPr id="0" name=""/>
        <dsp:cNvSpPr/>
      </dsp:nvSpPr>
      <dsp:spPr>
        <a:xfrm>
          <a:off x="2543646" y="1497707"/>
          <a:ext cx="1068585" cy="1068585"/>
        </a:xfrm>
        <a:prstGeom prst="ellipse">
          <a:avLst/>
        </a:prstGeom>
        <a:solidFill>
          <a:schemeClr val="accent1">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b="1" kern="1200" dirty="0" smtClean="0"/>
            <a:t>Hodnocení</a:t>
          </a:r>
          <a:endParaRPr lang="cs-CZ" sz="1200" b="1" kern="1200" dirty="0"/>
        </a:p>
      </dsp:txBody>
      <dsp:txXfrm>
        <a:off x="2543646" y="1497707"/>
        <a:ext cx="1068585" cy="1068585"/>
      </dsp:txXfrm>
    </dsp:sp>
    <dsp:sp modelId="{59098232-7D61-418E-A82B-0EE69C17058B}">
      <dsp:nvSpPr>
        <dsp:cNvPr id="0" name=""/>
        <dsp:cNvSpPr/>
      </dsp:nvSpPr>
      <dsp:spPr>
        <a:xfrm rot="16131186">
          <a:off x="2934697" y="1049819"/>
          <a:ext cx="226404" cy="36331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cs-CZ" sz="900" kern="1200"/>
        </a:p>
      </dsp:txBody>
      <dsp:txXfrm rot="16131186">
        <a:off x="2934697" y="1049819"/>
        <a:ext cx="226404" cy="363319"/>
      </dsp:txXfrm>
    </dsp:sp>
    <dsp:sp modelId="{9EEC81EB-2CDD-4244-B3FD-E1073F5172A5}">
      <dsp:nvSpPr>
        <dsp:cNvPr id="0" name=""/>
        <dsp:cNvSpPr/>
      </dsp:nvSpPr>
      <dsp:spPr>
        <a:xfrm>
          <a:off x="2513707" y="2243"/>
          <a:ext cx="1068585" cy="1068585"/>
        </a:xfrm>
        <a:prstGeom prst="ellipse">
          <a:avLst/>
        </a:prstGeom>
        <a:solidFill>
          <a:srgbClr val="005D6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dirty="0" smtClean="0"/>
            <a:t>Zadavatel</a:t>
          </a:r>
          <a:endParaRPr lang="cs-CZ" sz="1200" kern="1200" dirty="0"/>
        </a:p>
      </dsp:txBody>
      <dsp:txXfrm>
        <a:off x="2513707" y="2243"/>
        <a:ext cx="1068585" cy="1068585"/>
      </dsp:txXfrm>
    </dsp:sp>
    <dsp:sp modelId="{F2BD159A-A72A-4C73-A882-918B45F4ADD6}">
      <dsp:nvSpPr>
        <dsp:cNvPr id="0" name=""/>
        <dsp:cNvSpPr/>
      </dsp:nvSpPr>
      <dsp:spPr>
        <a:xfrm>
          <a:off x="3740733" y="1831752"/>
          <a:ext cx="210377" cy="36331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cs-CZ" sz="900" kern="1200"/>
        </a:p>
      </dsp:txBody>
      <dsp:txXfrm>
        <a:off x="3740733" y="1831752"/>
        <a:ext cx="210377" cy="363319"/>
      </dsp:txXfrm>
    </dsp:sp>
    <dsp:sp modelId="{4D0DBCA8-45CB-4DAA-BEE4-E514C7EB75B5}">
      <dsp:nvSpPr>
        <dsp:cNvPr id="0" name=""/>
        <dsp:cNvSpPr/>
      </dsp:nvSpPr>
      <dsp:spPr>
        <a:xfrm>
          <a:off x="4009170" y="1497707"/>
          <a:ext cx="1068585" cy="1068585"/>
        </a:xfrm>
        <a:prstGeom prst="ellipse">
          <a:avLst/>
        </a:prstGeom>
        <a:solidFill>
          <a:srgbClr val="005D6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dirty="0" smtClean="0"/>
            <a:t>Příjemci</a:t>
          </a:r>
          <a:endParaRPr lang="cs-CZ" sz="1200" kern="1200" dirty="0"/>
        </a:p>
      </dsp:txBody>
      <dsp:txXfrm>
        <a:off x="4009170" y="1497707"/>
        <a:ext cx="1068585" cy="1068585"/>
      </dsp:txXfrm>
    </dsp:sp>
    <dsp:sp modelId="{D7595BF8-D861-4648-B311-DEDDEA009909}">
      <dsp:nvSpPr>
        <dsp:cNvPr id="0" name=""/>
        <dsp:cNvSpPr/>
      </dsp:nvSpPr>
      <dsp:spPr>
        <a:xfrm rot="5399992">
          <a:off x="2960689" y="2634006"/>
          <a:ext cx="226245" cy="36331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cs-CZ" sz="900" kern="1200"/>
        </a:p>
      </dsp:txBody>
      <dsp:txXfrm rot="5399992">
        <a:off x="2960689" y="2634006"/>
        <a:ext cx="226245" cy="363319"/>
      </dsp:txXfrm>
    </dsp:sp>
    <dsp:sp modelId="{5852D96A-E274-43CE-A97A-841989FA971E}">
      <dsp:nvSpPr>
        <dsp:cNvPr id="0" name=""/>
        <dsp:cNvSpPr/>
      </dsp:nvSpPr>
      <dsp:spPr>
        <a:xfrm>
          <a:off x="2543649" y="2993170"/>
          <a:ext cx="1068585" cy="1068585"/>
        </a:xfrm>
        <a:prstGeom prst="ellipse">
          <a:avLst/>
        </a:prstGeom>
        <a:solidFill>
          <a:srgbClr val="005D6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dirty="0" smtClean="0"/>
            <a:t>Partneři</a:t>
          </a:r>
          <a:endParaRPr lang="cs-CZ" sz="1200" kern="1200" dirty="0"/>
        </a:p>
      </dsp:txBody>
      <dsp:txXfrm>
        <a:off x="2543649" y="2993170"/>
        <a:ext cx="1068585" cy="1068585"/>
      </dsp:txXfrm>
    </dsp:sp>
    <dsp:sp modelId="{3F9E03EB-72E4-418C-9B2E-72A09628E150}">
      <dsp:nvSpPr>
        <dsp:cNvPr id="0" name=""/>
        <dsp:cNvSpPr/>
      </dsp:nvSpPr>
      <dsp:spPr>
        <a:xfrm rot="10800000">
          <a:off x="2145984" y="1831752"/>
          <a:ext cx="242113" cy="363319"/>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400050">
            <a:lnSpc>
              <a:spcPct val="90000"/>
            </a:lnSpc>
            <a:spcBef>
              <a:spcPct val="0"/>
            </a:spcBef>
            <a:spcAft>
              <a:spcPct val="35000"/>
            </a:spcAft>
          </a:pPr>
          <a:endParaRPr lang="cs-CZ" sz="900" kern="1200"/>
        </a:p>
      </dsp:txBody>
      <dsp:txXfrm rot="10800000">
        <a:off x="2145984" y="1831752"/>
        <a:ext cx="242113" cy="363319"/>
      </dsp:txXfrm>
    </dsp:sp>
    <dsp:sp modelId="{D9DE58F2-4C6A-4DB8-AD75-0CB3225A9081}">
      <dsp:nvSpPr>
        <dsp:cNvPr id="0" name=""/>
        <dsp:cNvSpPr/>
      </dsp:nvSpPr>
      <dsp:spPr>
        <a:xfrm>
          <a:off x="1018243" y="1497707"/>
          <a:ext cx="1068585" cy="1068585"/>
        </a:xfrm>
        <a:prstGeom prst="ellipse">
          <a:avLst/>
        </a:prstGeom>
        <a:solidFill>
          <a:srgbClr val="005D6E"/>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5240" tIns="15240" rIns="15240" bIns="15240" numCol="1" spcCol="1270" anchor="ctr" anchorCtr="0">
          <a:noAutofit/>
        </a:bodyPr>
        <a:lstStyle/>
        <a:p>
          <a:pPr lvl="0" algn="ctr" defTabSz="533400">
            <a:lnSpc>
              <a:spcPct val="90000"/>
            </a:lnSpc>
            <a:spcBef>
              <a:spcPct val="0"/>
            </a:spcBef>
            <a:spcAft>
              <a:spcPct val="35000"/>
            </a:spcAft>
          </a:pPr>
          <a:r>
            <a:rPr lang="cs-CZ" sz="1200" kern="1200" dirty="0" smtClean="0"/>
            <a:t>Realizátor</a:t>
          </a:r>
          <a:endParaRPr lang="cs-CZ" sz="1200" kern="1200" dirty="0"/>
        </a:p>
      </dsp:txBody>
      <dsp:txXfrm>
        <a:off x="1018243" y="1497707"/>
        <a:ext cx="1068585" cy="1068585"/>
      </dsp:txXfrm>
    </dsp:sp>
  </dsp:spTree>
</dsp:drawing>
</file>

<file path=ppt/diagrams/layout1.xml><?xml version="1.0" encoding="utf-8"?>
<dgm:layoutDef xmlns:dgm="http://schemas.openxmlformats.org/drawingml/2006/diagram" xmlns:a="http://schemas.openxmlformats.org/drawingml/2006/main" uniqueId="urn:microsoft.com/office/officeart/2005/8/layout/radial5">
  <dgm:title val=""/>
  <dgm:desc val=""/>
  <dgm:catLst>
    <dgm:cat type="relationship" pri="23000"/>
    <dgm:cat type="cycle" pri="11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Name0">
    <dgm:varLst>
      <dgm:chMax val="1"/>
      <dgm:dir/>
      <dgm:animLvl val="ctr"/>
      <dgm:resizeHandles val="exact"/>
    </dgm:varLst>
    <dgm:choose name="Name1">
      <dgm:if name="Name2" func="var" arg="dir" op="equ" val="norm">
        <dgm:alg type="cycle">
          <dgm:param type="stAng" val="0"/>
          <dgm:param type="spanAng" val="360"/>
          <dgm:param type="ctrShpMap" val="fNode"/>
        </dgm:alg>
      </dgm:if>
      <dgm:else name="Name3">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parTrans" refType="w" refFor="ch" refForName="centerShape" fact="0.4"/>
      <dgm:constr type="w" for="ch" forName="node" refType="w" refFor="ch" refForName="centerShape" op="equ" fact="1.25"/>
      <dgm:constr type="sp" refType="w" refFor="ch" refForName="centerShape" op="equ" fact="0.4"/>
      <dgm:constr type="sibSp" refType="w" refFor="ch" refForName="node" fact="0.3"/>
      <dgm:constr type="primFontSz" for="ch" forName="centerShape" val="65"/>
      <dgm:constr type="primFontSz" for="des" forName="node" op="equ" val="65"/>
      <dgm:constr type="primFontSz" for="des" forName="node" refType="primFontSz" refFor="ch" refForName="centerShape" op="lte"/>
      <dgm:constr type="primFontSz" for="des" forName="connectorText" op="equ" val="55"/>
      <dgm:constr type="primFontSz" for="des" forName="connectorText" refType="primFontSz" refFor="ch" refForName="centerShape" op="lte" fact="0.8"/>
      <dgm:constr type="primFontSz" for="des" forName="connectorText" refType="primFontSz" refFor="des" refForName="node" op="lte"/>
    </dgm:constrLst>
    <dgm:choose name="Name4">
      <dgm:if name="Name5" axis="ch ch" ptType="node node" st="1 1" cnt="1 0" func="cnt" op="lte" val="6">
        <dgm:ruleLst>
          <dgm:rule type="w" for="ch" forName="node" val="NaN" fact="1" max="NaN"/>
        </dgm:ruleLst>
      </dgm:if>
      <dgm:if name="Name6" axis="ch ch" ptType="node node" st="1 1" cnt="1 0" func="cnt" op="lte" val="8">
        <dgm:ruleLst>
          <dgm:rule type="w" for="ch" forName="node" val="NaN" fact="0.9" max="NaN"/>
        </dgm:ruleLst>
      </dgm:if>
      <dgm:if name="Name7" axis="ch ch" ptType="node node" st="1 1" cnt="1 0" func="cnt" op="lte" val="10">
        <dgm:ruleLst>
          <dgm:rule type="w" for="ch" forName="node" val="NaN" fact="0.8" max="NaN"/>
        </dgm:ruleLst>
      </dgm:if>
      <dgm:if name="Name8" axis="ch ch" ptType="node node" st="1 1" cnt="1 0" func="cnt" op="lte" val="12">
        <dgm:ruleLst>
          <dgm:rule type="w" for="ch" forName="node" val="NaN" fact="0.7" max="NaN"/>
        </dgm:ruleLst>
      </dgm:if>
      <dgm:if name="Name9" axis="ch ch" ptType="node node" st="1 1" cnt="1 0" func="cnt" op="lte" val="14">
        <dgm:ruleLst>
          <dgm:rule type="w" for="ch" forName="node" val="NaN" fact="0.6" max="NaN"/>
        </dgm:ruleLst>
      </dgm:if>
      <dgm:else name="Name10">
        <dgm:ruleLst>
          <dgm:rule type="w" for="ch" forName="node" val="NaN" fact="0.5" max="NaN"/>
        </dgm:ruleLst>
      </dgm:else>
    </dgm:choose>
    <dgm:forEach name="Name11"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1"/>
          <dgm:constr type="bMarg" refType="primFontSz" fact="0.1"/>
          <dgm:constr type="lMarg" refType="primFontSz" fact="0.1"/>
          <dgm:constr type="rMarg" refType="primFontSz" fact="0.1"/>
        </dgm:constrLst>
        <dgm:ruleLst>
          <dgm:rule type="primFontSz" val="5" fact="NaN" max="NaN"/>
        </dgm:ruleLst>
      </dgm:layoutNode>
      <dgm:forEach name="Name12" axis="ch">
        <dgm:forEach name="Name13" axis="self" ptType="parTrans">
          <dgm:layoutNode name="parTrans" styleLbl="sibTrans2D1">
            <dgm:alg type="conn">
              <dgm:param type="begPts" val="auto"/>
              <dgm:param type="endPts" val="auto"/>
            </dgm:alg>
            <dgm:shape xmlns:r="http://schemas.openxmlformats.org/officeDocument/2006/relationships" type="conn" r:blip="">
              <dgm:adjLst/>
            </dgm:shape>
            <dgm:presOf axis="self"/>
            <dgm:constrLst>
              <dgm:constr type="h" refType="w" fact="0.85"/>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name="Name14"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1"/>
              <dgm:constr type="bMarg" refType="primFontSz" fact="0.1"/>
              <dgm:constr type="lMarg" refType="primFontSz" fact="0.1"/>
              <dgm:constr type="rMarg" refType="primFontSz" fact="0.1"/>
            </dgm:constrLst>
            <dgm:ruleLst>
              <dgm:rule type="w" val="INF" fact="NaN" max="NaN"/>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2130425"/>
            <a:ext cx="7772400" cy="1470025"/>
          </a:xfrm>
        </p:spPr>
        <p:txBody>
          <a:bodyPr/>
          <a:lstStyle/>
          <a:p>
            <a:r>
              <a:rPr lang="cs-CZ" smtClean="0"/>
              <a:t>Klepnutím lze upravit styl předlohy nadpisů.</a:t>
            </a:r>
            <a:endParaRPr lang="cs-CZ"/>
          </a:p>
        </p:txBody>
      </p:sp>
      <p:sp>
        <p:nvSpPr>
          <p:cNvPr id="3" name="Podnadpis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Klepnutím lze upravit styl předlohy podnadpisů.</a:t>
            </a:r>
            <a:endParaRPr lang="cs-CZ"/>
          </a:p>
        </p:txBody>
      </p:sp>
      <p:sp>
        <p:nvSpPr>
          <p:cNvPr id="4" name="Zástupný symbol pro datum 3"/>
          <p:cNvSpPr>
            <a:spLocks noGrp="1"/>
          </p:cNvSpPr>
          <p:nvPr>
            <p:ph type="dt" sz="half" idx="10"/>
          </p:nvPr>
        </p:nvSpPr>
        <p:spPr/>
        <p:txBody>
          <a:bodyPr/>
          <a:lstStyle>
            <a:lvl1pPr>
              <a:defRPr/>
            </a:lvl1pPr>
          </a:lstStyle>
          <a:p>
            <a:pPr>
              <a:defRPr/>
            </a:pPr>
            <a:fld id="{F3F0C7C8-B670-477A-B23E-8B7B3E1924BE}" type="datetimeFigureOut">
              <a:rPr lang="cs-CZ"/>
              <a:pPr>
                <a:defRPr/>
              </a:pPr>
              <a:t>22.10.2013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752D294A-9F35-43C9-81D9-E5B672E3BD28}" type="slidenum">
              <a:rPr lang="cs-CZ"/>
              <a:pPr>
                <a:defRPr/>
              </a:pPr>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idx="1"/>
          </p:nvPr>
        </p:nvSpPr>
        <p:spPr/>
        <p:txBody>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48274543-8CA5-489C-9E99-17D664FEACC8}" type="datetimeFigureOut">
              <a:rPr lang="cs-CZ"/>
              <a:pPr>
                <a:defRPr/>
              </a:pPr>
              <a:t>22.10.2013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5D5930A9-A246-4C05-A47B-480DCD53FAB4}" type="slidenum">
              <a:rPr lang="cs-CZ"/>
              <a:pPr>
                <a:defRPr/>
              </a:pPr>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p:cNvSpPr>
            <a:spLocks noGrp="1"/>
          </p:cNvSpPr>
          <p:nvPr>
            <p:ph type="title"/>
          </p:nvPr>
        </p:nvSpPr>
        <p:spPr>
          <a:xfrm>
            <a:off x="722313" y="4406900"/>
            <a:ext cx="7772400" cy="1362075"/>
          </a:xfrm>
        </p:spPr>
        <p:txBody>
          <a:bodyPr anchor="t"/>
          <a:lstStyle>
            <a:lvl1pPr algn="l">
              <a:defRPr sz="4000" b="1" cap="all"/>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Klepnutím lze upravit styly předlohy textu.</a:t>
            </a:r>
          </a:p>
        </p:txBody>
      </p:sp>
      <p:sp>
        <p:nvSpPr>
          <p:cNvPr id="4" name="Zástupný symbol pro datum 3"/>
          <p:cNvSpPr>
            <a:spLocks noGrp="1"/>
          </p:cNvSpPr>
          <p:nvPr>
            <p:ph type="dt" sz="half" idx="10"/>
          </p:nvPr>
        </p:nvSpPr>
        <p:spPr/>
        <p:txBody>
          <a:bodyPr/>
          <a:lstStyle>
            <a:lvl1pPr>
              <a:defRPr/>
            </a:lvl1pPr>
          </a:lstStyle>
          <a:p>
            <a:pPr>
              <a:defRPr/>
            </a:pPr>
            <a:fld id="{E0A3E50A-2094-44B9-BEE7-9F89E8E47D28}" type="datetimeFigureOut">
              <a:rPr lang="cs-CZ"/>
              <a:pPr>
                <a:defRPr/>
              </a:pPr>
              <a:t>22.10.2013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B78C7207-0A4B-4A89-8294-AF5A779A6A37}" type="slidenum">
              <a:rPr lang="cs-CZ"/>
              <a:pPr>
                <a:defRPr/>
              </a:pPr>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obsah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obsah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datum 3"/>
          <p:cNvSpPr>
            <a:spLocks noGrp="1"/>
          </p:cNvSpPr>
          <p:nvPr>
            <p:ph type="dt" sz="half" idx="10"/>
          </p:nvPr>
        </p:nvSpPr>
        <p:spPr/>
        <p:txBody>
          <a:bodyPr/>
          <a:lstStyle>
            <a:lvl1pPr>
              <a:defRPr/>
            </a:lvl1pPr>
          </a:lstStyle>
          <a:p>
            <a:pPr>
              <a:defRPr/>
            </a:pPr>
            <a:fld id="{C9B7FAE1-AF54-454D-A714-724C4E49E07E}" type="datetimeFigureOut">
              <a:rPr lang="cs-CZ"/>
              <a:pPr>
                <a:defRPr/>
              </a:pPr>
              <a:t>22.10.2013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3D61488B-CC71-4A10-AF2A-AC8ECE5E2C01}" type="slidenum">
              <a:rPr lang="cs-CZ"/>
              <a:pPr>
                <a:defRPr/>
              </a:pPr>
              <a:t>‹#›</a:t>
            </a:fld>
            <a:endParaRPr lang="cs-CZ"/>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lvl1pPr>
              <a:defRPr/>
            </a:lvl1pPr>
          </a:lstStyle>
          <a:p>
            <a:r>
              <a:rPr lang="cs-CZ" smtClean="0"/>
              <a:t>Klepnutím lze upravit styl předlohy nadpisů.</a:t>
            </a:r>
            <a:endParaRPr lang="cs-CZ"/>
          </a:p>
        </p:txBody>
      </p:sp>
      <p:sp>
        <p:nvSpPr>
          <p:cNvPr id="3" name="Zástupný symbol pro text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4" name="Zástupný symbol pro obsah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5" name="Zástupný symbol pro text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Klepnutím lze upravit styly předlohy textu.</a:t>
            </a:r>
          </a:p>
        </p:txBody>
      </p:sp>
      <p:sp>
        <p:nvSpPr>
          <p:cNvPr id="6" name="Zástupný symbol pro obsah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7" name="Zástupný symbol pro datum 3"/>
          <p:cNvSpPr>
            <a:spLocks noGrp="1"/>
          </p:cNvSpPr>
          <p:nvPr>
            <p:ph type="dt" sz="half" idx="10"/>
          </p:nvPr>
        </p:nvSpPr>
        <p:spPr/>
        <p:txBody>
          <a:bodyPr/>
          <a:lstStyle>
            <a:lvl1pPr>
              <a:defRPr/>
            </a:lvl1pPr>
          </a:lstStyle>
          <a:p>
            <a:pPr>
              <a:defRPr/>
            </a:pPr>
            <a:fld id="{7C0F8EAB-8167-44F6-8D70-ECE4A6AFC206}" type="datetimeFigureOut">
              <a:rPr lang="cs-CZ"/>
              <a:pPr>
                <a:defRPr/>
              </a:pPr>
              <a:t>22.10.2013</a:t>
            </a:fld>
            <a:endParaRPr lang="cs-CZ"/>
          </a:p>
        </p:txBody>
      </p:sp>
      <p:sp>
        <p:nvSpPr>
          <p:cNvPr id="8" name="Zástupný symbol pro zápatí 4"/>
          <p:cNvSpPr>
            <a:spLocks noGrp="1"/>
          </p:cNvSpPr>
          <p:nvPr>
            <p:ph type="ftr" sz="quarter" idx="11"/>
          </p:nvPr>
        </p:nvSpPr>
        <p:spPr/>
        <p:txBody>
          <a:bodyPr/>
          <a:lstStyle>
            <a:lvl1pPr>
              <a:defRPr/>
            </a:lvl1pPr>
          </a:lstStyle>
          <a:p>
            <a:pPr>
              <a:defRPr/>
            </a:pPr>
            <a:endParaRPr lang="cs-CZ"/>
          </a:p>
        </p:txBody>
      </p:sp>
      <p:sp>
        <p:nvSpPr>
          <p:cNvPr id="9" name="Zástupný symbol pro číslo snímku 5"/>
          <p:cNvSpPr>
            <a:spLocks noGrp="1"/>
          </p:cNvSpPr>
          <p:nvPr>
            <p:ph type="sldNum" sz="quarter" idx="12"/>
          </p:nvPr>
        </p:nvSpPr>
        <p:spPr/>
        <p:txBody>
          <a:bodyPr/>
          <a:lstStyle>
            <a:lvl1pPr>
              <a:defRPr/>
            </a:lvl1pPr>
          </a:lstStyle>
          <a:p>
            <a:pPr>
              <a:defRPr/>
            </a:pPr>
            <a:fld id="{2CDC17EE-C068-4FFD-B231-A88A9B1B9CC1}" type="slidenum">
              <a:rPr lang="cs-CZ"/>
              <a:pPr>
                <a:defRPr/>
              </a:pPr>
              <a:t>‹#›</a:t>
            </a:fld>
            <a:endParaRPr lang="cs-CZ"/>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datum 3"/>
          <p:cNvSpPr>
            <a:spLocks noGrp="1"/>
          </p:cNvSpPr>
          <p:nvPr>
            <p:ph type="dt" sz="half" idx="10"/>
          </p:nvPr>
        </p:nvSpPr>
        <p:spPr/>
        <p:txBody>
          <a:bodyPr/>
          <a:lstStyle>
            <a:lvl1pPr>
              <a:defRPr/>
            </a:lvl1pPr>
          </a:lstStyle>
          <a:p>
            <a:pPr>
              <a:defRPr/>
            </a:pPr>
            <a:fld id="{F5941839-6DB5-4138-8CAC-AFB3DAA2DD56}" type="datetimeFigureOut">
              <a:rPr lang="cs-CZ"/>
              <a:pPr>
                <a:defRPr/>
              </a:pPr>
              <a:t>22.10.2013</a:t>
            </a:fld>
            <a:endParaRPr lang="cs-CZ"/>
          </a:p>
        </p:txBody>
      </p:sp>
      <p:sp>
        <p:nvSpPr>
          <p:cNvPr id="4" name="Zástupný symbol pro zápatí 4"/>
          <p:cNvSpPr>
            <a:spLocks noGrp="1"/>
          </p:cNvSpPr>
          <p:nvPr>
            <p:ph type="ftr" sz="quarter" idx="11"/>
          </p:nvPr>
        </p:nvSpPr>
        <p:spPr/>
        <p:txBody>
          <a:bodyPr/>
          <a:lstStyle>
            <a:lvl1pPr>
              <a:defRPr/>
            </a:lvl1pPr>
          </a:lstStyle>
          <a:p>
            <a:pPr>
              <a:defRPr/>
            </a:pPr>
            <a:endParaRPr lang="cs-CZ"/>
          </a:p>
        </p:txBody>
      </p:sp>
      <p:sp>
        <p:nvSpPr>
          <p:cNvPr id="5" name="Zástupný symbol pro číslo snímku 5"/>
          <p:cNvSpPr>
            <a:spLocks noGrp="1"/>
          </p:cNvSpPr>
          <p:nvPr>
            <p:ph type="sldNum" sz="quarter" idx="12"/>
          </p:nvPr>
        </p:nvSpPr>
        <p:spPr/>
        <p:txBody>
          <a:bodyPr/>
          <a:lstStyle>
            <a:lvl1pPr>
              <a:defRPr/>
            </a:lvl1pPr>
          </a:lstStyle>
          <a:p>
            <a:pPr>
              <a:defRPr/>
            </a:pPr>
            <a:fld id="{CB6A7866-1977-4A69-AB2B-DF34A4590575}" type="slidenum">
              <a:rPr lang="cs-CZ"/>
              <a:pPr>
                <a:defRPr/>
              </a:pPr>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3"/>
          <p:cNvSpPr>
            <a:spLocks noGrp="1"/>
          </p:cNvSpPr>
          <p:nvPr>
            <p:ph type="dt" sz="half" idx="10"/>
          </p:nvPr>
        </p:nvSpPr>
        <p:spPr/>
        <p:txBody>
          <a:bodyPr/>
          <a:lstStyle>
            <a:lvl1pPr>
              <a:defRPr/>
            </a:lvl1pPr>
          </a:lstStyle>
          <a:p>
            <a:pPr>
              <a:defRPr/>
            </a:pPr>
            <a:fld id="{A3BE26DB-F3B4-470C-B193-430A4A455288}" type="datetimeFigureOut">
              <a:rPr lang="cs-CZ"/>
              <a:pPr>
                <a:defRPr/>
              </a:pPr>
              <a:t>22.10.2013</a:t>
            </a:fld>
            <a:endParaRPr lang="cs-CZ"/>
          </a:p>
        </p:txBody>
      </p:sp>
      <p:sp>
        <p:nvSpPr>
          <p:cNvPr id="3" name="Zástupný symbol pro zápatí 4"/>
          <p:cNvSpPr>
            <a:spLocks noGrp="1"/>
          </p:cNvSpPr>
          <p:nvPr>
            <p:ph type="ftr" sz="quarter" idx="11"/>
          </p:nvPr>
        </p:nvSpPr>
        <p:spPr/>
        <p:txBody>
          <a:bodyPr/>
          <a:lstStyle>
            <a:lvl1pPr>
              <a:defRPr/>
            </a:lvl1pPr>
          </a:lstStyle>
          <a:p>
            <a:pPr>
              <a:defRPr/>
            </a:pPr>
            <a:endParaRPr lang="cs-CZ"/>
          </a:p>
        </p:txBody>
      </p:sp>
      <p:sp>
        <p:nvSpPr>
          <p:cNvPr id="4" name="Zástupný symbol pro číslo snímku 5"/>
          <p:cNvSpPr>
            <a:spLocks noGrp="1"/>
          </p:cNvSpPr>
          <p:nvPr>
            <p:ph type="sldNum" sz="quarter" idx="12"/>
          </p:nvPr>
        </p:nvSpPr>
        <p:spPr/>
        <p:txBody>
          <a:bodyPr/>
          <a:lstStyle>
            <a:lvl1pPr>
              <a:defRPr/>
            </a:lvl1pPr>
          </a:lstStyle>
          <a:p>
            <a:pPr>
              <a:defRPr/>
            </a:pPr>
            <a:fld id="{6F71712C-18C6-4E45-9F20-F2420E383B3E}" type="slidenum">
              <a:rPr lang="cs-CZ"/>
              <a:pPr>
                <a:defRPr/>
              </a:pPr>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457200" y="273050"/>
            <a:ext cx="3008313" cy="1162050"/>
          </a:xfrm>
        </p:spPr>
        <p:txBody>
          <a:bodyPr anchor="b"/>
          <a:lstStyle>
            <a:lvl1pPr algn="l">
              <a:defRPr sz="2000" b="1"/>
            </a:lvl1pPr>
          </a:lstStyle>
          <a:p>
            <a:r>
              <a:rPr lang="cs-CZ" smtClean="0"/>
              <a:t>Klepnutím lze upravit styl předlohy nadpisů.</a:t>
            </a:r>
            <a:endParaRPr lang="cs-CZ"/>
          </a:p>
        </p:txBody>
      </p:sp>
      <p:sp>
        <p:nvSpPr>
          <p:cNvPr id="3" name="Zástupný symbol pro obsah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text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1445EBF4-4858-4D50-A0C0-E3067DD17326}" type="datetimeFigureOut">
              <a:rPr lang="cs-CZ"/>
              <a:pPr>
                <a:defRPr/>
              </a:pPr>
              <a:t>22.10.2013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73B30D3C-8DD0-46E0-B7FA-0CF22B0AD355}" type="slidenum">
              <a:rPr lang="cs-CZ"/>
              <a:pPr>
                <a:defRPr/>
              </a:pPr>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p:cNvSpPr>
            <a:spLocks noGrp="1"/>
          </p:cNvSpPr>
          <p:nvPr>
            <p:ph type="title"/>
          </p:nvPr>
        </p:nvSpPr>
        <p:spPr>
          <a:xfrm>
            <a:off x="1792288" y="4800600"/>
            <a:ext cx="5486400" cy="566738"/>
          </a:xfrm>
        </p:spPr>
        <p:txBody>
          <a:bodyPr anchor="b"/>
          <a:lstStyle>
            <a:lvl1pPr algn="l">
              <a:defRPr sz="2000" b="1"/>
            </a:lvl1pPr>
          </a:lstStyle>
          <a:p>
            <a:r>
              <a:rPr lang="cs-CZ" smtClean="0"/>
              <a:t>Klepnutím lze upravit styl předlohy nadpisů.</a:t>
            </a:r>
            <a:endParaRPr lang="cs-CZ"/>
          </a:p>
        </p:txBody>
      </p:sp>
      <p:sp>
        <p:nvSpPr>
          <p:cNvPr id="3" name="Zástupný symbol pro obrázek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cs-CZ" noProof="0" smtClean="0"/>
          </a:p>
        </p:txBody>
      </p:sp>
      <p:sp>
        <p:nvSpPr>
          <p:cNvPr id="4" name="Zástupný symbol pro text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Klepnutím lze upravit styly předlohy textu.</a:t>
            </a:r>
          </a:p>
        </p:txBody>
      </p:sp>
      <p:sp>
        <p:nvSpPr>
          <p:cNvPr id="5" name="Zástupný symbol pro datum 3"/>
          <p:cNvSpPr>
            <a:spLocks noGrp="1"/>
          </p:cNvSpPr>
          <p:nvPr>
            <p:ph type="dt" sz="half" idx="10"/>
          </p:nvPr>
        </p:nvSpPr>
        <p:spPr/>
        <p:txBody>
          <a:bodyPr/>
          <a:lstStyle>
            <a:lvl1pPr>
              <a:defRPr/>
            </a:lvl1pPr>
          </a:lstStyle>
          <a:p>
            <a:pPr>
              <a:defRPr/>
            </a:pPr>
            <a:fld id="{A945AC83-67FB-4A84-9361-30B07CA7CA01}" type="datetimeFigureOut">
              <a:rPr lang="cs-CZ"/>
              <a:pPr>
                <a:defRPr/>
              </a:pPr>
              <a:t>22.10.2013</a:t>
            </a:fld>
            <a:endParaRPr lang="cs-CZ"/>
          </a:p>
        </p:txBody>
      </p:sp>
      <p:sp>
        <p:nvSpPr>
          <p:cNvPr id="6" name="Zástupný symbol pro zápatí 4"/>
          <p:cNvSpPr>
            <a:spLocks noGrp="1"/>
          </p:cNvSpPr>
          <p:nvPr>
            <p:ph type="ftr" sz="quarter" idx="11"/>
          </p:nvPr>
        </p:nvSpPr>
        <p:spPr/>
        <p:txBody>
          <a:bodyPr/>
          <a:lstStyle>
            <a:lvl1pPr>
              <a:defRPr/>
            </a:lvl1pPr>
          </a:lstStyle>
          <a:p>
            <a:pPr>
              <a:defRPr/>
            </a:pPr>
            <a:endParaRPr lang="cs-CZ"/>
          </a:p>
        </p:txBody>
      </p:sp>
      <p:sp>
        <p:nvSpPr>
          <p:cNvPr id="7" name="Zástupný symbol pro číslo snímku 5"/>
          <p:cNvSpPr>
            <a:spLocks noGrp="1"/>
          </p:cNvSpPr>
          <p:nvPr>
            <p:ph type="sldNum" sz="quarter" idx="12"/>
          </p:nvPr>
        </p:nvSpPr>
        <p:spPr/>
        <p:txBody>
          <a:bodyPr/>
          <a:lstStyle>
            <a:lvl1pPr>
              <a:defRPr/>
            </a:lvl1pPr>
          </a:lstStyle>
          <a:p>
            <a:pPr>
              <a:defRPr/>
            </a:pPr>
            <a:fld id="{95325AF7-D3C1-4FD6-B743-BD5ACE19A842}" type="slidenum">
              <a:rPr lang="cs-CZ"/>
              <a:pPr>
                <a:defRPr/>
              </a:pPr>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606CEC5D-4EBC-41AB-87F6-8AA6E686ACC3}" type="datetimeFigureOut">
              <a:rPr lang="cs-CZ"/>
              <a:pPr>
                <a:defRPr/>
              </a:pPr>
              <a:t>22.10.2013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BA7419E8-7611-4BBA-8514-616F5BE7BA58}" type="slidenum">
              <a:rPr lang="cs-CZ"/>
              <a:pPr>
                <a:defRPr/>
              </a:pPr>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p:cNvSpPr>
            <a:spLocks noGrp="1"/>
          </p:cNvSpPr>
          <p:nvPr>
            <p:ph type="title" orient="vert"/>
          </p:nvPr>
        </p:nvSpPr>
        <p:spPr>
          <a:xfrm>
            <a:off x="6629400" y="274638"/>
            <a:ext cx="2057400" cy="5851525"/>
          </a:xfrm>
        </p:spPr>
        <p:txBody>
          <a:bodyPr vert="eaVert"/>
          <a:lstStyle/>
          <a:p>
            <a:r>
              <a:rPr lang="cs-CZ" smtClean="0"/>
              <a:t>Klepnutím lze upravit styl předlohy nadpisů.</a:t>
            </a:r>
            <a:endParaRPr lang="cs-CZ"/>
          </a:p>
        </p:txBody>
      </p:sp>
      <p:sp>
        <p:nvSpPr>
          <p:cNvPr id="3" name="Zástupný symbol pro svislý text 2"/>
          <p:cNvSpPr>
            <a:spLocks noGrp="1"/>
          </p:cNvSpPr>
          <p:nvPr>
            <p:ph type="body" orient="vert" idx="1"/>
          </p:nvPr>
        </p:nvSpPr>
        <p:spPr>
          <a:xfrm>
            <a:off x="457200" y="274638"/>
            <a:ext cx="6019800" cy="5851525"/>
          </a:xfrm>
        </p:spPr>
        <p:txBody>
          <a:bodyPr vert="eaVert"/>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4" name="Zástupný symbol pro datum 3"/>
          <p:cNvSpPr>
            <a:spLocks noGrp="1"/>
          </p:cNvSpPr>
          <p:nvPr>
            <p:ph type="dt" sz="half" idx="10"/>
          </p:nvPr>
        </p:nvSpPr>
        <p:spPr/>
        <p:txBody>
          <a:bodyPr/>
          <a:lstStyle>
            <a:lvl1pPr>
              <a:defRPr/>
            </a:lvl1pPr>
          </a:lstStyle>
          <a:p>
            <a:pPr>
              <a:defRPr/>
            </a:pPr>
            <a:fld id="{4CC9E289-8B80-4E9A-B67A-6BA49987CBB1}" type="datetimeFigureOut">
              <a:rPr lang="cs-CZ"/>
              <a:pPr>
                <a:defRPr/>
              </a:pPr>
              <a:t>22.10.2013</a:t>
            </a:fld>
            <a:endParaRPr lang="cs-CZ"/>
          </a:p>
        </p:txBody>
      </p:sp>
      <p:sp>
        <p:nvSpPr>
          <p:cNvPr id="5" name="Zástupný symbol pro zápatí 4"/>
          <p:cNvSpPr>
            <a:spLocks noGrp="1"/>
          </p:cNvSpPr>
          <p:nvPr>
            <p:ph type="ftr" sz="quarter" idx="11"/>
          </p:nvPr>
        </p:nvSpPr>
        <p:spPr/>
        <p:txBody>
          <a:bodyPr/>
          <a:lstStyle>
            <a:lvl1pPr>
              <a:defRPr/>
            </a:lvl1pPr>
          </a:lstStyle>
          <a:p>
            <a:pPr>
              <a:defRPr/>
            </a:pPr>
            <a:endParaRPr lang="cs-CZ"/>
          </a:p>
        </p:txBody>
      </p:sp>
      <p:sp>
        <p:nvSpPr>
          <p:cNvPr id="6" name="Zástupný symbol pro číslo snímku 5"/>
          <p:cNvSpPr>
            <a:spLocks noGrp="1"/>
          </p:cNvSpPr>
          <p:nvPr>
            <p:ph type="sldNum" sz="quarter" idx="12"/>
          </p:nvPr>
        </p:nvSpPr>
        <p:spPr/>
        <p:txBody>
          <a:bodyPr/>
          <a:lstStyle>
            <a:lvl1pPr>
              <a:defRPr/>
            </a:lvl1pPr>
          </a:lstStyle>
          <a:p>
            <a:pPr>
              <a:defRPr/>
            </a:pPr>
            <a:fld id="{D6BE64C5-CD9F-4965-AF72-7B2AE8EE3DA8}" type="slidenum">
              <a:rPr lang="cs-CZ"/>
              <a:pPr>
                <a:defRPr/>
              </a:pPr>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Zástupný symbol pro nadpis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cs-CZ" smtClean="0"/>
              <a:t>Klepnutím lze upravit styl předlohy nadpisů.</a:t>
            </a:r>
          </a:p>
        </p:txBody>
      </p:sp>
      <p:sp>
        <p:nvSpPr>
          <p:cNvPr id="1027" name="Zástupný symbol pro text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cs-CZ" smtClean="0"/>
              <a:t>Klepnutím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p>
        </p:txBody>
      </p:sp>
      <p:sp>
        <p:nvSpPr>
          <p:cNvPr id="4" name="Zástupný symbol pro datum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cs typeface="+mn-cs"/>
              </a:defRPr>
            </a:lvl1pPr>
          </a:lstStyle>
          <a:p>
            <a:pPr>
              <a:defRPr/>
            </a:pPr>
            <a:fld id="{0F93901C-F0EF-46DC-84F3-8BAE564982FD}" type="datetimeFigureOut">
              <a:rPr lang="cs-CZ"/>
              <a:pPr>
                <a:defRPr/>
              </a:pPr>
              <a:t>22.10.2013</a:t>
            </a:fld>
            <a:endParaRPr lang="cs-CZ"/>
          </a:p>
        </p:txBody>
      </p:sp>
      <p:sp>
        <p:nvSpPr>
          <p:cNvPr id="5" name="Zástupný symbol pro zápatí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cs typeface="+mn-cs"/>
              </a:defRPr>
            </a:lvl1pPr>
          </a:lstStyle>
          <a:p>
            <a:pPr>
              <a:defRPr/>
            </a:pPr>
            <a:endParaRPr lang="cs-CZ"/>
          </a:p>
        </p:txBody>
      </p:sp>
      <p:sp>
        <p:nvSpPr>
          <p:cNvPr id="6" name="Zástupný symbol pro číslo snímku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cs typeface="+mn-cs"/>
              </a:defRPr>
            </a:lvl1pPr>
          </a:lstStyle>
          <a:p>
            <a:pPr>
              <a:defRPr/>
            </a:pPr>
            <a:fld id="{4A29BE8C-1450-4444-9D3E-A2B59BB07678}" type="slidenum">
              <a:rPr lang="cs-CZ"/>
              <a:pPr>
                <a:defRPr/>
              </a:pPr>
              <a:t>‹#›</a:t>
            </a:fld>
            <a:endParaRPr lang="cs-CZ"/>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p:txBody>
          <a:bodyPr rtlCol="0">
            <a:normAutofit fontScale="90000"/>
          </a:bodyPr>
          <a:lstStyle/>
          <a:p>
            <a:pPr eaLnBrk="1" fontAlgn="auto" hangingPunct="1">
              <a:spcAft>
                <a:spcPts val="0"/>
              </a:spcAft>
              <a:defRPr/>
            </a:pP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b="1" dirty="0" smtClean="0">
                <a:solidFill>
                  <a:srgbClr val="005D6E"/>
                </a:solidFill>
                <a:latin typeface="+mn-lt"/>
                <a:cs typeface="Arial" pitchFamily="34" charset="0"/>
              </a:rPr>
              <a:t>MĚŘENÍ EFEKTIVITY PREVENTIVNÍCH PROGRAMŮ</a:t>
            </a:r>
            <a:r>
              <a:rPr lang="cs-CZ" dirty="0" smtClean="0">
                <a:solidFill>
                  <a:srgbClr val="005D6E"/>
                </a:solidFill>
                <a:latin typeface="+mn-lt"/>
                <a:cs typeface="Arial" pitchFamily="34" charset="0"/>
              </a:rPr>
              <a:t/>
            </a:r>
            <a:br>
              <a:rPr lang="cs-CZ" dirty="0" smtClean="0">
                <a:solidFill>
                  <a:srgbClr val="005D6E"/>
                </a:solidFill>
                <a:latin typeface="+mn-lt"/>
                <a:cs typeface="Arial" pitchFamily="34" charset="0"/>
              </a:rPr>
            </a:br>
            <a:r>
              <a:rPr lang="cs-CZ" dirty="0" smtClean="0">
                <a:solidFill>
                  <a:srgbClr val="005D6E"/>
                </a:solidFill>
                <a:latin typeface="+mn-lt"/>
                <a:cs typeface="Arial" pitchFamily="34" charset="0"/>
              </a:rPr>
              <a:t/>
            </a:r>
            <a:br>
              <a:rPr lang="cs-CZ" dirty="0" smtClean="0">
                <a:solidFill>
                  <a:srgbClr val="005D6E"/>
                </a:solidFill>
                <a:latin typeface="+mn-lt"/>
                <a:cs typeface="Arial" pitchFamily="34" charset="0"/>
              </a:rPr>
            </a:br>
            <a:r>
              <a:rPr lang="cs-CZ" sz="3600" b="1" dirty="0" smtClean="0">
                <a:solidFill>
                  <a:srgbClr val="005D6E"/>
                </a:solidFill>
                <a:latin typeface="+mn-lt"/>
                <a:cs typeface="Arial" pitchFamily="34" charset="0"/>
              </a:rPr>
              <a:t>aneb jak měřit něco, co se nestalo</a:t>
            </a:r>
            <a:br>
              <a:rPr lang="cs-CZ" sz="3600" b="1" dirty="0" smtClean="0">
                <a:solidFill>
                  <a:srgbClr val="005D6E"/>
                </a:solidFill>
                <a:latin typeface="+mn-lt"/>
                <a:cs typeface="Arial" pitchFamily="34" charset="0"/>
              </a:rPr>
            </a:b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b="1" dirty="0" smtClean="0">
                <a:solidFill>
                  <a:srgbClr val="005D6E"/>
                </a:solidFill>
                <a:latin typeface="+mn-lt"/>
                <a:cs typeface="Arial" pitchFamily="34" charset="0"/>
              </a:rPr>
              <a:t/>
            </a:r>
            <a:br>
              <a:rPr lang="cs-CZ" b="1" dirty="0" smtClean="0">
                <a:solidFill>
                  <a:srgbClr val="005D6E"/>
                </a:solidFill>
                <a:latin typeface="+mn-lt"/>
                <a:cs typeface="Arial" pitchFamily="34" charset="0"/>
              </a:rPr>
            </a:br>
            <a:r>
              <a:rPr lang="cs-CZ" sz="1800" dirty="0" err="1" smtClean="0">
                <a:solidFill>
                  <a:srgbClr val="005D6E"/>
                </a:solidFill>
                <a:latin typeface="+mn-lt"/>
                <a:cs typeface="Arial" pitchFamily="34" charset="0"/>
              </a:rPr>
              <a:t>Herlíkovice</a:t>
            </a:r>
            <a:r>
              <a:rPr lang="cs-CZ" sz="1800" dirty="0" smtClean="0">
                <a:solidFill>
                  <a:srgbClr val="005D6E"/>
                </a:solidFill>
                <a:latin typeface="+mn-lt"/>
                <a:cs typeface="Arial" pitchFamily="34" charset="0"/>
              </a:rPr>
              <a:t>, 22. 10. 2013</a:t>
            </a:r>
          </a:p>
        </p:txBody>
      </p:sp>
      <p:sp>
        <p:nvSpPr>
          <p:cNvPr id="3" name="Podnadpis 2"/>
          <p:cNvSpPr>
            <a:spLocks noGrp="1"/>
          </p:cNvSpPr>
          <p:nvPr>
            <p:ph type="subTitle" idx="1"/>
          </p:nvPr>
        </p:nvSpPr>
        <p:spPr/>
        <p:txBody>
          <a:bodyPr rtlCol="0">
            <a:normAutofit/>
          </a:bodyPr>
          <a:lstStyle/>
          <a:p>
            <a:pPr eaLnBrk="1" fontAlgn="auto" hangingPunct="1">
              <a:spcAft>
                <a:spcPts val="0"/>
              </a:spcAft>
              <a:buFont typeface="Arial" pitchFamily="34" charset="0"/>
              <a:buNone/>
              <a:defRPr/>
            </a:pPr>
            <a:endParaRPr lang="cs-CZ" sz="2400" b="1" smtClean="0"/>
          </a:p>
        </p:txBody>
      </p:sp>
      <p:pic>
        <p:nvPicPr>
          <p:cNvPr id="2052"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dirty="0" smtClean="0">
                <a:solidFill>
                  <a:srgbClr val="005D6E"/>
                </a:solidFill>
                <a:latin typeface="+mn-lt"/>
                <a:cs typeface="Arial" pitchFamily="34" charset="0"/>
              </a:rPr>
              <a:t>Vlastní uspokojení</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Zpětná vazba pro spolupracující partnery</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Zpětná vazba pro cílovou skupinu</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Zpětná vazba pro zadavatele/donora</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Poučení do budoucna</a:t>
            </a:r>
          </a:p>
        </p:txBody>
      </p:sp>
      <p:pic>
        <p:nvPicPr>
          <p:cNvPr id="3075"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3076"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Důvody pro hodnocení preventivních opatření</a:t>
            </a:r>
          </a:p>
        </p:txBody>
      </p:sp>
      <p:graphicFrame>
        <p:nvGraphicFramePr>
          <p:cNvPr id="6" name="Diagram 5"/>
          <p:cNvGraphicFramePr/>
          <p:nvPr/>
        </p:nvGraphicFramePr>
        <p:xfrm>
          <a:off x="3419872" y="1669256"/>
          <a:ext cx="6096000" cy="4064000"/>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dirty="0" smtClean="0">
                <a:solidFill>
                  <a:srgbClr val="005D6E"/>
                </a:solidFill>
                <a:latin typeface="+mn-lt"/>
                <a:cs typeface="Arial" pitchFamily="34" charset="0"/>
              </a:rPr>
              <a:t/>
            </a:r>
            <a:br>
              <a:rPr lang="cs-CZ" sz="2200" dirty="0" smtClean="0">
                <a:solidFill>
                  <a:srgbClr val="005D6E"/>
                </a:solidFill>
                <a:latin typeface="+mn-lt"/>
                <a:cs typeface="Arial" pitchFamily="34" charset="0"/>
              </a:rPr>
            </a:br>
            <a:endParaRPr lang="cs-CZ" sz="2200" dirty="0" smtClean="0">
              <a:solidFill>
                <a:srgbClr val="005D6E"/>
              </a:solidFill>
              <a:latin typeface="+mn-lt"/>
              <a:cs typeface="Arial" pitchFamily="34" charset="0"/>
            </a:endParaRPr>
          </a:p>
        </p:txBody>
      </p:sp>
      <p:pic>
        <p:nvPicPr>
          <p:cNvPr id="4099"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4100"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Pozitiva a přínosy prevence protiprávní činnosti</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dirty="0" smtClean="0">
                <a:solidFill>
                  <a:srgbClr val="005D6E"/>
                </a:solidFill>
                <a:latin typeface="+mn-lt"/>
                <a:cs typeface="Arial" pitchFamily="34" charset="0"/>
              </a:rPr>
              <a:t>Jsou lidé, kterým pomůže nestát se oběťmi.</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Jsou lidé, kterým pomůže nestát se pachateli.</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Jsou škody, které se podaří odvrátit.</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Přináší trvanlivá řešení.</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Posiluje pocit bezpečí.</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Ovlivňuje společenskou atmosféru.</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Propojuje lidi a instituce.</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Uvolňuje ruce represivním složkám.</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Snižuje náklady na udržování bezpečnosti.</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
            </a:r>
            <a:br>
              <a:rPr lang="cs-CZ" sz="2200" dirty="0" smtClean="0">
                <a:solidFill>
                  <a:srgbClr val="005D6E"/>
                </a:solidFill>
                <a:latin typeface="+mn-lt"/>
                <a:cs typeface="Arial" pitchFamily="34" charset="0"/>
              </a:rPr>
            </a:br>
            <a:r>
              <a:rPr lang="cs-CZ" sz="2200" dirty="0" smtClean="0">
                <a:solidFill>
                  <a:srgbClr val="005D6E"/>
                </a:solidFill>
                <a:latin typeface="+mn-lt"/>
                <a:cs typeface="Arial" pitchFamily="34" charset="0"/>
              </a:rPr>
              <a:t/>
            </a:r>
            <a:br>
              <a:rPr lang="cs-CZ" sz="2200" dirty="0" smtClean="0">
                <a:solidFill>
                  <a:srgbClr val="005D6E"/>
                </a:solidFill>
                <a:latin typeface="+mn-lt"/>
                <a:cs typeface="Arial" pitchFamily="34" charset="0"/>
              </a:rPr>
            </a:br>
            <a:endParaRPr lang="cs-CZ" sz="2200" dirty="0" smtClean="0">
              <a:solidFill>
                <a:srgbClr val="005D6E"/>
              </a:solidFill>
              <a:latin typeface="+mn-lt"/>
              <a:cs typeface="Arial" pitchFamily="34" charset="0"/>
            </a:endParaRPr>
          </a:p>
        </p:txBody>
      </p:sp>
      <p:pic>
        <p:nvPicPr>
          <p:cNvPr id="5123"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5124"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Pozitiva a přínosy prevence protiprávní činnosti</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b="1" dirty="0" smtClean="0">
                <a:solidFill>
                  <a:srgbClr val="005D6E"/>
                </a:solidFill>
                <a:latin typeface="+mn-lt"/>
                <a:cs typeface="Arial" pitchFamily="34" charset="0"/>
              </a:rPr>
              <a:t>Opatření sociální prevence</a:t>
            </a:r>
            <a:br>
              <a:rPr lang="cs-CZ" sz="2200" b="1" dirty="0" smtClean="0">
                <a:solidFill>
                  <a:srgbClr val="005D6E"/>
                </a:solidFill>
                <a:latin typeface="+mn-lt"/>
                <a:cs typeface="Arial" pitchFamily="34" charset="0"/>
              </a:rPr>
            </a:br>
            <a:r>
              <a:rPr lang="cs-CZ" sz="2000" dirty="0" smtClean="0">
                <a:solidFill>
                  <a:srgbClr val="005D6E"/>
                </a:solidFill>
                <a:latin typeface="+mn-lt"/>
                <a:cs typeface="Arial" pitchFamily="34" charset="0"/>
              </a:rPr>
              <a:t>Vytváření volnočasových alternativ pro různé (a různě) rizikové skupiny</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Vzdělávání </a:t>
            </a:r>
            <a:r>
              <a:rPr lang="cs-CZ" sz="2000" dirty="0" smtClean="0">
                <a:solidFill>
                  <a:srgbClr val="005D6E"/>
                </a:solidFill>
                <a:latin typeface="+mn-lt"/>
                <a:cs typeface="Arial" pitchFamily="34" charset="0"/>
              </a:rPr>
              <a:t>a jiné posilování kompetencí</a:t>
            </a:r>
            <a:br>
              <a:rPr lang="cs-CZ" sz="2000" dirty="0" smtClean="0">
                <a:solidFill>
                  <a:srgbClr val="005D6E"/>
                </a:solidFill>
                <a:latin typeface="+mn-lt"/>
                <a:cs typeface="Arial" pitchFamily="34" charset="0"/>
              </a:rPr>
            </a:br>
            <a:r>
              <a:rPr lang="cs-CZ" sz="2000" dirty="0" err="1" smtClean="0">
                <a:solidFill>
                  <a:srgbClr val="005D6E"/>
                </a:solidFill>
                <a:latin typeface="+mn-lt"/>
                <a:cs typeface="Arial" pitchFamily="34" charset="0"/>
              </a:rPr>
              <a:t>Streetwork</a:t>
            </a:r>
            <a:r>
              <a:rPr lang="cs-CZ" sz="2000" dirty="0" smtClean="0">
                <a:solidFill>
                  <a:srgbClr val="005D6E"/>
                </a:solidFill>
                <a:latin typeface="+mn-lt"/>
                <a:cs typeface="Arial" pitchFamily="34" charset="0"/>
              </a:rPr>
              <a:t> </a:t>
            </a:r>
            <a:r>
              <a:rPr lang="cs-CZ" sz="2000" dirty="0" smtClean="0">
                <a:solidFill>
                  <a:srgbClr val="005D6E"/>
                </a:solidFill>
                <a:latin typeface="+mn-lt"/>
                <a:cs typeface="Arial" pitchFamily="34" charset="0"/>
              </a:rPr>
              <a:t>a jiné formy asistence, včetně pomoci obětem trestných činů</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
            </a:r>
            <a:br>
              <a:rPr lang="cs-CZ" sz="2000" dirty="0" smtClean="0">
                <a:solidFill>
                  <a:srgbClr val="005D6E"/>
                </a:solidFill>
                <a:latin typeface="+mn-lt"/>
                <a:cs typeface="Arial" pitchFamily="34" charset="0"/>
              </a:rPr>
            </a:br>
            <a:r>
              <a:rPr lang="cs-CZ" sz="2200" b="1" dirty="0" smtClean="0">
                <a:solidFill>
                  <a:srgbClr val="005D6E"/>
                </a:solidFill>
                <a:latin typeface="+mn-lt"/>
                <a:cs typeface="Arial" pitchFamily="34" charset="0"/>
              </a:rPr>
              <a:t>Opatření situační prevence</a:t>
            </a:r>
            <a:br>
              <a:rPr lang="cs-CZ" sz="2200" b="1" dirty="0" smtClean="0">
                <a:solidFill>
                  <a:srgbClr val="005D6E"/>
                </a:solidFill>
                <a:latin typeface="+mn-lt"/>
                <a:cs typeface="Arial" pitchFamily="34" charset="0"/>
              </a:rPr>
            </a:br>
            <a:r>
              <a:rPr lang="cs-CZ" sz="2000" dirty="0" smtClean="0">
                <a:solidFill>
                  <a:srgbClr val="005D6E"/>
                </a:solidFill>
                <a:latin typeface="+mn-lt"/>
                <a:cs typeface="Arial" pitchFamily="34" charset="0"/>
              </a:rPr>
              <a:t>Zvyšování úsilí při páchání protiprávní činnosti</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Zvyšování rizika dopadení pro pachatele protiprávní činnosti</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Snižování výnosů z trestné činnosti</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Omezování podnětů k páchání protiprávní činnosti</a:t>
            </a:r>
            <a:br>
              <a:rPr lang="cs-CZ" sz="2000" dirty="0" smtClean="0">
                <a:solidFill>
                  <a:srgbClr val="005D6E"/>
                </a:solidFill>
                <a:latin typeface="+mn-lt"/>
                <a:cs typeface="Arial" pitchFamily="34" charset="0"/>
              </a:rPr>
            </a:br>
            <a:r>
              <a:rPr lang="cs-CZ" sz="2000" dirty="0" smtClean="0">
                <a:solidFill>
                  <a:srgbClr val="005D6E"/>
                </a:solidFill>
                <a:latin typeface="+mn-lt"/>
                <a:cs typeface="Arial" pitchFamily="34" charset="0"/>
              </a:rPr>
              <a:t/>
            </a:r>
            <a:br>
              <a:rPr lang="cs-CZ" sz="2000" dirty="0" smtClean="0">
                <a:solidFill>
                  <a:srgbClr val="005D6E"/>
                </a:solidFill>
                <a:latin typeface="+mn-lt"/>
                <a:cs typeface="Arial" pitchFamily="34" charset="0"/>
              </a:rPr>
            </a:br>
            <a:r>
              <a:rPr lang="cs-CZ" sz="2200" b="1" dirty="0" smtClean="0">
                <a:solidFill>
                  <a:srgbClr val="005D6E"/>
                </a:solidFill>
                <a:latin typeface="+mn-lt"/>
                <a:cs typeface="Arial" pitchFamily="34" charset="0"/>
              </a:rPr>
              <a:t>Informační kampaně</a:t>
            </a:r>
            <a:br>
              <a:rPr lang="cs-CZ" sz="2200" b="1" dirty="0" smtClean="0">
                <a:solidFill>
                  <a:srgbClr val="005D6E"/>
                </a:solidFill>
                <a:latin typeface="+mn-lt"/>
                <a:cs typeface="Arial" pitchFamily="34" charset="0"/>
              </a:rPr>
            </a:br>
            <a:r>
              <a:rPr lang="cs-CZ" sz="2000" dirty="0" smtClean="0">
                <a:solidFill>
                  <a:srgbClr val="005D6E"/>
                </a:solidFill>
                <a:latin typeface="+mn-lt"/>
                <a:cs typeface="Arial" pitchFamily="34" charset="0"/>
              </a:rPr>
              <a:t/>
            </a:r>
            <a:br>
              <a:rPr lang="cs-CZ" sz="2000" dirty="0" smtClean="0">
                <a:solidFill>
                  <a:srgbClr val="005D6E"/>
                </a:solidFill>
                <a:latin typeface="+mn-lt"/>
                <a:cs typeface="Arial" pitchFamily="34" charset="0"/>
              </a:rPr>
            </a:br>
            <a:r>
              <a:rPr lang="cs-CZ" sz="2200" b="1" dirty="0" smtClean="0">
                <a:solidFill>
                  <a:srgbClr val="005D6E"/>
                </a:solidFill>
                <a:latin typeface="+mn-lt"/>
                <a:cs typeface="Arial" pitchFamily="34" charset="0"/>
              </a:rPr>
              <a:t>Infrastrukturní aktivity</a:t>
            </a:r>
          </a:p>
        </p:txBody>
      </p:sp>
      <p:pic>
        <p:nvPicPr>
          <p:cNvPr id="8195"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8196"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Typologie preventivních projektů</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Autofit/>
          </a:bodyPr>
          <a:lstStyle/>
          <a:p>
            <a:pPr algn="l" eaLnBrk="1" fontAlgn="auto" hangingPunct="1">
              <a:spcAft>
                <a:spcPts val="0"/>
              </a:spcAft>
              <a:defRPr/>
            </a:pPr>
            <a:r>
              <a:rPr lang="cs-CZ" sz="2200" b="1" dirty="0" smtClean="0">
                <a:solidFill>
                  <a:srgbClr val="005D6E"/>
                </a:solidFill>
              </a:rPr>
              <a:t>Statistické ukazatele</a:t>
            </a:r>
            <a:br>
              <a:rPr lang="cs-CZ" sz="2200" b="1" dirty="0" smtClean="0">
                <a:solidFill>
                  <a:srgbClr val="005D6E"/>
                </a:solidFill>
              </a:rPr>
            </a:br>
            <a:r>
              <a:rPr lang="cs-CZ" sz="2200" dirty="0" smtClean="0">
                <a:solidFill>
                  <a:srgbClr val="005D6E"/>
                </a:solidFill>
              </a:rPr>
              <a:t>(zjištěné přestupky a trestné činy, tísňová volání, oznámení apod.)</a:t>
            </a:r>
            <a:br>
              <a:rPr lang="cs-CZ" sz="2200" dirty="0" smtClean="0">
                <a:solidFill>
                  <a:srgbClr val="005D6E"/>
                </a:solidFill>
              </a:rPr>
            </a:br>
            <a:endParaRPr lang="cs-CZ" sz="2200" dirty="0" smtClean="0">
              <a:solidFill>
                <a:srgbClr val="005D6E"/>
              </a:solidFill>
              <a:latin typeface="+mn-lt"/>
              <a:cs typeface="Arial" pitchFamily="34" charset="0"/>
            </a:endParaRPr>
          </a:p>
        </p:txBody>
      </p:sp>
      <p:pic>
        <p:nvPicPr>
          <p:cNvPr id="6147"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6148"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dirty="0">
                <a:solidFill>
                  <a:srgbClr val="005D6E"/>
                </a:solidFill>
                <a:latin typeface="Calibri" pitchFamily="34" charset="0"/>
              </a:rPr>
              <a:t>Co lze sledovat #</a:t>
            </a:r>
            <a:r>
              <a:rPr lang="cs-CZ" sz="2400" b="1" dirty="0" smtClean="0">
                <a:solidFill>
                  <a:srgbClr val="005D6E"/>
                </a:solidFill>
                <a:latin typeface="Calibri" pitchFamily="34" charset="0"/>
              </a:rPr>
              <a:t>1 </a:t>
            </a:r>
            <a:endParaRPr lang="cs-CZ" sz="2400" b="1" dirty="0">
              <a:solidFill>
                <a:srgbClr val="005D6E"/>
              </a:solidFill>
              <a:latin typeface="Calibri" pitchFamily="34" charset="0"/>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Autofit/>
          </a:bodyPr>
          <a:lstStyle/>
          <a:p>
            <a:pPr algn="l" eaLnBrk="1" fontAlgn="auto" hangingPunct="1">
              <a:spcAft>
                <a:spcPts val="0"/>
              </a:spcAft>
              <a:defRPr/>
            </a:pPr>
            <a:r>
              <a:rPr lang="cs-CZ" sz="2200" b="1" dirty="0" smtClean="0">
                <a:solidFill>
                  <a:srgbClr val="005D6E"/>
                </a:solidFill>
              </a:rPr>
              <a:t>Statistické ukazatele</a:t>
            </a:r>
            <a:br>
              <a:rPr lang="cs-CZ" sz="2200" b="1" dirty="0" smtClean="0">
                <a:solidFill>
                  <a:srgbClr val="005D6E"/>
                </a:solidFill>
              </a:rPr>
            </a:br>
            <a:r>
              <a:rPr lang="cs-CZ" sz="2200" dirty="0" smtClean="0">
                <a:solidFill>
                  <a:srgbClr val="005D6E"/>
                </a:solidFill>
              </a:rPr>
              <a:t>(zjištěné přestupky a trestné činy, tísňová volání, oznámení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Ostatní kvantifikovatelné ukazatele</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(počet „zasažených“ osob </a:t>
            </a:r>
            <a:r>
              <a:rPr lang="cs-CZ" sz="2200" dirty="0" smtClean="0">
                <a:solidFill>
                  <a:srgbClr val="005D6E"/>
                </a:solidFill>
              </a:rPr>
              <a:t>apod.)</a:t>
            </a: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endParaRPr lang="cs-CZ" sz="2200" dirty="0" smtClean="0">
              <a:solidFill>
                <a:srgbClr val="005D6E"/>
              </a:solidFill>
              <a:latin typeface="+mn-lt"/>
              <a:cs typeface="Arial" pitchFamily="34" charset="0"/>
            </a:endParaRPr>
          </a:p>
        </p:txBody>
      </p:sp>
      <p:pic>
        <p:nvPicPr>
          <p:cNvPr id="6147"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6148"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dirty="0">
                <a:solidFill>
                  <a:srgbClr val="005D6E"/>
                </a:solidFill>
                <a:latin typeface="Calibri" pitchFamily="34" charset="0"/>
              </a:rPr>
              <a:t>Co lze sledovat #</a:t>
            </a:r>
            <a:r>
              <a:rPr lang="cs-CZ" sz="2400" b="1" dirty="0" smtClean="0">
                <a:solidFill>
                  <a:srgbClr val="005D6E"/>
                </a:solidFill>
                <a:latin typeface="Calibri" pitchFamily="34" charset="0"/>
              </a:rPr>
              <a:t>1 </a:t>
            </a:r>
            <a:endParaRPr lang="cs-CZ" sz="2400" b="1" dirty="0">
              <a:solidFill>
                <a:srgbClr val="005D6E"/>
              </a:solidFill>
              <a:latin typeface="Calibri" pitchFamily="34" charset="0"/>
            </a:endParaRP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Autofit/>
          </a:bodyPr>
          <a:lstStyle/>
          <a:p>
            <a:pPr algn="l" eaLnBrk="1" fontAlgn="auto" hangingPunct="1">
              <a:spcAft>
                <a:spcPts val="0"/>
              </a:spcAft>
              <a:defRPr/>
            </a:pPr>
            <a:r>
              <a:rPr lang="cs-CZ" sz="2200" b="1" dirty="0" smtClean="0">
                <a:solidFill>
                  <a:srgbClr val="005D6E"/>
                </a:solidFill>
              </a:rPr>
              <a:t>Statistické ukazatele</a:t>
            </a:r>
            <a:br>
              <a:rPr lang="cs-CZ" sz="2200" b="1" dirty="0" smtClean="0">
                <a:solidFill>
                  <a:srgbClr val="005D6E"/>
                </a:solidFill>
              </a:rPr>
            </a:br>
            <a:r>
              <a:rPr lang="cs-CZ" sz="2200" dirty="0" smtClean="0">
                <a:solidFill>
                  <a:srgbClr val="005D6E"/>
                </a:solidFill>
              </a:rPr>
              <a:t>(zjištěné přestupky a trestné činy, tísňová volání, oznámení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Ostatní kvantifikovatelné ukazatele</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(počet „zasažených“ osob apod.)</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Nekvantifikovatelné ukazatele</a:t>
            </a:r>
            <a:br>
              <a:rPr lang="cs-CZ" sz="2200" b="1" dirty="0" smtClean="0">
                <a:solidFill>
                  <a:srgbClr val="005D6E"/>
                </a:solidFill>
              </a:rPr>
            </a:br>
            <a:r>
              <a:rPr lang="cs-CZ" sz="2200" dirty="0" smtClean="0">
                <a:solidFill>
                  <a:srgbClr val="005D6E"/>
                </a:solidFill>
              </a:rPr>
              <a:t>(mediální odezva, hodnocení nezávislých odborníků apod.)</a:t>
            </a: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endParaRPr lang="cs-CZ" sz="2200" dirty="0" smtClean="0">
              <a:solidFill>
                <a:srgbClr val="005D6E"/>
              </a:solidFill>
              <a:latin typeface="+mn-lt"/>
              <a:cs typeface="Arial" pitchFamily="34" charset="0"/>
            </a:endParaRPr>
          </a:p>
        </p:txBody>
      </p:sp>
      <p:pic>
        <p:nvPicPr>
          <p:cNvPr id="6147"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6148"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dirty="0">
                <a:solidFill>
                  <a:srgbClr val="005D6E"/>
                </a:solidFill>
                <a:latin typeface="Calibri" pitchFamily="34" charset="0"/>
              </a:rPr>
              <a:t>Co lze sledovat #</a:t>
            </a:r>
            <a:r>
              <a:rPr lang="cs-CZ" sz="2400" b="1" dirty="0" smtClean="0">
                <a:solidFill>
                  <a:srgbClr val="005D6E"/>
                </a:solidFill>
                <a:latin typeface="Calibri" pitchFamily="34" charset="0"/>
              </a:rPr>
              <a:t>1 </a:t>
            </a:r>
            <a:endParaRPr lang="cs-CZ" sz="2400" b="1" dirty="0">
              <a:solidFill>
                <a:srgbClr val="005D6E"/>
              </a:solidFill>
              <a:latin typeface="Calibri" pitchFamily="34" charset="0"/>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Autofit/>
          </a:bodyPr>
          <a:lstStyle/>
          <a:p>
            <a:pPr algn="l" eaLnBrk="1" fontAlgn="auto" hangingPunct="1">
              <a:spcAft>
                <a:spcPts val="0"/>
              </a:spcAft>
              <a:defRPr/>
            </a:pPr>
            <a:r>
              <a:rPr lang="cs-CZ" sz="2200" b="1" dirty="0" smtClean="0">
                <a:solidFill>
                  <a:srgbClr val="005D6E"/>
                </a:solidFill>
              </a:rPr>
              <a:t>Statistické ukazatele</a:t>
            </a:r>
            <a:br>
              <a:rPr lang="cs-CZ" sz="2200" b="1" dirty="0" smtClean="0">
                <a:solidFill>
                  <a:srgbClr val="005D6E"/>
                </a:solidFill>
              </a:rPr>
            </a:br>
            <a:r>
              <a:rPr lang="cs-CZ" sz="2200" dirty="0" smtClean="0">
                <a:solidFill>
                  <a:srgbClr val="005D6E"/>
                </a:solidFill>
              </a:rPr>
              <a:t>(zjištěné přestupky a trestné činy, tísňová volání, oznámení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Ostatní kvantifikovatelné ukazatele</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(počet „zasažených“ osob apod.)</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Nekvantifikovatelné ukazatele</a:t>
            </a:r>
            <a:br>
              <a:rPr lang="cs-CZ" sz="2200" b="1" dirty="0" smtClean="0">
                <a:solidFill>
                  <a:srgbClr val="005D6E"/>
                </a:solidFill>
              </a:rPr>
            </a:br>
            <a:r>
              <a:rPr lang="cs-CZ" sz="2200" dirty="0" smtClean="0">
                <a:solidFill>
                  <a:srgbClr val="005D6E"/>
                </a:solidFill>
              </a:rPr>
              <a:t>(mediální odezva, hodnocení nezávislých odborníků apod.)</a:t>
            </a: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Subjektivní ukazatele</a:t>
            </a:r>
            <a:br>
              <a:rPr lang="cs-CZ" sz="2200" b="1" dirty="0" smtClean="0">
                <a:solidFill>
                  <a:srgbClr val="005D6E"/>
                </a:solidFill>
              </a:rPr>
            </a:br>
            <a:r>
              <a:rPr lang="cs-CZ" sz="2200" dirty="0" smtClean="0">
                <a:solidFill>
                  <a:srgbClr val="005D6E"/>
                </a:solidFill>
              </a:rPr>
              <a:t>(vnímání ze strany příjemců opatření apod.)</a:t>
            </a: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endParaRPr lang="cs-CZ" sz="2200" dirty="0" smtClean="0">
              <a:solidFill>
                <a:srgbClr val="005D6E"/>
              </a:solidFill>
              <a:latin typeface="+mn-lt"/>
              <a:cs typeface="Arial" pitchFamily="34" charset="0"/>
            </a:endParaRPr>
          </a:p>
        </p:txBody>
      </p:sp>
      <p:pic>
        <p:nvPicPr>
          <p:cNvPr id="6147"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6148"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dirty="0">
                <a:solidFill>
                  <a:srgbClr val="005D6E"/>
                </a:solidFill>
                <a:latin typeface="Calibri" pitchFamily="34" charset="0"/>
              </a:rPr>
              <a:t>Co lze sledovat #</a:t>
            </a:r>
            <a:r>
              <a:rPr lang="cs-CZ" sz="2400" b="1" dirty="0" smtClean="0">
                <a:solidFill>
                  <a:srgbClr val="005D6E"/>
                </a:solidFill>
                <a:latin typeface="Calibri" pitchFamily="34" charset="0"/>
              </a:rPr>
              <a:t>1 </a:t>
            </a:r>
            <a:endParaRPr lang="cs-CZ" sz="2400" b="1" dirty="0">
              <a:solidFill>
                <a:srgbClr val="005D6E"/>
              </a:solidFill>
              <a:latin typeface="Calibri" pitchFamily="34" charset="0"/>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b="1" dirty="0" smtClean="0">
                <a:solidFill>
                  <a:srgbClr val="005D6E"/>
                </a:solidFill>
              </a:rPr>
              <a:t>Udržitelnost</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(dostupnost zdrojů, rozložení odpovědnosti apod.)</a:t>
            </a:r>
            <a:br>
              <a:rPr lang="cs-CZ" sz="2200" dirty="0" smtClean="0">
                <a:solidFill>
                  <a:srgbClr val="005D6E"/>
                </a:solidFill>
              </a:rPr>
            </a:br>
            <a:endParaRPr lang="cs-CZ" sz="2200" dirty="0" smtClean="0">
              <a:solidFill>
                <a:srgbClr val="005D6E"/>
              </a:solidFill>
              <a:latin typeface="+mn-lt"/>
              <a:cs typeface="Arial" pitchFamily="34" charset="0"/>
            </a:endParaRPr>
          </a:p>
        </p:txBody>
      </p:sp>
      <p:pic>
        <p:nvPicPr>
          <p:cNvPr id="7171"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7172"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Co lze sledovat #2</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b="1" dirty="0" smtClean="0">
                <a:solidFill>
                  <a:srgbClr val="005D6E"/>
                </a:solidFill>
              </a:rPr>
              <a:t>Udržitelnost</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(dostupnost zdrojů, rozložení odpovědnosti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Procesní ukazatele</a:t>
            </a:r>
            <a:br>
              <a:rPr lang="cs-CZ" sz="2200" b="1" dirty="0" smtClean="0">
                <a:solidFill>
                  <a:srgbClr val="005D6E"/>
                </a:solidFill>
              </a:rPr>
            </a:br>
            <a:r>
              <a:rPr lang="cs-CZ" sz="2200" dirty="0" smtClean="0">
                <a:solidFill>
                  <a:srgbClr val="005D6E"/>
                </a:solidFill>
              </a:rPr>
              <a:t>(plán vs. </a:t>
            </a:r>
            <a:r>
              <a:rPr lang="cs-CZ" sz="2200" dirty="0" smtClean="0">
                <a:solidFill>
                  <a:srgbClr val="005D6E"/>
                </a:solidFill>
              </a:rPr>
              <a:t>realita, dobré praxe a slepé uličky apod.)</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endParaRPr lang="cs-CZ" sz="2200" dirty="0" smtClean="0">
              <a:solidFill>
                <a:srgbClr val="005D6E"/>
              </a:solidFill>
              <a:latin typeface="+mn-lt"/>
              <a:cs typeface="Arial" pitchFamily="34" charset="0"/>
            </a:endParaRPr>
          </a:p>
        </p:txBody>
      </p:sp>
      <p:pic>
        <p:nvPicPr>
          <p:cNvPr id="7171"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7172"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Co lze sledovat #2</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b="1" dirty="0" smtClean="0">
                <a:solidFill>
                  <a:srgbClr val="005D6E"/>
                </a:solidFill>
              </a:rPr>
              <a:t>Udržitelnost</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(dostupnost zdrojů, rozložení odpovědnosti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Procesní ukazatele</a:t>
            </a:r>
            <a:br>
              <a:rPr lang="cs-CZ" sz="2200" b="1" dirty="0" smtClean="0">
                <a:solidFill>
                  <a:srgbClr val="005D6E"/>
                </a:solidFill>
              </a:rPr>
            </a:br>
            <a:r>
              <a:rPr lang="cs-CZ" sz="2200" dirty="0" smtClean="0">
                <a:solidFill>
                  <a:srgbClr val="005D6E"/>
                </a:solidFill>
              </a:rPr>
              <a:t>(plán vs. </a:t>
            </a:r>
            <a:r>
              <a:rPr lang="cs-CZ" sz="2200" dirty="0" smtClean="0">
                <a:solidFill>
                  <a:srgbClr val="005D6E"/>
                </a:solidFill>
              </a:rPr>
              <a:t>realita, dobré praxe a slepé uličky apod.)</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Náklady</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(finanční i nefinanční, povaha zdrojů apod.)</a:t>
            </a:r>
            <a:r>
              <a:rPr lang="cs-CZ" sz="2200" b="1" dirty="0" smtClean="0">
                <a:solidFill>
                  <a:srgbClr val="005D6E"/>
                </a:solidFill>
              </a:rPr>
              <a:t/>
            </a:r>
            <a:br>
              <a:rPr lang="cs-CZ" sz="2200" b="1" dirty="0" smtClean="0">
                <a:solidFill>
                  <a:srgbClr val="005D6E"/>
                </a:solidFill>
              </a:rPr>
            </a:br>
            <a:endParaRPr lang="cs-CZ" sz="2200" dirty="0" smtClean="0">
              <a:solidFill>
                <a:srgbClr val="005D6E"/>
              </a:solidFill>
              <a:latin typeface="+mn-lt"/>
              <a:cs typeface="Arial" pitchFamily="34" charset="0"/>
            </a:endParaRPr>
          </a:p>
        </p:txBody>
      </p:sp>
      <p:pic>
        <p:nvPicPr>
          <p:cNvPr id="7171"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7172"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Co lze sledovat #2</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r>
              <a:rPr lang="cs-CZ" sz="2200" b="1" dirty="0" smtClean="0">
                <a:solidFill>
                  <a:srgbClr val="005D6E"/>
                </a:solidFill>
              </a:rPr>
              <a:t>Udržitelnost</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(dostupnost zdrojů, rozložení odpovědnosti apod.)</a:t>
            </a:r>
            <a:br>
              <a:rPr lang="cs-CZ" sz="2200" dirty="0" smtClean="0">
                <a:solidFill>
                  <a:srgbClr val="005D6E"/>
                </a:solidFill>
              </a:rPr>
            </a:br>
            <a:r>
              <a:rPr lang="cs-CZ" sz="2200" dirty="0" smtClean="0">
                <a:solidFill>
                  <a:srgbClr val="005D6E"/>
                </a:solidFill>
              </a:rPr>
              <a:t/>
            </a:r>
            <a:br>
              <a:rPr lang="cs-CZ" sz="2200" dirty="0" smtClean="0">
                <a:solidFill>
                  <a:srgbClr val="005D6E"/>
                </a:solidFill>
              </a:rPr>
            </a:br>
            <a:r>
              <a:rPr lang="cs-CZ" sz="2200" b="1" dirty="0" smtClean="0">
                <a:solidFill>
                  <a:srgbClr val="005D6E"/>
                </a:solidFill>
              </a:rPr>
              <a:t>Procesní ukazatele</a:t>
            </a:r>
            <a:br>
              <a:rPr lang="cs-CZ" sz="2200" b="1" dirty="0" smtClean="0">
                <a:solidFill>
                  <a:srgbClr val="005D6E"/>
                </a:solidFill>
              </a:rPr>
            </a:br>
            <a:r>
              <a:rPr lang="cs-CZ" sz="2200" dirty="0" smtClean="0">
                <a:solidFill>
                  <a:srgbClr val="005D6E"/>
                </a:solidFill>
              </a:rPr>
              <a:t>(plán vs. realita, dobré praxe a slepé uličky apod.)</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Náklady</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(finanční i nefinanční, povaha zdrojů apod.)</a:t>
            </a: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Nákladová efektivita </a:t>
            </a:r>
            <a:r>
              <a:rPr lang="cs-CZ" sz="2200" dirty="0" smtClean="0">
                <a:solidFill>
                  <a:srgbClr val="005D6E"/>
                </a:solidFill>
              </a:rPr>
              <a:t/>
            </a:r>
            <a:br>
              <a:rPr lang="cs-CZ" sz="2200" dirty="0" smtClean="0">
                <a:solidFill>
                  <a:srgbClr val="005D6E"/>
                </a:solidFill>
              </a:rPr>
            </a:br>
            <a:r>
              <a:rPr lang="cs-CZ" sz="2200" dirty="0" smtClean="0">
                <a:solidFill>
                  <a:srgbClr val="005D6E"/>
                </a:solidFill>
              </a:rPr>
              <a:t>(prostředky, ušetřené jinde, stojí projekt „za to“?)</a:t>
            </a:r>
            <a:endParaRPr lang="cs-CZ" sz="2200" dirty="0" smtClean="0">
              <a:solidFill>
                <a:srgbClr val="005D6E"/>
              </a:solidFill>
              <a:latin typeface="+mn-lt"/>
              <a:cs typeface="Arial" pitchFamily="34" charset="0"/>
            </a:endParaRPr>
          </a:p>
        </p:txBody>
      </p:sp>
      <p:pic>
        <p:nvPicPr>
          <p:cNvPr id="7171"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7172"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Co lze sledovat #2</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5616575"/>
          </a:xfrm>
        </p:spPr>
        <p:txBody>
          <a:bodyPr rtlCol="0" anchor="t">
            <a:normAutofit/>
          </a:bodyPr>
          <a:lstStyle/>
          <a:p>
            <a:pPr algn="l" eaLnBrk="1" fontAlgn="auto" hangingPunct="1">
              <a:spcAft>
                <a:spcPts val="0"/>
              </a:spcAft>
              <a:defRPr/>
            </a:pPr>
            <a:r>
              <a:rPr lang="cs-CZ" sz="2200" b="1" dirty="0" smtClean="0">
                <a:solidFill>
                  <a:srgbClr val="005D6E"/>
                </a:solidFill>
              </a:rPr>
              <a:t>Chybná vstupní analýza</a:t>
            </a:r>
            <a:br>
              <a:rPr lang="cs-CZ" sz="2200" b="1" dirty="0" smtClean="0">
                <a:solidFill>
                  <a:srgbClr val="005D6E"/>
                </a:solidFill>
              </a:rPr>
            </a:br>
            <a:r>
              <a:rPr lang="cs-CZ" sz="2000" dirty="0" smtClean="0">
                <a:solidFill>
                  <a:srgbClr val="005D6E"/>
                </a:solidFill>
              </a:rPr>
              <a:t>Nevím, co řeším – nevím, co měřím.</a:t>
            </a:r>
            <a:br>
              <a:rPr lang="cs-CZ" sz="2000" dirty="0" smtClean="0">
                <a:solidFill>
                  <a:srgbClr val="005D6E"/>
                </a:solidFill>
              </a:rPr>
            </a:br>
            <a:r>
              <a:rPr lang="cs-CZ" sz="1800" dirty="0" smtClean="0">
                <a:solidFill>
                  <a:srgbClr val="005D6E"/>
                </a:solidFill>
              </a:rPr>
              <a:t> Projekty prevence kriminality musí vycházet z toho, že existuje nějaký “</a:t>
            </a:r>
            <a:r>
              <a:rPr lang="cs-CZ" sz="1800" b="1" dirty="0" smtClean="0">
                <a:solidFill>
                  <a:srgbClr val="005D6E"/>
                </a:solidFill>
              </a:rPr>
              <a:t>poznaný jev</a:t>
            </a:r>
            <a:r>
              <a:rPr lang="cs-CZ" sz="1800" dirty="0" smtClean="0">
                <a:solidFill>
                  <a:srgbClr val="005D6E"/>
                </a:solidFill>
              </a:rPr>
              <a:t>”, který dosahuje nějaké </a:t>
            </a:r>
            <a:r>
              <a:rPr lang="cs-CZ" sz="1800" b="1" dirty="0" smtClean="0">
                <a:solidFill>
                  <a:srgbClr val="005D6E"/>
                </a:solidFill>
              </a:rPr>
              <a:t>intenzity </a:t>
            </a:r>
            <a:r>
              <a:rPr lang="cs-CZ" sz="1800" dirty="0" smtClean="0">
                <a:solidFill>
                  <a:srgbClr val="005D6E"/>
                </a:solidFill>
              </a:rPr>
              <a:t>a je (nebo prokazatelně bude) jím zasažena nějaká část </a:t>
            </a:r>
            <a:r>
              <a:rPr lang="cs-CZ" sz="1800" b="1" dirty="0" smtClean="0">
                <a:solidFill>
                  <a:srgbClr val="005D6E"/>
                </a:solidFill>
              </a:rPr>
              <a:t>společnosti</a:t>
            </a:r>
            <a:r>
              <a:rPr lang="cs-CZ" sz="1800" dirty="0" smtClean="0">
                <a:solidFill>
                  <a:srgbClr val="005D6E"/>
                </a:solidFill>
              </a:rPr>
              <a:t>. </a:t>
            </a:r>
            <a:r>
              <a:rPr lang="cs-CZ" sz="2200" dirty="0" smtClean="0">
                <a:solidFill>
                  <a:srgbClr val="005D6E"/>
                </a:solidFill>
              </a:rPr>
              <a:t/>
            </a:r>
            <a:br>
              <a:rPr lang="cs-CZ" sz="22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Chybné zacílení</a:t>
            </a:r>
            <a:r>
              <a:rPr lang="cs-CZ" sz="2000" dirty="0" smtClean="0">
                <a:solidFill>
                  <a:srgbClr val="005D6E"/>
                </a:solidFill>
              </a:rPr>
              <a:t/>
            </a:r>
            <a:br>
              <a:rPr lang="cs-CZ" sz="2000" dirty="0" smtClean="0">
                <a:solidFill>
                  <a:srgbClr val="005D6E"/>
                </a:solidFill>
              </a:rPr>
            </a:br>
            <a:r>
              <a:rPr lang="cs-CZ" sz="2000" dirty="0" smtClean="0">
                <a:solidFill>
                  <a:srgbClr val="005D6E"/>
                </a:solidFill>
              </a:rPr>
              <a:t>Nevím, čeho chci dosáhnout.</a:t>
            </a:r>
            <a:r>
              <a:rPr lang="cs-CZ" sz="2000" b="1" dirty="0" smtClean="0">
                <a:solidFill>
                  <a:srgbClr val="005D6E"/>
                </a:solidFill>
              </a:rPr>
              <a:t/>
            </a:r>
            <a:br>
              <a:rPr lang="cs-CZ" sz="2000" b="1" dirty="0" smtClean="0">
                <a:solidFill>
                  <a:srgbClr val="005D6E"/>
                </a:solidFill>
              </a:rPr>
            </a:br>
            <a:r>
              <a:rPr lang="cs-CZ" sz="1800" dirty="0" smtClean="0">
                <a:solidFill>
                  <a:srgbClr val="005D6E"/>
                </a:solidFill>
              </a:rPr>
              <a:t>Cíle projektu musí být </a:t>
            </a:r>
            <a:r>
              <a:rPr lang="cs-CZ" sz="1800" b="1" dirty="0" smtClean="0">
                <a:solidFill>
                  <a:srgbClr val="005D6E"/>
                </a:solidFill>
              </a:rPr>
              <a:t>s</a:t>
            </a:r>
            <a:r>
              <a:rPr lang="cs-CZ" sz="1800" dirty="0" smtClean="0">
                <a:solidFill>
                  <a:srgbClr val="005D6E"/>
                </a:solidFill>
              </a:rPr>
              <a:t>pecifické, </a:t>
            </a:r>
            <a:r>
              <a:rPr lang="cs-CZ" sz="1800" b="1" dirty="0" smtClean="0">
                <a:solidFill>
                  <a:srgbClr val="005D6E"/>
                </a:solidFill>
              </a:rPr>
              <a:t>m</a:t>
            </a:r>
            <a:r>
              <a:rPr lang="cs-CZ" sz="1800" dirty="0" smtClean="0">
                <a:solidFill>
                  <a:srgbClr val="005D6E"/>
                </a:solidFill>
              </a:rPr>
              <a:t>ěřitelné, </a:t>
            </a:r>
            <a:r>
              <a:rPr lang="cs-CZ" sz="1800" b="1" dirty="0" smtClean="0">
                <a:solidFill>
                  <a:srgbClr val="005D6E"/>
                </a:solidFill>
              </a:rPr>
              <a:t>a</a:t>
            </a:r>
            <a:r>
              <a:rPr lang="cs-CZ" sz="1800" dirty="0" smtClean="0">
                <a:solidFill>
                  <a:srgbClr val="005D6E"/>
                </a:solidFill>
              </a:rPr>
              <a:t>dekvátní, </a:t>
            </a:r>
            <a:r>
              <a:rPr lang="cs-CZ" sz="1800" b="1" dirty="0" smtClean="0">
                <a:solidFill>
                  <a:srgbClr val="005D6E"/>
                </a:solidFill>
              </a:rPr>
              <a:t>r</a:t>
            </a:r>
            <a:r>
              <a:rPr lang="cs-CZ" sz="1800" dirty="0" smtClean="0">
                <a:solidFill>
                  <a:srgbClr val="005D6E"/>
                </a:solidFill>
              </a:rPr>
              <a:t>ealistické a </a:t>
            </a:r>
            <a:r>
              <a:rPr lang="cs-CZ" sz="1800" b="1" dirty="0" smtClean="0">
                <a:solidFill>
                  <a:srgbClr val="005D6E"/>
                </a:solidFill>
              </a:rPr>
              <a:t>t</a:t>
            </a:r>
            <a:r>
              <a:rPr lang="cs-CZ" sz="1800" dirty="0" smtClean="0">
                <a:solidFill>
                  <a:srgbClr val="005D6E"/>
                </a:solidFill>
              </a:rPr>
              <a:t>ermínované. Dosažení cíle je hlavním kritériem vyhodnocení. </a:t>
            </a:r>
            <a:br>
              <a:rPr lang="cs-CZ" sz="1800" dirty="0" smtClean="0">
                <a:solidFill>
                  <a:srgbClr val="005D6E"/>
                </a:solidFill>
              </a:rPr>
            </a:br>
            <a:r>
              <a:rPr lang="cs-CZ" sz="2200" b="1" dirty="0" smtClean="0">
                <a:solidFill>
                  <a:srgbClr val="005D6E"/>
                </a:solidFill>
              </a:rPr>
              <a:t/>
            </a:r>
            <a:br>
              <a:rPr lang="cs-CZ" sz="2200" b="1" dirty="0" smtClean="0">
                <a:solidFill>
                  <a:srgbClr val="005D6E"/>
                </a:solidFill>
              </a:rPr>
            </a:br>
            <a:r>
              <a:rPr lang="cs-CZ" sz="2200" b="1" dirty="0" smtClean="0">
                <a:solidFill>
                  <a:srgbClr val="005D6E"/>
                </a:solidFill>
              </a:rPr>
              <a:t>Chybné měřítko</a:t>
            </a:r>
            <a:r>
              <a:rPr lang="cs-CZ" sz="2000" b="1" dirty="0" smtClean="0">
                <a:solidFill>
                  <a:srgbClr val="005D6E"/>
                </a:solidFill>
              </a:rPr>
              <a:t/>
            </a:r>
            <a:br>
              <a:rPr lang="cs-CZ" sz="2000" b="1" dirty="0" smtClean="0">
                <a:solidFill>
                  <a:srgbClr val="005D6E"/>
                </a:solidFill>
              </a:rPr>
            </a:br>
            <a:r>
              <a:rPr lang="cs-CZ" sz="2000" dirty="0" smtClean="0">
                <a:solidFill>
                  <a:srgbClr val="005D6E"/>
                </a:solidFill>
              </a:rPr>
              <a:t>Nevím, zda výsledek znamená úspěch</a:t>
            </a:r>
            <a:br>
              <a:rPr lang="cs-CZ" sz="2000" dirty="0" smtClean="0">
                <a:solidFill>
                  <a:srgbClr val="005D6E"/>
                </a:solidFill>
              </a:rPr>
            </a:br>
            <a:r>
              <a:rPr lang="cs-CZ" sz="1800" dirty="0" smtClean="0">
                <a:solidFill>
                  <a:srgbClr val="005D6E"/>
                </a:solidFill>
              </a:rPr>
              <a:t>Dosažená změna musí být popsaná v srozumitelných pojmech. </a:t>
            </a:r>
            <a:br>
              <a:rPr lang="cs-CZ" sz="1800" dirty="0" smtClean="0">
                <a:solidFill>
                  <a:srgbClr val="005D6E"/>
                </a:solidFill>
              </a:rPr>
            </a:br>
            <a:r>
              <a:rPr lang="cs-CZ" sz="1800" dirty="0" smtClean="0">
                <a:solidFill>
                  <a:srgbClr val="005D6E"/>
                </a:solidFill>
              </a:rPr>
              <a:t/>
            </a:r>
            <a:br>
              <a:rPr lang="cs-CZ" sz="1800" dirty="0" smtClean="0">
                <a:solidFill>
                  <a:srgbClr val="005D6E"/>
                </a:solidFill>
              </a:rPr>
            </a:br>
            <a:r>
              <a:rPr lang="cs-CZ" sz="2200" b="1" dirty="0" smtClean="0">
                <a:solidFill>
                  <a:srgbClr val="005D6E"/>
                </a:solidFill>
              </a:rPr>
              <a:t>Chybná metodologie</a:t>
            </a:r>
            <a:endParaRPr lang="cs-CZ" sz="2200" b="1" dirty="0" smtClean="0">
              <a:solidFill>
                <a:srgbClr val="005D6E"/>
              </a:solidFill>
              <a:latin typeface="+mn-lt"/>
              <a:cs typeface="Arial" pitchFamily="34" charset="0"/>
            </a:endParaRPr>
          </a:p>
        </p:txBody>
      </p:sp>
      <p:pic>
        <p:nvPicPr>
          <p:cNvPr id="9219"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9220"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Úskalí hodnocení preventivních opatření</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algn="l" eaLnBrk="1" fontAlgn="auto" hangingPunct="1">
              <a:spcAft>
                <a:spcPts val="0"/>
              </a:spcAft>
              <a:defRPr/>
            </a:pPr>
            <a:endParaRPr lang="cs-CZ" sz="1800" dirty="0" smtClean="0">
              <a:solidFill>
                <a:srgbClr val="005D6E"/>
              </a:solidFill>
              <a:latin typeface="+mn-lt"/>
              <a:cs typeface="Arial" pitchFamily="34" charset="0"/>
            </a:endParaRPr>
          </a:p>
        </p:txBody>
      </p:sp>
      <p:pic>
        <p:nvPicPr>
          <p:cNvPr id="10243"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
        <p:nvSpPr>
          <p:cNvPr id="10244" name="TextovéPole 4"/>
          <p:cNvSpPr txBox="1">
            <a:spLocks noChangeArrowheads="1"/>
          </p:cNvSpPr>
          <p:nvPr/>
        </p:nvSpPr>
        <p:spPr bwMode="auto">
          <a:xfrm>
            <a:off x="684213" y="260350"/>
            <a:ext cx="7775575" cy="461963"/>
          </a:xfrm>
          <a:prstGeom prst="rect">
            <a:avLst/>
          </a:prstGeom>
          <a:noFill/>
          <a:ln w="9525">
            <a:noFill/>
            <a:miter lim="800000"/>
            <a:headEnd/>
            <a:tailEnd/>
          </a:ln>
        </p:spPr>
        <p:txBody>
          <a:bodyPr>
            <a:spAutoFit/>
          </a:bodyPr>
          <a:lstStyle/>
          <a:p>
            <a:r>
              <a:rPr lang="cs-CZ" sz="2400" b="1">
                <a:solidFill>
                  <a:srgbClr val="005D6E"/>
                </a:solidFill>
                <a:latin typeface="Calibri" pitchFamily="34" charset="0"/>
              </a:rPr>
              <a:t>Kde se dozvědět více</a:t>
            </a:r>
          </a:p>
        </p:txBody>
      </p:sp>
      <p:pic>
        <p:nvPicPr>
          <p:cNvPr id="10245" name="Picture 2"/>
          <p:cNvPicPr>
            <a:picLocks noChangeAspect="1" noChangeArrowheads="1"/>
          </p:cNvPicPr>
          <p:nvPr/>
        </p:nvPicPr>
        <p:blipFill>
          <a:blip r:embed="rId3" cstate="print"/>
          <a:srcRect/>
          <a:stretch>
            <a:fillRect/>
          </a:stretch>
        </p:blipFill>
        <p:spPr bwMode="auto">
          <a:xfrm>
            <a:off x="250825" y="1196975"/>
            <a:ext cx="3209925" cy="4535488"/>
          </a:xfrm>
          <a:prstGeom prst="rect">
            <a:avLst/>
          </a:prstGeom>
          <a:noFill/>
          <a:ln w="9525">
            <a:solidFill>
              <a:srgbClr val="005D6E"/>
            </a:solidFill>
            <a:miter lim="800000"/>
            <a:headEnd/>
            <a:tailEnd/>
          </a:ln>
        </p:spPr>
      </p:pic>
      <p:pic>
        <p:nvPicPr>
          <p:cNvPr id="10246" name="Picture 5" descr="http://www.martinus.sk/data/tovar/_l/108/l108452.jpg"/>
          <p:cNvPicPr>
            <a:picLocks noChangeAspect="1" noChangeArrowheads="1"/>
          </p:cNvPicPr>
          <p:nvPr/>
        </p:nvPicPr>
        <p:blipFill>
          <a:blip r:embed="rId4" cstate="print"/>
          <a:srcRect/>
          <a:stretch>
            <a:fillRect/>
          </a:stretch>
        </p:blipFill>
        <p:spPr bwMode="auto">
          <a:xfrm>
            <a:off x="5580063" y="1149350"/>
            <a:ext cx="3273425" cy="4656138"/>
          </a:xfrm>
          <a:prstGeom prst="rect">
            <a:avLst/>
          </a:prstGeom>
          <a:noFill/>
          <a:ln w="9525">
            <a:noFill/>
            <a:miter lim="800000"/>
            <a:headEnd/>
            <a:tailEnd/>
          </a:ln>
        </p:spPr>
      </p:pic>
      <p:pic>
        <p:nvPicPr>
          <p:cNvPr id="10247" name="Picture 3"/>
          <p:cNvPicPr>
            <a:picLocks noChangeAspect="1" noChangeArrowheads="1"/>
          </p:cNvPicPr>
          <p:nvPr/>
        </p:nvPicPr>
        <p:blipFill>
          <a:blip r:embed="rId5" cstate="print"/>
          <a:srcRect/>
          <a:stretch>
            <a:fillRect/>
          </a:stretch>
        </p:blipFill>
        <p:spPr bwMode="auto">
          <a:xfrm>
            <a:off x="3059113" y="1628775"/>
            <a:ext cx="2781300" cy="3529013"/>
          </a:xfrm>
          <a:prstGeom prst="rect">
            <a:avLst/>
          </a:prstGeom>
          <a:noFill/>
          <a:ln w="9525">
            <a:solidFill>
              <a:srgbClr val="005D6E"/>
            </a:solidFill>
            <a:miter lim="800000"/>
            <a:headEnd/>
            <a:tailEnd/>
          </a:ln>
        </p:spPr>
      </p:pic>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685800" y="981075"/>
            <a:ext cx="7772400" cy="4968875"/>
          </a:xfrm>
        </p:spPr>
        <p:txBody>
          <a:bodyPr rtlCol="0" anchor="t">
            <a:normAutofit/>
          </a:bodyPr>
          <a:lstStyle/>
          <a:p>
            <a:pPr eaLnBrk="1" fontAlgn="auto" hangingPunct="1">
              <a:spcAft>
                <a:spcPts val="0"/>
              </a:spcAft>
              <a:defRPr/>
            </a:pPr>
            <a:r>
              <a:rPr lang="cs-CZ" sz="2000" b="1" smtClean="0">
                <a:solidFill>
                  <a:srgbClr val="005D6E"/>
                </a:solidFill>
              </a:rPr>
              <a:t/>
            </a:r>
            <a:br>
              <a:rPr lang="cs-CZ" sz="2000" b="1" smtClean="0">
                <a:solidFill>
                  <a:srgbClr val="005D6E"/>
                </a:solidFill>
              </a:rPr>
            </a:br>
            <a:r>
              <a:rPr lang="cs-CZ" sz="2000" b="1" smtClean="0">
                <a:solidFill>
                  <a:srgbClr val="005D6E"/>
                </a:solidFill>
              </a:rPr>
              <a:t/>
            </a:r>
            <a:br>
              <a:rPr lang="cs-CZ" sz="2000" b="1" smtClean="0">
                <a:solidFill>
                  <a:srgbClr val="005D6E"/>
                </a:solidFill>
              </a:rPr>
            </a:br>
            <a:r>
              <a:rPr lang="cs-CZ" sz="2000" b="1" smtClean="0">
                <a:solidFill>
                  <a:srgbClr val="005D6E"/>
                </a:solidFill>
              </a:rPr>
              <a:t/>
            </a:r>
            <a:br>
              <a:rPr lang="cs-CZ" sz="2000" b="1" smtClean="0">
                <a:solidFill>
                  <a:srgbClr val="005D6E"/>
                </a:solidFill>
              </a:rPr>
            </a:br>
            <a:r>
              <a:rPr lang="cs-CZ" sz="2000" b="1" smtClean="0">
                <a:solidFill>
                  <a:srgbClr val="005D6E"/>
                </a:solidFill>
              </a:rPr>
              <a:t>Děkuji za pozornost</a:t>
            </a:r>
            <a:r>
              <a:rPr lang="cs-CZ" sz="2000" smtClean="0">
                <a:solidFill>
                  <a:srgbClr val="005D6E"/>
                </a:solidFill>
              </a:rPr>
              <a:t/>
            </a:r>
            <a:br>
              <a:rPr lang="cs-CZ" sz="2000" smtClean="0">
                <a:solidFill>
                  <a:srgbClr val="005D6E"/>
                </a:solidFill>
              </a:rPr>
            </a:br>
            <a:r>
              <a:rPr lang="cs-CZ" sz="2000" smtClean="0">
                <a:solidFill>
                  <a:srgbClr val="005D6E"/>
                </a:solidFill>
              </a:rPr>
              <a:t/>
            </a:r>
            <a:br>
              <a:rPr lang="cs-CZ" sz="2000" smtClean="0">
                <a:solidFill>
                  <a:srgbClr val="005D6E"/>
                </a:solidFill>
              </a:rPr>
            </a:br>
            <a:r>
              <a:rPr lang="cs-CZ" sz="2000" smtClean="0">
                <a:solidFill>
                  <a:srgbClr val="005D6E"/>
                </a:solidFill>
              </a:rPr>
              <a:t/>
            </a:r>
            <a:br>
              <a:rPr lang="cs-CZ" sz="2000" smtClean="0">
                <a:solidFill>
                  <a:srgbClr val="005D6E"/>
                </a:solidFill>
              </a:rPr>
            </a:br>
            <a:r>
              <a:rPr lang="cs-CZ" sz="2000" smtClean="0">
                <a:solidFill>
                  <a:srgbClr val="005D6E"/>
                </a:solidFill>
              </a:rPr>
              <a:t/>
            </a:r>
            <a:br>
              <a:rPr lang="cs-CZ" sz="2000" smtClean="0">
                <a:solidFill>
                  <a:srgbClr val="005D6E"/>
                </a:solidFill>
              </a:rPr>
            </a:br>
            <a:r>
              <a:rPr lang="cs-CZ" sz="2000" b="1" smtClean="0">
                <a:solidFill>
                  <a:srgbClr val="005D6E"/>
                </a:solidFill>
              </a:rPr>
              <a:t>Michal Tošovský, Otevřená společnost, o.p.s.</a:t>
            </a:r>
            <a:r>
              <a:rPr lang="cs-CZ" sz="2000" smtClean="0">
                <a:solidFill>
                  <a:srgbClr val="005D6E"/>
                </a:solidFill>
              </a:rPr>
              <a:t/>
            </a:r>
            <a:br>
              <a:rPr lang="cs-CZ" sz="2000" smtClean="0">
                <a:solidFill>
                  <a:srgbClr val="005D6E"/>
                </a:solidFill>
              </a:rPr>
            </a:br>
            <a:r>
              <a:rPr lang="cs-CZ" sz="2000" u="sng" smtClean="0"/>
              <a:t>michal.tosovsky@osops.cz</a:t>
            </a:r>
            <a:r>
              <a:rPr lang="cs-CZ" sz="2000" smtClean="0"/>
              <a:t> </a:t>
            </a:r>
            <a:r>
              <a:rPr lang="cs-CZ" sz="2000" smtClean="0">
                <a:solidFill>
                  <a:srgbClr val="005D6E"/>
                </a:solidFill>
              </a:rPr>
              <a:t>| 602 306 123</a:t>
            </a:r>
            <a:br>
              <a:rPr lang="cs-CZ" sz="2000" smtClean="0">
                <a:solidFill>
                  <a:srgbClr val="005D6E"/>
                </a:solidFill>
              </a:rPr>
            </a:br>
            <a:r>
              <a:rPr lang="cs-CZ" sz="2000" smtClean="0">
                <a:solidFill>
                  <a:srgbClr val="005D6E"/>
                </a:solidFill>
              </a:rPr>
              <a:t/>
            </a:r>
            <a:br>
              <a:rPr lang="cs-CZ" sz="2000" smtClean="0">
                <a:solidFill>
                  <a:srgbClr val="005D6E"/>
                </a:solidFill>
              </a:rPr>
            </a:br>
            <a:r>
              <a:rPr lang="cs-CZ" sz="2000" u="sng" smtClean="0"/>
              <a:t>www.otevrenaspolecnost.cz</a:t>
            </a:r>
            <a:r>
              <a:rPr lang="cs-CZ" sz="2000" smtClean="0"/>
              <a:t/>
            </a:r>
            <a:br>
              <a:rPr lang="cs-CZ" sz="2000" smtClean="0"/>
            </a:br>
            <a:r>
              <a:rPr lang="cs-CZ" sz="2000" u="sng" smtClean="0"/>
              <a:t>www.mapakriminality.cz</a:t>
            </a:r>
            <a:r>
              <a:rPr lang="cs-CZ" sz="2000" smtClean="0"/>
              <a:t/>
            </a:r>
            <a:br>
              <a:rPr lang="cs-CZ" sz="2000" smtClean="0"/>
            </a:br>
            <a:endParaRPr lang="cs-CZ" sz="2000" smtClean="0">
              <a:latin typeface="+mn-lt"/>
              <a:cs typeface="Arial" pitchFamily="34" charset="0"/>
            </a:endParaRPr>
          </a:p>
        </p:txBody>
      </p:sp>
      <p:pic>
        <p:nvPicPr>
          <p:cNvPr id="11267" name="Picture 2"/>
          <p:cNvPicPr>
            <a:picLocks noChangeAspect="1" noChangeArrowheads="1"/>
          </p:cNvPicPr>
          <p:nvPr/>
        </p:nvPicPr>
        <p:blipFill>
          <a:blip r:embed="rId2" cstate="print"/>
          <a:srcRect/>
          <a:stretch>
            <a:fillRect/>
          </a:stretch>
        </p:blipFill>
        <p:spPr bwMode="auto">
          <a:xfrm>
            <a:off x="6659563" y="6165850"/>
            <a:ext cx="2220912" cy="5048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theme/theme1.xml><?xml version="1.0" encoding="utf-8"?>
<a:theme xmlns:a="http://schemas.openxmlformats.org/drawingml/2006/main" name="Motiv sady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388</TotalTime>
  <Words>102</Words>
  <Application>Microsoft Office PowerPoint</Application>
  <PresentationFormat>Předvádění na obrazovce (4:3)</PresentationFormat>
  <Paragraphs>34</Paragraphs>
  <Slides>16</Slides>
  <Notes>0</Notes>
  <HiddenSlides>0</HiddenSlides>
  <MMClips>0</MMClips>
  <ScaleCrop>false</ScaleCrop>
  <HeadingPairs>
    <vt:vector size="6" baseType="variant">
      <vt:variant>
        <vt:lpstr>Použitá písma</vt:lpstr>
      </vt:variant>
      <vt:variant>
        <vt:i4>2</vt:i4>
      </vt:variant>
      <vt:variant>
        <vt:lpstr>Motiv</vt:lpstr>
      </vt:variant>
      <vt:variant>
        <vt:i4>1</vt:i4>
      </vt:variant>
      <vt:variant>
        <vt:lpstr>Nadpisy snímků</vt:lpstr>
      </vt:variant>
      <vt:variant>
        <vt:i4>16</vt:i4>
      </vt:variant>
    </vt:vector>
  </HeadingPairs>
  <TitlesOfParts>
    <vt:vector size="19" baseType="lpstr">
      <vt:lpstr>Arial</vt:lpstr>
      <vt:lpstr>Calibri</vt:lpstr>
      <vt:lpstr>Motiv sady Office</vt:lpstr>
      <vt:lpstr>   MĚŘENÍ EFEKTIVITY PREVENTIVNÍCH PROGRAMŮ  aneb jak měřit něco, co se nestalo    Herlíkovice, 22. 10. 2013</vt:lpstr>
      <vt:lpstr>Vlastní uspokojení Zpětná vazba pro spolupracující partnery Zpětná vazba pro cílovou skupinu Zpětná vazba pro zadavatele/donora Poučení do budoucna</vt:lpstr>
      <vt:lpstr> </vt:lpstr>
      <vt:lpstr>Jsou lidé, kterým pomůže nestát se oběťmi. Jsou lidé, kterým pomůže nestát se pachateli. Jsou škody, které se podaří odvrátit. Přináší trvanlivá řešení. Posiluje pocit bezpečí. Ovlivňuje společenskou atmosféru. Propojuje lidi a instituce. Uvolňuje ruce represivním složkám. Snižuje náklady na udržování bezpečnosti.   </vt:lpstr>
      <vt:lpstr>Opatření sociální prevence Vytváření volnočasových alternativ pro různé (a různě) rizikové skupiny Vzdělávání a jiné posilování kompetencí Streetwork a jiné formy asistence, včetně pomoci obětem trestných činů  Opatření situační prevence Zvyšování úsilí při páchání protiprávní činnosti Zvyšování rizika dopadení pro pachatele protiprávní činnosti Snižování výnosů z trestné činnosti Omezování podnětů k páchání protiprávní činnosti  Informační kampaně  Infrastrukturní aktivity</vt:lpstr>
      <vt:lpstr>Statistické ukazatele (zjištěné přestupky a trestné činy, tísňová volání, oznámení apod.) </vt:lpstr>
      <vt:lpstr>Statistické ukazatele (zjištěné přestupky a trestné činy, tísňová volání, oznámení apod.)  Ostatní kvantifikovatelné ukazatele (počet „zasažených“ osob apod.)   </vt:lpstr>
      <vt:lpstr>Statistické ukazatele (zjištěné přestupky a trestné činy, tísňová volání, oznámení apod.)  Ostatní kvantifikovatelné ukazatele (počet „zasažených“ osob apod.)  Nekvantifikovatelné ukazatele (mediální odezva, hodnocení nezávislých odborníků apod.)   </vt:lpstr>
      <vt:lpstr>Statistické ukazatele (zjištěné přestupky a trestné činy, tísňová volání, oznámení apod.)  Ostatní kvantifikovatelné ukazatele (počet „zasažených“ osob apod.)  Nekvantifikovatelné ukazatele (mediální odezva, hodnocení nezávislých odborníků apod.)  Subjektivní ukazatele (vnímání ze strany příjemců opatření apod.)  </vt:lpstr>
      <vt:lpstr>Udržitelnost (dostupnost zdrojů, rozložení odpovědnosti apod.) </vt:lpstr>
      <vt:lpstr>Udržitelnost (dostupnost zdrojů, rozložení odpovědnosti apod.)  Procesní ukazatele (plán vs. realita, dobré praxe a slepé uličky apod.)  </vt:lpstr>
      <vt:lpstr>Udržitelnost (dostupnost zdrojů, rozložení odpovědnosti apod.)  Procesní ukazatele (plán vs. realita, dobré praxe a slepé uličky apod.)  Náklady (finanční i nefinanční, povaha zdrojů apod.) </vt:lpstr>
      <vt:lpstr>Udržitelnost (dostupnost zdrojů, rozložení odpovědnosti apod.)  Procesní ukazatele (plán vs. realita, dobré praxe a slepé uličky apod.)  Náklady (finanční i nefinanční, povaha zdrojů apod.)  Nákladová efektivita  (prostředky, ušetřené jinde, stojí projekt „za to“?)</vt:lpstr>
      <vt:lpstr>Chybná vstupní analýza Nevím, co řeším – nevím, co měřím.  Projekty prevence kriminality musí vycházet z toho, že existuje nějaký “poznaný jev”, který dosahuje nějaké intenzity a je (nebo prokazatelně bude) jím zasažena nějaká část společnosti.   Chybné zacílení Nevím, čeho chci dosáhnout. Cíle projektu musí být specifické, měřitelné, adekvátní, realistické a termínované. Dosažení cíle je hlavním kritériem vyhodnocení.   Chybné měřítko Nevím, zda výsledek znamená úspěch Dosažená změna musí být popsaná v srozumitelných pojmech.   Chybná metodologie</vt:lpstr>
      <vt:lpstr>Snímek 15</vt:lpstr>
      <vt:lpstr>   Děkuji za pozornost    Michal Tošovský, Otevřená společnost, o.p.s. michal.tosovsky@osops.cz | 602 306 123  www.otevrenaspolecnost.cz www.mapakriminality.cz </vt:lpstr>
    </vt:vector>
  </TitlesOfParts>
  <Company>Otevřená společnost o.p.s.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Snímek 1</dc:title>
  <dc:creator>Michal Tošovský</dc:creator>
  <cp:lastModifiedBy>navsteva</cp:lastModifiedBy>
  <cp:revision>100</cp:revision>
  <dcterms:created xsi:type="dcterms:W3CDTF">2013-10-21T12:47:03Z</dcterms:created>
  <dcterms:modified xsi:type="dcterms:W3CDTF">2013-10-22T08:54:03Z</dcterms:modified>
</cp:coreProperties>
</file>