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61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58" d="100"/>
          <a:sy n="58" d="100"/>
        </p:scale>
        <p:origin x="3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Následky falešných nařčení</a:t>
            </a:r>
            <a:br>
              <a:rPr lang="cs-CZ" dirty="0" smtClean="0"/>
            </a:br>
            <a:r>
              <a:rPr lang="cs-CZ" dirty="0" smtClean="0"/>
              <a:t>ze sexuálního zneužití u dětí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16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Malé děti</a:t>
            </a:r>
          </a:p>
          <a:p>
            <a:r>
              <a:rPr lang="cs-CZ" sz="3600" dirty="0" smtClean="0"/>
              <a:t>Starší děti</a:t>
            </a:r>
          </a:p>
          <a:p>
            <a:r>
              <a:rPr lang="cs-CZ" sz="3600" dirty="0" smtClean="0"/>
              <a:t>Období puberty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4069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 </a:t>
            </a:r>
            <a:r>
              <a:rPr lang="cs-CZ" dirty="0" smtClean="0"/>
              <a:t> </a:t>
            </a:r>
            <a:r>
              <a:rPr lang="cs-CZ" sz="4400" u="sng" dirty="0" smtClean="0"/>
              <a:t>mladší dítě </a:t>
            </a:r>
            <a:r>
              <a:rPr lang="cs-CZ" sz="4400" dirty="0" smtClean="0"/>
              <a:t>–</a:t>
            </a:r>
            <a:r>
              <a:rPr lang="cs-CZ" sz="4000" dirty="0" smtClean="0"/>
              <a:t> </a:t>
            </a:r>
            <a:r>
              <a:rPr lang="cs-CZ" sz="4000" b="1" dirty="0"/>
              <a:t>Ovlivnění</a:t>
            </a:r>
            <a:r>
              <a:rPr lang="cs-CZ" sz="4000" dirty="0"/>
              <a:t> </a:t>
            </a:r>
            <a:r>
              <a:rPr lang="cs-CZ" sz="2800" dirty="0"/>
              <a:t>– chce </a:t>
            </a:r>
            <a:r>
              <a:rPr lang="cs-CZ" sz="2800" dirty="0" smtClean="0"/>
              <a:t>vyhovět, aby bylo přijímáno blízkou osobou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z="2800" dirty="0" smtClean="0"/>
              <a:t>nevyhovění požadavku = ohrožení základní existence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0956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Zároveň ale dítě vnímá </a:t>
            </a:r>
            <a:r>
              <a:rPr lang="cs-CZ" sz="3600" b="1" dirty="0" smtClean="0"/>
              <a:t>neshody, rozpory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Nerozumí, ale vnímá se zvýšenou citlivostí atmosféru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5471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Manipulace blízkými dospělými zaměřená proti další blízké osobě  přináší u dítěte nejprve </a:t>
            </a:r>
            <a:br>
              <a:rPr lang="cs-CZ" sz="3600" dirty="0" smtClean="0"/>
            </a:br>
            <a:r>
              <a:rPr lang="cs-CZ" b="1" dirty="0" smtClean="0"/>
              <a:t>zmatek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Zmatek, rozpor mezi verbálně deklarovaným a skutečně zažívaným chováním a projevy osob z blízkého okolí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02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84015" y="2514443"/>
            <a:ext cx="8689976" cy="250921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Základní psychické potřeby : </a:t>
            </a:r>
            <a:r>
              <a:rPr lang="cs-CZ" b="1" dirty="0" smtClean="0"/>
              <a:t>jistoty </a:t>
            </a:r>
            <a:br>
              <a:rPr lang="cs-CZ" b="1" dirty="0" smtClean="0"/>
            </a:br>
            <a:r>
              <a:rPr lang="cs-CZ" b="1" dirty="0" smtClean="0"/>
              <a:t>bezpečí  </a:t>
            </a:r>
            <a:br>
              <a:rPr lang="cs-CZ" b="1" dirty="0" smtClean="0"/>
            </a:br>
            <a:r>
              <a:rPr lang="cs-CZ" b="1" dirty="0" smtClean="0"/>
              <a:t>přijetí – </a:t>
            </a:r>
            <a:r>
              <a:rPr lang="cs-CZ" sz="4000" b="1" dirty="0" smtClean="0"/>
              <a:t>vytvoření </a:t>
            </a:r>
            <a:r>
              <a:rPr lang="cs-CZ" sz="5300" b="1" dirty="0" smtClean="0"/>
              <a:t>osoby</a:t>
            </a:r>
            <a:r>
              <a:rPr lang="cs-CZ" sz="4000" b="1" dirty="0" smtClean="0"/>
              <a:t> </a:t>
            </a:r>
            <a:r>
              <a:rPr lang="cs-CZ" b="1" dirty="0" smtClean="0"/>
              <a:t>blízké  ocenění </a:t>
            </a:r>
            <a:br>
              <a:rPr lang="cs-CZ" b="1" dirty="0" smtClean="0"/>
            </a:br>
            <a:r>
              <a:rPr lang="cs-CZ" b="1" dirty="0" smtClean="0"/>
              <a:t>strukturace světa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17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33892" y="452887"/>
            <a:ext cx="8689976" cy="2509213"/>
          </a:xfrm>
        </p:spPr>
        <p:txBody>
          <a:bodyPr/>
          <a:lstStyle/>
          <a:p>
            <a:r>
              <a:rPr lang="cs-CZ" sz="3200" dirty="0" smtClean="0"/>
              <a:t>Falešná obvinění zřetelně deklarují </a:t>
            </a:r>
            <a:r>
              <a:rPr lang="cs-CZ" dirty="0" smtClean="0"/>
              <a:t>těžkou poruchu vztahů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51012" y="3154680"/>
            <a:ext cx="8689976" cy="1371599"/>
          </a:xfrm>
        </p:spPr>
        <p:txBody>
          <a:bodyPr>
            <a:noAutofit/>
          </a:bodyPr>
          <a:lstStyle/>
          <a:p>
            <a:r>
              <a:rPr lang="cs-CZ" sz="3600" dirty="0" smtClean="0"/>
              <a:t>Malé dítě viděné, zažité především </a:t>
            </a:r>
            <a:r>
              <a:rPr lang="cs-CZ" sz="3600" b="1" dirty="0" smtClean="0"/>
              <a:t>napodobuje a přenáší </a:t>
            </a:r>
            <a:r>
              <a:rPr lang="cs-CZ" sz="3600" dirty="0" smtClean="0"/>
              <a:t>tyto vzorce do vztahů jiných a jinde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0413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 popředí jsou následky v emocionální nejistotě – především </a:t>
            </a:r>
          </a:p>
          <a:p>
            <a:pPr marL="0" indent="0">
              <a:buNone/>
            </a:pPr>
            <a:r>
              <a:rPr lang="cs-CZ" sz="3200" b="1" dirty="0" smtClean="0"/>
              <a:t>               </a:t>
            </a:r>
            <a:r>
              <a:rPr lang="cs-CZ" sz="3600" b="1" dirty="0" smtClean="0"/>
              <a:t>obavy ze ztráty blízké osoby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9552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51012" y="0"/>
            <a:ext cx="8689976" cy="250921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Do budoucna problémy – jako reakce na neúměrný stres :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51012" y="2921923"/>
            <a:ext cx="8689976" cy="1371599"/>
          </a:xfrm>
        </p:spPr>
        <p:txBody>
          <a:bodyPr>
            <a:noAutofit/>
          </a:bodyPr>
          <a:lstStyle/>
          <a:p>
            <a:r>
              <a:rPr lang="cs-CZ" sz="3600" dirty="0" smtClean="0"/>
              <a:t>S </a:t>
            </a:r>
            <a:r>
              <a:rPr lang="cs-CZ" sz="3600" b="1" dirty="0" smtClean="0"/>
              <a:t>navazováním a udržováním </a:t>
            </a:r>
            <a:r>
              <a:rPr lang="cs-CZ" sz="3600" dirty="0" smtClean="0"/>
              <a:t>interpersonálních emočních vazeb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91102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/>
              <a:t>Forma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vazeb plochých - povrchních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097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/>
              <a:t>Forma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vazeb příliš úzkých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22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Nedosycenost</a:t>
            </a:r>
            <a:r>
              <a:rPr lang="cs-CZ" dirty="0" smtClean="0"/>
              <a:t> – </a:t>
            </a:r>
            <a:r>
              <a:rPr lang="cs-CZ" dirty="0" err="1" smtClean="0"/>
              <a:t>subdeprivace</a:t>
            </a:r>
            <a:r>
              <a:rPr lang="cs-CZ" dirty="0" smtClean="0"/>
              <a:t> až deprivace emocionálních vazeb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Často vede k </a:t>
            </a:r>
            <a:r>
              <a:rPr lang="cs-CZ" sz="3200" dirty="0" smtClean="0"/>
              <a:t>poruchám nejen v prožívání, ale i chování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6742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/>
              <a:t>V rámci rodiny – často </a:t>
            </a:r>
            <a:br>
              <a:rPr lang="cs-CZ" sz="3600" dirty="0" smtClean="0"/>
            </a:br>
            <a:r>
              <a:rPr lang="cs-CZ" dirty="0" smtClean="0"/>
              <a:t>poruchy sourozeneckých vztahů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08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Poruchy chování vázané na vztahy k rodině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70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Projevy psychosomatických obtíží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84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neurotizace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12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Poruchy příjmu potravy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72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Viktimizace – 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dirty="0" err="1" smtClean="0"/>
              <a:t>munchhausen</a:t>
            </a:r>
            <a:r>
              <a:rPr lang="cs-CZ" dirty="0" smtClean="0"/>
              <a:t> by </a:t>
            </a:r>
            <a:r>
              <a:rPr lang="cs-CZ" dirty="0" err="1" smtClean="0"/>
              <a:t>proxy</a:t>
            </a:r>
            <a:r>
              <a:rPr lang="cs-CZ" dirty="0" smtClean="0"/>
              <a:t> 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89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 smtClean="0"/>
              <a:t>Období puberty </a:t>
            </a:r>
            <a:r>
              <a:rPr lang="cs-CZ" dirty="0" smtClean="0"/>
              <a:t>– falešná obvinění přímo dítětem – často </a:t>
            </a:r>
            <a:r>
              <a:rPr lang="cs-CZ" b="1" dirty="0" smtClean="0"/>
              <a:t>důsledek předchozího vývoje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Subdeprivace</a:t>
            </a:r>
            <a:r>
              <a:rPr lang="cs-CZ" sz="2800" dirty="0" smtClean="0"/>
              <a:t>, vzory v chování dospělých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3210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18503" y="153629"/>
            <a:ext cx="8689976" cy="250921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následky falešných obvinění :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00888" y="2456412"/>
            <a:ext cx="8689976" cy="1371599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/>
              <a:t>Věku neodpovídající egocentričnost – poruchy sebepojetí, sebehodnocení, jáství – až narcistní porucha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448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Upoutávání pozornosti                             </a:t>
            </a:r>
            <a:r>
              <a:rPr lang="cs-CZ" sz="3600" dirty="0" smtClean="0"/>
              <a:t>za každou cenu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6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5747" y="631768"/>
            <a:ext cx="8689976" cy="2762594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Manipulace</a:t>
            </a:r>
            <a:r>
              <a:rPr lang="cs-CZ" sz="3600" dirty="0" smtClean="0"/>
              <a:t> ostatními lidmi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22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2124" y="1051403"/>
            <a:ext cx="8689976" cy="250921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Zvýšená </a:t>
            </a:r>
            <a:r>
              <a:rPr lang="cs-CZ" sz="3600" b="1" dirty="0" smtClean="0"/>
              <a:t>emocionální dráždivost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133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36612" y="1184407"/>
            <a:ext cx="8689976" cy="250921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Vyhraněné, Krajní </a:t>
            </a:r>
            <a:r>
              <a:rPr lang="cs-CZ" sz="3600" b="1" dirty="0" smtClean="0"/>
              <a:t>emoce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900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Prognóza </a:t>
            </a:r>
            <a:r>
              <a:rPr lang="cs-CZ" dirty="0" smtClean="0"/>
              <a:t>-  problematická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36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/>
              <a:t>Podmínkou je </a:t>
            </a:r>
            <a:r>
              <a:rPr lang="cs-CZ" sz="3600" b="1" dirty="0" smtClean="0"/>
              <a:t>úprava výchovného prostředí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23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dirty="0" smtClean="0"/>
              <a:t>Podmíněnost </a:t>
            </a:r>
            <a:br>
              <a:rPr lang="cs-CZ" sz="3600" dirty="0" smtClean="0"/>
            </a:br>
            <a:r>
              <a:rPr lang="cs-CZ" sz="3600" b="1" dirty="0" smtClean="0"/>
              <a:t>možnostmi</a:t>
            </a:r>
            <a:r>
              <a:rPr lang="cs-CZ" sz="3600" dirty="0" smtClean="0"/>
              <a:t> na</a:t>
            </a:r>
            <a:r>
              <a:rPr lang="cs-CZ" dirty="0" smtClean="0"/>
              <a:t> </a:t>
            </a:r>
            <a:r>
              <a:rPr lang="cs-CZ" sz="3600" dirty="0" smtClean="0"/>
              <a:t>straně dítěte  </a:t>
            </a:r>
            <a:br>
              <a:rPr lang="cs-CZ" sz="3600" dirty="0" smtClean="0"/>
            </a:br>
            <a:r>
              <a:rPr lang="cs-CZ" sz="3600" dirty="0" smtClean="0"/>
              <a:t>x  </a:t>
            </a:r>
            <a:r>
              <a:rPr lang="cs-CZ" sz="3600" b="1" dirty="0" smtClean="0"/>
              <a:t>schopnostmi</a:t>
            </a:r>
            <a:r>
              <a:rPr lang="cs-CZ" sz="3600" dirty="0" smtClean="0"/>
              <a:t> vychovatelů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7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Zájmy dítěte  x  zájmy dospělých - vychovatelů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566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b="1" dirty="0" smtClean="0"/>
              <a:t>Terapie</a:t>
            </a:r>
            <a:r>
              <a:rPr lang="cs-CZ" dirty="0" smtClean="0"/>
              <a:t> – </a:t>
            </a:r>
            <a:r>
              <a:rPr lang="cs-CZ" sz="3600" dirty="0" smtClean="0"/>
              <a:t>zpravidla chybí motivace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137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Děkuji za pozornost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i="1" cap="none" dirty="0" smtClean="0"/>
              <a:t>jane.prochazkova@email.cz</a:t>
            </a:r>
            <a:endParaRPr lang="cs-CZ" sz="3200" i="1" cap="none" dirty="0"/>
          </a:p>
        </p:txBody>
      </p:sp>
    </p:spTree>
    <p:extLst>
      <p:ext uri="{BB962C8B-B14F-4D97-AF65-F5344CB8AC3E}">
        <p14:creationId xmlns:p14="http://schemas.microsoft.com/office/powerpoint/2010/main" val="220931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882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k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TM04033925[[fn=Kapka]]</Template>
  <TotalTime>78</TotalTime>
  <Words>245</Words>
  <Application>Microsoft Office PowerPoint</Application>
  <PresentationFormat>Širokoúhlá obrazovka</PresentationFormat>
  <Paragraphs>42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4" baseType="lpstr">
      <vt:lpstr>Arial</vt:lpstr>
      <vt:lpstr>Tw Cen MT</vt:lpstr>
      <vt:lpstr>Kapka</vt:lpstr>
      <vt:lpstr>Následky falešných nařčení ze sexuálního zneužití u dětí </vt:lpstr>
      <vt:lpstr>Prezentace aplikace PowerPoint</vt:lpstr>
      <vt:lpstr>Prezentace aplikace PowerPoint</vt:lpstr>
      <vt:lpstr>Zároveň ale dítě vnímá neshody, rozpory</vt:lpstr>
      <vt:lpstr>Manipulace blízkými dospělými zaměřená proti další blízké osobě  přináší u dítěte nejprve  zmatek</vt:lpstr>
      <vt:lpstr>  Základní psychické potřeby : jistoty  bezpečí   přijetí – vytvoření osoby blízké  ocenění  strukturace světa</vt:lpstr>
      <vt:lpstr>Falešná obvinění zřetelně deklarují těžkou poruchu vztahů</vt:lpstr>
      <vt:lpstr>Prezentace aplikace PowerPoint</vt:lpstr>
      <vt:lpstr>Do budoucna problémy – jako reakce na neúměrný stres :</vt:lpstr>
      <vt:lpstr>Forma  vazeb plochých - povrchních</vt:lpstr>
      <vt:lpstr>Forma  vazeb příliš úzkých</vt:lpstr>
      <vt:lpstr>Nedosycenost – subdeprivace až deprivace emocionálních vazeb </vt:lpstr>
      <vt:lpstr>V rámci rodiny – často  poruchy sourozeneckých vztahů</vt:lpstr>
      <vt:lpstr>Poruchy chování vázané na vztahy k rodině</vt:lpstr>
      <vt:lpstr>Projevy psychosomatických obtíží</vt:lpstr>
      <vt:lpstr>neurotizace</vt:lpstr>
      <vt:lpstr>Poruchy příjmu potravy</vt:lpstr>
      <vt:lpstr>Viktimizace –  munchhausen by proxy ?</vt:lpstr>
      <vt:lpstr>Období puberty – falešná obvinění přímo dítětem – často důsledek předchozího vývoje</vt:lpstr>
      <vt:lpstr>následky falešných obvinění : </vt:lpstr>
      <vt:lpstr>Upoutávání pozornosti                             za každou cenu</vt:lpstr>
      <vt:lpstr>Manipulace ostatními lidmi</vt:lpstr>
      <vt:lpstr>Zvýšená emocionální dráždivost</vt:lpstr>
      <vt:lpstr>Vyhraněné, Krajní emoce</vt:lpstr>
      <vt:lpstr>Prognóza -  problematická</vt:lpstr>
      <vt:lpstr>Podmínkou je úprava výchovného prostředí</vt:lpstr>
      <vt:lpstr>Podmíněnost  možnostmi na straně dítěte   x  schopnostmi vychovatelů</vt:lpstr>
      <vt:lpstr>Zájmy dítěte  x  zájmy dospělých - vychovatelů</vt:lpstr>
      <vt:lpstr>Terapie – zpravidla chybí motivace</vt:lpstr>
      <vt:lpstr>Děkuji za pozornost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Následky falešných nařčení ze sexuálního násilí</dc:title>
  <dc:creator>Jana</dc:creator>
  <cp:lastModifiedBy>Jana</cp:lastModifiedBy>
  <cp:revision>11</cp:revision>
  <dcterms:created xsi:type="dcterms:W3CDTF">2016-12-07T22:15:34Z</dcterms:created>
  <dcterms:modified xsi:type="dcterms:W3CDTF">2016-12-07T23:50:10Z</dcterms:modified>
</cp:coreProperties>
</file>