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87" r:id="rId3"/>
    <p:sldId id="285" r:id="rId4"/>
    <p:sldId id="289" r:id="rId5"/>
    <p:sldId id="290" r:id="rId6"/>
    <p:sldId id="306" r:id="rId7"/>
    <p:sldId id="291" r:id="rId8"/>
    <p:sldId id="292" r:id="rId9"/>
    <p:sldId id="307" r:id="rId10"/>
    <p:sldId id="293" r:id="rId11"/>
    <p:sldId id="294" r:id="rId12"/>
    <p:sldId id="308" r:id="rId13"/>
    <p:sldId id="309" r:id="rId14"/>
    <p:sldId id="310" r:id="rId15"/>
    <p:sldId id="311" r:id="rId16"/>
    <p:sldId id="312" r:id="rId17"/>
    <p:sldId id="315" r:id="rId18"/>
    <p:sldId id="313" r:id="rId19"/>
    <p:sldId id="316" r:id="rId20"/>
    <p:sldId id="317" r:id="rId21"/>
    <p:sldId id="304" r:id="rId22"/>
  </p:sldIdLst>
  <p:sldSz cx="9144000" cy="6858000" type="screen4x3"/>
  <p:notesSz cx="6797675" cy="992663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02" y="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B857DF7-DEDB-4D3F-9602-133C736E21FD}" type="datetimeFigureOut">
              <a:rPr lang="cs-CZ"/>
              <a:pPr>
                <a:defRPr/>
              </a:pPr>
              <a:t>24.05.2019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4017274-E8E3-40BA-873B-C9117D52F4B4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5EE3C81-FA8E-4E96-B85D-EEA52D2A3BB6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7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FE513F3-D0A4-4E67-A746-29BA863B8EB3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03227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40E3B-B706-4C59-853D-C07E1783C34C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0E1BE-C080-4852-ABBD-E12F0C4C9AEA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333636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433C6-CBCE-4DAF-AB72-D4CF76236EC9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AE2D9-CB39-4816-A45A-97219ABFF414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414403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F7602-2666-4F13-BDFD-71AE8788C681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9DB00-6090-4616-ADB3-A628DD86248B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34649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6461D-22B2-4BC3-A3BB-FBD22D385C41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3B6FD-CCC4-4934-8C4A-357625D1592E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947115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39AD2-3DA3-4762-AD29-A661C2432C17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A900B-328E-4086-BC65-0932FD8B9875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374614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92A7A-15A0-4A78-AAED-D2F170999662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8F8C1-18BF-4C09-BB0C-066B9697F7AE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225083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5F492-30E9-4BEA-BC6D-845C99D49BC0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8A375-6AE5-4786-98D4-8264CAC6C0DF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033804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02055-7F7B-40D4-A4BF-893206C14E37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729D7-52BC-4D53-B195-64CDD35361F2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975570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6E972-6BA4-4C2C-8E0A-E97BAA38DE2D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A2D3F-93A2-4F34-B141-DEDEA0D04EE5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188669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5BFAA-8F46-4563-96B6-DB162C28ACAA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3FBDB-8106-4E77-AA43-DA68C2060005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544730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bezna zapato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9"/>
          <p:cNvSpPr>
            <a:spLocks noChangeArrowheads="1"/>
          </p:cNvSpPr>
          <p:nvPr userDrawn="1"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cs-CZ" altLang="cs-CZ" dirty="0" smtClean="0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595B87D-FFB7-420A-BF2A-F56ED870A9EF}" type="datetime1">
              <a:rPr lang="cs-CZ" altLang="cs-CZ"/>
              <a:pPr>
                <a:defRPr/>
              </a:pPr>
              <a:t>24.05.2019</a:t>
            </a:fld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cs-CZ" altLang="cs-CZ"/>
              <a:t>Prevence kyberkriminality v rámci OTP PČR 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B16C7E0-30EE-4C39-A7B1-31D63ED90450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projectedward.eu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m.facebook.com/story.php?story_fbid=2321590091234348&amp;id=1411978148902523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m.facebook.com/story.php?story_fbid=2321590091234348&amp;id=1411978148902523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m.facebook.com/story.php?story_fbid=775873559479410&amp;id=319699291763508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DAD934D-E0D9-4549-BAB5-6CC32157689B}" type="datetime1">
              <a:rPr lang="cs-CZ" altLang="cs-CZ" sz="1200" smtClean="0">
                <a:solidFill>
                  <a:schemeClr val="bg1"/>
                </a:solidFill>
              </a:rPr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>
              <a:solidFill>
                <a:schemeClr val="bg1"/>
              </a:solidFill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30250" y="1268413"/>
            <a:ext cx="7772400" cy="1800225"/>
          </a:xfrm>
        </p:spPr>
        <p:txBody>
          <a:bodyPr/>
          <a:lstStyle/>
          <a:p>
            <a:pPr algn="ctr"/>
            <a:r>
              <a:rPr lang="cs-CZ" altLang="cs-CZ" sz="4000" smtClean="0"/>
              <a:t>Setkání Kašperské Hory </a:t>
            </a:r>
            <a:br>
              <a:rPr lang="cs-CZ" altLang="cs-CZ" sz="4000" smtClean="0"/>
            </a:br>
            <a:r>
              <a:rPr lang="cs-CZ" altLang="cs-CZ" sz="4000" smtClean="0"/>
              <a:t>aktivity Policie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503238"/>
          </a:xfrm>
        </p:spPr>
        <p:txBody>
          <a:bodyPr/>
          <a:lstStyle/>
          <a:p>
            <a:pPr algn="ctr"/>
            <a:r>
              <a:rPr lang="cs-CZ" altLang="cs-CZ" sz="3200" smtClean="0"/>
              <a:t>Priorita vedení PP ČR – „kyber“</a:t>
            </a:r>
            <a:r>
              <a:rPr lang="cs-CZ" altLang="cs-CZ" smtClean="0"/>
              <a:t/>
            </a:r>
            <a:br>
              <a:rPr lang="cs-CZ" altLang="cs-CZ" smtClean="0"/>
            </a:br>
            <a:endParaRPr lang="cs-CZ" alt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3889375"/>
          </a:xfrm>
        </p:spPr>
        <p:txBody>
          <a:bodyPr/>
          <a:lstStyle/>
          <a:p>
            <a:pPr marL="457200" lvl="1" indent="0">
              <a:buFontTx/>
              <a:buNone/>
              <a:defRPr/>
            </a:pPr>
            <a:endParaRPr lang="cs-CZ" altLang="cs-CZ" dirty="0" smtClean="0"/>
          </a:p>
          <a:p>
            <a:pPr lvl="1" algn="just">
              <a:buFontTx/>
              <a:buChar char="-"/>
              <a:defRPr/>
            </a:pPr>
            <a:r>
              <a:rPr lang="cs-CZ" altLang="cs-CZ" sz="2000" dirty="0" smtClean="0"/>
              <a:t>Rozvíjet oblast primární prevence, zejména ve vztahu k dětem, mládeži a seniorům.</a:t>
            </a:r>
          </a:p>
          <a:p>
            <a:pPr marL="457200" lvl="1" indent="0" algn="just">
              <a:buFontTx/>
              <a:buNone/>
              <a:defRPr/>
            </a:pPr>
            <a:endParaRPr lang="cs-CZ" altLang="cs-CZ" sz="2000" dirty="0" smtClean="0"/>
          </a:p>
          <a:p>
            <a:pPr lvl="1" algn="just">
              <a:buFontTx/>
              <a:buChar char="-"/>
              <a:defRPr/>
            </a:pPr>
            <a:r>
              <a:rPr lang="cs-CZ" altLang="cs-CZ" sz="2000" dirty="0" smtClean="0"/>
              <a:t>Rozvíjet informovanost rodičů a pedagogů v dané oblasti.</a:t>
            </a:r>
          </a:p>
          <a:p>
            <a:pPr lvl="1" algn="just">
              <a:buFontTx/>
              <a:buChar char="-"/>
              <a:defRPr/>
            </a:pPr>
            <a:endParaRPr lang="cs-CZ" altLang="cs-CZ" sz="2000" dirty="0"/>
          </a:p>
          <a:p>
            <a:pPr lvl="1" algn="just">
              <a:buFontTx/>
              <a:buChar char="-"/>
              <a:defRPr/>
            </a:pPr>
            <a:r>
              <a:rPr lang="cs-CZ" altLang="cs-CZ" sz="2000" dirty="0" smtClean="0"/>
              <a:t>Informovat veřejnost o stále nových trendech v oblasti kyberkriminality, a to zejména prostřednictvím celorepublikových </a:t>
            </a:r>
            <a:br>
              <a:rPr lang="cs-CZ" altLang="cs-CZ" sz="2000" dirty="0" smtClean="0"/>
            </a:br>
            <a:r>
              <a:rPr lang="cs-CZ" altLang="cs-CZ" sz="2000" dirty="0" smtClean="0"/>
              <a:t>a krajských preventivních projektů.</a:t>
            </a:r>
          </a:p>
          <a:p>
            <a:pPr lvl="1" algn="just">
              <a:buFontTx/>
              <a:buChar char="-"/>
              <a:defRPr/>
            </a:pPr>
            <a:endParaRPr lang="cs-CZ" altLang="cs-CZ" sz="1400" dirty="0" smtClean="0">
              <a:solidFill>
                <a:srgbClr val="FF0000"/>
              </a:solidFill>
            </a:endParaRPr>
          </a:p>
          <a:p>
            <a:pPr marL="457200" lvl="1" indent="0" algn="just">
              <a:buFontTx/>
              <a:buNone/>
              <a:defRPr/>
            </a:pPr>
            <a:r>
              <a:rPr lang="cs-CZ" sz="1400" dirty="0" smtClean="0">
                <a:solidFill>
                  <a:srgbClr val="FF0000"/>
                </a:solidFill>
              </a:rPr>
              <a:t>+ priority BESIP/alkohol, problematika drog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7172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77396AC-E633-4523-814A-A4D1C8B092CB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717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717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91F9D2C-136C-4B3D-A2FD-7E5EB50E6DDD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Vlastní aktivity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Tx/>
              <a:buChar char="-"/>
            </a:pPr>
            <a:r>
              <a:rPr lang="cs-CZ" altLang="cs-CZ" sz="2000" smtClean="0"/>
              <a:t>V každém kraji probíhá rozsáhlá přednášková činnost dané problematiky  pro všechny věkové kategorie (MŠ, ZŠ, SŠ, VŠ, pedagogové, rodiče, senioři) v tomto bude dále pokračováno.</a:t>
            </a:r>
          </a:p>
          <a:p>
            <a:pPr algn="just">
              <a:buFontTx/>
              <a:buChar char="-"/>
            </a:pPr>
            <a:endParaRPr lang="cs-CZ" altLang="cs-CZ" sz="2000" smtClean="0"/>
          </a:p>
          <a:p>
            <a:pPr algn="just">
              <a:buFontTx/>
              <a:buChar char="-"/>
            </a:pPr>
            <a:r>
              <a:rPr lang="cs-CZ" altLang="cs-CZ" sz="2000" smtClean="0"/>
              <a:t>Konají se dny IZS, dny Dětí a další podobné větší akce, dále pak Dny prevencí, projektové dny na školách, návštěvy policistů v domovech důchodců, jejich prostřednictvím je veřejnost seznamována nejen s technikou a činností PČR  a celého IZS, ale také s jednotlivými preventivními programy, v této činnosti bude také pokračováno. (Výstaviště 2019 – 9. – 13. 9. 2019), nosné téma „kyber a drogy“,</a:t>
            </a:r>
          </a:p>
          <a:p>
            <a:endParaRPr lang="cs-CZ" altLang="cs-CZ" sz="2000" smtClean="0"/>
          </a:p>
        </p:txBody>
      </p:sp>
      <p:sp>
        <p:nvSpPr>
          <p:cNvPr id="9220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88577CC-D668-4466-B777-C14E1B24271C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922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 </a:t>
            </a:r>
          </a:p>
        </p:txBody>
      </p:sp>
      <p:sp>
        <p:nvSpPr>
          <p:cNvPr id="922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903CC8B-B782-4977-8B06-44CD23D440EA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25"/>
          </a:xfrm>
        </p:spPr>
        <p:txBody>
          <a:bodyPr/>
          <a:lstStyle/>
          <a:p>
            <a:pPr algn="ctr"/>
            <a:r>
              <a:rPr lang="cs-CZ" altLang="cs-CZ" sz="2400" b="1" smtClean="0"/>
              <a:t/>
            </a:r>
            <a:br>
              <a:rPr lang="cs-CZ" altLang="cs-CZ" sz="2400" b="1" smtClean="0"/>
            </a:br>
            <a:r>
              <a:rPr lang="cs-CZ" altLang="cs-CZ" sz="2400" b="1" smtClean="0"/>
              <a:t/>
            </a:r>
            <a:br>
              <a:rPr lang="cs-CZ" altLang="cs-CZ" sz="2400" b="1" smtClean="0"/>
            </a:br>
            <a:r>
              <a:rPr lang="cs-CZ" altLang="cs-CZ" sz="2400" b="1" smtClean="0"/>
              <a:t>Projekty Policie ČR zabývající se prevencí kybernetické </a:t>
            </a:r>
            <a:br>
              <a:rPr lang="cs-CZ" altLang="cs-CZ" sz="2400" b="1" smtClean="0"/>
            </a:br>
            <a:r>
              <a:rPr lang="cs-CZ" altLang="cs-CZ" sz="2400" b="1" smtClean="0"/>
              <a:t>a informační kriminality - novinky</a:t>
            </a:r>
            <a:r>
              <a:rPr lang="cs-CZ" altLang="cs-CZ" smtClean="0"/>
              <a:t/>
            </a:r>
            <a:br>
              <a:rPr lang="cs-CZ" altLang="cs-CZ" smtClean="0"/>
            </a:br>
            <a:endParaRPr lang="cs-CZ" altLang="cs-CZ" smtClean="0"/>
          </a:p>
        </p:txBody>
      </p:sp>
      <p:sp>
        <p:nvSpPr>
          <p:cNvPr id="10243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7715014-376A-4EB5-9E24-8801E0B7FE27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10244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 </a:t>
            </a:r>
          </a:p>
        </p:txBody>
      </p:sp>
      <p:sp>
        <p:nvSpPr>
          <p:cNvPr id="10245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F93EF4-8C68-42B8-A54B-073453BD05ED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 algn="ctr"/>
            <a:r>
              <a:rPr lang="cs-CZ" altLang="cs-CZ" sz="3200" smtClean="0"/>
              <a:t>Aktivity PČR</a:t>
            </a:r>
            <a:r>
              <a:rPr lang="cs-CZ" altLang="cs-CZ" smtClean="0"/>
              <a:t/>
            </a:r>
            <a:br>
              <a:rPr lang="cs-CZ" altLang="cs-CZ" smtClean="0"/>
            </a:br>
            <a:endParaRPr lang="cs-CZ" altLang="cs-CZ" smtClean="0"/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r>
              <a:rPr lang="cs-CZ" altLang="cs-CZ" sz="2000" b="1" smtClean="0"/>
              <a:t>SAY NO!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endParaRPr lang="cs-CZ" altLang="cs-CZ" sz="2000" b="1" smtClean="0"/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cs-CZ" altLang="cs-CZ" sz="2000" b="1" smtClean="0"/>
              <a:t>Vzdělávání v oblasti „kyber“ 25. 3. 2019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endParaRPr lang="cs-CZ" altLang="cs-CZ" sz="2000" b="1" smtClean="0"/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cs-CZ" altLang="cs-CZ" sz="2000" b="1" smtClean="0"/>
              <a:t>KPBI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endParaRPr lang="cs-CZ" altLang="cs-CZ" sz="2000" b="1" smtClean="0"/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cs-CZ" altLang="cs-CZ" sz="2000" b="1" smtClean="0"/>
              <a:t>Děti v pasti sociálních sítí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endParaRPr lang="cs-CZ" altLang="cs-CZ" sz="2000" b="1" smtClean="0"/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cs-CZ" altLang="cs-CZ" sz="2000" b="1" smtClean="0"/>
              <a:t>Pomáháme seniorům, chráníme seniory</a:t>
            </a:r>
          </a:p>
        </p:txBody>
      </p:sp>
      <p:sp>
        <p:nvSpPr>
          <p:cNvPr id="11268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A73EED4-F77A-4F2B-99D1-624E5B15070C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1126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 </a:t>
            </a:r>
          </a:p>
        </p:txBody>
      </p:sp>
      <p:sp>
        <p:nvSpPr>
          <p:cNvPr id="1127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90DB81F-CF5F-4481-BD00-9DBFCE87A6D5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 algn="ctr"/>
            <a:r>
              <a:rPr lang="cs-CZ" altLang="cs-CZ" sz="3200" smtClean="0"/>
              <a:t>Aktivity PČR</a:t>
            </a:r>
            <a:r>
              <a:rPr lang="cs-CZ" altLang="cs-CZ" smtClean="0"/>
              <a:t/>
            </a:r>
            <a:br>
              <a:rPr lang="cs-CZ" altLang="cs-CZ" smtClean="0"/>
            </a:br>
            <a:endParaRPr lang="cs-CZ" altLang="cs-CZ" smtClean="0"/>
          </a:p>
        </p:txBody>
      </p:sp>
      <p:pic>
        <p:nvPicPr>
          <p:cNvPr id="12291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6688" y="981075"/>
            <a:ext cx="3265487" cy="4549775"/>
          </a:xfrm>
        </p:spPr>
      </p:pic>
      <p:sp>
        <p:nvSpPr>
          <p:cNvPr id="12292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20001FC-FDC5-4257-8D1E-8BB459161EBB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1229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 </a:t>
            </a:r>
          </a:p>
        </p:txBody>
      </p:sp>
      <p:sp>
        <p:nvSpPr>
          <p:cNvPr id="1229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61AE902-CB4D-4B36-BF2B-F11CE1269B09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Mezinárodní den vloupání 19. 6. 2019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262437"/>
          </a:xfrm>
        </p:spPr>
        <p:txBody>
          <a:bodyPr/>
          <a:lstStyle/>
          <a:p>
            <a:pPr>
              <a:defRPr/>
            </a:pPr>
            <a:endParaRPr lang="cs-CZ" altLang="cs-CZ" sz="2000" dirty="0" smtClean="0"/>
          </a:p>
          <a:p>
            <a:pPr>
              <a:defRPr/>
            </a:pPr>
            <a:endParaRPr lang="cs-CZ" altLang="cs-CZ" sz="2000" dirty="0"/>
          </a:p>
          <a:p>
            <a:pPr>
              <a:defRPr/>
            </a:pPr>
            <a:r>
              <a:rPr lang="cs-CZ" altLang="cs-CZ" sz="2000" b="1" dirty="0" smtClean="0"/>
              <a:t>PP ČR v roce 2018 začala realizovat projekt Zabezpečte se, chraňte majetek sobě i svým sousedům.</a:t>
            </a:r>
          </a:p>
          <a:p>
            <a:pPr marL="0" indent="0">
              <a:buFontTx/>
              <a:buNone/>
              <a:defRPr/>
            </a:pPr>
            <a:endParaRPr lang="cs-CZ" altLang="cs-CZ" sz="2000" b="1" dirty="0" smtClean="0"/>
          </a:p>
          <a:p>
            <a:pPr>
              <a:defRPr/>
            </a:pPr>
            <a:r>
              <a:rPr lang="cs-CZ" altLang="cs-CZ" sz="2000" b="1" dirty="0" smtClean="0"/>
              <a:t>V roce 2019 – trezory a </a:t>
            </a:r>
            <a:r>
              <a:rPr lang="cs-CZ" altLang="cs-CZ" sz="2000" b="1" dirty="0" err="1" smtClean="0"/>
              <a:t>mechatronika</a:t>
            </a:r>
            <a:r>
              <a:rPr lang="cs-CZ" altLang="cs-CZ" sz="2000" b="1" dirty="0" smtClean="0"/>
              <a:t>.</a:t>
            </a:r>
          </a:p>
          <a:p>
            <a:pPr marL="0" indent="0">
              <a:buFontTx/>
              <a:buNone/>
              <a:defRPr/>
            </a:pPr>
            <a:endParaRPr lang="cs-CZ" altLang="cs-CZ" sz="2000" b="1" dirty="0" smtClean="0"/>
          </a:p>
          <a:p>
            <a:pPr>
              <a:defRPr/>
            </a:pPr>
            <a:r>
              <a:rPr lang="cs-CZ" altLang="cs-CZ" sz="2000" b="1" dirty="0" smtClean="0"/>
              <a:t>V rámci EUCPN vyhlášení „evropského dne proti vloupání“</a:t>
            </a:r>
          </a:p>
          <a:p>
            <a:pPr>
              <a:defRPr/>
            </a:pPr>
            <a:endParaRPr lang="cs-CZ" altLang="cs-CZ" sz="2000" dirty="0" smtClean="0"/>
          </a:p>
        </p:txBody>
      </p:sp>
      <p:sp>
        <p:nvSpPr>
          <p:cNvPr id="13316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C432470-C935-4D3C-A0FB-A27552A936D7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1331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kyberkriminality v rámci OTP PČR </a:t>
            </a:r>
          </a:p>
        </p:txBody>
      </p:sp>
      <p:sp>
        <p:nvSpPr>
          <p:cNvPr id="1331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319C3E-3AFF-4B2A-9EF2-A3E90C461B9B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smtClean="0"/>
              <a:t>Vizuály</a:t>
            </a:r>
          </a:p>
        </p:txBody>
      </p:sp>
      <p:pic>
        <p:nvPicPr>
          <p:cNvPr id="14339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68613" y="1052513"/>
            <a:ext cx="3017837" cy="4478337"/>
          </a:xfrm>
        </p:spPr>
      </p:pic>
      <p:sp>
        <p:nvSpPr>
          <p:cNvPr id="14340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FDDD494-57CF-4186-AEB8-6219DD109D3C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1434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</p:txBody>
      </p:sp>
      <p:sp>
        <p:nvSpPr>
          <p:cNvPr id="1434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67537D-0543-47C0-95B2-090865133841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smtClean="0"/>
              <a:t>Vizuály</a:t>
            </a:r>
          </a:p>
        </p:txBody>
      </p:sp>
      <p:pic>
        <p:nvPicPr>
          <p:cNvPr id="15363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11413" y="1366838"/>
            <a:ext cx="4065587" cy="4164012"/>
          </a:xfrm>
        </p:spPr>
      </p:pic>
      <p:sp>
        <p:nvSpPr>
          <p:cNvPr id="15364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DB28E23-2FB0-46B4-98B1-8F6B58549D69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1536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</p:txBody>
      </p:sp>
      <p:sp>
        <p:nvSpPr>
          <p:cNvPr id="1536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D9FDC3B-86C9-4D3D-B5AB-E0A8C71D4B43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endParaRPr lang="cs-CZ" altLang="cs-CZ" sz="2400" b="1" smtClean="0"/>
          </a:p>
          <a:p>
            <a:pPr marL="0" indent="0" algn="ctr">
              <a:buFontTx/>
              <a:buNone/>
            </a:pPr>
            <a:endParaRPr lang="cs-CZ" altLang="cs-CZ" sz="2400" b="1" smtClean="0"/>
          </a:p>
          <a:p>
            <a:pPr marL="0" indent="0" algn="ctr">
              <a:buFontTx/>
              <a:buNone/>
            </a:pPr>
            <a:r>
              <a:rPr lang="cs-CZ" altLang="cs-CZ" sz="2400" b="1" smtClean="0"/>
              <a:t>ODPOLEDNÍ BLOK</a:t>
            </a:r>
          </a:p>
          <a:p>
            <a:pPr marL="0" indent="0" algn="ctr">
              <a:buFontTx/>
              <a:buNone/>
            </a:pPr>
            <a:endParaRPr lang="cs-CZ" altLang="cs-CZ" sz="2400" b="1" smtClean="0"/>
          </a:p>
          <a:p>
            <a:pPr marL="0" indent="0" algn="ctr">
              <a:buFontTx/>
              <a:buNone/>
            </a:pPr>
            <a:r>
              <a:rPr lang="cs-CZ" altLang="cs-CZ" sz="2400" b="1" smtClean="0"/>
              <a:t>Interní nastavení systému prevence u PČR</a:t>
            </a:r>
          </a:p>
          <a:p>
            <a:pPr marL="0" indent="0" algn="ctr">
              <a:buFontTx/>
              <a:buNone/>
            </a:pPr>
            <a:r>
              <a:rPr lang="cs-CZ" altLang="cs-CZ" sz="2400" b="1" smtClean="0"/>
              <a:t>BESIP – aktuální akce</a:t>
            </a:r>
          </a:p>
        </p:txBody>
      </p:sp>
      <p:sp>
        <p:nvSpPr>
          <p:cNvPr id="16387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37326AA-AFED-41E8-B1E9-53668DD33F3D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16388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 </a:t>
            </a:r>
          </a:p>
        </p:txBody>
      </p:sp>
      <p:sp>
        <p:nvSpPr>
          <p:cNvPr id="16389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81A1390-883A-4E09-9B68-C04B6B755126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BESIP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endParaRPr lang="cs-CZ" altLang="cs-CZ" sz="2000" b="1" smtClean="0"/>
          </a:p>
          <a:p>
            <a:pPr marL="0" indent="0" algn="ctr">
              <a:buFontTx/>
              <a:buNone/>
            </a:pPr>
            <a:endParaRPr lang="cs-CZ" altLang="cs-CZ" sz="2000" b="1" smtClean="0"/>
          </a:p>
          <a:p>
            <a:pPr marL="0" indent="0" algn="ctr">
              <a:buFontTx/>
              <a:buNone/>
            </a:pPr>
            <a:r>
              <a:rPr lang="cs-CZ" altLang="cs-CZ" sz="2000" b="1" smtClean="0"/>
              <a:t>Projekt EDWARD</a:t>
            </a:r>
          </a:p>
          <a:p>
            <a:pPr marL="0" indent="0" algn="ctr">
              <a:buFontTx/>
              <a:buNone/>
            </a:pPr>
            <a:endParaRPr lang="cs-CZ" altLang="cs-CZ" sz="2000" b="1" smtClean="0"/>
          </a:p>
          <a:p>
            <a:pPr marL="0" indent="0" algn="ctr">
              <a:buFontTx/>
              <a:buNone/>
            </a:pPr>
            <a:r>
              <a:rPr lang="cs-CZ" altLang="cs-CZ" sz="2000" b="1" smtClean="0"/>
              <a:t>Využívání DDH</a:t>
            </a:r>
          </a:p>
          <a:p>
            <a:pPr marL="0" indent="0" algn="ctr">
              <a:buFontTx/>
              <a:buNone/>
            </a:pPr>
            <a:endParaRPr lang="cs-CZ" altLang="cs-CZ" sz="2000" b="1" smtClean="0"/>
          </a:p>
          <a:p>
            <a:pPr marL="0" indent="0" algn="ctr">
              <a:buFontTx/>
              <a:buNone/>
            </a:pPr>
            <a:r>
              <a:rPr lang="cs-CZ" altLang="cs-CZ" sz="2000" b="1" smtClean="0"/>
              <a:t>Začněme spolu aneb kolama dolů</a:t>
            </a:r>
          </a:p>
          <a:p>
            <a:pPr marL="0" indent="0">
              <a:buFontTx/>
              <a:buNone/>
            </a:pPr>
            <a:endParaRPr lang="cs-CZ" altLang="cs-CZ" sz="2000" b="1" smtClean="0"/>
          </a:p>
        </p:txBody>
      </p:sp>
      <p:sp>
        <p:nvSpPr>
          <p:cNvPr id="17412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F88A8FB-194C-4183-B09B-7DCD49114A32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1741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1741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32BF76F-34B2-4D67-A21B-1CC9979597AB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BESIP</a:t>
            </a:r>
          </a:p>
        </p:txBody>
      </p:sp>
      <p:sp>
        <p:nvSpPr>
          <p:cNvPr id="18435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9ABEF7F-F3AD-4C78-ADA8-674F2C4BB7B1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18436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18437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101782B-97C7-44CA-9BC2-DB9406493748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cs-CZ" altLang="cs-CZ" sz="1200" smtClean="0"/>
          </a:p>
        </p:txBody>
      </p:sp>
      <p:sp>
        <p:nvSpPr>
          <p:cNvPr id="18438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>
                <a:hlinkClick r:id="rId2"/>
              </a:rPr>
              <a:t>https://projectedward.eu/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BESIP</a:t>
            </a:r>
          </a:p>
        </p:txBody>
      </p:sp>
      <p:sp>
        <p:nvSpPr>
          <p:cNvPr id="19459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E0275CF-ADFB-4A48-8BA6-A72482DE4E1D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19460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19461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3259DB2-ECEA-44C9-9C1C-C79EBE74CDB2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cs-CZ" altLang="cs-CZ" sz="120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pl-PL" sz="2800" b="1" dirty="0" smtClean="0"/>
              <a:t>Odpolední </a:t>
            </a:r>
            <a:r>
              <a:rPr lang="pl-PL" sz="2800" b="1" dirty="0"/>
              <a:t>výuka na DDH v roce 2018 </a:t>
            </a:r>
            <a:endParaRPr lang="pl-PL" sz="2800" dirty="0"/>
          </a:p>
          <a:p>
            <a:pPr>
              <a:defRPr/>
            </a:pPr>
            <a:r>
              <a:rPr lang="cs-CZ" sz="2800" dirty="0"/>
              <a:t>V I. pololetí roku 2018 byl proveden průzkum, prostřednictvím KK BESIP, na jednotlivých DDH, jaký by byl zájem o odpolední výuku se zajištěním lektora a s tím, že financování zajistí CSPSD z prostředků SO BESIP MD. </a:t>
            </a:r>
          </a:p>
          <a:p>
            <a:pPr>
              <a:defRPr/>
            </a:pPr>
            <a:r>
              <a:rPr lang="cs-CZ" sz="2800" dirty="0"/>
              <a:t>Zájem projevilo </a:t>
            </a:r>
            <a:r>
              <a:rPr lang="cs-CZ" sz="2800" b="1" dirty="0"/>
              <a:t>77 DDH </a:t>
            </a:r>
            <a:r>
              <a:rPr lang="cs-CZ" sz="2800" dirty="0"/>
              <a:t>z celé ČR.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BESIP</a:t>
            </a:r>
          </a:p>
        </p:txBody>
      </p:sp>
      <p:sp>
        <p:nvSpPr>
          <p:cNvPr id="20483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4444990-0EB8-4E52-B9C1-902C1049C12D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20484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20485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990885B-1676-4927-B938-26251668D6BF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14</a:t>
            </a:fld>
            <a:endParaRPr lang="cs-CZ" altLang="cs-CZ" sz="120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Odpolední </a:t>
            </a:r>
            <a:r>
              <a:rPr lang="cs-CZ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výuku s lektorem zajišťovaly tato </a:t>
            </a:r>
            <a:r>
              <a:rPr lang="cs-CZ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DDH</a:t>
            </a:r>
            <a:endParaRPr lang="cs-CZ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indent="0">
              <a:buFontTx/>
              <a:buNone/>
              <a:defRPr/>
            </a:pPr>
            <a:endParaRPr lang="cs-CZ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cs-CZ" sz="2400" dirty="0">
                <a:solidFill>
                  <a:srgbClr val="000000"/>
                </a:solidFill>
                <a:latin typeface="Calibri" panose="020F0502020204030204" pitchFamily="34" charset="0"/>
              </a:rPr>
              <a:t>Karlovarský – Karlovy Vary, AŠ, Cheb, </a:t>
            </a:r>
          </a:p>
          <a:p>
            <a:pPr>
              <a:defRPr/>
            </a:pPr>
            <a:r>
              <a:rPr lang="cs-CZ" sz="2400" dirty="0">
                <a:solidFill>
                  <a:srgbClr val="000000"/>
                </a:solidFill>
                <a:latin typeface="Calibri" panose="020F0502020204030204" pitchFamily="34" charset="0"/>
              </a:rPr>
              <a:t>Praha – P6, P5, P9 </a:t>
            </a:r>
          </a:p>
          <a:p>
            <a:pPr>
              <a:defRPr/>
            </a:pPr>
            <a:r>
              <a:rPr lang="cs-CZ" sz="2400" dirty="0">
                <a:solidFill>
                  <a:srgbClr val="000000"/>
                </a:solidFill>
                <a:latin typeface="Calibri" panose="020F0502020204030204" pitchFamily="34" charset="0"/>
              </a:rPr>
              <a:t>Olomoucký – Prostějov, Olomouc </a:t>
            </a:r>
          </a:p>
          <a:p>
            <a:pPr>
              <a:defRPr/>
            </a:pPr>
            <a:r>
              <a:rPr lang="cs-CZ" sz="2400" dirty="0">
                <a:solidFill>
                  <a:srgbClr val="000000"/>
                </a:solidFill>
                <a:latin typeface="Calibri" panose="020F0502020204030204" pitchFamily="34" charset="0"/>
              </a:rPr>
              <a:t>Královéhradecký – Náchod, Nová Paka, </a:t>
            </a:r>
          </a:p>
          <a:p>
            <a:pPr>
              <a:defRPr/>
            </a:pPr>
            <a:r>
              <a:rPr lang="cs-CZ" sz="2400" dirty="0">
                <a:solidFill>
                  <a:srgbClr val="000000"/>
                </a:solidFill>
                <a:latin typeface="Calibri" panose="020F0502020204030204" pitchFamily="34" charset="0"/>
              </a:rPr>
              <a:t>Jihomoravský – Veselí nad Moravou </a:t>
            </a:r>
          </a:p>
          <a:p>
            <a:pPr>
              <a:defRPr/>
            </a:pPr>
            <a:r>
              <a:rPr lang="cs-CZ" sz="2400" dirty="0">
                <a:solidFill>
                  <a:srgbClr val="000000"/>
                </a:solidFill>
                <a:latin typeface="Calibri" panose="020F0502020204030204" pitchFamily="34" charset="0"/>
              </a:rPr>
              <a:t>Zlínský – Kroměříž, Uherský Brod, Valašské Meziříčí, Název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BESIP</a:t>
            </a:r>
          </a:p>
        </p:txBody>
      </p:sp>
      <p:sp>
        <p:nvSpPr>
          <p:cNvPr id="21507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6E8EA5E-A7B5-4586-950B-16B4263F024A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21508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21509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8B30977-0B3F-4B3D-A045-7A9DFC243918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15</a:t>
            </a:fld>
            <a:endParaRPr lang="cs-CZ" altLang="cs-CZ" sz="1200" smtClean="0"/>
          </a:p>
        </p:txBody>
      </p:sp>
      <p:sp>
        <p:nvSpPr>
          <p:cNvPr id="21510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sz="1200" smtClean="0">
              <a:solidFill>
                <a:srgbClr val="000000"/>
              </a:solidFill>
            </a:endParaRPr>
          </a:p>
          <a:p>
            <a:r>
              <a:rPr lang="cs-CZ" altLang="cs-CZ" sz="1200" smtClean="0">
                <a:solidFill>
                  <a:srgbClr val="000000"/>
                </a:solidFill>
              </a:rPr>
              <a:t>Dům dětí a mládeže Praha 6 	40 	486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Dům dětí a mládeže Cheb 	75 	288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Městská část Prahy 9 - Úřad městské části Odbor občansko správní a kontrolní 	40 	510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Asociace Záchranný kruh Karlovy Vary 	144 	398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DDM Veselí nad Moravou 	27 	</a:t>
            </a:r>
          </a:p>
          <a:p>
            <a:r>
              <a:rPr lang="pt-BR" altLang="cs-CZ" sz="1200" smtClean="0">
                <a:solidFill>
                  <a:srgbClr val="000000"/>
                </a:solidFill>
              </a:rPr>
              <a:t>Statutární město Olomouc DDH SEMAFOR 	48 	198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Město Nová Paka 	20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AMK-BESIP DDH Náchod 	109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ZŠ a MŠ Barrandov Praha 5 	80 	1033 	</a:t>
            </a:r>
          </a:p>
          <a:p>
            <a:r>
              <a:rPr lang="pl-PL" altLang="cs-CZ" sz="1200" smtClean="0">
                <a:solidFill>
                  <a:srgbClr val="000000"/>
                </a:solidFill>
              </a:rPr>
              <a:t>Sportcentrum, DDM Prostějov 	276 	2738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Město Kroměříž 	45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SVČ Domeček Valašské Meziříčí 	81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MěDDM - Sluníčko Aš 	75 	</a:t>
            </a:r>
          </a:p>
          <a:p>
            <a:r>
              <a:rPr lang="cs-CZ" altLang="cs-CZ" sz="1200" smtClean="0">
                <a:solidFill>
                  <a:srgbClr val="000000"/>
                </a:solidFill>
              </a:rPr>
              <a:t>Základní škola Uherský Brod 	174 	</a:t>
            </a:r>
          </a:p>
          <a:p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BESIP</a:t>
            </a:r>
          </a:p>
        </p:txBody>
      </p:sp>
      <p:sp>
        <p:nvSpPr>
          <p:cNvPr id="22531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467051C-1A14-4994-B6E2-9B47B3A2426D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22532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22533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59BF219-B06A-4261-AB4A-427C64DEB6EE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16</a:t>
            </a:fld>
            <a:endParaRPr lang="cs-CZ" altLang="cs-CZ" sz="1200" smtClean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endParaRPr lang="cs-CZ" dirty="0" smtClean="0">
              <a:hlinkClick r:id="rId2"/>
            </a:endParaRPr>
          </a:p>
          <a:p>
            <a:pPr>
              <a:defRPr/>
            </a:pPr>
            <a:endParaRPr lang="cs-CZ" dirty="0">
              <a:hlinkClick r:id="rId2"/>
            </a:endParaRPr>
          </a:p>
          <a:p>
            <a:pPr>
              <a:defRPr/>
            </a:pPr>
            <a:endParaRPr lang="cs-CZ" dirty="0" smtClean="0">
              <a:hlinkClick r:id="rId2"/>
            </a:endParaRPr>
          </a:p>
          <a:p>
            <a:pPr>
              <a:defRPr/>
            </a:pPr>
            <a:endParaRPr lang="cs-CZ" dirty="0">
              <a:hlinkClick r:id="rId2"/>
            </a:endParaRPr>
          </a:p>
          <a:p>
            <a:pPr>
              <a:defRPr/>
            </a:pPr>
            <a:endParaRPr lang="cs-CZ" dirty="0" smtClean="0">
              <a:hlinkClick r:id="rId2"/>
            </a:endParaRPr>
          </a:p>
          <a:p>
            <a:pPr marL="0" indent="0">
              <a:buFontTx/>
              <a:buNone/>
              <a:defRPr/>
            </a:pPr>
            <a:endParaRPr lang="cs-CZ" dirty="0">
              <a:hlinkClick r:id="rId2"/>
            </a:endParaRPr>
          </a:p>
        </p:txBody>
      </p:sp>
      <p:pic>
        <p:nvPicPr>
          <p:cNvPr id="22535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225" y="1371600"/>
            <a:ext cx="3765550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BESIP</a:t>
            </a:r>
          </a:p>
        </p:txBody>
      </p:sp>
      <p:sp>
        <p:nvSpPr>
          <p:cNvPr id="23555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7204FAB-B94E-430D-B68A-DD77187AC1A4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23556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23557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06F633C-D3F3-4C7A-BC47-B86EE13DDD89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17</a:t>
            </a:fld>
            <a:endParaRPr lang="cs-CZ" altLang="cs-CZ" sz="1200" smtClean="0"/>
          </a:p>
        </p:txBody>
      </p:sp>
      <p:sp>
        <p:nvSpPr>
          <p:cNvPr id="23558" name="Zástupný symbol pro obsah 3"/>
          <p:cNvSpPr>
            <a:spLocks noGrp="1"/>
          </p:cNvSpPr>
          <p:nvPr>
            <p:ph idx="1"/>
          </p:nvPr>
        </p:nvSpPr>
        <p:spPr>
          <a:xfrm>
            <a:off x="1171575" y="1628775"/>
            <a:ext cx="6800850" cy="3902075"/>
          </a:xfrm>
        </p:spPr>
        <p:txBody>
          <a:bodyPr/>
          <a:lstStyle/>
          <a:p>
            <a:r>
              <a:rPr lang="cs-CZ" altLang="cs-CZ" sz="1200" smtClean="0">
                <a:solidFill>
                  <a:srgbClr val="000000"/>
                </a:solidFill>
                <a:hlinkClick r:id="rId2"/>
              </a:rPr>
              <a:t>https://m.facebook.com/story.php?story_fbid=2321590091234348&amp;id=1411978148902523</a:t>
            </a:r>
            <a:endParaRPr lang="cs-CZ" altLang="cs-CZ" sz="12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BESIP</a:t>
            </a:r>
          </a:p>
        </p:txBody>
      </p:sp>
      <p:sp>
        <p:nvSpPr>
          <p:cNvPr id="24579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389F0B9-EF20-4806-A104-9D47FC8D019E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24580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24581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E27B2E8-269A-4C6C-B155-544A9F88670F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18</a:t>
            </a:fld>
            <a:endParaRPr lang="cs-CZ" altLang="cs-CZ" sz="1200" smtClean="0"/>
          </a:p>
        </p:txBody>
      </p:sp>
      <p:sp>
        <p:nvSpPr>
          <p:cNvPr id="2458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>
                <a:hlinkClick r:id="rId2"/>
              </a:rPr>
              <a:t>https://m.facebook.com/story.php?story_fbid=775873559479410&amp;id=319699291763508</a:t>
            </a:r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Projekt – květen 2019</a:t>
            </a:r>
          </a:p>
        </p:txBody>
      </p:sp>
      <p:sp>
        <p:nvSpPr>
          <p:cNvPr id="25603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BE0B8F7-C026-4023-A09F-A3109B1C6B6C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25604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25605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69710AD-6512-496E-B15E-DD088695546B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19</a:t>
            </a:fld>
            <a:endParaRPr lang="cs-CZ" altLang="cs-CZ" sz="1200" smtClean="0"/>
          </a:p>
        </p:txBody>
      </p:sp>
      <p:sp>
        <p:nvSpPr>
          <p:cNvPr id="25606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Pomněnkový den</a:t>
            </a:r>
          </a:p>
          <a:p>
            <a:endParaRPr lang="cs-CZ" altLang="cs-CZ" smtClean="0"/>
          </a:p>
          <a:p>
            <a:r>
              <a:rPr lang="cs-CZ" altLang="cs-CZ" smtClean="0"/>
              <a:t>Praha, Plzeň, Teplice, Písek, Uherské Hradiště, Hradec králové.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200" smtClean="0"/>
              <a:t>Projekt – květen 2019</a:t>
            </a:r>
          </a:p>
        </p:txBody>
      </p:sp>
      <p:sp>
        <p:nvSpPr>
          <p:cNvPr id="26627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C94AD2-5B82-4B3C-B930-81A0C4E2B11C}" type="datetime1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/>
          </a:p>
        </p:txBody>
      </p:sp>
      <p:sp>
        <p:nvSpPr>
          <p:cNvPr id="26628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smtClean="0"/>
              <a:t>Prevence Kašperské Hory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1200" smtClean="0"/>
          </a:p>
        </p:txBody>
      </p:sp>
      <p:sp>
        <p:nvSpPr>
          <p:cNvPr id="26629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D479D7C-4334-4E88-9BA8-D6610D5D36B6}" type="slidenum">
              <a:rPr lang="cs-CZ" altLang="cs-CZ" sz="1200" smtClean="0"/>
              <a:pPr>
                <a:spcBef>
                  <a:spcPct val="0"/>
                </a:spcBef>
                <a:buFontTx/>
                <a:buNone/>
              </a:pPr>
              <a:t>20</a:t>
            </a:fld>
            <a:endParaRPr lang="cs-CZ" altLang="cs-CZ" sz="1200" smtClean="0"/>
          </a:p>
        </p:txBody>
      </p:sp>
      <p:pic>
        <p:nvPicPr>
          <p:cNvPr id="26630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6113" y="1628775"/>
            <a:ext cx="5311775" cy="39020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ctrTitle"/>
          </p:nvPr>
        </p:nvSpPr>
        <p:spPr>
          <a:xfrm>
            <a:off x="755650" y="908050"/>
            <a:ext cx="7772400" cy="1441450"/>
          </a:xfrm>
        </p:spPr>
        <p:txBody>
          <a:bodyPr/>
          <a:lstStyle/>
          <a:p>
            <a:pPr algn="ctr"/>
            <a:r>
              <a:rPr lang="cs-CZ" altLang="cs-CZ" smtClean="0"/>
              <a:t>Děkuji za pozornost</a:t>
            </a:r>
          </a:p>
        </p:txBody>
      </p:sp>
      <p:sp>
        <p:nvSpPr>
          <p:cNvPr id="27651" name="Podnadpis 2"/>
          <p:cNvSpPr>
            <a:spLocks noGrp="1"/>
          </p:cNvSpPr>
          <p:nvPr>
            <p:ph type="subTitle" idx="1"/>
          </p:nvPr>
        </p:nvSpPr>
        <p:spPr>
          <a:xfrm>
            <a:off x="755650" y="2997200"/>
            <a:ext cx="7704138" cy="1511300"/>
          </a:xfrm>
        </p:spPr>
        <p:txBody>
          <a:bodyPr/>
          <a:lstStyle/>
          <a:p>
            <a:r>
              <a:rPr lang="cs-CZ" altLang="cs-CZ" smtClean="0"/>
              <a:t>Odbor tisku a prevence Policejního prezidia ČR</a:t>
            </a:r>
          </a:p>
          <a:p>
            <a:r>
              <a:rPr lang="cs-CZ" altLang="cs-CZ" smtClean="0"/>
              <a:t>Strojnická 27, Praha 7</a:t>
            </a:r>
          </a:p>
          <a:p>
            <a:r>
              <a:rPr lang="cs-CZ" altLang="cs-CZ" smtClean="0"/>
              <a:t>Tel. kontakt: 974 834 374</a:t>
            </a:r>
          </a:p>
          <a:p>
            <a:endParaRPr lang="cs-CZ" altLang="cs-CZ" smtClean="0"/>
          </a:p>
        </p:txBody>
      </p:sp>
      <p:sp>
        <p:nvSpPr>
          <p:cNvPr id="27652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96BAE91-ABF8-42A0-AE80-9D9A3CA0616F}" type="datetime1">
              <a:rPr lang="cs-CZ" altLang="cs-CZ" sz="1200" smtClean="0">
                <a:solidFill>
                  <a:schemeClr val="bg1"/>
                </a:solidFill>
              </a:rPr>
              <a:pPr>
                <a:spcBef>
                  <a:spcPct val="0"/>
                </a:spcBef>
                <a:buFontTx/>
                <a:buNone/>
              </a:pPr>
              <a:t>24.05.2019</a:t>
            </a:fld>
            <a:endParaRPr lang="cs-CZ" altLang="cs-CZ" sz="12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1173</TotalTime>
  <Words>538</Words>
  <Application>Microsoft Office PowerPoint</Application>
  <PresentationFormat>Předvádění na obrazovce (4:3)</PresentationFormat>
  <Paragraphs>158</Paragraphs>
  <Slides>21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4" baseType="lpstr">
      <vt:lpstr>Arial</vt:lpstr>
      <vt:lpstr>Calibri</vt:lpstr>
      <vt:lpstr>Výchozí návrh</vt:lpstr>
      <vt:lpstr>Setkání Kašperské Hory  aktivity Policie ČR</vt:lpstr>
      <vt:lpstr>Priorita vedení PP ČR – „kyber“ </vt:lpstr>
      <vt:lpstr>Vlastní aktivity</vt:lpstr>
      <vt:lpstr>  Projekty Policie ČR zabývající se prevencí kybernetické  a informační kriminality - novinky </vt:lpstr>
      <vt:lpstr>Aktivity PČR </vt:lpstr>
      <vt:lpstr>Aktivity PČR </vt:lpstr>
      <vt:lpstr>Mezinárodní den vloupání 19. 6. 2019</vt:lpstr>
      <vt:lpstr>Vizuály</vt:lpstr>
      <vt:lpstr>Vizuály</vt:lpstr>
      <vt:lpstr>Prezentace aplikace PowerPoint</vt:lpstr>
      <vt:lpstr>BESIP</vt:lpstr>
      <vt:lpstr>BESIP</vt:lpstr>
      <vt:lpstr>BESIP</vt:lpstr>
      <vt:lpstr>BESIP</vt:lpstr>
      <vt:lpstr>BESIP</vt:lpstr>
      <vt:lpstr>BESIP</vt:lpstr>
      <vt:lpstr>BESIP</vt:lpstr>
      <vt:lpstr>BESIP</vt:lpstr>
      <vt:lpstr>Projekt – květen 2019</vt:lpstr>
      <vt:lpstr>Projekt – květen 2019</vt:lpstr>
      <vt:lpstr>Děkuji za pozornost</vt:lpstr>
    </vt:vector>
  </TitlesOfParts>
  <Company>GOPAS, a.s.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KLÍMA Petr, Mgr., MPA</cp:lastModifiedBy>
  <cp:revision>83</cp:revision>
  <cp:lastPrinted>2016-01-27T13:17:43Z</cp:lastPrinted>
  <dcterms:created xsi:type="dcterms:W3CDTF">2008-10-28T13:44:22Z</dcterms:created>
  <dcterms:modified xsi:type="dcterms:W3CDTF">2019-05-24T08:15:38Z</dcterms:modified>
</cp:coreProperties>
</file>