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4" r:id="rId3"/>
    <p:sldId id="300" r:id="rId4"/>
    <p:sldId id="301" r:id="rId5"/>
    <p:sldId id="269" r:id="rId6"/>
    <p:sldId id="302" r:id="rId7"/>
    <p:sldId id="303" r:id="rId8"/>
    <p:sldId id="298" r:id="rId9"/>
    <p:sldId id="292" r:id="rId10"/>
    <p:sldId id="293" r:id="rId11"/>
    <p:sldId id="306" r:id="rId12"/>
    <p:sldId id="305" r:id="rId13"/>
    <p:sldId id="304" r:id="rId14"/>
    <p:sldId id="286" r:id="rId15"/>
    <p:sldId id="288" r:id="rId16"/>
    <p:sldId id="289" r:id="rId17"/>
    <p:sldId id="287" r:id="rId18"/>
    <p:sldId id="285" r:id="rId19"/>
    <p:sldId id="274" r:id="rId20"/>
    <p:sldId id="28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D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8" autoAdjust="0"/>
    <p:restoredTop sz="88807" autoAdjust="0"/>
  </p:normalViewPr>
  <p:slideViewPr>
    <p:cSldViewPr snapToGrid="0" snapToObjects="1">
      <p:cViewPr>
        <p:scale>
          <a:sx n="100" d="100"/>
          <a:sy n="100" d="100"/>
        </p:scale>
        <p:origin x="2016" y="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7405D-0D8E-C847-8A17-07373CAD438A}" type="datetime1">
              <a:rPr lang="cs-CZ" smtClean="0"/>
              <a:t>13.6.2016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A9868-499B-524C-981E-6100037955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610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42779-8161-8845-B145-A3EA2DE3DCFE}" type="datetime1">
              <a:rPr lang="cs-CZ" smtClean="0"/>
              <a:t>13.6.2016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81112-B283-7A47-A4B7-982EC67C9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6442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137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63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E019D-7531-B841-A9FD-B0005B758EDE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04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FBDBC-9B3B-A74C-8B15-F38F1A624071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7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B0289-94C1-EA4D-A426-810EEE793EB8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35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7ACC-DB47-E845-97E7-AAB9DD85BDF1}" type="datetime1">
              <a:rPr lang="cs-CZ" smtClean="0"/>
              <a:t>13.6.2016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75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F4AC-62D2-BA44-9273-B7526C50DFE3}" type="datetime1">
              <a:rPr lang="cs-CZ" smtClean="0"/>
              <a:t>13.6.2016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6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6A03C-1174-0842-A96D-11889CFDEE12}" type="datetime1">
              <a:rPr lang="cs-CZ" smtClean="0"/>
              <a:t>13.6.2016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83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D7F2-229F-664A-99F4-3BA6B2992AD7}" type="datetime1">
              <a:rPr lang="cs-CZ" smtClean="0"/>
              <a:t>13.6.2016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460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2EA21-0FF0-9B49-9228-23C5F5682500}" type="datetime1">
              <a:rPr lang="cs-CZ" smtClean="0"/>
              <a:t>13.6.2016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75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0D39-11A6-8343-BFF9-52687E0E63CF}" type="datetime1">
              <a:rPr lang="cs-CZ" smtClean="0"/>
              <a:t>13.6.2016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7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28AE9-4776-AA4F-90E6-9C79170BE2F4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3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5621-601C-7449-A160-AB70B6F809B3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1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AB692-6768-D343-806A-38F4BE8687C1}" type="datetime1">
              <a:rPr lang="cs-CZ" smtClean="0"/>
              <a:t>13.6.2016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2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gif"/><Relationship Id="rId3" Type="http://schemas.openxmlformats.org/officeDocument/2006/relationships/image" Target="../media/image2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17" Type="http://schemas.openxmlformats.org/officeDocument/2006/relationships/image" Target="../media/image19.jpg"/><Relationship Id="rId2" Type="http://schemas.openxmlformats.org/officeDocument/2006/relationships/image" Target="../media/image1.jpg"/><Relationship Id="rId16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5" Type="http://schemas.openxmlformats.org/officeDocument/2006/relationships/image" Target="../media/image1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jpg"/><Relationship Id="rId7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88" y="1723643"/>
            <a:ext cx="8444779" cy="1470025"/>
          </a:xfrm>
        </p:spPr>
        <p:txBody>
          <a:bodyPr anchor="b" anchorCtr="0"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59D037"/>
                </a:solidFill>
                <a:latin typeface="+mn-lt"/>
              </a:rPr>
              <a:t>Kraje pro bezpečný internet</a:t>
            </a:r>
            <a:r>
              <a:rPr lang="en-US" sz="2800" dirty="0" smtClean="0">
                <a:latin typeface="+mn-lt"/>
              </a:rPr>
              <a:t/>
            </a:r>
            <a:br>
              <a:rPr lang="en-US" sz="2800" dirty="0" smtClean="0">
                <a:latin typeface="+mn-lt"/>
              </a:rPr>
            </a:br>
            <a:r>
              <a:rPr lang="cs-CZ" sz="2700" b="1" dirty="0" smtClean="0">
                <a:latin typeface="+mn-lt"/>
              </a:rPr>
              <a:t>13.6.2016 - Pracovní setkání, ZSMV Hotel Solenice</a:t>
            </a:r>
            <a:r>
              <a:rPr lang="cs-CZ" sz="2800" dirty="0" smtClean="0">
                <a:latin typeface="+mn-lt"/>
              </a:rPr>
              <a:t/>
            </a:r>
            <a:br>
              <a:rPr lang="cs-CZ" sz="2800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Tomáš Marek</a:t>
            </a:r>
            <a:r>
              <a:rPr lang="cs-CZ" sz="2000" dirty="0" smtClean="0">
                <a:latin typeface="+mn-lt"/>
              </a:rPr>
              <a:t>, koordinátor KPBI, Krajský </a:t>
            </a:r>
            <a:r>
              <a:rPr lang="cs-CZ" sz="2000" dirty="0" smtClean="0">
                <a:latin typeface="+mn-lt"/>
              </a:rPr>
              <a:t>úřad Plzeňského kraje</a:t>
            </a:r>
            <a:endParaRPr lang="en-US" sz="2000" dirty="0">
              <a:latin typeface="+mn-lt"/>
            </a:endParaRPr>
          </a:p>
        </p:txBody>
      </p:sp>
      <p:pic>
        <p:nvPicPr>
          <p:cNvPr id="4" name="Picture 3" descr="logo_ctvere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89" y="3651087"/>
            <a:ext cx="2570637" cy="1255868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44246" y="3439143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24061" y="3651087"/>
            <a:ext cx="0" cy="1255868"/>
          </a:xfrm>
          <a:prstGeom prst="line">
            <a:avLst/>
          </a:prstGeom>
          <a:ln w="12700" cmpd="sng">
            <a:solidFill>
              <a:srgbClr val="59D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paticka_pp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717" y="3998751"/>
            <a:ext cx="1214963" cy="55822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709" y="4015987"/>
            <a:ext cx="1722574" cy="52375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7731" y="3952859"/>
            <a:ext cx="942833" cy="70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91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Kraje pro bezpečný internet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262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Zapojené kraje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cs-CZ" sz="24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771" y="4239510"/>
            <a:ext cx="590252" cy="59025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885" y="2004386"/>
            <a:ext cx="1817128" cy="52823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722" y="1781959"/>
            <a:ext cx="1438275" cy="101877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750" y="4248627"/>
            <a:ext cx="1489815" cy="65844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77" y="1993226"/>
            <a:ext cx="1361853" cy="43629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702" y="3055377"/>
            <a:ext cx="1517788" cy="394625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395" y="3240441"/>
            <a:ext cx="1736760" cy="30689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87" y="2921386"/>
            <a:ext cx="1851202" cy="66626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885" y="3029098"/>
            <a:ext cx="1873384" cy="634913"/>
          </a:xfrm>
          <a:prstGeom prst="rect">
            <a:avLst/>
          </a:prstGeom>
        </p:spPr>
      </p:pic>
      <p:pic>
        <p:nvPicPr>
          <p:cNvPr id="1026" name="Picture 2" descr="http://tempwebmiumusersrecovery.blob.core.windows.net/users/103706/assets/d0e704b685802e2fb08ad5749e64e421/symlogo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01" y="1944544"/>
            <a:ext cx="1692574" cy="53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ardubickykraj.cz/naskraj/images/logo1.gif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107" y="4060963"/>
            <a:ext cx="624175" cy="110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208" y="4239510"/>
            <a:ext cx="1299251" cy="50856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472" y="4192253"/>
            <a:ext cx="1746405" cy="54352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0" y="4049823"/>
            <a:ext cx="1369120" cy="69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33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Záštita, partneři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cs-CZ" sz="24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2283584"/>
            <a:ext cx="1664819" cy="76491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86" y="2245137"/>
            <a:ext cx="2642180" cy="80336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077" y="2227262"/>
            <a:ext cx="1237260" cy="9209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135" y="3951127"/>
            <a:ext cx="1979144" cy="460770"/>
          </a:xfrm>
          <a:prstGeom prst="rect">
            <a:avLst/>
          </a:prstGeom>
        </p:spPr>
      </p:pic>
      <p:pic>
        <p:nvPicPr>
          <p:cNvPr id="26" name="obrázek 1" descr="cid:image001.png@01D05A66.36393FF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52" y="3927118"/>
            <a:ext cx="2252713" cy="53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66328" y="3973747"/>
            <a:ext cx="169545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45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Co projekt aktuálně zahrnuje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59D037"/>
                </a:solidFill>
              </a:rPr>
              <a:t>e-</a:t>
            </a:r>
            <a:r>
              <a:rPr lang="cs-CZ" sz="2400" b="1" dirty="0" err="1" smtClean="0">
                <a:solidFill>
                  <a:srgbClr val="59D037"/>
                </a:solidFill>
              </a:rPr>
              <a:t>learning</a:t>
            </a:r>
            <a:endParaRPr lang="cs-CZ" sz="2400" b="1" dirty="0" smtClean="0">
              <a:solidFill>
                <a:srgbClr val="59D037"/>
              </a:solidFill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Děti a studenti, Rodiče a dospělí, Sociální pracovníci, Učitelé, Zaměstnanci a příslušníci Policie ČR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59D037"/>
                </a:solidFill>
              </a:rPr>
              <a:t>Soutěžní kvíz </a:t>
            </a:r>
            <a:r>
              <a:rPr lang="cs-CZ" sz="2400" dirty="0"/>
              <a:t>a </a:t>
            </a:r>
            <a:r>
              <a:rPr lang="cs-CZ" sz="2400" b="1" dirty="0">
                <a:solidFill>
                  <a:srgbClr val="59D037"/>
                </a:solidFill>
              </a:rPr>
              <a:t>Kvíz PLUS</a:t>
            </a:r>
            <a:endParaRPr lang="cs-CZ" sz="2400" b="1" dirty="0" smtClean="0">
              <a:solidFill>
                <a:srgbClr val="59D037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rgbClr val="59D037"/>
                </a:solidFill>
              </a:rPr>
              <a:t>prezenční semináře </a:t>
            </a:r>
            <a:r>
              <a:rPr lang="cs-CZ" sz="2400" dirty="0" smtClean="0"/>
              <a:t>pro studenty, učitele, informatiky </a:t>
            </a:r>
            <a:r>
              <a:rPr lang="cs-CZ" sz="1800" i="1" dirty="0" smtClean="0">
                <a:solidFill>
                  <a:schemeClr val="bg1">
                    <a:lumMod val="50000"/>
                  </a:schemeClr>
                </a:solidFill>
              </a:rPr>
              <a:t>krajů/ORP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err="1" smtClean="0"/>
              <a:t>webináře</a:t>
            </a:r>
            <a:r>
              <a:rPr lang="cs-CZ" sz="2400" dirty="0" smtClean="0"/>
              <a:t> (Finanční gramotnost na internetu)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soutěž </a:t>
            </a:r>
            <a:r>
              <a:rPr lang="cs-CZ" sz="2400" dirty="0" smtClean="0"/>
              <a:t>škol 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</a:rPr>
              <a:t>(vybrané kraje)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další </a:t>
            </a:r>
            <a:r>
              <a:rPr lang="cs-CZ" sz="2400" dirty="0" smtClean="0"/>
              <a:t>aktivity, např. odborné přednášky</a:t>
            </a:r>
            <a:r>
              <a:rPr lang="cs-CZ" sz="2000" dirty="0" smtClean="0"/>
              <a:t>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</a:rPr>
              <a:t>(vybrané kraje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889252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Leták do škol na 2016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7951" y="1315236"/>
            <a:ext cx="6211614" cy="429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77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Leták do škol na 2016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1113" y="1463115"/>
            <a:ext cx="6101906" cy="396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86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Co se (zatím) povedlo v 2016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zapojení zbývajících 4 krajů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získání záštity NCKB (složka NBÚ)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zpracování </a:t>
            </a:r>
            <a:r>
              <a:rPr lang="cs-CZ" sz="2400" dirty="0" smtClean="0"/>
              <a:t>memoranda o spolupráci s Policejním prezidiem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soutěžní kvíz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59D037"/>
                </a:solidFill>
              </a:rPr>
              <a:t>2.380</a:t>
            </a:r>
            <a:r>
              <a:rPr lang="cs-CZ" sz="2000" dirty="0" smtClean="0"/>
              <a:t> úspěšných řešitelů / </a:t>
            </a:r>
            <a:r>
              <a:rPr lang="cs-CZ" sz="2000" b="1" dirty="0" smtClean="0">
                <a:solidFill>
                  <a:srgbClr val="59D037"/>
                </a:solidFill>
              </a:rPr>
              <a:t>7.243</a:t>
            </a:r>
            <a:r>
              <a:rPr lang="cs-CZ" sz="2000" dirty="0" smtClean="0"/>
              <a:t> registrovaných </a:t>
            </a:r>
            <a:r>
              <a:rPr lang="cs-CZ" sz="1600" i="1" dirty="0" smtClean="0">
                <a:solidFill>
                  <a:schemeClr val="bg1">
                    <a:lumMod val="50000"/>
                  </a:schemeClr>
                </a:solidFill>
              </a:rPr>
              <a:t>(k 12.6.2016)</a:t>
            </a:r>
            <a:endParaRPr lang="cs-CZ" sz="16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prezenční semináře </a:t>
            </a:r>
            <a:r>
              <a:rPr lang="cs-CZ" sz="2400" i="1" dirty="0" smtClean="0"/>
              <a:t>Finanční gramotnost na internetu</a:t>
            </a:r>
          </a:p>
          <a:p>
            <a:pPr marL="742950" lvl="2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cca </a:t>
            </a:r>
            <a:r>
              <a:rPr lang="cs-CZ" sz="2000" b="1" dirty="0" smtClean="0">
                <a:solidFill>
                  <a:srgbClr val="59D037"/>
                </a:solidFill>
              </a:rPr>
              <a:t>500</a:t>
            </a:r>
            <a:r>
              <a:rPr lang="cs-CZ" sz="2000" dirty="0" smtClean="0"/>
              <a:t> proškolených studentů</a:t>
            </a:r>
            <a:r>
              <a:rPr lang="cs-CZ" sz="1600" dirty="0" smtClean="0"/>
              <a:t> </a:t>
            </a:r>
            <a:r>
              <a:rPr lang="cs-CZ" sz="1600" i="1" dirty="0">
                <a:solidFill>
                  <a:schemeClr val="bg1">
                    <a:lumMod val="50000"/>
                  </a:schemeClr>
                </a:solidFill>
              </a:rPr>
              <a:t>(k 12.6.2016)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prezenční semináře </a:t>
            </a:r>
            <a:r>
              <a:rPr lang="cs-CZ" sz="2400" i="1" dirty="0" smtClean="0"/>
              <a:t>Kybernetická bezpečnost pro informatiky</a:t>
            </a:r>
            <a:endParaRPr lang="cs-CZ" sz="2400" i="1" dirty="0"/>
          </a:p>
          <a:p>
            <a:pPr marL="742950" lvl="2" indent="-342900">
              <a:buFont typeface="Wingdings" panose="05000000000000000000" pitchFamily="2" charset="2"/>
              <a:buChar char="§"/>
            </a:pPr>
            <a:r>
              <a:rPr lang="cs-CZ" sz="2000" dirty="0"/>
              <a:t>cca </a:t>
            </a:r>
            <a:r>
              <a:rPr lang="cs-CZ" sz="2000" b="1" dirty="0" smtClean="0">
                <a:solidFill>
                  <a:srgbClr val="59D037"/>
                </a:solidFill>
              </a:rPr>
              <a:t>60</a:t>
            </a:r>
            <a:r>
              <a:rPr lang="cs-CZ" sz="2000" dirty="0" smtClean="0"/>
              <a:t> </a:t>
            </a:r>
            <a:r>
              <a:rPr lang="cs-CZ" sz="2000" dirty="0"/>
              <a:t>proškolených studentů</a:t>
            </a:r>
            <a:r>
              <a:rPr lang="cs-CZ" sz="1600" dirty="0"/>
              <a:t> </a:t>
            </a:r>
            <a:r>
              <a:rPr lang="cs-CZ" sz="1600" i="1" dirty="0">
                <a:solidFill>
                  <a:schemeClr val="bg1">
                    <a:lumMod val="50000"/>
                  </a:schemeClr>
                </a:solidFill>
              </a:rPr>
              <a:t>(k 12.6.2016</a:t>
            </a:r>
            <a:r>
              <a:rPr lang="cs-CZ" sz="16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cs-CZ" sz="16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05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A jak </a:t>
            </a:r>
            <a:r>
              <a:rPr lang="cs-CZ" sz="5400" b="1" dirty="0" smtClean="0">
                <a:solidFill>
                  <a:srgbClr val="59D037"/>
                </a:solidFill>
              </a:rPr>
              <a:t>dál…?</a:t>
            </a: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35775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Další kroky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err="1" smtClean="0"/>
              <a:t>gamifikace</a:t>
            </a:r>
            <a:r>
              <a:rPr lang="cs-CZ" sz="2400" dirty="0" smtClean="0"/>
              <a:t>* </a:t>
            </a:r>
            <a:r>
              <a:rPr lang="cs-CZ" sz="2400" dirty="0" err="1" smtClean="0"/>
              <a:t>elearningových</a:t>
            </a:r>
            <a:r>
              <a:rPr lang="cs-CZ" sz="2400" dirty="0" smtClean="0"/>
              <a:t> lekcí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zaměření na cílové </a:t>
            </a:r>
            <a:r>
              <a:rPr lang="cs-CZ" sz="2400" dirty="0" smtClean="0"/>
              <a:t>skupiny </a:t>
            </a:r>
            <a:r>
              <a:rPr lang="cs-CZ" sz="2400" dirty="0" smtClean="0"/>
              <a:t>- rodiče, dospělí, senioři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nové </a:t>
            </a:r>
            <a:r>
              <a:rPr lang="cs-CZ" sz="2400" dirty="0" smtClean="0"/>
              <a:t>produkty </a:t>
            </a:r>
            <a:r>
              <a:rPr lang="cs-CZ" sz="2400" dirty="0" smtClean="0"/>
              <a:t>- soutěžní online </a:t>
            </a:r>
            <a:r>
              <a:rPr lang="cs-CZ" sz="2400" dirty="0" smtClean="0"/>
              <a:t>hra, soutěže…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nová </a:t>
            </a:r>
            <a:r>
              <a:rPr lang="cs-CZ" sz="2400" dirty="0" smtClean="0"/>
              <a:t>témata - </a:t>
            </a:r>
            <a:r>
              <a:rPr lang="cs-CZ" sz="2400" dirty="0" smtClean="0"/>
              <a:t>reagujeme na aktuální </a:t>
            </a:r>
            <a:r>
              <a:rPr lang="cs-CZ" sz="2400" dirty="0" smtClean="0"/>
              <a:t>hrozby</a:t>
            </a: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oslovení </a:t>
            </a:r>
            <a:r>
              <a:rPr lang="cs-CZ" sz="2400" dirty="0" smtClean="0"/>
              <a:t>většího počtu </a:t>
            </a:r>
            <a:r>
              <a:rPr lang="cs-CZ" sz="2400" dirty="0" smtClean="0"/>
              <a:t>osob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400" dirty="0" smtClean="0"/>
          </a:p>
          <a:p>
            <a:pPr marL="0" indent="0">
              <a:buNone/>
            </a:pPr>
            <a:endParaRPr lang="cs-CZ" sz="11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1100" i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11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1100" i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1400" i="1" dirty="0" smtClean="0">
                <a:solidFill>
                  <a:schemeClr val="bg1">
                    <a:lumMod val="50000"/>
                  </a:schemeClr>
                </a:solidFill>
              </a:rPr>
              <a:t>* uplatňování </a:t>
            </a:r>
            <a:r>
              <a:rPr lang="cs-CZ" sz="1400" i="1" dirty="0">
                <a:solidFill>
                  <a:schemeClr val="bg1">
                    <a:lumMod val="50000"/>
                  </a:schemeClr>
                </a:solidFill>
              </a:rPr>
              <a:t>tzv. technik herních designů, herního myšlení a herních principů do neherních oblastí </a:t>
            </a:r>
            <a:endParaRPr lang="cs-CZ" sz="1400" i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6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Národní strategie </a:t>
            </a:r>
            <a:r>
              <a:rPr lang="cs-CZ" sz="3200" b="1" dirty="0" err="1" smtClean="0">
                <a:solidFill>
                  <a:srgbClr val="59D037"/>
                </a:solidFill>
                <a:latin typeface="+mn-lt"/>
              </a:rPr>
              <a:t>kyber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. bezpečnosti ČR na období let 2015 </a:t>
            </a:r>
            <a:r>
              <a:rPr lang="cs-CZ" sz="3200" b="1" dirty="0">
                <a:solidFill>
                  <a:srgbClr val="59D037"/>
                </a:solidFill>
                <a:latin typeface="+mn-lt"/>
              </a:rPr>
              <a:t>až 2020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284701" y="1600201"/>
            <a:ext cx="8621921" cy="38902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/>
              <a:t>Výzvy</a:t>
            </a:r>
          </a:p>
          <a:p>
            <a:pPr marL="400050" lvl="1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16. Nárůst informační kriminality</a:t>
            </a:r>
          </a:p>
          <a:p>
            <a:pPr marL="400050" lvl="1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17. Hrozby a rizika spjaté s užíváním soc. sítí na internetu</a:t>
            </a:r>
          </a:p>
          <a:p>
            <a:pPr marL="400050" lvl="1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18. Nízká digitální gramotnost koncových uživatelů</a:t>
            </a:r>
          </a:p>
          <a:p>
            <a:pPr marL="400050" lvl="1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19. Nedostatek odborníků na </a:t>
            </a:r>
            <a:r>
              <a:rPr lang="cs-CZ" sz="2400" dirty="0" err="1" smtClean="0">
                <a:solidFill>
                  <a:srgbClr val="59D037"/>
                </a:solidFill>
              </a:rPr>
              <a:t>kyber</a:t>
            </a:r>
            <a:r>
              <a:rPr lang="cs-CZ" sz="2400" dirty="0">
                <a:solidFill>
                  <a:srgbClr val="59D037"/>
                </a:solidFill>
              </a:rPr>
              <a:t> </a:t>
            </a:r>
            <a:r>
              <a:rPr lang="cs-CZ" sz="2400" dirty="0" smtClean="0">
                <a:solidFill>
                  <a:srgbClr val="59D037"/>
                </a:solidFill>
              </a:rPr>
              <a:t>bezpečnost</a:t>
            </a:r>
            <a:endParaRPr lang="cs-CZ" sz="2400" dirty="0">
              <a:solidFill>
                <a:srgbClr val="59D037"/>
              </a:solidFill>
            </a:endParaRPr>
          </a:p>
          <a:p>
            <a:pPr marL="400050" lvl="1" indent="0">
              <a:buNone/>
            </a:pPr>
            <a:endParaRPr lang="cs-CZ" sz="2400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r>
              <a:rPr lang="cs-CZ" sz="2400" b="1" dirty="0" smtClean="0"/>
              <a:t>Hlavní c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	F. Podpora vzdělávání, osvěta a rozvoj informační společnosti</a:t>
            </a:r>
          </a:p>
        </p:txBody>
      </p:sp>
    </p:spTree>
    <p:extLst>
      <p:ext uri="{BB962C8B-B14F-4D97-AF65-F5344CB8AC3E}">
        <p14:creationId xmlns:p14="http://schemas.microsoft.com/office/powerpoint/2010/main" val="1790202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>
                <a:solidFill>
                  <a:srgbClr val="59D037"/>
                </a:solidFill>
                <a:latin typeface="+mn-lt"/>
              </a:rPr>
              <a:t>Strategie prevence kriminality v České republice na léta 2016 až 2020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284701" y="1600201"/>
            <a:ext cx="8621921" cy="38902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/>
              <a:t>Priority </a:t>
            </a:r>
            <a:r>
              <a:rPr lang="cs-CZ" sz="2400" b="1" dirty="0"/>
              <a:t>a strategické </a:t>
            </a:r>
            <a:r>
              <a:rPr lang="cs-CZ" sz="2400" b="1" dirty="0" smtClean="0"/>
              <a:t>cíle:</a:t>
            </a:r>
          </a:p>
          <a:p>
            <a:pPr marL="400050" lvl="1" indent="0">
              <a:buNone/>
            </a:pPr>
            <a:r>
              <a:rPr lang="cs-CZ" sz="2400" dirty="0" smtClean="0"/>
              <a:t>3. Při práci s pachateli zaměření na narůstající problém kriminální recidivy, na účinnější resocializaci pachatelů a </a:t>
            </a:r>
            <a:r>
              <a:rPr lang="cs-CZ" sz="2400" dirty="0" smtClean="0">
                <a:solidFill>
                  <a:srgbClr val="59D037"/>
                </a:solidFill>
              </a:rPr>
              <a:t>prevenci kriminality dětí a mládeže</a:t>
            </a:r>
          </a:p>
          <a:p>
            <a:pPr marL="400050" lvl="1" indent="0">
              <a:buNone/>
            </a:pPr>
            <a:endParaRPr lang="cs-CZ" sz="2400" dirty="0" smtClean="0"/>
          </a:p>
          <a:p>
            <a:pPr marL="400050" lvl="1" indent="0">
              <a:buNone/>
            </a:pPr>
            <a:r>
              <a:rPr lang="cs-CZ" sz="2400" dirty="0" smtClean="0">
                <a:solidFill>
                  <a:srgbClr val="59D037"/>
                </a:solidFill>
              </a:rPr>
              <a:t>5. Reakce na nové hrozby a trendy v oblasti bezpečnosti </a:t>
            </a:r>
            <a:r>
              <a:rPr lang="cs-CZ" sz="2400" dirty="0" smtClean="0"/>
              <a:t>a veřejného pořádku </a:t>
            </a:r>
            <a:r>
              <a:rPr lang="cs-CZ" sz="2400" dirty="0" smtClean="0">
                <a:solidFill>
                  <a:srgbClr val="59D037"/>
                </a:solidFill>
              </a:rPr>
              <a:t>(</a:t>
            </a:r>
            <a:r>
              <a:rPr lang="cs-CZ" sz="2400" dirty="0" err="1" smtClean="0">
                <a:solidFill>
                  <a:srgbClr val="59D037"/>
                </a:solidFill>
              </a:rPr>
              <a:t>kyberkriminalita</a:t>
            </a:r>
            <a:r>
              <a:rPr lang="cs-CZ" sz="2400" dirty="0" smtClean="0">
                <a:solidFill>
                  <a:srgbClr val="59D037"/>
                </a:solidFill>
              </a:rPr>
              <a:t>, </a:t>
            </a:r>
            <a:r>
              <a:rPr lang="cs-CZ" sz="2400" dirty="0" smtClean="0"/>
              <a:t>ochrana měkkých cílů, kriminalita páchaná na seniorech, kriminalita cizinců a na cizincích)</a:t>
            </a:r>
            <a:r>
              <a:rPr lang="cs-CZ" sz="2400" dirty="0" smtClean="0">
                <a:solidFill>
                  <a:srgbClr val="59D037"/>
                </a:solidFill>
              </a:rPr>
              <a:t> </a:t>
            </a:r>
            <a:r>
              <a:rPr lang="cs-CZ" sz="2400" dirty="0" smtClean="0"/>
              <a:t>a aplikace nových efektivních přístupů k jejich předcházení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69093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…</a:t>
            </a: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88865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Vzhled e-</a:t>
            </a:r>
            <a:r>
              <a:rPr lang="cs-CZ" sz="3200" b="1" dirty="0" err="1" smtClean="0">
                <a:solidFill>
                  <a:srgbClr val="59D037"/>
                </a:solidFill>
                <a:latin typeface="+mn-lt"/>
              </a:rPr>
              <a:t>learningu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 kurzy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2012" y="1705333"/>
            <a:ext cx="4848226" cy="363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0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Diplom pro děti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6571" y="1679823"/>
            <a:ext cx="5305115" cy="36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13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Losování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219" y="1358670"/>
            <a:ext cx="6956885" cy="41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83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Soutěžní kvíz pro děti a studenty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681" y="1335579"/>
            <a:ext cx="5312720" cy="42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7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Kde… 				</a:t>
            </a:r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www.KPBI.cz</a:t>
            </a:r>
            <a:endParaRPr lang="cs-CZ" sz="32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841" y="1396525"/>
            <a:ext cx="5575641" cy="5408204"/>
          </a:xfrm>
          <a:prstGeom prst="rect">
            <a:avLst/>
          </a:prstGeom>
        </p:spPr>
      </p:pic>
      <p:pic>
        <p:nvPicPr>
          <p:cNvPr id="8" name="Picture 5" descr="paticka_pp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050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www.KPBI.cz</a:t>
            </a:r>
          </a:p>
          <a:p>
            <a:pPr marL="0" indent="0" algn="ctr">
              <a:buNone/>
            </a:pPr>
            <a:r>
              <a:rPr lang="cs-CZ" sz="2400" b="1" dirty="0" err="1" smtClean="0">
                <a:solidFill>
                  <a:srgbClr val="59D037"/>
                </a:solidFill>
              </a:rPr>
              <a:t>Facebook</a:t>
            </a:r>
            <a:r>
              <a:rPr lang="cs-CZ" sz="2400" b="1" dirty="0" smtClean="0">
                <a:solidFill>
                  <a:srgbClr val="59D037"/>
                </a:solidFill>
              </a:rPr>
              <a:t>: KPBICZ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2142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88" y="1723643"/>
            <a:ext cx="8444779" cy="1470025"/>
          </a:xfrm>
        </p:spPr>
        <p:txBody>
          <a:bodyPr anchor="b" anchorCtr="0">
            <a:normAutofit/>
          </a:bodyPr>
          <a:lstStyle/>
          <a:p>
            <a:pPr algn="l"/>
            <a:r>
              <a:rPr lang="cs-CZ" b="1" dirty="0" smtClean="0">
                <a:solidFill>
                  <a:srgbClr val="59D037"/>
                </a:solidFill>
                <a:latin typeface="+mn-lt"/>
              </a:rPr>
              <a:t>Kraje pro bezpečný internet</a:t>
            </a:r>
            <a:r>
              <a:rPr lang="en-US" sz="2800" dirty="0" smtClean="0">
                <a:latin typeface="+mn-lt"/>
              </a:rPr>
              <a:t/>
            </a:r>
            <a:br>
              <a:rPr lang="en-US" sz="2800" dirty="0" smtClean="0">
                <a:latin typeface="+mn-lt"/>
              </a:rPr>
            </a:br>
            <a:r>
              <a:rPr lang="cs-CZ" sz="1800" b="1" dirty="0" smtClean="0"/>
              <a:t>Ing. Lucie </a:t>
            </a:r>
            <a:r>
              <a:rPr lang="cs-CZ" sz="1800" b="1" dirty="0"/>
              <a:t>Č</a:t>
            </a:r>
            <a:r>
              <a:rPr lang="cs-CZ" sz="1800" b="1" dirty="0" smtClean="0"/>
              <a:t>asarová, </a:t>
            </a:r>
            <a:r>
              <a:rPr lang="cs-CZ" sz="1800" b="1" dirty="0" smtClean="0"/>
              <a:t>vedoucí </a:t>
            </a:r>
            <a:r>
              <a:rPr lang="cs-CZ" sz="1800" b="1" dirty="0" smtClean="0"/>
              <a:t>projektu,</a:t>
            </a:r>
            <a:r>
              <a:rPr lang="cs-CZ" sz="1800" dirty="0" smtClean="0"/>
              <a:t> </a:t>
            </a:r>
            <a:r>
              <a:rPr lang="cs-CZ" sz="1800" dirty="0" err="1" smtClean="0"/>
              <a:t>Casarova.L</a:t>
            </a:r>
            <a:r>
              <a:rPr lang="en-US" sz="1800" dirty="0" smtClean="0"/>
              <a:t>@</a:t>
            </a:r>
            <a:r>
              <a:rPr lang="cs-CZ" sz="1800" dirty="0" smtClean="0"/>
              <a:t>Kr-Vysocina.cz </a:t>
            </a:r>
            <a:r>
              <a:rPr lang="cs-CZ" sz="1800" dirty="0" smtClean="0"/>
              <a:t>/ +420 </a:t>
            </a:r>
            <a:r>
              <a:rPr lang="cs-CZ" sz="1800" dirty="0"/>
              <a:t>721 947 046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b="1" dirty="0" smtClean="0"/>
              <a:t>Ing</a:t>
            </a:r>
            <a:r>
              <a:rPr lang="cs-CZ" sz="1800" b="1" dirty="0"/>
              <a:t>. </a:t>
            </a:r>
            <a:r>
              <a:rPr lang="cs-CZ" sz="1800" b="1" dirty="0" smtClean="0"/>
              <a:t>Tomáš Marek</a:t>
            </a:r>
            <a:r>
              <a:rPr lang="cs-CZ" sz="1800" b="1" dirty="0"/>
              <a:t>, </a:t>
            </a:r>
            <a:r>
              <a:rPr lang="cs-CZ" sz="1800" b="1" dirty="0" smtClean="0"/>
              <a:t>rozvoj KPBI, </a:t>
            </a:r>
            <a:r>
              <a:rPr lang="cs-CZ" sz="1800" dirty="0" smtClean="0"/>
              <a:t>To</a:t>
            </a:r>
            <a:r>
              <a:rPr lang="en-US" sz="1800" dirty="0" err="1" smtClean="0"/>
              <a:t>mas.Marek@Plzensky</a:t>
            </a:r>
            <a:r>
              <a:rPr lang="cs-CZ" sz="1800" dirty="0"/>
              <a:t>-kraj.cz / +420 739 </a:t>
            </a:r>
            <a:r>
              <a:rPr lang="cs-CZ" sz="1800" dirty="0" smtClean="0"/>
              <a:t>499 417</a:t>
            </a:r>
            <a:endParaRPr lang="en-US" sz="1800" dirty="0"/>
          </a:p>
        </p:txBody>
      </p:sp>
      <p:pic>
        <p:nvPicPr>
          <p:cNvPr id="4" name="Picture 3" descr="logo_ctvere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89" y="3651087"/>
            <a:ext cx="2570637" cy="1255868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44246" y="3439143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24061" y="3651087"/>
            <a:ext cx="0" cy="1255868"/>
          </a:xfrm>
          <a:prstGeom prst="line">
            <a:avLst/>
          </a:prstGeom>
          <a:ln w="12700" cmpd="sng">
            <a:solidFill>
              <a:srgbClr val="59D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paticka_pp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719" y="3858380"/>
            <a:ext cx="1910401" cy="87775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33" y="3909487"/>
            <a:ext cx="2628417" cy="79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29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356</Words>
  <Application>Microsoft Office PowerPoint</Application>
  <PresentationFormat>Předvádění na obrazovce (4:3)</PresentationFormat>
  <Paragraphs>65</Paragraphs>
  <Slides>20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Courier New</vt:lpstr>
      <vt:lpstr>Wingdings</vt:lpstr>
      <vt:lpstr>Office Theme</vt:lpstr>
      <vt:lpstr>Kraje pro bezpečný internet 13.6.2016 - Pracovní setkání, ZSMV Hotel Solenice Tomáš Marek, koordinátor KPBI, Krajský úřad Plzeňského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Kraje pro bezpečný internet Ing. Lucie Časarová, vedoucí projektu, Casarova.L@Kr-Vysocina.cz / +420 721 947 046 Ing. Tomáš Marek, rozvoj KPBI, Tomas.Marek@Plzensky-kraj.cz / +420 739 499 417</vt:lpstr>
    </vt:vector>
  </TitlesOfParts>
  <Manager>Kraje pro bezpečný internet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Kraje pro bezpečný internet</dc:title>
  <dc:creator>Tomáš Marek</dc:creator>
  <cp:lastModifiedBy>Marek Tomáš</cp:lastModifiedBy>
  <cp:revision>125</cp:revision>
  <dcterms:created xsi:type="dcterms:W3CDTF">2015-03-16T11:59:05Z</dcterms:created>
  <dcterms:modified xsi:type="dcterms:W3CDTF">2016-06-13T06:09:35Z</dcterms:modified>
</cp:coreProperties>
</file>