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60" r:id="rId3"/>
    <p:sldId id="257" r:id="rId4"/>
    <p:sldId id="265" r:id="rId5"/>
    <p:sldId id="275" r:id="rId6"/>
    <p:sldId id="268" r:id="rId7"/>
    <p:sldId id="269" r:id="rId8"/>
    <p:sldId id="279" r:id="rId9"/>
    <p:sldId id="280" r:id="rId10"/>
    <p:sldId id="281" r:id="rId11"/>
  </p:sldIdLst>
  <p:sldSz cx="9144000" cy="6858000" type="screen4x3"/>
  <p:notesSz cx="6858000" cy="9144000"/>
  <p:defaultTextStyle>
    <a:defPPr>
      <a:defRPr lang="cs-CZ"/>
    </a:defPPr>
    <a:lvl1pPr marL="0" algn="l" defTabSz="9143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0" algn="l" defTabSz="9143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60" algn="l" defTabSz="9143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40" algn="l" defTabSz="9143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20" algn="l" defTabSz="9143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00" algn="l" defTabSz="9143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80" algn="l" defTabSz="9143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60" algn="l" defTabSz="9143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40" algn="l" defTabSz="91436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22" autoAdjust="0"/>
    <p:restoredTop sz="94079" autoAdjust="0"/>
  </p:normalViewPr>
  <p:slideViewPr>
    <p:cSldViewPr>
      <p:cViewPr varScale="1">
        <p:scale>
          <a:sx n="95" d="100"/>
          <a:sy n="95" d="100"/>
        </p:scale>
        <p:origin x="-528" y="-96"/>
      </p:cViewPr>
      <p:guideLst>
        <p:guide orient="horz" pos="2162"/>
        <p:guide pos="2881"/>
      </p:guideLst>
    </p:cSldViewPr>
  </p:slideViewPr>
  <p:outlineViewPr>
    <p:cViewPr>
      <p:scale>
        <a:sx n="33" d="100"/>
        <a:sy n="33" d="100"/>
      </p:scale>
      <p:origin x="0" y="84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2148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35CCF0-6EF3-461B-9EB0-70FC4D05297C}" type="datetimeFigureOut">
              <a:rPr lang="cs-CZ" smtClean="0"/>
              <a:pPr/>
              <a:t>8.5.2016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9C9E4B-C198-444D-9A93-62BFC667E16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36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0" algn="l" defTabSz="91436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60" algn="l" defTabSz="91436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40" algn="l" defTabSz="91436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20" algn="l" defTabSz="91436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00" algn="l" defTabSz="91436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80" algn="l" defTabSz="91436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60" algn="l" defTabSz="91436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40" algn="l" defTabSz="91436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ODBORNÝ SEMINÁŘ</a:t>
            </a:r>
            <a:r>
              <a:rPr lang="cs-CZ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40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rPr>
              <a:t>NOVÉ TECHNOLOGIE V OBLASTI PREVENCE KRIMINALITY</a:t>
            </a:r>
            <a:r>
              <a:rPr lang="cs-CZ" sz="4000" b="1" kern="1200" baseline="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cs-CZ" sz="40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rPr>
              <a:t>FORENZNÍ IDENTIFIKAČNÍ ZNAČENÍ </a:t>
            </a:r>
            <a:endParaRPr lang="cs-CZ" sz="4000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C9E4B-C198-444D-9A93-62BFC667E16E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85750" marR="0" indent="-285750" algn="l" defTabSz="9143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romanUcPeriod"/>
              <a:tabLst/>
              <a:defRPr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Věková</a:t>
            </a:r>
            <a:r>
              <a:rPr lang="cs-CZ" sz="1200" baseline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kategorie - od prvního roku života dítěte do 10 let. Průměrná </a:t>
            </a:r>
            <a:r>
              <a:rPr lang="cs-CZ" sz="1200" baseline="0" dirty="0" smtClean="0">
                <a:latin typeface="Arial" pitchFamily="34" charset="0"/>
                <a:cs typeface="Arial" pitchFamily="34" charset="0"/>
              </a:rPr>
              <a:t>cena za pomůcku v základní verzi je 64.000,-  CZK</a:t>
            </a:r>
          </a:p>
          <a:p>
            <a:pPr marL="285750" marR="0" indent="-285750" algn="l" defTabSz="9143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romanUcPeriod"/>
              <a:tabLst/>
              <a:defRPr/>
            </a:pPr>
            <a:r>
              <a:rPr lang="cs-CZ" sz="1200" baseline="0" dirty="0" smtClean="0">
                <a:latin typeface="Arial" pitchFamily="34" charset="0"/>
                <a:cs typeface="Arial" pitchFamily="34" charset="0"/>
              </a:rPr>
              <a:t>Věková kategorie – od 6 let do 16 let. Průměrná cena za pomůcku v základní verzi je 57.500,- CZK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C9E4B-C198-444D-9A93-62BFC667E16E}" type="slidenum">
              <a:rPr lang="cs-CZ" smtClean="0"/>
              <a:pPr/>
              <a:t>2</a:t>
            </a:fld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85750" indent="-285750">
              <a:buAutoNum type="romanUcPeriod"/>
            </a:pPr>
            <a:r>
              <a:rPr lang="cs-CZ" baseline="0" dirty="0" smtClean="0"/>
              <a:t>MIV Standardní skládací s brzdou nebo obručemi. Průměrná cena v základní verzi 26.800,- CZK </a:t>
            </a:r>
          </a:p>
          <a:p>
            <a:pPr marL="285750" indent="-285750">
              <a:buAutoNum type="romanUcPeriod"/>
            </a:pPr>
            <a:r>
              <a:rPr lang="cs-CZ" baseline="0" dirty="0" smtClean="0"/>
              <a:t>MIV Odlehčený skládací, dítě ovládá vozík již převážně samo. Průměrná cena v základní verzi 42.600,- CZK</a:t>
            </a:r>
          </a:p>
          <a:p>
            <a:pPr marL="285750" indent="-285750">
              <a:buAutoNum type="romanUcPeriod"/>
            </a:pPr>
            <a:r>
              <a:rPr lang="cs-CZ" baseline="0" dirty="0" smtClean="0"/>
              <a:t>MIV Aktivní s pevným rámem, dítě ovládá vozík zcela samo. Průměrná cena v základní verzi 76.600,- CZK . Tento typ vozíku je vyráběn na míru dítěte.</a:t>
            </a:r>
          </a:p>
          <a:p>
            <a:pPr marL="285750" indent="-285750">
              <a:buNone/>
            </a:pPr>
            <a:r>
              <a:rPr lang="cs-CZ" baseline="0" dirty="0" smtClean="0"/>
              <a:t>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C9E4B-C198-444D-9A93-62BFC667E16E}" type="slidenum">
              <a:rPr lang="cs-CZ" smtClean="0"/>
              <a:pPr/>
              <a:t>3</a:t>
            </a:fld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85750" indent="-285750">
              <a:buAutoNum type="romanUcPeriod"/>
            </a:pPr>
            <a:r>
              <a:rPr lang="cs-CZ" baseline="0" dirty="0" smtClean="0"/>
              <a:t>MIV Standardní skládací. Průměrná cena v základní verzi 43.600,- CZK</a:t>
            </a:r>
          </a:p>
          <a:p>
            <a:pPr marL="285750" indent="-285750">
              <a:buAutoNum type="romanUcPeriod"/>
            </a:pPr>
            <a:r>
              <a:rPr lang="cs-CZ" baseline="0" dirty="0" smtClean="0"/>
              <a:t>MIV Odlehčený skládací. Průměrná cena v základní verzi 73.300,- CZK</a:t>
            </a:r>
          </a:p>
          <a:p>
            <a:pPr marL="285750" indent="-285750">
              <a:buAutoNum type="romanUcPeriod"/>
            </a:pPr>
            <a:r>
              <a:rPr lang="cs-CZ" baseline="0" dirty="0" smtClean="0"/>
              <a:t>MIV Aktivní skládací nebo s pevným rámem. Průměrná cena v základní verzi 77.200,- CZK</a:t>
            </a:r>
          </a:p>
          <a:p>
            <a:pPr marL="285750" indent="-285750">
              <a:buNone/>
            </a:pPr>
            <a:r>
              <a:rPr lang="cs-CZ" baseline="0" dirty="0" smtClean="0"/>
              <a:t>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C9E4B-C198-444D-9A93-62BFC667E16E}" type="slidenum">
              <a:rPr lang="cs-CZ" smtClean="0"/>
              <a:pPr/>
              <a:t>4</a:t>
            </a:fld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3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MIV SPORT – vlevo je vozík pro lehčí sporty</a:t>
            </a:r>
            <a:r>
              <a:rPr lang="cs-CZ" baseline="0" dirty="0" smtClean="0"/>
              <a:t> </a:t>
            </a:r>
            <a:r>
              <a:rPr lang="cs-CZ" sz="1200" kern="1800" dirty="0" smtClean="0">
                <a:latin typeface="Arial"/>
                <a:ea typeface="Times New Roman"/>
              </a:rPr>
              <a:t>basketbal, florbal, tenis nebo dokonce i</a:t>
            </a:r>
            <a:r>
              <a:rPr lang="cs-CZ" sz="1200" dirty="0" smtClean="0">
                <a:latin typeface="Arial"/>
                <a:ea typeface="Calibri"/>
                <a:cs typeface="Times New Roman"/>
              </a:rPr>
              <a:t> tanec; vpravo je vozík pro tvrdší sporty jako např. rugby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C9E4B-C198-444D-9A93-62BFC667E16E}" type="slidenum">
              <a:rPr lang="cs-CZ" smtClean="0"/>
              <a:pPr/>
              <a:t>5</a:t>
            </a:fld>
            <a:endParaRPr lang="cs-CZ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EIV</a:t>
            </a:r>
            <a:r>
              <a:rPr lang="cs-CZ" baseline="0" dirty="0" smtClean="0"/>
              <a:t> určené pro děti při </a:t>
            </a:r>
            <a:r>
              <a:rPr lang="cs-CZ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preskripci z</a:t>
            </a:r>
            <a:r>
              <a:rPr lang="cs-CZ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MIV na EIV. V takovém případě je nutnost ovládaní dospělou osobou.</a:t>
            </a:r>
            <a:r>
              <a:rPr lang="cs-CZ" baseline="0" dirty="0" smtClean="0"/>
              <a:t>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C9E4B-C198-444D-9A93-62BFC667E16E}" type="slidenum">
              <a:rPr lang="cs-CZ" smtClean="0"/>
              <a:pPr/>
              <a:t>6</a:t>
            </a:fld>
            <a:endParaRPr lang="cs-CZ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85750" indent="-285750">
              <a:buAutoNum type="romanUcPeriod"/>
            </a:pPr>
            <a:r>
              <a:rPr lang="cs-CZ" baseline="0" dirty="0" smtClean="0"/>
              <a:t>EIV ( vlevo ) je vhodný pro pohyb zvláště v interiéru. Průměrná cena v základním provedení je 99.400,- CZK</a:t>
            </a:r>
          </a:p>
          <a:p>
            <a:pPr marL="285750" indent="-285750">
              <a:buAutoNum type="romanUcPeriod"/>
            </a:pPr>
            <a:r>
              <a:rPr lang="cs-CZ" baseline="0" dirty="0" smtClean="0"/>
              <a:t>EIV ( uprostřed ) je vhodný převážně pro exteriér, zvládá i lehce extrémní podmínky, v interiéru potřebuje vhodné podmínky. Průměrná cena v základní verzi 169.900,- CZK</a:t>
            </a:r>
          </a:p>
          <a:p>
            <a:pPr marL="285750" indent="-285750">
              <a:buAutoNum type="romanUcPeriod"/>
            </a:pPr>
            <a:r>
              <a:rPr lang="cs-CZ" baseline="0" dirty="0" smtClean="0"/>
              <a:t>EIV  ( vpravo ) je vozík výhradně pro exteriér a extrém. Má robustní silný a odpružený rám a pohon předních kol. Průměrná cena v základním provedení  je 317.700,- CZK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C9E4B-C198-444D-9A93-62BFC667E16E}" type="slidenum">
              <a:rPr lang="cs-CZ" smtClean="0"/>
              <a:pPr/>
              <a:t>7</a:t>
            </a:fld>
            <a:endParaRPr lang="cs-CZ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C9E4B-C198-444D-9A93-62BFC667E16E}" type="slidenum">
              <a:rPr lang="cs-CZ" smtClean="0"/>
              <a:pPr/>
              <a:t>10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4553F-4BD0-41A8-91E1-99104E95967D}" type="datetimeFigureOut">
              <a:rPr lang="cs-CZ" smtClean="0"/>
              <a:pPr/>
              <a:t>8.5.2016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7906A-B627-4487-8D65-B9F0933A93F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4553F-4BD0-41A8-91E1-99104E95967D}" type="datetimeFigureOut">
              <a:rPr lang="cs-CZ" smtClean="0"/>
              <a:pPr/>
              <a:t>8.5.2016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7906A-B627-4487-8D65-B9F0933A93F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4553F-4BD0-41A8-91E1-99104E95967D}" type="datetimeFigureOut">
              <a:rPr lang="cs-CZ" smtClean="0"/>
              <a:pPr/>
              <a:t>8.5.2016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7906A-B627-4487-8D65-B9F0933A93F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4553F-4BD0-41A8-91E1-99104E95967D}" type="datetimeFigureOut">
              <a:rPr lang="cs-CZ" smtClean="0"/>
              <a:pPr/>
              <a:t>8.5.2016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7906A-B627-4487-8D65-B9F0933A93F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4553F-4BD0-41A8-91E1-99104E95967D}" type="datetimeFigureOut">
              <a:rPr lang="cs-CZ" smtClean="0"/>
              <a:pPr/>
              <a:t>8.5.2016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7906A-B627-4487-8D65-B9F0933A93F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4553F-4BD0-41A8-91E1-99104E95967D}" type="datetimeFigureOut">
              <a:rPr lang="cs-CZ" smtClean="0"/>
              <a:pPr/>
              <a:t>8.5.2016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7906A-B627-4487-8D65-B9F0933A93F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4553F-4BD0-41A8-91E1-99104E95967D}" type="datetimeFigureOut">
              <a:rPr lang="cs-CZ" smtClean="0"/>
              <a:pPr/>
              <a:t>8.5.2016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7906A-B627-4487-8D65-B9F0933A93F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4553F-4BD0-41A8-91E1-99104E95967D}" type="datetimeFigureOut">
              <a:rPr lang="cs-CZ" smtClean="0"/>
              <a:pPr/>
              <a:t>8.5.2016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7906A-B627-4487-8D65-B9F0933A93F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4553F-4BD0-41A8-91E1-99104E95967D}" type="datetimeFigureOut">
              <a:rPr lang="cs-CZ" smtClean="0"/>
              <a:pPr/>
              <a:t>8.5.2016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7906A-B627-4487-8D65-B9F0933A93F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4553F-4BD0-41A8-91E1-99104E95967D}" type="datetimeFigureOut">
              <a:rPr lang="cs-CZ" smtClean="0"/>
              <a:pPr/>
              <a:t>8.5.2016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7906A-B627-4487-8D65-B9F0933A93F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4553F-4BD0-41A8-91E1-99104E95967D}" type="datetimeFigureOut">
              <a:rPr lang="cs-CZ" smtClean="0"/>
              <a:pPr/>
              <a:t>8.5.2016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7906A-B627-4487-8D65-B9F0933A93F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4553F-4BD0-41A8-91E1-99104E95967D}" type="datetimeFigureOut">
              <a:rPr lang="cs-CZ" smtClean="0"/>
              <a:pPr/>
              <a:t>8.5.2016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7906A-B627-4487-8D65-B9F0933A93F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Click="0" advTm="10000">
    <p:wipe dir="d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1470026"/>
          </a:xfrm>
        </p:spPr>
        <p:txBody>
          <a:bodyPr>
            <a:normAutofit/>
          </a:bodyPr>
          <a:lstStyle/>
          <a:p>
            <a:r>
              <a:rPr lang="cs-CZ" sz="4800" b="1" i="1" u="sng" dirty="0" smtClean="0">
                <a:latin typeface="Arial" pitchFamily="34" charset="0"/>
                <a:cs typeface="Arial" pitchFamily="34" charset="0"/>
              </a:rPr>
              <a:t>Odborný seminář AFIZ </a:t>
            </a:r>
            <a:endParaRPr lang="cs-CZ" sz="4800" b="1" i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1988843"/>
            <a:ext cx="8208912" cy="1752600"/>
          </a:xfrm>
        </p:spPr>
        <p:txBody>
          <a:bodyPr>
            <a:normAutofit/>
          </a:bodyPr>
          <a:lstStyle/>
          <a:p>
            <a:r>
              <a:rPr lang="cs-CZ" sz="4800" b="1" i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Žilina (SK); 12. květen 2016</a:t>
            </a:r>
          </a:p>
          <a:p>
            <a:endParaRPr lang="cs-CZ" sz="4800" b="1" i="1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 descr="PIKTOGRAM INV.VOZÍKU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3284984"/>
            <a:ext cx="3143250" cy="3143251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i="1" u="sng" dirty="0" smtClean="0">
                <a:latin typeface="Arial" pitchFamily="34" charset="0"/>
                <a:cs typeface="Arial" pitchFamily="34" charset="0"/>
              </a:rPr>
              <a:t>SPECIÁLNÍ ZDRAVOTNÍ KOČÁRKY</a:t>
            </a:r>
            <a:endParaRPr lang="cs-CZ" sz="3600" b="1" i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1" y="1600201"/>
            <a:ext cx="8229600" cy="47811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Speciální zdravotní kočárky mají dvě kategorie, dle věku dítěte. Cena se pohybuje v rozmezí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57.500,- CZK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až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64.000,- CZK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 základní verzi.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 descr="SPECIÁLNÍ KOČÁRKY TOM 4 a BEN 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3053105"/>
            <a:ext cx="6840000" cy="3760271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i="1" u="sng" dirty="0" smtClean="0">
                <a:latin typeface="Arial" pitchFamily="34" charset="0"/>
                <a:cs typeface="Arial" pitchFamily="34" charset="0"/>
              </a:rPr>
              <a:t>DĚTSKÉ MECHANICKÉ INV. VOZÍKY</a:t>
            </a:r>
            <a:endParaRPr lang="cs-CZ" sz="3600" b="1" i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1" y="1484784"/>
            <a:ext cx="8229600" cy="47811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Invalidní vozíky mechanické 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dětské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jsou dělené na 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standardní skládací, odlehčené skládací a aktivní 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s pevným rámem. Cena se pohybuje v rozmezí</a:t>
            </a:r>
          </a:p>
          <a:p>
            <a:pPr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26.800,- CZK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až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76.600,- CZK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 základní verzi.</a:t>
            </a:r>
          </a:p>
          <a:p>
            <a:pPr algn="ctr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 descr="SPECIÁLNÍ KOČÁRKY TOM 4 a BEN 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3501008"/>
            <a:ext cx="3411161" cy="3312000"/>
          </a:xfrm>
          <a:prstGeom prst="rect">
            <a:avLst/>
          </a:prstGeom>
        </p:spPr>
      </p:pic>
      <p:pic>
        <p:nvPicPr>
          <p:cNvPr id="6" name="Obrázek 5" descr="ZDR.KOČÁREK (Lisa grid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4250" y="3501008"/>
            <a:ext cx="2939638" cy="3312000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Autofit/>
          </a:bodyPr>
          <a:lstStyle/>
          <a:p>
            <a:r>
              <a:rPr lang="cs-CZ" sz="3600" b="1" i="1" u="sng" dirty="0" smtClean="0">
                <a:latin typeface="Arial" pitchFamily="34" charset="0"/>
                <a:cs typeface="Arial" pitchFamily="34" charset="0"/>
              </a:rPr>
              <a:t>MECHANICKÝ INVALIDNÍ VOZÍK </a:t>
            </a:r>
            <a:endParaRPr lang="cs-CZ" sz="3600" b="1" i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640960" cy="506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Invalidní vozíky mechanické pro 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dospělé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uživatele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jsou také dělené na standardní skládací, odlehčené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skládací a aktivní s pevným i skládacím rámem.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Cena se pohybuje v rozmezí</a:t>
            </a:r>
          </a:p>
          <a:p>
            <a:pPr>
              <a:buNone/>
            </a:pP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43.600,- CZK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až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77.200,- CZK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 základní verzi.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 descr="ZDR.KOČÁREK (Lisa grid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464" y="3528394"/>
            <a:ext cx="3672000" cy="3292069"/>
          </a:xfrm>
          <a:prstGeom prst="rect">
            <a:avLst/>
          </a:prstGeom>
        </p:spPr>
      </p:pic>
      <p:pic>
        <p:nvPicPr>
          <p:cNvPr id="5" name="Obrázek 4" descr="ZDR.KOČÁREK (Lisa grid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3501008"/>
            <a:ext cx="3514793" cy="3356992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i="1" u="sng" dirty="0" smtClean="0">
                <a:latin typeface="Arial" pitchFamily="34" charset="0"/>
                <a:cs typeface="Arial" pitchFamily="34" charset="0"/>
              </a:rPr>
              <a:t>MECHANICKÝ INVALIDNÍ VOZÍK SPORTOVNÍ</a:t>
            </a:r>
            <a:endParaRPr lang="cs-CZ" sz="3600" b="1" i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1" y="1600203"/>
            <a:ext cx="8229600" cy="52577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Mechanické invalidní vozíky sportovní určené pro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lehké sporty i tvrdší sporty se pohybují v cenové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relaci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OD“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122.500,- CZK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„DO“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161.500,- CZK  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026755" y="3244338"/>
            <a:ext cx="184722" cy="369330"/>
          </a:xfrm>
          <a:prstGeom prst="rect">
            <a:avLst/>
          </a:prstGeom>
        </p:spPr>
        <p:txBody>
          <a:bodyPr wrap="none" lIns="91436" tIns="45719" rIns="91436" bIns="45719">
            <a:spAutoFit/>
          </a:bodyPr>
          <a:lstStyle/>
          <a:p>
            <a:endParaRPr lang="cs-CZ" b="1" dirty="0"/>
          </a:p>
        </p:txBody>
      </p:sp>
      <p:pic>
        <p:nvPicPr>
          <p:cNvPr id="9" name="Obrázek 8" descr="MIV SPORT - PRO BASKET, TENIS i TANEC (INVAD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213376"/>
            <a:ext cx="3600000" cy="3600000"/>
          </a:xfrm>
          <a:prstGeom prst="rect">
            <a:avLst/>
          </a:prstGeom>
        </p:spPr>
      </p:pic>
      <p:pic>
        <p:nvPicPr>
          <p:cNvPr id="6" name="Obrázek 5" descr="MIV SPORT - PRO BASKET, TENIS i TANEC (INVAD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464" y="3212976"/>
            <a:ext cx="3600000" cy="3600000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i="1" u="sng" dirty="0" smtClean="0">
                <a:latin typeface="Arial" pitchFamily="34" charset="0"/>
                <a:cs typeface="Arial" pitchFamily="34" charset="0"/>
              </a:rPr>
              <a:t>DĚTSKÝ ELEKTRICKÝ INVALIDNÍ VOZÍK</a:t>
            </a:r>
            <a:endParaRPr lang="cs-CZ" sz="3600" b="1" i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1" y="1600201"/>
            <a:ext cx="8229600" cy="47811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Elektrický invalidní vozík u dětí ovládá doprovod.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Zde cena je průměrná cena základní verze    				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167.000,- Kč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 descr="SPECIÁLNÍ KOČÁRKY TOM 4 a BEN 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3228258"/>
            <a:ext cx="3492000" cy="3585118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Autofit/>
          </a:bodyPr>
          <a:lstStyle/>
          <a:p>
            <a:r>
              <a:rPr lang="cs-CZ" sz="3600" b="1" i="1" u="sng" dirty="0" smtClean="0">
                <a:latin typeface="Arial" pitchFamily="34" charset="0"/>
                <a:cs typeface="Arial" pitchFamily="34" charset="0"/>
              </a:rPr>
              <a:t>ELEKTRICKÉ INVALIDNÍ VOZÍKY</a:t>
            </a:r>
            <a:endParaRPr lang="cs-CZ" sz="3600" b="1" i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80728"/>
            <a:ext cx="8352928" cy="47811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Elektrické invalidní vozíky pro dospělé jsou taktéž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dělené do několika kategorií dle prostředí, 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a to do interiéru, interiéru i exteriéru,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exteriéru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extrémních podmínek. Cena se pohybuje v rozmezí</a:t>
            </a:r>
          </a:p>
          <a:p>
            <a:pPr>
              <a:buNone/>
            </a:pP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99.400,- CZK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až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317.700,- CZK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 základní verzi.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 descr="SPECIÁLNÍ KOČÁRKY TOM 4 a BEN 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3826334"/>
            <a:ext cx="2765388" cy="2987042"/>
          </a:xfrm>
          <a:prstGeom prst="rect">
            <a:avLst/>
          </a:prstGeom>
        </p:spPr>
      </p:pic>
      <p:pic>
        <p:nvPicPr>
          <p:cNvPr id="6" name="Obrázek 5" descr="SPECIÁLNÍ KOČÁRKY TOM 4 a BEN 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496" y="3825376"/>
            <a:ext cx="2988000" cy="2988000"/>
          </a:xfrm>
          <a:prstGeom prst="rect">
            <a:avLst/>
          </a:prstGeom>
        </p:spPr>
      </p:pic>
      <p:pic>
        <p:nvPicPr>
          <p:cNvPr id="7" name="Obrázek 6" descr="SPECIÁLNÍ KOČÁRKY TOM 4 a BEN 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20504" y="3825376"/>
            <a:ext cx="2988000" cy="2988000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>
            <a:noAutofit/>
          </a:bodyPr>
          <a:lstStyle/>
          <a:p>
            <a:r>
              <a:rPr lang="cs-CZ" sz="3600" b="1" i="1" u="sng" dirty="0" smtClean="0">
                <a:latin typeface="+mn-lt"/>
              </a:rPr>
              <a:t>Značení a </a:t>
            </a:r>
            <a:r>
              <a:rPr lang="cs-CZ" sz="3600" b="1" i="1" u="sng" dirty="0" smtClean="0">
                <a:latin typeface="+mn-lt"/>
                <a:cs typeface="Arial" pitchFamily="34" charset="0"/>
              </a:rPr>
              <a:t>registrace</a:t>
            </a:r>
            <a:r>
              <a:rPr lang="cs-CZ" sz="3600" b="1" i="1" u="sng" dirty="0" smtClean="0">
                <a:latin typeface="+mn-lt"/>
              </a:rPr>
              <a:t> kompenzačních pomůcek</a:t>
            </a:r>
            <a:endParaRPr lang="cs-CZ" sz="3600" b="1" i="1" u="sng" dirty="0">
              <a:latin typeface="+mn-lt"/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0" y="1484784"/>
            <a:ext cx="9144000" cy="4713387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Pan Bc. Jaromír Kolařík značí mechanický vozík a d</a:t>
            </a:r>
            <a:r>
              <a:rPr lang="cs-CZ" dirty="0" smtClean="0"/>
              <a:t>etail </a:t>
            </a:r>
          </a:p>
          <a:p>
            <a:pPr>
              <a:buNone/>
            </a:pPr>
            <a:r>
              <a:rPr lang="cs-CZ" dirty="0" smtClean="0"/>
              <a:t>značení vozíku s nalepená varovnou nálepkou </a:t>
            </a:r>
            <a:r>
              <a:rPr lang="cs-CZ" dirty="0" smtClean="0"/>
              <a:t>	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endParaRPr lang="cs-CZ" dirty="0" smtClean="0"/>
          </a:p>
          <a:p>
            <a:pPr>
              <a:buNone/>
            </a:pPr>
            <a:endParaRPr lang="cs-CZ" b="1" i="1" u="sng" dirty="0"/>
          </a:p>
        </p:txBody>
      </p:sp>
      <p:pic>
        <p:nvPicPr>
          <p:cNvPr id="1026" name="Picture 2" descr="C:\Users\Pavel Carbol\Desktop\VOZKA 2_2016 (PŘÍPRAVA)\VOZKA 2_2016 (Příspěvek č.2 FIZ DNA CSS - I.etapa\FIZ DNA CSSS_I.etapa (foto)\01. FIZ DNA - Garant forenzního značení pro ČR pan Bc. Jaromír Kolářík při značení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3429000"/>
            <a:ext cx="4464000" cy="3348000"/>
          </a:xfrm>
          <a:prstGeom prst="rect">
            <a:avLst/>
          </a:prstGeom>
          <a:noFill/>
        </p:spPr>
      </p:pic>
      <p:pic>
        <p:nvPicPr>
          <p:cNvPr id="8" name="Zástupný symbol pro obsah 7" descr="02. FIZ DNA - Značení invalidního vozíku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4504" y="3429000"/>
            <a:ext cx="4464000" cy="3348000"/>
          </a:xfr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519353" y="2012127"/>
            <a:ext cx="1517143" cy="1272857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</p:pic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>
            <a:noAutofit/>
          </a:bodyPr>
          <a:lstStyle/>
          <a:p>
            <a:r>
              <a:rPr lang="cs-CZ" sz="3600" b="1" i="1" u="sng" dirty="0" smtClean="0">
                <a:latin typeface="Arial" pitchFamily="34" charset="0"/>
                <a:cs typeface="Arial" pitchFamily="34" charset="0"/>
              </a:rPr>
              <a:t>Značení kompenzačních pomůcek = pocit bezpečí</a:t>
            </a:r>
            <a:endParaRPr lang="cs-CZ" sz="3600" b="1" i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0" y="1412776"/>
            <a:ext cx="9144000" cy="470912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Značení kompenzačních pomůcek Syntetickou DNA </a:t>
            </a:r>
            <a:r>
              <a:rPr lang="cs-CZ" dirty="0" smtClean="0"/>
              <a:t>pro </a:t>
            </a:r>
          </a:p>
          <a:p>
            <a:pPr>
              <a:buNone/>
            </a:pPr>
            <a:r>
              <a:rPr lang="cs-CZ" dirty="0" smtClean="0"/>
              <a:t>nás </a:t>
            </a:r>
            <a:r>
              <a:rPr lang="cs-CZ" dirty="0" smtClean="0"/>
              <a:t>vozíčkáře znamená zvýšený pocit </a:t>
            </a:r>
            <a:r>
              <a:rPr lang="cs-CZ" dirty="0" smtClean="0"/>
              <a:t>bezpečí, cítíme </a:t>
            </a:r>
          </a:p>
          <a:p>
            <a:pPr>
              <a:buNone/>
            </a:pPr>
            <a:r>
              <a:rPr lang="cs-CZ" dirty="0" smtClean="0"/>
              <a:t>se lépe </a:t>
            </a:r>
            <a:r>
              <a:rPr lang="cs-CZ" dirty="0" smtClean="0"/>
              <a:t>se svým označeným i zaregistrovaným </a:t>
            </a:r>
            <a:r>
              <a:rPr lang="cs-CZ" dirty="0" smtClean="0"/>
              <a:t>vozíkem.</a:t>
            </a:r>
            <a:r>
              <a:rPr lang="cs-CZ" dirty="0" smtClean="0"/>
              <a:t>		</a:t>
            </a:r>
            <a:endParaRPr lang="cs-CZ" b="1" i="1" u="sng" dirty="0"/>
          </a:p>
        </p:txBody>
      </p:sp>
      <p:pic>
        <p:nvPicPr>
          <p:cNvPr id="2050" name="Picture 2" descr="C:\Users\Pavel Carbol\Documents\INVA AKTIVITY\CSS SLOŽKA (SLOŽKA)\CSS 2016\FIZ DNA CSS_II.etapa\FIZ DNA CSSS_II.etapa (foto)\Fotografie-00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3429000"/>
            <a:ext cx="4320000" cy="3240000"/>
          </a:xfrm>
          <a:prstGeom prst="rect">
            <a:avLst/>
          </a:prstGeom>
          <a:noFill/>
        </p:spPr>
      </p:pic>
      <p:pic>
        <p:nvPicPr>
          <p:cNvPr id="2051" name="Picture 3" descr="C:\Users\Pavel Carbol\Documents\INVA AKTIVITY\CSS SLOŽKA (SLOŽKA)\CSS 2016\FIZ DNA CSS_I.etapa\FIZ DNA CSSS_I.etapa (foto)\03. FIZ DNA - Vozíčkáři, kteří se účastnili značení s panem Koláříke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429000"/>
            <a:ext cx="4320000" cy="324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143000"/>
          </a:xfrm>
        </p:spPr>
        <p:txBody>
          <a:bodyPr>
            <a:noAutofit/>
          </a:bodyPr>
          <a:lstStyle/>
          <a:p>
            <a:r>
              <a:rPr lang="cs-CZ" sz="4000" b="1" i="1" u="sng" dirty="0" smtClean="0">
                <a:latin typeface="Arial Black" pitchFamily="34" charset="0"/>
                <a:cs typeface="Arial" pitchFamily="34" charset="0"/>
              </a:rPr>
              <a:t>NASHLEDANOU</a:t>
            </a:r>
            <a:endParaRPr lang="cs-CZ" sz="4000" b="1" i="1" u="sng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-900608" y="7317432"/>
            <a:ext cx="2088232" cy="1512168"/>
          </a:xfrm>
        </p:spPr>
        <p:txBody>
          <a:bodyPr/>
          <a:lstStyle/>
          <a:p>
            <a:pPr>
              <a:buNone/>
            </a:pPr>
            <a:endParaRPr lang="cs-CZ" b="1" i="1" u="sng" dirty="0"/>
          </a:p>
        </p:txBody>
      </p:sp>
      <p:pic>
        <p:nvPicPr>
          <p:cNvPr id="8" name="Zástupný symbol pro obsah 7" descr="03. FIZ DNA - Vozíčkáři, kteří se účastnili značení s panem Koláříkem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83568" y="873375"/>
            <a:ext cx="7920000" cy="5940001"/>
          </a:xfrm>
        </p:spPr>
      </p:pic>
    </p:spTree>
  </p:cSld>
  <p:clrMapOvr>
    <a:masterClrMapping/>
  </p:clrMapOvr>
  <p:transition spd="med" advClick="0" advTm="10000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1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1958</TotalTime>
  <Words>576</Words>
  <Application>Microsoft Office PowerPoint</Application>
  <PresentationFormat>Předvádění na obrazovce (4:3)</PresentationFormat>
  <Paragraphs>72</Paragraphs>
  <Slides>10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Motiv1</vt:lpstr>
      <vt:lpstr>Odborný seminář AFIZ </vt:lpstr>
      <vt:lpstr>SPECIÁLNÍ ZDRAVOTNÍ KOČÁRKY</vt:lpstr>
      <vt:lpstr>DĚTSKÉ MECHANICKÉ INV. VOZÍKY</vt:lpstr>
      <vt:lpstr>MECHANICKÝ INVALIDNÍ VOZÍK </vt:lpstr>
      <vt:lpstr>MECHANICKÝ INVALIDNÍ VOZÍK SPORTOVNÍ</vt:lpstr>
      <vt:lpstr>DĚTSKÝ ELEKTRICKÝ INVALIDNÍ VOZÍK</vt:lpstr>
      <vt:lpstr>ELEKTRICKÉ INVALIDNÍ VOZÍKY</vt:lpstr>
      <vt:lpstr>Značení a registrace kompenzačních pomůcek</vt:lpstr>
      <vt:lpstr>Značení kompenzačních pomůcek = pocit bezpečí</vt:lpstr>
      <vt:lpstr>NASHLEDANOU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Odborný seminář AFIZ</dc:title>
  <dc:creator>Pavel Carbol</dc:creator>
  <cp:lastModifiedBy>Pavel Carbol</cp:lastModifiedBy>
  <cp:revision>163</cp:revision>
  <dcterms:created xsi:type="dcterms:W3CDTF">2015-09-21T14:56:41Z</dcterms:created>
  <dcterms:modified xsi:type="dcterms:W3CDTF">2016-05-08T09:26:03Z</dcterms:modified>
</cp:coreProperties>
</file>