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5" r:id="rId4"/>
    <p:sldId id="261" r:id="rId5"/>
    <p:sldId id="268" r:id="rId6"/>
    <p:sldId id="266" r:id="rId7"/>
    <p:sldId id="262" r:id="rId8"/>
    <p:sldId id="269" r:id="rId9"/>
    <p:sldId id="267" r:id="rId10"/>
    <p:sldId id="270" r:id="rId11"/>
    <p:sldId id="273" r:id="rId12"/>
    <p:sldId id="272" r:id="rId13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FFCC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78235" autoAdjust="0"/>
  </p:normalViewPr>
  <p:slideViewPr>
    <p:cSldViewPr snapToGrid="0">
      <p:cViewPr varScale="1">
        <p:scale>
          <a:sx n="91" d="100"/>
          <a:sy n="91" d="100"/>
        </p:scale>
        <p:origin x="12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139365162529295"/>
          <c:y val="1.9084571701637517E-2"/>
          <c:w val="0.86465866727676299"/>
          <c:h val="0.8762898991523143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List1!$D$6</c:f>
              <c:strCache>
                <c:ptCount val="1"/>
                <c:pt idx="0">
                  <c:v>Počet klientů </c:v>
                </c:pt>
              </c:strCache>
            </c:strRef>
          </c:tx>
          <c:spPr>
            <a:pattFill prst="narVert">
              <a:fgClr>
                <a:schemeClr val="accent1"/>
              </a:fgClr>
              <a:bgClr>
                <a:schemeClr val="accent1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1"/>
              </a:innerShdw>
            </a:effectLst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fld id="{6F41D92C-E66C-42BA-A93E-7F99A74039AC}" type="VALUE">
                      <a:rPr lang="en-US" baseline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pPr/>
                      <a:t>[HODNOTA]</a:t>
                    </a:fld>
                    <a:endParaRPr lang="cs-CZ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D947-468C-AFDD-7158C35DBC2F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0" i="0" u="none" strike="noStrike" kern="1200" baseline="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List1!$C$7:$C$16</c:f>
              <c:strCache>
                <c:ptCount val="10"/>
                <c:pt idx="0">
                  <c:v>Ukrajina</c:v>
                </c:pt>
                <c:pt idx="1">
                  <c:v>Vietnam</c:v>
                </c:pt>
                <c:pt idx="2">
                  <c:v>Nepál</c:v>
                </c:pt>
                <c:pt idx="3">
                  <c:v>Bělorusko </c:v>
                </c:pt>
                <c:pt idx="4">
                  <c:v>Rusko</c:v>
                </c:pt>
                <c:pt idx="5">
                  <c:v>Moldavsko </c:v>
                </c:pt>
                <c:pt idx="6">
                  <c:v>Thajsko</c:v>
                </c:pt>
                <c:pt idx="7">
                  <c:v>Azerbajdžán</c:v>
                </c:pt>
                <c:pt idx="8">
                  <c:v>Japonsko </c:v>
                </c:pt>
                <c:pt idx="9">
                  <c:v>Ostatní</c:v>
                </c:pt>
              </c:strCache>
            </c:strRef>
          </c:cat>
          <c:val>
            <c:numRef>
              <c:f>List1!$D$7:$D$16</c:f>
              <c:numCache>
                <c:formatCode>General</c:formatCode>
                <c:ptCount val="10"/>
                <c:pt idx="0">
                  <c:v>815</c:v>
                </c:pt>
                <c:pt idx="1">
                  <c:v>225</c:v>
                </c:pt>
                <c:pt idx="2">
                  <c:v>41</c:v>
                </c:pt>
                <c:pt idx="3">
                  <c:v>37</c:v>
                </c:pt>
                <c:pt idx="4">
                  <c:v>29</c:v>
                </c:pt>
                <c:pt idx="5">
                  <c:v>21</c:v>
                </c:pt>
                <c:pt idx="6">
                  <c:v>17</c:v>
                </c:pt>
                <c:pt idx="7">
                  <c:v>9</c:v>
                </c:pt>
                <c:pt idx="8">
                  <c:v>8</c:v>
                </c:pt>
                <c:pt idx="9">
                  <c:v>81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947-468C-AFDD-7158C35DBC2F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27"/>
        <c:overlap val="-48"/>
        <c:axId val="300794320"/>
        <c:axId val="300791184"/>
      </c:barChart>
      <c:catAx>
        <c:axId val="3007943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300791184"/>
        <c:crosses val="autoZero"/>
        <c:auto val="1"/>
        <c:lblAlgn val="ctr"/>
        <c:lblOffset val="100"/>
        <c:noMultiLvlLbl val="0"/>
      </c:catAx>
      <c:valAx>
        <c:axId val="300791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3007943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252219784797206E-2"/>
          <c:y val="3.6743742533413538E-2"/>
          <c:w val="0.52725869287926896"/>
          <c:h val="0.93263647202207522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Sloupec2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DA1C-4AD4-8DB0-3EA8D0C5D1C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DA1C-4AD4-8DB0-3EA8D0C5D1C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DA1C-4AD4-8DB0-3EA8D0C5D1C8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1C-4AD4-8DB0-3EA8D0C5D1C8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1C-4AD4-8DB0-3EA8D0C5D1C8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DA1C-4AD4-8DB0-3EA8D0C5D1C8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1C-4AD4-8DB0-3EA8D0C5D1C8}"/>
              </c:ext>
            </c:extLst>
          </c:dPt>
          <c:dLbls>
            <c:dLbl>
              <c:idx val="0"/>
              <c:layout>
                <c:manualLayout>
                  <c:x val="-0.11959804022280933"/>
                  <c:y val="-0.25736778340858563"/>
                </c:manualLayout>
              </c:layout>
              <c:tx>
                <c:rich>
                  <a:bodyPr/>
                  <a:lstStyle/>
                  <a:p>
                    <a:fld id="{A634CEE4-C451-4FA7-9E93-6320C39EA992}" type="VALUE">
                      <a:rPr lang="en-US" baseline="0">
                        <a:solidFill>
                          <a:schemeClr val="tx2"/>
                        </a:solidFill>
                      </a:rPr>
                      <a:pPr/>
                      <a:t>[HODNOTA]</a:t>
                    </a:fld>
                    <a:endParaRPr lang="cs-CZ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DA1C-4AD4-8DB0-3EA8D0C5D1C8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fld id="{59B4CB89-7650-41B9-9DEC-AF099D282589}" type="VALUE">
                      <a:rPr lang="en-US" baseline="0">
                        <a:solidFill>
                          <a:schemeClr val="tx2"/>
                        </a:solidFill>
                      </a:rPr>
                      <a:pPr/>
                      <a:t>[HODNOTA]</a:t>
                    </a:fld>
                    <a:endParaRPr lang="cs-CZ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DA1C-4AD4-8DB0-3EA8D0C5D1C8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2.8875742275960303E-2"/>
                  <c:y val="0.10408643262427558"/>
                </c:manualLayout>
              </c:layout>
              <c:tx>
                <c:rich>
                  <a:bodyPr/>
                  <a:lstStyle/>
                  <a:p>
                    <a:fld id="{4555067C-9C49-41DA-B4B5-4169BA9098FF}" type="VALUE">
                      <a:rPr lang="en-US" baseline="0" dirty="0">
                        <a:solidFill>
                          <a:schemeClr val="tx2"/>
                        </a:solidFill>
                      </a:rPr>
                      <a:pPr/>
                      <a:t>[HODNOTA]</a:t>
                    </a:fld>
                    <a:endParaRPr lang="cs-CZ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DA1C-4AD4-8DB0-3EA8D0C5D1C8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8.8808441055660922E-2"/>
                  <c:y val="7.9430583866957005E-2"/>
                </c:manualLayout>
              </c:layout>
              <c:tx>
                <c:rich>
                  <a:bodyPr/>
                  <a:lstStyle/>
                  <a:p>
                    <a:fld id="{0332A9BF-2D60-43D3-BF13-0879DA5914B8}" type="VALUE">
                      <a:rPr lang="en-US" baseline="0">
                        <a:solidFill>
                          <a:schemeClr val="tx2"/>
                        </a:solidFill>
                      </a:rPr>
                      <a:pPr/>
                      <a:t>[HODNOTA]</a:t>
                    </a:fld>
                    <a:endParaRPr lang="cs-CZ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A1C-4AD4-8DB0-3EA8D0C5D1C8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8.4700433291373889E-2"/>
                  <c:y val="0.16467851886011423"/>
                </c:manualLayout>
              </c:layout>
              <c:tx>
                <c:rich>
                  <a:bodyPr/>
                  <a:lstStyle/>
                  <a:p>
                    <a:fld id="{B5CD75E2-7D26-41A9-BCEE-64E4CE00AC5F}" type="VALUE">
                      <a:rPr lang="en-US" baseline="0" dirty="0">
                        <a:solidFill>
                          <a:schemeClr val="tx2"/>
                        </a:solidFill>
                      </a:rPr>
                      <a:pPr/>
                      <a:t>[HODNOTA]</a:t>
                    </a:fld>
                    <a:endParaRPr lang="cs-CZ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DA1C-4AD4-8DB0-3EA8D0C5D1C8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5"/>
              <c:layout>
                <c:manualLayout>
                  <c:x val="8.8445735851718069E-2"/>
                  <c:y val="0.24954108198308239"/>
                </c:manualLayout>
              </c:layout>
              <c:tx>
                <c:rich>
                  <a:bodyPr/>
                  <a:lstStyle/>
                  <a:p>
                    <a:fld id="{B60CD217-092A-47E7-AF54-3379B1A3DBE0}" type="VALUE">
                      <a:rPr lang="en-US" baseline="0">
                        <a:solidFill>
                          <a:schemeClr val="tx2"/>
                        </a:solidFill>
                      </a:rPr>
                      <a:pPr/>
                      <a:t>[HODNOTA]</a:t>
                    </a:fld>
                    <a:endParaRPr lang="cs-CZ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DA1C-4AD4-8DB0-3EA8D0C5D1C8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6"/>
              <c:layout>
                <c:manualLayout>
                  <c:x val="9.6567649263971961E-2"/>
                  <c:y val="0.33740785611988422"/>
                </c:manualLayout>
              </c:layout>
              <c:tx>
                <c:rich>
                  <a:bodyPr/>
                  <a:lstStyle/>
                  <a:p>
                    <a:fld id="{CA18019D-3D35-4EEF-970B-148B3086AA5D}" type="VALUE">
                      <a:rPr lang="en-US" baseline="0">
                        <a:solidFill>
                          <a:schemeClr val="tx2"/>
                        </a:solidFill>
                      </a:rPr>
                      <a:pPr/>
                      <a:t>[HODNOTA]</a:t>
                    </a:fld>
                    <a:endParaRPr lang="cs-CZ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DA1C-4AD4-8DB0-3EA8D0C5D1C8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pattFill prst="pct75">
                    <a:fgClr>
                      <a:schemeClr val="dk1">
                        <a:lumMod val="75000"/>
                        <a:lumOff val="25000"/>
                      </a:schemeClr>
                    </a:fgClr>
                    <a:bgClr>
                      <a:schemeClr val="dk1">
                        <a:lumMod val="65000"/>
                        <a:lumOff val="35000"/>
                      </a:schemeClr>
                    </a:bgClr>
                  </a:pattFill>
                  <a:ln>
                    <a:noFill/>
                  </a:ln>
                </c15:spPr>
              </c:ext>
            </c:extLst>
          </c:dLbls>
          <c:cat>
            <c:strRef>
              <c:f>List1!$A$2:$A$8</c:f>
              <c:strCache>
                <c:ptCount val="7"/>
                <c:pt idx="0">
                  <c:v>Kurzy ČJ</c:v>
                </c:pt>
                <c:pt idx="1">
                  <c:v>Ambulantní sociální poradenství </c:v>
                </c:pt>
                <c:pt idx="2">
                  <c:v>Právní poradenství </c:v>
                </c:pt>
                <c:pt idx="3">
                  <c:v>Sociokulturní kurzy </c:v>
                </c:pt>
                <c:pt idx="4">
                  <c:v>Terénní sociální poradenství </c:v>
                </c:pt>
                <c:pt idx="5">
                  <c:v>Knihovna </c:v>
                </c:pt>
                <c:pt idx="6">
                  <c:v>Využití internetu </c:v>
                </c:pt>
              </c:strCache>
            </c:strRef>
          </c:cat>
          <c:val>
            <c:numRef>
              <c:f>List1!$B$2:$B$8</c:f>
              <c:numCache>
                <c:formatCode>General</c:formatCode>
                <c:ptCount val="7"/>
                <c:pt idx="0">
                  <c:v>8851</c:v>
                </c:pt>
                <c:pt idx="1">
                  <c:v>1524</c:v>
                </c:pt>
                <c:pt idx="2">
                  <c:v>478</c:v>
                </c:pt>
                <c:pt idx="3">
                  <c:v>171</c:v>
                </c:pt>
                <c:pt idx="4">
                  <c:v>105</c:v>
                </c:pt>
                <c:pt idx="5">
                  <c:v>29</c:v>
                </c:pt>
                <c:pt idx="6">
                  <c:v>14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A1C-4AD4-8DB0-3EA8D0C5D1C8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2076291326353039"/>
          <c:y val="7.3488502451372575E-2"/>
          <c:w val="0.33420797832623195"/>
          <c:h val="0.83093430440750116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4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Vert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narVert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019F38-DE5D-457E-BDF2-D0FB56ECBF21}" type="datetimeFigureOut">
              <a:rPr lang="cs-CZ" smtClean="0"/>
              <a:t>13.5.2019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B2D618-A3C8-497B-9A22-401CCA461B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333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B2D618-A3C8-497B-9A22-401CCA461B05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6094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B2D618-A3C8-497B-9A22-401CCA461B05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31729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B2D618-A3C8-497B-9A22-401CCA461B05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80526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B2D618-A3C8-497B-9A22-401CCA461B05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71858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B2D618-A3C8-497B-9A22-401CCA461B05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59859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B2D618-A3C8-497B-9A22-401CCA461B05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49032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B2D618-A3C8-497B-9A22-401CCA461B05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02017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B2D618-A3C8-497B-9A22-401CCA461B05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57769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aseline="0" dirty="0" smtClean="0"/>
              <a:t>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B2D618-A3C8-497B-9A22-401CCA461B05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45472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B2D618-A3C8-497B-9A22-401CCA461B05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25570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B2D618-A3C8-497B-9A22-401CCA461B05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6067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B2D618-A3C8-497B-9A22-401CCA461B05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60180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5/13/2019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5/13/2019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5/13/2019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5/13/2019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5/13/2019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5/13/2019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5/13/2019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5/13/2019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5/13/2019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5/13/2019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5/13/2019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5/13/2019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5/13/2019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5/13/2019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5/13/2019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5/13/2019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5/13/2019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5/13/2019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tegracnicentra.cz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hyperlink" Target="mailto:psoukupova@suz.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959ACF7B-3D4D-4838-A95E-8FCAC336B6D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CENTRUM NA PODPORU INTEGRACE CIZINCŮ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8B692D5B-49FA-4D53-929E-CF2B8F3D9B0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dirty="0">
                <a:solidFill>
                  <a:schemeClr val="accent6">
                    <a:lumMod val="50000"/>
                  </a:schemeClr>
                </a:solidFill>
              </a:rPr>
              <a:t>Plzeňský kraj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="" xmlns:a16="http://schemas.microsoft.com/office/drawing/2014/main" id="{154A8822-32D8-43FF-98ED-A3C0087E20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54" y="5835696"/>
            <a:ext cx="5400675" cy="102230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3457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53ADAFB0-8CD2-493D-A79C-6BAB0C240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smtClean="0"/>
              <a:t>Centra na podporu integrace cizinců v </a:t>
            </a:r>
            <a:r>
              <a:rPr lang="cs-CZ" sz="4000" dirty="0"/>
              <a:t>ČR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D90E937D-5398-4598-AD11-89990B1FB4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035273"/>
            <a:ext cx="10594137" cy="3599316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Koncepce integrace cizinců </a:t>
            </a:r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2009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– Plzeňský, Pardubický, Moravskoslezský a Zlínský kraj </a:t>
            </a:r>
          </a:p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2010 – Jihočeský, Karlovarský, Liberecký a Olomoucký kraj </a:t>
            </a:r>
          </a:p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2013 – Kraj Vysočina </a:t>
            </a:r>
          </a:p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2018 – Středočeský kraj – Kladno, Benešov, Mladá Boleslav, Kutná Hora a Příbram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Ostatní kraje – Ústecký, Královéhradecký, Jihomoravský a Praha – Centra zřízena 	            místní samosprávou ve spolupráci s NNO. </a:t>
            </a:r>
          </a:p>
          <a:p>
            <a:pPr marL="0" indent="0">
              <a:buNone/>
            </a:pP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CPIC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– financována Evropskými projekty (EIF, AMIF) a zřizovatelem (SUZ) </a:t>
            </a:r>
          </a:p>
          <a:p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="" xmlns:a16="http://schemas.microsoft.com/office/drawing/2014/main" id="{FC5BEF9D-6F52-4816-A947-567232E917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54" y="5835696"/>
            <a:ext cx="5400675" cy="102230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5808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FA9C6E55-C510-4F4F-AC37-2A8D7A5FC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CÍLOVÁ SKUPINA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448B0DD3-2651-4B0A-8239-F9E6BA894C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65988" y="2270886"/>
            <a:ext cx="12192000" cy="4003156"/>
          </a:xfrm>
        </p:spPr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Cizinci ze třetích zemí, kteří legálně pobývají na území ČR:</a:t>
            </a:r>
          </a:p>
          <a:p>
            <a:pPr lvl="1">
              <a:buFontTx/>
              <a:buChar char="-"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Mají povolení k dlouhodobému či trvalému pobytu </a:t>
            </a:r>
          </a:p>
          <a:p>
            <a:pPr lvl="1">
              <a:buFontTx/>
              <a:buChar char="-"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Mají dlouhodobé vízum </a:t>
            </a:r>
          </a:p>
          <a:p>
            <a:pPr lvl="1">
              <a:buFontTx/>
              <a:buChar char="-"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Mají povolení k přechodnému pobytu rodinného příslušníka občana EU</a:t>
            </a:r>
          </a:p>
          <a:p>
            <a:pPr lvl="1">
              <a:buFontTx/>
              <a:buChar char="-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Jsou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v řízení o udělení víza za účelem strpění či víše zmíněných pobytů </a:t>
            </a:r>
          </a:p>
          <a:p>
            <a:pPr marL="457200" lvl="1" indent="0"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- Od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r. 2016 – osoby, kterým byla udělena Mezinárodní ochrana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(doplňková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ochrana či  azyl)</a:t>
            </a:r>
          </a:p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Podán návrh na zřízení Integračních Center státem (rozšíření cílové skupiny) – 2021 ?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="" xmlns:a16="http://schemas.microsoft.com/office/drawing/2014/main" id="{0DA41801-766C-40C0-9E26-1A9A87DB10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54" y="5835696"/>
            <a:ext cx="5400675" cy="102230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46047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9F7C63C-2915-46A1-9E4C-6246F5472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Předpoklad úspěšné integrace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23F85443-F047-419A-9BD6-71370EEC48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2"/>
            <a:ext cx="6898829" cy="2819589"/>
          </a:xfrm>
        </p:spPr>
        <p:txBody>
          <a:bodyPr>
            <a:normAutofit/>
          </a:bodyPr>
          <a:lstStyle/>
          <a:p>
            <a:r>
              <a:rPr lang="cs-CZ" sz="3200" dirty="0">
                <a:solidFill>
                  <a:schemeClr val="accent6">
                    <a:lumMod val="50000"/>
                  </a:schemeClr>
                </a:solidFill>
              </a:rPr>
              <a:t>Znalost českého 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jazyka</a:t>
            </a:r>
            <a:endParaRPr lang="cs-CZ" sz="32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3200" dirty="0">
                <a:solidFill>
                  <a:schemeClr val="accent6">
                    <a:lumMod val="50000"/>
                  </a:schemeClr>
                </a:solidFill>
              </a:rPr>
              <a:t>Ekonomická soběstačnost cizince </a:t>
            </a:r>
          </a:p>
          <a:p>
            <a:r>
              <a:rPr lang="cs-CZ" sz="3200" dirty="0">
                <a:solidFill>
                  <a:schemeClr val="accent6">
                    <a:lumMod val="50000"/>
                  </a:schemeClr>
                </a:solidFill>
              </a:rPr>
              <a:t>Orientace cizince ve společnosti </a:t>
            </a:r>
          </a:p>
          <a:p>
            <a:r>
              <a:rPr lang="cs-CZ" sz="3200" dirty="0">
                <a:solidFill>
                  <a:schemeClr val="accent6">
                    <a:lumMod val="50000"/>
                  </a:schemeClr>
                </a:solidFill>
              </a:rPr>
              <a:t>Dobré vztahy mezi komunitami </a:t>
            </a:r>
          </a:p>
          <a:p>
            <a:pPr marL="0" indent="0">
              <a:buNone/>
            </a:pP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="" xmlns:a16="http://schemas.microsoft.com/office/drawing/2014/main" id="{1F3E8D28-FD8D-47A4-B83C-564D104112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54" y="5835696"/>
            <a:ext cx="5400675" cy="102230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3403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F7026719-F8F9-433E-A96B-C30DF02C9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Služby poskytované klientům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6BF1941B-50B4-4D9C-B8C0-6B9EB7F1F5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	●	Odborné sociální poradenství 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	 ● 	Právní poradenství 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	 ● 	Kurzy českého jazyka 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	 ● 	Kurzy sociokulturní orientace 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	 ● 	Internetové pracoviště a knihovna </a:t>
            </a:r>
          </a:p>
          <a:p>
            <a:pPr marL="0" indent="0">
              <a:buNone/>
            </a:pPr>
            <a:r>
              <a:rPr lang="cs-CZ" sz="3600" dirty="0">
                <a:solidFill>
                  <a:schemeClr val="accent6">
                    <a:lumMod val="50000"/>
                  </a:schemeClr>
                </a:solidFill>
              </a:rPr>
              <a:t>   +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	</a:t>
            </a:r>
            <a:r>
              <a:rPr lang="cs-CZ" sz="2000" dirty="0">
                <a:solidFill>
                  <a:schemeClr val="accent6">
                    <a:lumMod val="50000"/>
                  </a:schemeClr>
                </a:solidFill>
              </a:rPr>
              <a:t>Okamžitá hmotná pomoc 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="" xmlns:a16="http://schemas.microsoft.com/office/drawing/2014/main" id="{16AE2E08-C977-4DD6-B26B-1DB55B076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54" y="5835696"/>
            <a:ext cx="5400675" cy="102230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482884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F95684F8-C464-47D0-B91D-1B6F26E19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pro veřejnost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703B1D4B-8988-42B3-865B-56BB395FAC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Vzdělávací a informační akce zaměřené na děti a mládež </a:t>
            </a:r>
          </a:p>
          <a:p>
            <a:pPr lvl="1">
              <a:buFontTx/>
              <a:buChar char="-"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Přednášky na základních a středních školách</a:t>
            </a:r>
          </a:p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Akce zaměřené na odbornou veřejnost </a:t>
            </a:r>
          </a:p>
          <a:p>
            <a:pPr lvl="1">
              <a:buFontTx/>
              <a:buChar char="-"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Odborné konference, semináře, odborné praxe pro studenty</a:t>
            </a:r>
          </a:p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Společenské, kulturní a sportovní akce </a:t>
            </a:r>
          </a:p>
          <a:p>
            <a:pPr lvl="1">
              <a:buFontTx/>
              <a:buChar char="-"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Akce zaměřené na setkávání a vzájemné poznávání zástupců majority a minority</a:t>
            </a:r>
          </a:p>
          <a:p>
            <a:pPr marL="0" indent="0">
              <a:buNone/>
            </a:pP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="" xmlns:a16="http://schemas.microsoft.com/office/drawing/2014/main" id="{CCF9F3C7-AD7B-447F-A1C6-BBE4AA2AD3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54" y="5835696"/>
            <a:ext cx="5400675" cy="102230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71779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>
            <a:extLst>
              <a:ext uri="{FF2B5EF4-FFF2-40B4-BE49-F238E27FC236}">
                <a16:creationId xmlns="" xmlns:a16="http://schemas.microsoft.com/office/drawing/2014/main" id="{4346E2CC-7E0C-499D-B3D8-CD03C9F46909}"/>
              </a:ext>
            </a:extLst>
          </p:cNvPr>
          <p:cNvSpPr txBox="1"/>
          <p:nvPr/>
        </p:nvSpPr>
        <p:spPr>
          <a:xfrm>
            <a:off x="3514235" y="4679782"/>
            <a:ext cx="932878" cy="4147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" name="Nadpis 1">
            <a:extLst>
              <a:ext uri="{FF2B5EF4-FFF2-40B4-BE49-F238E27FC236}">
                <a16:creationId xmlns="" xmlns:a16="http://schemas.microsoft.com/office/drawing/2014/main" id="{A0FDA66A-4CDE-4CC2-92CD-F3210F557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Počty cizinců v jednotlivých krajích ČR</a:t>
            </a:r>
          </a:p>
        </p:txBody>
      </p:sp>
      <p:pic>
        <p:nvPicPr>
          <p:cNvPr id="6" name="Picture 2" descr="http://www.benzinky.cz/cms/mapy/mapa_cr_s_kraji.gif">
            <a:extLst>
              <a:ext uri="{FF2B5EF4-FFF2-40B4-BE49-F238E27FC236}">
                <a16:creationId xmlns="" xmlns:a16="http://schemas.microsoft.com/office/drawing/2014/main" id="{9F45A88A-CD36-45D4-828B-0BBD25DF2D5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/>
          <a:stretch>
            <a:fillRect/>
          </a:stretch>
        </p:blipFill>
        <p:spPr bwMode="auto">
          <a:xfrm>
            <a:off x="1600640" y="1998521"/>
            <a:ext cx="6916917" cy="3842780"/>
          </a:xfrm>
          <a:prstGeom prst="rect">
            <a:avLst/>
          </a:prstGeom>
          <a:noFill/>
        </p:spPr>
      </p:pic>
      <p:sp>
        <p:nvSpPr>
          <p:cNvPr id="7" name="TextovéPole 6">
            <a:extLst>
              <a:ext uri="{FF2B5EF4-FFF2-40B4-BE49-F238E27FC236}">
                <a16:creationId xmlns="" xmlns:a16="http://schemas.microsoft.com/office/drawing/2014/main" id="{DE719F29-2EFE-4C7E-9D3C-E02243CAE5D5}"/>
              </a:ext>
            </a:extLst>
          </p:cNvPr>
          <p:cNvSpPr txBox="1"/>
          <p:nvPr/>
        </p:nvSpPr>
        <p:spPr>
          <a:xfrm>
            <a:off x="3877377" y="3810202"/>
            <a:ext cx="1090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76 653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="" xmlns:a16="http://schemas.microsoft.com/office/drawing/2014/main" id="{F7F1D4BB-E756-4B6A-A450-1704C340B317}"/>
              </a:ext>
            </a:extLst>
          </p:cNvPr>
          <p:cNvSpPr txBox="1"/>
          <p:nvPr/>
        </p:nvSpPr>
        <p:spPr>
          <a:xfrm>
            <a:off x="1887266" y="2942820"/>
            <a:ext cx="9143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1"/>
                </a:solidFill>
              </a:rPr>
              <a:t>20 689</a:t>
            </a:r>
            <a:endParaRPr lang="cs-CZ" sz="1600" dirty="0">
              <a:solidFill>
                <a:schemeClr val="bg1"/>
              </a:solidFill>
            </a:endParaRPr>
          </a:p>
        </p:txBody>
      </p:sp>
      <p:sp>
        <p:nvSpPr>
          <p:cNvPr id="10" name="TextovéPole 9">
            <a:extLst>
              <a:ext uri="{FF2B5EF4-FFF2-40B4-BE49-F238E27FC236}">
                <a16:creationId xmlns="" xmlns:a16="http://schemas.microsoft.com/office/drawing/2014/main" id="{E2D220B3-7962-451F-A1CD-CF3B13B50302}"/>
              </a:ext>
            </a:extLst>
          </p:cNvPr>
          <p:cNvSpPr txBox="1"/>
          <p:nvPr/>
        </p:nvSpPr>
        <p:spPr>
          <a:xfrm>
            <a:off x="5841110" y="5010626"/>
            <a:ext cx="1021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50 648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1" name="TextovéPole 10">
            <a:extLst>
              <a:ext uri="{FF2B5EF4-FFF2-40B4-BE49-F238E27FC236}">
                <a16:creationId xmlns="" xmlns:a16="http://schemas.microsoft.com/office/drawing/2014/main" id="{E5327943-13F6-4BBB-B32E-A0773F5A3BDE}"/>
              </a:ext>
            </a:extLst>
          </p:cNvPr>
          <p:cNvSpPr txBox="1"/>
          <p:nvPr/>
        </p:nvSpPr>
        <p:spPr>
          <a:xfrm>
            <a:off x="3514234" y="4706646"/>
            <a:ext cx="889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21 265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TextovéPole 11">
            <a:extLst>
              <a:ext uri="{FF2B5EF4-FFF2-40B4-BE49-F238E27FC236}">
                <a16:creationId xmlns="" xmlns:a16="http://schemas.microsoft.com/office/drawing/2014/main" id="{F33D2882-AD94-4FC4-A286-56A404E71C53}"/>
              </a:ext>
            </a:extLst>
          </p:cNvPr>
          <p:cNvSpPr txBox="1"/>
          <p:nvPr/>
        </p:nvSpPr>
        <p:spPr>
          <a:xfrm>
            <a:off x="4870293" y="4147751"/>
            <a:ext cx="925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10 692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5" name="TextovéPole 14">
            <a:extLst>
              <a:ext uri="{FF2B5EF4-FFF2-40B4-BE49-F238E27FC236}">
                <a16:creationId xmlns="" xmlns:a16="http://schemas.microsoft.com/office/drawing/2014/main" id="{C3A71BAC-FA16-4C7F-AC90-F9A2D55CD024}"/>
              </a:ext>
            </a:extLst>
          </p:cNvPr>
          <p:cNvSpPr txBox="1"/>
          <p:nvPr/>
        </p:nvSpPr>
        <p:spPr>
          <a:xfrm>
            <a:off x="2344466" y="3662255"/>
            <a:ext cx="914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35 462</a:t>
            </a:r>
            <a:endParaRPr lang="cs-CZ" dirty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7" name="TextovéPole 16">
            <a:extLst>
              <a:ext uri="{FF2B5EF4-FFF2-40B4-BE49-F238E27FC236}">
                <a16:creationId xmlns="" xmlns:a16="http://schemas.microsoft.com/office/drawing/2014/main" id="{2135D65A-E51F-4742-B423-B8C063BD0E14}"/>
              </a:ext>
            </a:extLst>
          </p:cNvPr>
          <p:cNvSpPr txBox="1"/>
          <p:nvPr/>
        </p:nvSpPr>
        <p:spPr>
          <a:xfrm>
            <a:off x="4863605" y="2810246"/>
            <a:ext cx="1090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16 747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="" xmlns:a16="http://schemas.microsoft.com/office/drawing/2014/main" id="{2EE57881-1704-430E-95E6-E4E131612BBE}"/>
              </a:ext>
            </a:extLst>
          </p:cNvPr>
          <p:cNvSpPr txBox="1"/>
          <p:nvPr/>
        </p:nvSpPr>
        <p:spPr>
          <a:xfrm>
            <a:off x="2847824" y="2752368"/>
            <a:ext cx="914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37 393</a:t>
            </a:r>
            <a:endParaRPr lang="cs-CZ" dirty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1" name="TextovéPole 20">
            <a:extLst>
              <a:ext uri="{FF2B5EF4-FFF2-40B4-BE49-F238E27FC236}">
                <a16:creationId xmlns="" xmlns:a16="http://schemas.microsoft.com/office/drawing/2014/main" id="{C4000017-BD49-48EB-B811-64024B688335}"/>
              </a:ext>
            </a:extLst>
          </p:cNvPr>
          <p:cNvSpPr txBox="1"/>
          <p:nvPr/>
        </p:nvSpPr>
        <p:spPr>
          <a:xfrm>
            <a:off x="6377240" y="3945011"/>
            <a:ext cx="9143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12 341</a:t>
            </a:r>
            <a:endParaRPr lang="cs-CZ" dirty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2" name="TextovéPole 21">
            <a:extLst>
              <a:ext uri="{FF2B5EF4-FFF2-40B4-BE49-F238E27FC236}">
                <a16:creationId xmlns="" xmlns:a16="http://schemas.microsoft.com/office/drawing/2014/main" id="{2C59939C-489A-4C97-B758-E02E6AA1848C}"/>
              </a:ext>
            </a:extLst>
          </p:cNvPr>
          <p:cNvSpPr txBox="1"/>
          <p:nvPr/>
        </p:nvSpPr>
        <p:spPr>
          <a:xfrm>
            <a:off x="7204933" y="3601838"/>
            <a:ext cx="9143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28 103</a:t>
            </a:r>
            <a:endParaRPr lang="cs-CZ" dirty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3" name="TextovéPole 22">
            <a:extLst>
              <a:ext uri="{FF2B5EF4-FFF2-40B4-BE49-F238E27FC236}">
                <a16:creationId xmlns="" xmlns:a16="http://schemas.microsoft.com/office/drawing/2014/main" id="{45DEF54A-2512-4489-B9A1-CFE6497D9C6C}"/>
              </a:ext>
            </a:extLst>
          </p:cNvPr>
          <p:cNvSpPr txBox="1"/>
          <p:nvPr/>
        </p:nvSpPr>
        <p:spPr>
          <a:xfrm>
            <a:off x="8933468" y="2337847"/>
            <a:ext cx="31422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Celkem v ČR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566 931cizinců </a:t>
            </a:r>
            <a:r>
              <a:rPr lang="cs-CZ" sz="1200" dirty="0">
                <a:solidFill>
                  <a:schemeClr val="accent6">
                    <a:lumMod val="50000"/>
                  </a:schemeClr>
                </a:solidFill>
              </a:rPr>
              <a:t>(ČSÚ </a:t>
            </a:r>
            <a:r>
              <a:rPr lang="cs-CZ" sz="1200" dirty="0" smtClean="0">
                <a:solidFill>
                  <a:schemeClr val="accent6">
                    <a:lumMod val="50000"/>
                  </a:schemeClr>
                </a:solidFill>
              </a:rPr>
              <a:t>2018)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4" name="TextovéPole 23">
            <a:extLst>
              <a:ext uri="{FF2B5EF4-FFF2-40B4-BE49-F238E27FC236}">
                <a16:creationId xmlns="" xmlns:a16="http://schemas.microsoft.com/office/drawing/2014/main" id="{2445514A-E20F-489C-9B0A-C982409A653F}"/>
              </a:ext>
            </a:extLst>
          </p:cNvPr>
          <p:cNvSpPr txBox="1"/>
          <p:nvPr/>
        </p:nvSpPr>
        <p:spPr>
          <a:xfrm>
            <a:off x="9006162" y="2961653"/>
            <a:ext cx="31422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Plzeňský kraj – 4. místo (po Praze, Středočeském a Ústeckém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kraji)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5" name="TextovéPole 24">
            <a:extLst>
              <a:ext uri="{FF2B5EF4-FFF2-40B4-BE49-F238E27FC236}">
                <a16:creationId xmlns="" xmlns:a16="http://schemas.microsoft.com/office/drawing/2014/main" id="{64D38C00-0D59-4780-8454-320F682BA834}"/>
              </a:ext>
            </a:extLst>
          </p:cNvPr>
          <p:cNvSpPr txBox="1"/>
          <p:nvPr/>
        </p:nvSpPr>
        <p:spPr>
          <a:xfrm>
            <a:off x="3802693" y="3263284"/>
            <a:ext cx="10903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1"/>
                </a:solidFill>
              </a:rPr>
              <a:t>206 656</a:t>
            </a:r>
            <a:endParaRPr lang="cs-CZ" sz="1600" dirty="0">
              <a:solidFill>
                <a:schemeClr val="bg1"/>
              </a:solidFill>
            </a:endParaRPr>
          </a:p>
        </p:txBody>
      </p:sp>
      <p:sp>
        <p:nvSpPr>
          <p:cNvPr id="26" name="TextovéPole 25">
            <a:extLst>
              <a:ext uri="{FF2B5EF4-FFF2-40B4-BE49-F238E27FC236}">
                <a16:creationId xmlns="" xmlns:a16="http://schemas.microsoft.com/office/drawing/2014/main" id="{B8B12FCE-AD2E-47FB-B1F8-39BA50D21941}"/>
              </a:ext>
            </a:extLst>
          </p:cNvPr>
          <p:cNvSpPr txBox="1"/>
          <p:nvPr/>
        </p:nvSpPr>
        <p:spPr>
          <a:xfrm>
            <a:off x="3925087" y="2346140"/>
            <a:ext cx="9143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1"/>
                </a:solidFill>
              </a:rPr>
              <a:t>21 417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27" name="TextovéPole 26">
            <a:extLst>
              <a:ext uri="{FF2B5EF4-FFF2-40B4-BE49-F238E27FC236}">
                <a16:creationId xmlns="" xmlns:a16="http://schemas.microsoft.com/office/drawing/2014/main" id="{C3B1CBFC-229D-4238-8B31-8E16010D63FB}"/>
              </a:ext>
            </a:extLst>
          </p:cNvPr>
          <p:cNvSpPr txBox="1"/>
          <p:nvPr/>
        </p:nvSpPr>
        <p:spPr>
          <a:xfrm>
            <a:off x="5419225" y="3705403"/>
            <a:ext cx="914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17 642</a:t>
            </a:r>
            <a:endParaRPr lang="cs-CZ" dirty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8" name="TextovéPole 27">
            <a:extLst>
              <a:ext uri="{FF2B5EF4-FFF2-40B4-BE49-F238E27FC236}">
                <a16:creationId xmlns="" xmlns:a16="http://schemas.microsoft.com/office/drawing/2014/main" id="{699DB219-F54C-422A-9D1D-3A90AD6ABB82}"/>
              </a:ext>
            </a:extLst>
          </p:cNvPr>
          <p:cNvSpPr txBox="1"/>
          <p:nvPr/>
        </p:nvSpPr>
        <p:spPr>
          <a:xfrm>
            <a:off x="6878055" y="4836843"/>
            <a:ext cx="914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10 285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9" name="Obrázek 28">
            <a:extLst>
              <a:ext uri="{FF2B5EF4-FFF2-40B4-BE49-F238E27FC236}">
                <a16:creationId xmlns="" xmlns:a16="http://schemas.microsoft.com/office/drawing/2014/main" id="{1B9E3ED6-4355-4B6E-9A91-573B4BAED4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854" y="5835696"/>
            <a:ext cx="5400675" cy="102230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87164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FCC681F8-F23B-484C-9711-C929E253A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PLZEŇSKÝ KRAJ – klienti podle státní příslušnosti v roce 2018</a:t>
            </a:r>
          </a:p>
        </p:txBody>
      </p:sp>
      <p:graphicFrame>
        <p:nvGraphicFramePr>
          <p:cNvPr id="4" name="Zástupný symbol pro obsah 3">
            <a:extLst>
              <a:ext uri="{FF2B5EF4-FFF2-40B4-BE49-F238E27FC236}">
                <a16:creationId xmlns="" xmlns:a16="http://schemas.microsoft.com/office/drawing/2014/main" id="{194B0692-173F-45B6-BA03-A5D22022EA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7664989"/>
              </p:ext>
            </p:extLst>
          </p:nvPr>
        </p:nvGraphicFramePr>
        <p:xfrm>
          <a:off x="680321" y="1989057"/>
          <a:ext cx="9764578" cy="39927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Obrázek 6">
            <a:extLst>
              <a:ext uri="{FF2B5EF4-FFF2-40B4-BE49-F238E27FC236}">
                <a16:creationId xmlns="" xmlns:a16="http://schemas.microsoft.com/office/drawing/2014/main" id="{42C70711-96F8-4D9B-A3D6-B5142C5820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854" y="5835696"/>
            <a:ext cx="5400675" cy="102230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26001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F479E802-EB33-4EB5-B5B5-116100FEE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PLZEŇSKÝ KRAJ – objem poskytnutých služeb 				v roce 2018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B3D87027-E6FC-42F5-A5BD-41D609BB06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82495"/>
            <a:ext cx="9613861" cy="3599316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 </a:t>
            </a:r>
          </a:p>
        </p:txBody>
      </p:sp>
      <p:graphicFrame>
        <p:nvGraphicFramePr>
          <p:cNvPr id="9" name="Graf 8">
            <a:extLst>
              <a:ext uri="{FF2B5EF4-FFF2-40B4-BE49-F238E27FC236}">
                <a16:creationId xmlns="" xmlns:a16="http://schemas.microsoft.com/office/drawing/2014/main" id="{2160276C-7A53-4869-8077-EB985AF128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6896559"/>
              </p:ext>
            </p:extLst>
          </p:nvPr>
        </p:nvGraphicFramePr>
        <p:xfrm>
          <a:off x="0" y="1928195"/>
          <a:ext cx="10435472" cy="40246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Obrázek 6">
            <a:extLst>
              <a:ext uri="{FF2B5EF4-FFF2-40B4-BE49-F238E27FC236}">
                <a16:creationId xmlns="" xmlns:a16="http://schemas.microsoft.com/office/drawing/2014/main" id="{8A7A753E-4127-42FD-BCE8-3485CA7020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854" y="5835696"/>
            <a:ext cx="5400675" cy="102230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98859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E1A24D2-4D8E-4B60-BCFA-F5CE90160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PLZEŇSKÝ KRAJ – nejčastější aktuální problémy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9D9D4409-9514-4B6D-9830-03FA7C53A5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2"/>
            <a:ext cx="11159745" cy="3385198"/>
          </a:xfrm>
        </p:spPr>
        <p:txBody>
          <a:bodyPr>
            <a:normAutofit/>
          </a:bodyPr>
          <a:lstStyle/>
          <a:p>
            <a:pPr>
              <a:spcBef>
                <a:spcPts val="1800"/>
              </a:spcBef>
            </a:pP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Agenturní zaměstnávání</a:t>
            </a:r>
          </a:p>
          <a:p>
            <a:pPr>
              <a:spcBef>
                <a:spcPts val="1800"/>
              </a:spcBef>
            </a:pP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Směnný provoz, nulové kulturní vyžití</a:t>
            </a:r>
          </a:p>
          <a:p>
            <a:pPr>
              <a:spcBef>
                <a:spcPts val="1800"/>
              </a:spcBef>
            </a:pP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Rostoucí kriminalita</a:t>
            </a:r>
          </a:p>
          <a:p>
            <a:pPr>
              <a:spcBef>
                <a:spcPts val="1800"/>
              </a:spcBef>
            </a:pP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Plné ubytovací kapacity</a:t>
            </a:r>
          </a:p>
          <a:p>
            <a:pPr>
              <a:spcBef>
                <a:spcPts val="1800"/>
              </a:spcBef>
            </a:pP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Nedostatek lékařské péče</a:t>
            </a:r>
          </a:p>
          <a:p>
            <a:pPr>
              <a:spcBef>
                <a:spcPts val="1800"/>
              </a:spcBef>
            </a:pP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Problém umístění dětí do škol a školek</a:t>
            </a:r>
          </a:p>
          <a:p>
            <a:pPr marL="0" indent="0">
              <a:buNone/>
            </a:pPr>
            <a:endParaRPr lang="cs-CZ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="" xmlns:a16="http://schemas.microsoft.com/office/drawing/2014/main" id="{4A7A9F59-548C-424C-BBEC-5493FE0192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54" y="5835696"/>
            <a:ext cx="5400675" cy="102230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616611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1">
            <a:extLst>
              <a:ext uri="{FF2B5EF4-FFF2-40B4-BE49-F238E27FC236}">
                <a16:creationId xmlns="" xmlns:a16="http://schemas.microsoft.com/office/drawing/2014/main" id="{0EA767B2-AAA9-44F2-A96C-8D6A16735374}"/>
              </a:ext>
            </a:extLst>
          </p:cNvPr>
          <p:cNvSpPr txBox="1">
            <a:spLocks/>
          </p:cNvSpPr>
          <p:nvPr/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PLZEŇSKÝ KRAJ – nejčastější aktuální problémy a jejich řešení </a:t>
            </a:r>
            <a:endParaRPr lang="cs-CZ" dirty="0"/>
          </a:p>
        </p:txBody>
      </p:sp>
      <p:sp>
        <p:nvSpPr>
          <p:cNvPr id="5" name="Zástupný symbol pro obsah 2">
            <a:extLst>
              <a:ext uri="{FF2B5EF4-FFF2-40B4-BE49-F238E27FC236}">
                <a16:creationId xmlns="" xmlns:a16="http://schemas.microsoft.com/office/drawing/2014/main" id="{E7A1BD87-39DA-4A8A-BDFA-96026D71D3EB}"/>
              </a:ext>
            </a:extLst>
          </p:cNvPr>
          <p:cNvSpPr txBox="1">
            <a:spLocks/>
          </p:cNvSpPr>
          <p:nvPr/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Spolupráce s firmami – přesvědčení o výhodnosti kmenových zaměstnanců, případně finančním podílením se na řešení vzniklých problémů (</a:t>
            </a:r>
            <a:r>
              <a:rPr lang="cs-CZ" dirty="0" err="1" smtClean="0">
                <a:solidFill>
                  <a:schemeClr val="bg1">
                    <a:lumMod val="50000"/>
                  </a:schemeClr>
                </a:solidFill>
              </a:rPr>
              <a:t>Borgers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cs-CZ" dirty="0" err="1" smtClean="0">
                <a:solidFill>
                  <a:schemeClr val="bg1">
                    <a:lumMod val="50000"/>
                  </a:schemeClr>
                </a:solidFill>
              </a:rPr>
              <a:t>Faurecie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cs-CZ" dirty="0" err="1" smtClean="0">
                <a:solidFill>
                  <a:schemeClr val="bg1">
                    <a:lumMod val="50000"/>
                  </a:schemeClr>
                </a:solidFill>
              </a:rPr>
              <a:t>Viza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 auto, </a:t>
            </a:r>
            <a:r>
              <a:rPr lang="cs-CZ" dirty="0" err="1" smtClean="0">
                <a:solidFill>
                  <a:schemeClr val="bg1">
                    <a:lumMod val="50000"/>
                  </a:schemeClr>
                </a:solidFill>
              </a:rPr>
              <a:t>Daikin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…)</a:t>
            </a: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Prohloubení </a:t>
            </a: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spolupráce s místní samosprávou </a:t>
            </a:r>
            <a:endParaRPr lang="cs-CZ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Zvýšení informovanosti cizinců o jejich možnostech </a:t>
            </a: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Podpora při hledání samostatného bydlení, lékaře, škol apod.</a:t>
            </a: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Spolupráce se školami/školkami v kraji</a:t>
            </a: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Zpracování získaných podnětů a návrh jejich řešení</a:t>
            </a:r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="" xmlns:a16="http://schemas.microsoft.com/office/drawing/2014/main" id="{F41F415E-7179-4A89-BB81-8A3E0573B6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54" y="5835696"/>
            <a:ext cx="5400675" cy="102230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55200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AF9BC1F-004D-4714-AE9E-894279F9A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Děkuji za pozornost.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818AEF69-DCB7-439C-A65D-19DC40178C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82495"/>
            <a:ext cx="9613861" cy="3599316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Bc. 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Klára Fidlerová</a:t>
            </a:r>
            <a:endParaRPr lang="cs-CZ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Centrum na podporu integrace cizinců pro Plzeňský kraj</a:t>
            </a:r>
          </a:p>
          <a:p>
            <a:pPr marL="0" indent="0" algn="ctr">
              <a:buNone/>
            </a:pPr>
            <a:r>
              <a:rPr lang="cs-CZ" dirty="0">
                <a:solidFill>
                  <a:schemeClr val="bg1">
                    <a:lumMod val="50000"/>
                  </a:schemeClr>
                </a:solidFill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www.integracnicentra.cz</a:t>
            </a:r>
            <a:endParaRPr lang="cs-CZ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Tel: 725 874 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976</a:t>
            </a:r>
            <a:endParaRPr lang="cs-CZ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E-mail: 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icplzen@suz.cz</a:t>
            </a:r>
            <a:endParaRPr lang="cs-CZ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pPr marL="0" indent="0" algn="ctr">
              <a:buNone/>
            </a:pPr>
            <a:endParaRPr lang="cs-CZ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="" xmlns:a16="http://schemas.microsoft.com/office/drawing/2014/main" id="{2FB232AF-9A50-48E8-878F-B049DE7C37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854" y="5835696"/>
            <a:ext cx="5400675" cy="102230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61131442"/>
      </p:ext>
    </p:extLst>
  </p:cSld>
  <p:clrMapOvr>
    <a:masterClrMapping/>
  </p:clrMapOvr>
</p:sld>
</file>

<file path=ppt/theme/theme1.xml><?xml version="1.0" encoding="utf-8"?>
<a:theme xmlns:a="http://schemas.openxmlformats.org/drawingml/2006/main" name="Berlín">
  <a:themeElements>
    <a:clrScheme name="Vlastní 24">
      <a:dk1>
        <a:srgbClr val="009999"/>
      </a:dk1>
      <a:lt1>
        <a:srgbClr val="FFFFFF"/>
      </a:lt1>
      <a:dk2>
        <a:srgbClr val="002060"/>
      </a:dk2>
      <a:lt2>
        <a:srgbClr val="290522"/>
      </a:lt2>
      <a:accent1>
        <a:srgbClr val="009999"/>
      </a:accent1>
      <a:accent2>
        <a:srgbClr val="FFFFFF"/>
      </a:accent2>
      <a:accent3>
        <a:srgbClr val="B2B2B2"/>
      </a:accent3>
      <a:accent4>
        <a:srgbClr val="9999FF"/>
      </a:accent4>
      <a:accent5>
        <a:srgbClr val="D5E3FF"/>
      </a:accent5>
      <a:accent6>
        <a:srgbClr val="00DBDA"/>
      </a:accent6>
      <a:hlink>
        <a:srgbClr val="002060"/>
      </a:hlink>
      <a:folHlink>
        <a:srgbClr val="002060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705</TotalTime>
  <Words>441</Words>
  <Application>Microsoft Office PowerPoint</Application>
  <PresentationFormat>Širokoúhlá obrazovka</PresentationFormat>
  <Paragraphs>103</Paragraphs>
  <Slides>12</Slides>
  <Notes>12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Calibri</vt:lpstr>
      <vt:lpstr>Trebuchet MS</vt:lpstr>
      <vt:lpstr>Berlín</vt:lpstr>
      <vt:lpstr>CENTRUM NA PODPORU INTEGRACE CIZINCŮ </vt:lpstr>
      <vt:lpstr>Centra na podporu integrace cizinců v ČR</vt:lpstr>
      <vt:lpstr>CÍLOVÁ SKUPINA</vt:lpstr>
      <vt:lpstr>Předpoklad úspěšné integrace </vt:lpstr>
      <vt:lpstr>Služby poskytované klientům</vt:lpstr>
      <vt:lpstr>Aktivity pro veřejnost </vt:lpstr>
      <vt:lpstr>Počty cizinců v jednotlivých krajích ČR</vt:lpstr>
      <vt:lpstr>PLZEŇSKÝ KRAJ – klienti podle státní příslušnosti v roce 2018</vt:lpstr>
      <vt:lpstr>PLZEŇSKÝ KRAJ – objem poskytnutých služeb     v roce 2018</vt:lpstr>
      <vt:lpstr>PLZEŇSKÝ KRAJ – nejčastější aktuální problémy </vt:lpstr>
      <vt:lpstr>Prezentace aplikace PowerPoint</vt:lpstr>
      <vt:lpstr>Děkuji za pozornost.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CENTRUM NA PODPORU INTEGRACE CIZINCŮ</dc:title>
  <dc:creator>CPIC Plzeň</dc:creator>
  <cp:lastModifiedBy>CPIC Plzeň</cp:lastModifiedBy>
  <cp:revision>69</cp:revision>
  <cp:lastPrinted>2019-05-13T07:26:49Z</cp:lastPrinted>
  <dcterms:created xsi:type="dcterms:W3CDTF">2018-04-10T06:36:10Z</dcterms:created>
  <dcterms:modified xsi:type="dcterms:W3CDTF">2019-05-13T08:18:35Z</dcterms:modified>
</cp:coreProperties>
</file>