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3.png" ContentType="image/png"/>
  <Override PartName="/ppt/media/image1.jpeg" ContentType="image/jpeg"/>
  <Override PartName="/ppt/media/image2.png" ContentType="image/png"/>
  <Override PartName="/ppt/media/image4.jpeg" ContentType="image/jpe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51435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8880" cy="3971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388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1460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1460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388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4" name="" descr=""/>
          <p:cNvPicPr/>
          <p:nvPr/>
        </p:nvPicPr>
        <p:blipFill>
          <a:blip r:embed="rId2"/>
          <a:stretch/>
        </p:blipFill>
        <p:spPr>
          <a:xfrm>
            <a:off x="2237400" y="1199880"/>
            <a:ext cx="4668480" cy="3724920"/>
          </a:xfrm>
          <a:prstGeom prst="rect">
            <a:avLst/>
          </a:prstGeom>
          <a:ln>
            <a:noFill/>
          </a:ln>
        </p:spPr>
      </p:pic>
      <p:pic>
        <p:nvPicPr>
          <p:cNvPr id="35" name="" descr=""/>
          <p:cNvPicPr/>
          <p:nvPr/>
        </p:nvPicPr>
        <p:blipFill>
          <a:blip r:embed="rId3"/>
          <a:stretch/>
        </p:blipFill>
        <p:spPr>
          <a:xfrm>
            <a:off x="2237400" y="1199880"/>
            <a:ext cx="4668480" cy="372492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8880" cy="3971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88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1460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146040"/>
            <a:ext cx="822888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388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146040"/>
            <a:ext cx="4015440" cy="177660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0" name="" descr=""/>
          <p:cNvPicPr/>
          <p:nvPr/>
        </p:nvPicPr>
        <p:blipFill>
          <a:blip r:embed="rId2"/>
          <a:stretch/>
        </p:blipFill>
        <p:spPr>
          <a:xfrm>
            <a:off x="2237400" y="1199880"/>
            <a:ext cx="4668480" cy="3724920"/>
          </a:xfrm>
          <a:prstGeom prst="rect">
            <a:avLst/>
          </a:prstGeom>
          <a:ln>
            <a:noFill/>
          </a:ln>
        </p:spPr>
      </p:pic>
      <p:pic>
        <p:nvPicPr>
          <p:cNvPr id="71" name="" descr=""/>
          <p:cNvPicPr/>
          <p:nvPr/>
        </p:nvPicPr>
        <p:blipFill>
          <a:blip r:embed="rId3"/>
          <a:stretch/>
        </p:blipFill>
        <p:spPr>
          <a:xfrm>
            <a:off x="2237400" y="1199880"/>
            <a:ext cx="4668480" cy="372492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  <a:endParaRPr b="0" lang="cs-CZ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  <a:endParaRPr b="0" lang="cs-CZ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  <a:endParaRPr b="0" lang="cs-CZ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  <a:endParaRPr b="0" lang="cs-CZ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  <a:endParaRPr b="0" lang="cs-CZ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  <a:endParaRPr b="0" lang="cs-CZ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  <a:endParaRPr b="0" lang="cs-CZ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85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cs-CZ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72492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hyperlink" Target="https://www.refiz.eu" TargetMode="External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CustomShape 1"/>
          <p:cNvSpPr/>
          <p:nvPr/>
        </p:nvSpPr>
        <p:spPr>
          <a:xfrm>
            <a:off x="685800" y="1583280"/>
            <a:ext cx="7771680" cy="1159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 algn="ctr">
              <a:lnSpc>
                <a:spcPct val="100000"/>
              </a:lnSpc>
            </a:pPr>
            <a:r>
              <a:rPr b="1" lang="cs-CZ" sz="4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Centrální registr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CustomShape 2"/>
          <p:cNvSpPr/>
          <p:nvPr/>
        </p:nvSpPr>
        <p:spPr>
          <a:xfrm>
            <a:off x="685800" y="2840040"/>
            <a:ext cx="7771680" cy="1712160"/>
          </a:xfrm>
          <a:prstGeom prst="rect">
            <a:avLst/>
          </a:prstGeom>
          <a:noFill/>
          <a:ln w="93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algn="ctr">
              <a:lnSpc>
                <a:spcPct val="100000"/>
              </a:lnSpc>
            </a:pPr>
            <a:r>
              <a:rPr b="0" lang="cs-CZ" sz="3000" spc="-1" strike="noStrike" u="sng">
                <a:solidFill>
                  <a:srgbClr val="0000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hlinkClick r:id="rId1"/>
              </a:rPr>
              <a:t>https://www.refiz.eu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software a technické zabezpečení Ladislav Filip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odborná konzultace Jaromír Kolařík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zastřešuje jako celek Identification Technology, za podpory MV České republiky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4" name="Shape 36" descr=""/>
          <p:cNvPicPr/>
          <p:nvPr/>
        </p:nvPicPr>
        <p:blipFill>
          <a:blip r:embed="rId2"/>
          <a:stretch/>
        </p:blipFill>
        <p:spPr>
          <a:xfrm>
            <a:off x="3543480" y="372240"/>
            <a:ext cx="2056680" cy="1113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685800" y="1127520"/>
            <a:ext cx="7771680" cy="1614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 algn="ctr">
              <a:lnSpc>
                <a:spcPct val="100000"/>
              </a:lnSpc>
            </a:pPr>
            <a:r>
              <a:rPr b="1" lang="cs-CZ" sz="4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Důvody pro založení centrálního registru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CustomShape 2"/>
          <p:cNvSpPr/>
          <p:nvPr/>
        </p:nvSpPr>
        <p:spPr>
          <a:xfrm>
            <a:off x="685800" y="2840040"/>
            <a:ext cx="7771680" cy="1569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sjednocení evidence identifikačního značení - SelectDNA, DataDotDNA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značení předmětů bez centrální evidence je neefektivní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možnost prověřit předmět před koupí (bazar, zastávárna)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sdílení informací mezi organizacemi (MP, PČR, pojišťovny,...)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Historie a statistika:</a:t>
            </a: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	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8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prosinec 2013 - začátek vývoje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leden 2014 - spuštěn zkušební provoz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červenec 2014 - zahájen ostrý provoz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květen 2016 - zapojeno 26 MP z toho 16 MP bylo aktivně zapojeno již minulý rok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aktuální stav cca 7100+ předmětů - v roce 2014 se zaevidovalo 1520 předmětů a v letošním roce již přes 4000 předmětů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města s nejvyšším počtem evidencí: Ostrava (1900) a Frýdek Místek (1300+)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Rozložení evidovaných předmětů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1" name="Shape 55" descr=""/>
          <p:cNvPicPr/>
          <p:nvPr/>
        </p:nvPicPr>
        <p:blipFill>
          <a:blip r:embed="rId1"/>
          <a:stretch/>
        </p:blipFill>
        <p:spPr>
          <a:xfrm>
            <a:off x="1633680" y="1294560"/>
            <a:ext cx="5761800" cy="3237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Vývoj registrací od roku 2014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4" name="Shape 62" descr=""/>
          <p:cNvPicPr/>
          <p:nvPr/>
        </p:nvPicPr>
        <p:blipFill>
          <a:blip r:embed="rId1"/>
          <a:stretch/>
        </p:blipFill>
        <p:spPr>
          <a:xfrm>
            <a:off x="1491120" y="1539720"/>
            <a:ext cx="5761800" cy="3237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Vývoj registrací za rok 2015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V lednu proběhl hromadný import MP Ostrava 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7" name="Shape 69" descr=""/>
          <p:cNvPicPr/>
          <p:nvPr/>
        </p:nvPicPr>
        <p:blipFill>
          <a:blip r:embed="rId1"/>
          <a:stretch/>
        </p:blipFill>
        <p:spPr>
          <a:xfrm>
            <a:off x="1358640" y="1687320"/>
            <a:ext cx="5761800" cy="32378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Technické řešení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227880">
              <a:lnSpc>
                <a:spcPct val="100000"/>
              </a:lnSpc>
            </a:pPr>
            <a:r>
              <a:rPr b="0" lang="cs-CZ" sz="3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webový portál přístupný z běžných prohlížečů (PC, mobil, tablet)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227880">
              <a:lnSpc>
                <a:spcPct val="100000"/>
              </a:lnSpc>
            </a:pPr>
            <a:r>
              <a:rPr b="0" lang="cs-CZ" sz="3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zabezpečené šifrované připojení HTTPS (128 bitové šifrování)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227880">
              <a:lnSpc>
                <a:spcPct val="100000"/>
              </a:lnSpc>
            </a:pPr>
            <a:r>
              <a:rPr b="0" lang="cs-CZ" sz="3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pravidelně zálohovaný server na rychlé síti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227880">
              <a:lnSpc>
                <a:spcPct val="100000"/>
              </a:lnSpc>
            </a:pPr>
            <a:r>
              <a:rPr b="0" lang="cs-CZ" sz="3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webová služba pro připojení SW třetích stran - realizováno např. u MP Ostrava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Poskytované funkce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1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centrální evidence libovolných předmětů označených pomocí forenzní identifikace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předměty jsou uloženy včetně fotografií, sériových čísel, popisu a samozřejmě identifikačního kódu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podpora pro evidenci jízdních kol a invalidních vozíků se zaměřením na městské policie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1" lang="cs-CZ" sz="1400" spc="-1" strike="noStrike">
                <a:solidFill>
                  <a:srgbClr val="99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data z MP jsou evidována jako anonymní</a:t>
            </a: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, nelze identifikovat samotného majitele, pouze MP u které je kolo evidováno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podpora pro organizace nevkládající data - mohou prohlížet a vyhledávat odcizené/ztracené předměty, např. PČR, MP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podpora pro notifikace - oznámení, kdy v případě krádeže předmětu může být na vybrané uživatele odeslána zpráva obsahující seznam těchto předmětů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pro běžné občany je dostupná funkce, kdy zadá např. číslo rámu jízdního kola nebo sériové číslo předmětu a systém mu odpoví zda je předmět evidován jako odcizený nebo ztracený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webová služba s API rozhraním pro připojení SW třetích stran - samotné MP si mohou upravit svůj stávající informační systém a přímo vkládat data do centrálního registru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Budoucí vývoj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168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vývoj specializované aplikace pro mobilní zařízení - Android, iOS, Windows Phone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konfigurovatelné notifikace = organizace si může vybrat z jakého okruhu (kola, domácí elektronika,...) a z jakého místa (okresy, kraje) bude oznámení o odcizených předmětech dostávat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rozšíření webové služby - IS u organizací budou moci přes tuto službu získávat také informace, např, si stahovat seznam odcizených/ztracených předmětů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16800"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fa8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Bike Guard - evidence jízdních kol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227880">
              <a:lnSpc>
                <a:spcPct val="100000"/>
              </a:lnSpc>
            </a:pPr>
            <a:r>
              <a:rPr b="0" lang="cs-CZ" sz="3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instalace u 26 organizací MP v ČR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227880">
              <a:lnSpc>
                <a:spcPct val="100000"/>
              </a:lnSpc>
            </a:pP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6" name="Shape 94" descr=""/>
          <p:cNvPicPr/>
          <p:nvPr/>
        </p:nvPicPr>
        <p:blipFill>
          <a:blip r:embed="rId1"/>
          <a:stretch/>
        </p:blipFill>
        <p:spPr>
          <a:xfrm>
            <a:off x="3619440" y="1476360"/>
            <a:ext cx="1904400" cy="2189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fa8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O co jde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801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jedná se o webovou aplikaci běžící u libovolné MP, v lokální síti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slouží k jejich vlastní velmi podrobné evidenci jízdních kol a kompenzačních pomůcek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umí komunikovat s centrálním registrem pomocí šifrovaných balíčků odesílaných emailem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umí komunikovat s centrálním registrem pomocí webové služby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fa8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1"/>
          <p:cNvSpPr/>
          <p:nvPr/>
        </p:nvSpPr>
        <p:spPr>
          <a:xfrm>
            <a:off x="457200" y="205920"/>
            <a:ext cx="8228880" cy="85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b"/>
          <a:p>
            <a:pPr>
              <a:lnSpc>
                <a:spcPct val="100000"/>
              </a:lnSpc>
            </a:pPr>
            <a:r>
              <a:rPr b="1" lang="cs-CZ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Vlastnosti a funkce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0" name="CustomShape 2"/>
          <p:cNvSpPr/>
          <p:nvPr/>
        </p:nvSpPr>
        <p:spPr>
          <a:xfrm>
            <a:off x="457200" y="1200240"/>
            <a:ext cx="8228880" cy="372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/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podrobná evidence předmětů se specializací na jízdní kola a kompenzační pomůcky = mnoho připravených číselníků (rámy, brzdy,...)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fotogalerie ke každému předmětu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evidence vlastníků těchto předmětů - základní iniciály, OP, r.č., adresa,...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80160">
              <a:lnSpc>
                <a:spcPct val="100000"/>
              </a:lnSpc>
            </a:pPr>
            <a:r>
              <a:rPr b="0" lang="cs-CZ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uživatelské účty - strážníci mohou přístup s odlišným oprávněním (např. bez možnosti zápisu)</a:t>
            </a:r>
            <a:endParaRPr b="0" lang="cs-CZ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Application>LibreOffice/5.1.1.3$Windows_x86 LibreOffice_project/89f508ef3ecebd2cfb8e1def0f0ba9a803b88a6d</Application>
  <Words>537</Words>
  <Paragraphs>57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cs-CZ</dc:language>
  <cp:lastModifiedBy/>
  <dcterms:modified xsi:type="dcterms:W3CDTF">2016-05-10T20:40:46Z</dcterms:modified>
  <cp:revision>4</cp:revision>
  <dc:subject/>
  <dc:title>Centrální registr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12</vt:i4>
  </property>
  <property fmtid="{D5CDD505-2E9C-101B-9397-08002B2CF9AE}" pid="8" name="PresentationFormat">
    <vt:lpwstr>Předvádění na obrazovce (16:9)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12</vt:i4>
  </property>
</Properties>
</file>