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</p:sldMasterIdLst>
  <p:notesMasterIdLst>
    <p:notesMasterId r:id="rId26"/>
  </p:notesMasterIdLst>
  <p:handoutMasterIdLst>
    <p:handoutMasterId r:id="rId27"/>
  </p:handoutMasterIdLst>
  <p:sldIdLst>
    <p:sldId id="256" r:id="rId5"/>
    <p:sldId id="259" r:id="rId6"/>
    <p:sldId id="272" r:id="rId7"/>
    <p:sldId id="273" r:id="rId8"/>
    <p:sldId id="276" r:id="rId9"/>
    <p:sldId id="275" r:id="rId10"/>
    <p:sldId id="278" r:id="rId11"/>
    <p:sldId id="257" r:id="rId12"/>
    <p:sldId id="277" r:id="rId13"/>
    <p:sldId id="274" r:id="rId14"/>
    <p:sldId id="271" r:id="rId15"/>
    <p:sldId id="260" r:id="rId16"/>
    <p:sldId id="261" r:id="rId17"/>
    <p:sldId id="262" r:id="rId18"/>
    <p:sldId id="263" r:id="rId19"/>
    <p:sldId id="264" r:id="rId20"/>
    <p:sldId id="265" r:id="rId21"/>
    <p:sldId id="266" r:id="rId22"/>
    <p:sldId id="267" r:id="rId23"/>
    <p:sldId id="268" r:id="rId24"/>
    <p:sldId id="269" r:id="rId25"/>
  </p:sldIdLst>
  <p:sldSz cx="9144000" cy="6858000" type="screen4x3"/>
  <p:notesSz cx="9926638" cy="6797675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33"/>
    <a:srgbClr val="2929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522" autoAdjust="0"/>
    <p:restoredTop sz="94660"/>
  </p:normalViewPr>
  <p:slideViewPr>
    <p:cSldViewPr>
      <p:cViewPr varScale="1">
        <p:scale>
          <a:sx n="95" d="100"/>
          <a:sy n="95" d="100"/>
        </p:scale>
        <p:origin x="-90" y="-3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5621696" y="0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E827E6-DEEA-4D18-BE29-289DF2E9090A}" type="datetimeFigureOut">
              <a:rPr lang="cs-CZ" smtClean="0"/>
              <a:t>15.4.2019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6456324"/>
            <a:ext cx="4302625" cy="3402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5621696" y="6456324"/>
            <a:ext cx="4302625" cy="3402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4D3E4E-CFDC-451C-A6CA-F33E020A45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76141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5622799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CFD72D-A791-466B-B1F2-0E3E78F0E4FF}" type="datetimeFigureOut">
              <a:rPr lang="cs-CZ" smtClean="0"/>
              <a:t>15.4.2019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263900" y="509588"/>
            <a:ext cx="3398838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1" y="6456611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5622799" y="6456611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AD4DD6-0826-45E9-BF22-84B7D7C485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76185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E93D3-B31E-4031-A952-3D89637F3480}" type="datetime1">
              <a:rPr lang="cs-CZ" smtClean="0"/>
              <a:t>15.4.2019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607F1-3219-497D-B520-1E8A096EA9C6}" type="datetime1">
              <a:rPr lang="cs-CZ" smtClean="0"/>
              <a:t>15.4.2019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F629F-F01C-4978-AAA0-89B9DBD13814}" type="datetime1">
              <a:rPr lang="cs-CZ" smtClean="0"/>
              <a:t>15.4.2019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27127-81CD-4316-936F-D4A6D1269D9E}" type="datetime1">
              <a:rPr lang="cs-CZ" smtClean="0"/>
              <a:t>15.4.2019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6C62-5488-45C0-865A-52ED6BAAD763}" type="datetime1">
              <a:rPr lang="cs-CZ" smtClean="0"/>
              <a:t>15.4.2019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C0BBE-17C6-4BDF-910D-116625484753}" type="datetime1">
              <a:rPr lang="cs-CZ" smtClean="0"/>
              <a:t>15.4.2019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4D9B1-ABEA-4FA6-A69A-9B0E79642DE3}" type="datetime1">
              <a:rPr lang="cs-CZ" smtClean="0"/>
              <a:t>15.4.2019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D693E-6B2E-4787-B229-15F4AE74B178}" type="datetime1">
              <a:rPr lang="cs-CZ" smtClean="0"/>
              <a:t>15.4.2019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A7E77-757F-4735-8582-390A24112B46}" type="datetime1">
              <a:rPr lang="cs-CZ" smtClean="0"/>
              <a:t>15.4.2019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FCD05-875E-4553-803E-370987A74DC5}" type="datetime1">
              <a:rPr lang="cs-CZ" smtClean="0"/>
              <a:t>15.4.2019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37527-8AF6-4B29-BA91-0C72B5E9290D}" type="datetime1">
              <a:rPr lang="cs-CZ" smtClean="0"/>
              <a:t>15.4.2019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3AAC1E-B999-4B34-9318-CCACE3644FF1}" type="datetime1">
              <a:rPr lang="cs-CZ" smtClean="0"/>
              <a:t>15.4.2019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" Target="slide12.xml"/><Relationship Id="rId13" Type="http://schemas.openxmlformats.org/officeDocument/2006/relationships/image" Target="../media/image14.png"/><Relationship Id="rId18" Type="http://schemas.openxmlformats.org/officeDocument/2006/relationships/slide" Target="slide14.xml"/><Relationship Id="rId3" Type="http://schemas.openxmlformats.org/officeDocument/2006/relationships/image" Target="../media/image2.jpeg"/><Relationship Id="rId21" Type="http://schemas.openxmlformats.org/officeDocument/2006/relationships/image" Target="../media/image18.png"/><Relationship Id="rId7" Type="http://schemas.openxmlformats.org/officeDocument/2006/relationships/image" Target="../media/image11.gif"/><Relationship Id="rId12" Type="http://schemas.openxmlformats.org/officeDocument/2006/relationships/slide" Target="slide21.xml"/><Relationship Id="rId17" Type="http://schemas.openxmlformats.org/officeDocument/2006/relationships/image" Target="../media/image16.png"/><Relationship Id="rId25" Type="http://schemas.openxmlformats.org/officeDocument/2006/relationships/image" Target="../media/image20.png"/><Relationship Id="rId2" Type="http://schemas.openxmlformats.org/officeDocument/2006/relationships/image" Target="../media/image1.jpeg"/><Relationship Id="rId16" Type="http://schemas.openxmlformats.org/officeDocument/2006/relationships/slide" Target="slide16.xml"/><Relationship Id="rId20" Type="http://schemas.openxmlformats.org/officeDocument/2006/relationships/slide" Target="slide15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3.xml"/><Relationship Id="rId11" Type="http://schemas.openxmlformats.org/officeDocument/2006/relationships/image" Target="../media/image13.png"/><Relationship Id="rId24" Type="http://schemas.openxmlformats.org/officeDocument/2006/relationships/slide" Target="slide18.xml"/><Relationship Id="rId5" Type="http://schemas.microsoft.com/office/2007/relationships/hdphoto" Target="../media/hdphoto1.wdp"/><Relationship Id="rId15" Type="http://schemas.openxmlformats.org/officeDocument/2006/relationships/image" Target="../media/image15.png"/><Relationship Id="rId23" Type="http://schemas.openxmlformats.org/officeDocument/2006/relationships/image" Target="../media/image19.jpeg"/><Relationship Id="rId10" Type="http://schemas.openxmlformats.org/officeDocument/2006/relationships/slide" Target="slide17.xml"/><Relationship Id="rId19" Type="http://schemas.openxmlformats.org/officeDocument/2006/relationships/image" Target="../media/image17.png"/><Relationship Id="rId4" Type="http://schemas.openxmlformats.org/officeDocument/2006/relationships/image" Target="../media/image10.png"/><Relationship Id="rId9" Type="http://schemas.openxmlformats.org/officeDocument/2006/relationships/image" Target="../media/image12.jpeg"/><Relationship Id="rId14" Type="http://schemas.openxmlformats.org/officeDocument/2006/relationships/slide" Target="slide20.xml"/><Relationship Id="rId22" Type="http://schemas.openxmlformats.org/officeDocument/2006/relationships/slide" Target="slide1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hyperlink" Target="mailto:michaela.zimandlova@mvcr.cz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mailto:tomas.konicek@mvcr.cz" TargetMode="External"/><Relationship Id="rId2" Type="http://schemas.openxmlformats.org/officeDocument/2006/relationships/hyperlink" Target="mailto:kamila.knotkova@mvcr.cz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22.jpeg"/><Relationship Id="rId4" Type="http://schemas.openxmlformats.org/officeDocument/2006/relationships/hyperlink" Target="mailto:radka.vanasova@mvcr.cz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2.jpeg"/><Relationship Id="rId7" Type="http://schemas.openxmlformats.org/officeDocument/2006/relationships/image" Target="../media/image3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8.jpeg"/><Relationship Id="rId4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3" Type="http://schemas.openxmlformats.org/officeDocument/2006/relationships/image" Target="../media/image2.jpeg"/><Relationship Id="rId7" Type="http://schemas.openxmlformats.org/officeDocument/2006/relationships/image" Target="../media/image4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:\PUBLICITA\VIZUÁLNÍ_IDENTITA\loga\OPZ\logo_OPZ_barevn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6"/>
            <a:ext cx="5191125" cy="107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sz="36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Výměna dobré praxe</a:t>
            </a:r>
            <a:br>
              <a:rPr lang="cs-CZ" sz="36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 </a:t>
            </a:r>
            <a:r>
              <a:rPr lang="cs-CZ" sz="36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rámci projektu </a:t>
            </a:r>
            <a:r>
              <a:rPr lang="cs-CZ" sz="36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6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„Domovník </a:t>
            </a:r>
            <a:r>
              <a:rPr lang="cs-CZ" sz="36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preventista“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25000" lnSpcReduction="20000"/>
          </a:bodyPr>
          <a:lstStyle/>
          <a:p>
            <a:pPr algn="l"/>
            <a:endParaRPr lang="cs-CZ" sz="72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cs-CZ" sz="72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Název projektu: </a:t>
            </a:r>
            <a:endParaRPr lang="cs-CZ" sz="72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cs-CZ" sz="7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Domovník – preventista, účinný nástroj sociálního začleňování </a:t>
            </a:r>
            <a:r>
              <a:rPr lang="cs-CZ" sz="7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cs-CZ" sz="7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podpory sociálně situační prevence v obci</a:t>
            </a:r>
          </a:p>
          <a:p>
            <a:pPr algn="just"/>
            <a:endParaRPr lang="cs-CZ" sz="55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cs-CZ" sz="7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Registrační číslo: </a:t>
            </a:r>
            <a:endParaRPr lang="cs-CZ" sz="72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cs-CZ" sz="7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CZ.03.2.63/0.0/0.0/15_029/0003723</a:t>
            </a:r>
          </a:p>
          <a:p>
            <a:pPr algn="l"/>
            <a:endParaRPr lang="cs-CZ" sz="7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72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13. – 14.03.2019</a:t>
            </a:r>
          </a:p>
          <a:p>
            <a:r>
              <a:rPr lang="cs-CZ" sz="72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Kadaň</a:t>
            </a:r>
            <a:endParaRPr lang="cs-CZ" sz="72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Obrázek 4" descr="C:\Users\zavrelf\Pictures\Logo_CMYK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56480"/>
            <a:ext cx="1875790" cy="8286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93767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:\PUBLICITA\VIZUÁLNÍ_IDENTITA\loga\OPZ\logo_OPZ_barevn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6"/>
            <a:ext cx="5191125" cy="107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408981"/>
            <a:ext cx="7772400" cy="1470025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Povinná publicita</a:t>
            </a:r>
            <a:endParaRPr lang="cs-CZ" sz="36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Obrázek 4" descr="C:\Users\zavrelf\Pictures\Logo_CMYK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56480"/>
            <a:ext cx="1875790" cy="828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57964"/>
            <a:ext cx="5514654" cy="390248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4" t="764" r="6915" b="456"/>
          <a:stretch/>
        </p:blipFill>
        <p:spPr>
          <a:xfrm rot="5400000">
            <a:off x="5412835" y="3081296"/>
            <a:ext cx="3902482" cy="3055821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831446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3</a:t>
            </a:fld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0"/>
            <a:ext cx="8892988" cy="7673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450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4</a:t>
            </a:fld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0"/>
            <a:ext cx="8291264" cy="6967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012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5</a:t>
            </a:fld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624" y="0"/>
            <a:ext cx="6884243" cy="6893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261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6</a:t>
            </a:fld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388" y="846139"/>
            <a:ext cx="9069759" cy="4599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2671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7</a:t>
            </a:fld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/>
          <a:srcRect l="-1" r="1854"/>
          <a:stretch/>
        </p:blipFill>
        <p:spPr>
          <a:xfrm>
            <a:off x="1950305" y="29208"/>
            <a:ext cx="5141975" cy="6828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526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:\PUBLICITA\VIZUÁLNÍ_IDENTITA\loga\OPZ\logo_OPZ_barevn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6"/>
            <a:ext cx="5191125" cy="107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ek 4" descr="C:\Users\zavrelf\Pictures\Logo_CMYK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56480"/>
            <a:ext cx="1875790" cy="828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35473"/>
            <a:ext cx="9108504" cy="5262691"/>
          </a:xfrm>
          <a:prstGeom prst="rect">
            <a:avLst/>
          </a:prstGeom>
        </p:spPr>
      </p:pic>
      <p:pic>
        <p:nvPicPr>
          <p:cNvPr id="8" name="Picture 2" descr="Znak obce Rotava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705" y="2656711"/>
            <a:ext cx="448049" cy="502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139979" y="3077455"/>
            <a:ext cx="8190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Rotava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8" name="Picture 4" descr="Znak obce Ralsko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3495" y="2276872"/>
            <a:ext cx="528048" cy="528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7236296" y="4797152"/>
            <a:ext cx="17603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Valašské Meziříčí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998607" y="2739347"/>
            <a:ext cx="822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Ralsko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166850" y="4066818"/>
            <a:ext cx="13899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Vysoké Mýto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340064" y="6165304"/>
            <a:ext cx="8638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Břeclav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622392" y="1898171"/>
            <a:ext cx="10999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Varnsdorf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838907" y="3547660"/>
            <a:ext cx="13746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Nový Bydžov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1413510" y="2620255"/>
            <a:ext cx="7659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Kadaň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32" name="Picture 8" descr="Znak obce ValaÅ¡skÃ© MeziÅÃ­ÄÃ­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4365104"/>
            <a:ext cx="460853" cy="537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Znak obce VysokÃ© MÃ½to">
            <a:hlinkClick r:id="rId12" action="ppaction://hlinksldjump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604666"/>
            <a:ext cx="528409" cy="598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Znak obce Varnsdorf">
            <a:hlinkClick r:id="rId14" action="ppaction://hlinksldjump"/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281630"/>
            <a:ext cx="617427" cy="884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Znak obce BÅeclav">
            <a:hlinkClick r:id="rId16" action="ppaction://hlinksldjump"/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5661248"/>
            <a:ext cx="521415" cy="596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Znak obce NovÃ½ BydÅ¾ov">
            <a:hlinkClick r:id="rId18" action="ppaction://hlinksldjump"/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508" y="3108679"/>
            <a:ext cx="443865" cy="522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18" descr="Znak obce Å½ÄÃ¡r nad SÃ¡zavou">
            <a:hlinkClick r:id="rId20" action="ppaction://hlinksldjump"/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2373" y="4412242"/>
            <a:ext cx="491873" cy="562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TextovéPole 26"/>
          <p:cNvSpPr txBox="1"/>
          <p:nvPr/>
        </p:nvSpPr>
        <p:spPr>
          <a:xfrm>
            <a:off x="2027024" y="3534766"/>
            <a:ext cx="8338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Kladno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4485738" y="4902765"/>
            <a:ext cx="10631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Žďár n. S.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44" name="Picture 20" descr="Znak â Kladno">
            <a:hlinkClick r:id="rId22" action="ppaction://hlinksldjump"/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9425" y="3069733"/>
            <a:ext cx="520368" cy="583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Znak obce KadaÅ">
            <a:hlinkClick r:id="rId24" action="ppaction://hlinksldjump"/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3503" y="2109971"/>
            <a:ext cx="513521" cy="587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7494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0995" y="1311411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chemeClr val="accent1"/>
                </a:solidFill>
              </a:rPr>
              <a:t>Průkazky </a:t>
            </a:r>
            <a:r>
              <a:rPr lang="cs-CZ" dirty="0" smtClean="0">
                <a:solidFill>
                  <a:schemeClr val="accent1"/>
                </a:solidFill>
              </a:rPr>
              <a:t>Domovníka-</a:t>
            </a:r>
            <a:r>
              <a:rPr lang="cs-CZ" dirty="0" err="1" smtClean="0">
                <a:solidFill>
                  <a:schemeClr val="accent1"/>
                </a:solidFill>
              </a:rPr>
              <a:t>preventisty</a:t>
            </a: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sz="1800" dirty="0" smtClean="0">
              <a:hlinkClick r:id="rId2"/>
            </a:endParaRPr>
          </a:p>
          <a:p>
            <a:endParaRPr lang="cs-CZ" sz="1800" dirty="0">
              <a:hlinkClick r:id="rId2"/>
            </a:endParaRPr>
          </a:p>
          <a:p>
            <a:r>
              <a:rPr lang="cs-CZ" sz="1800" dirty="0" smtClean="0">
                <a:hlinkClick r:id="rId2"/>
              </a:rPr>
              <a:t>michaela.zimandlova@mvcr.cz</a:t>
            </a:r>
            <a:endParaRPr lang="cs-CZ" sz="1800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9</a:t>
            </a:fld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9802" y="2708920"/>
            <a:ext cx="6089849" cy="385845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2" descr="W:\PUBLICITA\VIZUÁLNÍ_IDENTITA\loga\OPZ\logo_OPZ_barevne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6"/>
            <a:ext cx="5191125" cy="107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Obrázek 6" descr="C:\Users\zavrelf\Pictures\Logo_CMYK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56480"/>
            <a:ext cx="1875790" cy="8286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00374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/>
                </a:solidFill>
              </a:rPr>
              <a:t>Harmonogram projektu</a:t>
            </a:r>
            <a:endParaRPr lang="cs-CZ" dirty="0">
              <a:solidFill>
                <a:schemeClr val="accent1"/>
              </a:solidFill>
            </a:endParaRPr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99439874"/>
              </p:ext>
            </p:extLst>
          </p:nvPr>
        </p:nvGraphicFramePr>
        <p:xfrm>
          <a:off x="-8" y="1772819"/>
          <a:ext cx="9144016" cy="3528467"/>
        </p:xfrm>
        <a:graphic>
          <a:graphicData uri="http://schemas.openxmlformats.org/drawingml/2006/table">
            <a:tbl>
              <a:tblPr/>
              <a:tblGrid>
                <a:gridCol w="583658">
                  <a:extLst>
                    <a:ext uri="{9D8B030D-6E8A-4147-A177-3AD203B41FA5}">
                      <a16:colId xmlns:a16="http://schemas.microsoft.com/office/drawing/2014/main" xmlns="" val="2848786866"/>
                    </a:ext>
                  </a:extLst>
                </a:gridCol>
                <a:gridCol w="583658">
                  <a:extLst>
                    <a:ext uri="{9D8B030D-6E8A-4147-A177-3AD203B41FA5}">
                      <a16:colId xmlns:a16="http://schemas.microsoft.com/office/drawing/2014/main" xmlns="" val="1227904271"/>
                    </a:ext>
                  </a:extLst>
                </a:gridCol>
                <a:gridCol w="1106940">
                  <a:extLst>
                    <a:ext uri="{9D8B030D-6E8A-4147-A177-3AD203B41FA5}">
                      <a16:colId xmlns:a16="http://schemas.microsoft.com/office/drawing/2014/main" xmlns="" val="3851397549"/>
                    </a:ext>
                  </a:extLst>
                </a:gridCol>
                <a:gridCol w="143120">
                  <a:extLst>
                    <a:ext uri="{9D8B030D-6E8A-4147-A177-3AD203B41FA5}">
                      <a16:colId xmlns:a16="http://schemas.microsoft.com/office/drawing/2014/main" xmlns="" val="3107796108"/>
                    </a:ext>
                  </a:extLst>
                </a:gridCol>
                <a:gridCol w="143120">
                  <a:extLst>
                    <a:ext uri="{9D8B030D-6E8A-4147-A177-3AD203B41FA5}">
                      <a16:colId xmlns:a16="http://schemas.microsoft.com/office/drawing/2014/main" xmlns="" val="3245754791"/>
                    </a:ext>
                  </a:extLst>
                </a:gridCol>
                <a:gridCol w="143120">
                  <a:extLst>
                    <a:ext uri="{9D8B030D-6E8A-4147-A177-3AD203B41FA5}">
                      <a16:colId xmlns:a16="http://schemas.microsoft.com/office/drawing/2014/main" xmlns="" val="2825483903"/>
                    </a:ext>
                  </a:extLst>
                </a:gridCol>
                <a:gridCol w="143120">
                  <a:extLst>
                    <a:ext uri="{9D8B030D-6E8A-4147-A177-3AD203B41FA5}">
                      <a16:colId xmlns:a16="http://schemas.microsoft.com/office/drawing/2014/main" xmlns="" val="945395958"/>
                    </a:ext>
                  </a:extLst>
                </a:gridCol>
                <a:gridCol w="143120">
                  <a:extLst>
                    <a:ext uri="{9D8B030D-6E8A-4147-A177-3AD203B41FA5}">
                      <a16:colId xmlns:a16="http://schemas.microsoft.com/office/drawing/2014/main" xmlns="" val="2019738858"/>
                    </a:ext>
                  </a:extLst>
                </a:gridCol>
                <a:gridCol w="143120">
                  <a:extLst>
                    <a:ext uri="{9D8B030D-6E8A-4147-A177-3AD203B41FA5}">
                      <a16:colId xmlns:a16="http://schemas.microsoft.com/office/drawing/2014/main" xmlns="" val="380690171"/>
                    </a:ext>
                  </a:extLst>
                </a:gridCol>
                <a:gridCol w="143120">
                  <a:extLst>
                    <a:ext uri="{9D8B030D-6E8A-4147-A177-3AD203B41FA5}">
                      <a16:colId xmlns:a16="http://schemas.microsoft.com/office/drawing/2014/main" xmlns="" val="4226415469"/>
                    </a:ext>
                  </a:extLst>
                </a:gridCol>
                <a:gridCol w="143120">
                  <a:extLst>
                    <a:ext uri="{9D8B030D-6E8A-4147-A177-3AD203B41FA5}">
                      <a16:colId xmlns:a16="http://schemas.microsoft.com/office/drawing/2014/main" xmlns="" val="110420496"/>
                    </a:ext>
                  </a:extLst>
                </a:gridCol>
                <a:gridCol w="143120">
                  <a:extLst>
                    <a:ext uri="{9D8B030D-6E8A-4147-A177-3AD203B41FA5}">
                      <a16:colId xmlns:a16="http://schemas.microsoft.com/office/drawing/2014/main" xmlns="" val="398307201"/>
                    </a:ext>
                  </a:extLst>
                </a:gridCol>
                <a:gridCol w="143120">
                  <a:extLst>
                    <a:ext uri="{9D8B030D-6E8A-4147-A177-3AD203B41FA5}">
                      <a16:colId xmlns:a16="http://schemas.microsoft.com/office/drawing/2014/main" xmlns="" val="2530368640"/>
                    </a:ext>
                  </a:extLst>
                </a:gridCol>
                <a:gridCol w="143120">
                  <a:extLst>
                    <a:ext uri="{9D8B030D-6E8A-4147-A177-3AD203B41FA5}">
                      <a16:colId xmlns:a16="http://schemas.microsoft.com/office/drawing/2014/main" xmlns="" val="4191289816"/>
                    </a:ext>
                  </a:extLst>
                </a:gridCol>
                <a:gridCol w="143120">
                  <a:extLst>
                    <a:ext uri="{9D8B030D-6E8A-4147-A177-3AD203B41FA5}">
                      <a16:colId xmlns:a16="http://schemas.microsoft.com/office/drawing/2014/main" xmlns="" val="3234828865"/>
                    </a:ext>
                  </a:extLst>
                </a:gridCol>
                <a:gridCol w="143120">
                  <a:extLst>
                    <a:ext uri="{9D8B030D-6E8A-4147-A177-3AD203B41FA5}">
                      <a16:colId xmlns:a16="http://schemas.microsoft.com/office/drawing/2014/main" xmlns="" val="875552423"/>
                    </a:ext>
                  </a:extLst>
                </a:gridCol>
                <a:gridCol w="143120">
                  <a:extLst>
                    <a:ext uri="{9D8B030D-6E8A-4147-A177-3AD203B41FA5}">
                      <a16:colId xmlns:a16="http://schemas.microsoft.com/office/drawing/2014/main" xmlns="" val="343445682"/>
                    </a:ext>
                  </a:extLst>
                </a:gridCol>
                <a:gridCol w="143120">
                  <a:extLst>
                    <a:ext uri="{9D8B030D-6E8A-4147-A177-3AD203B41FA5}">
                      <a16:colId xmlns:a16="http://schemas.microsoft.com/office/drawing/2014/main" xmlns="" val="1045100948"/>
                    </a:ext>
                  </a:extLst>
                </a:gridCol>
                <a:gridCol w="143120">
                  <a:extLst>
                    <a:ext uri="{9D8B030D-6E8A-4147-A177-3AD203B41FA5}">
                      <a16:colId xmlns:a16="http://schemas.microsoft.com/office/drawing/2014/main" xmlns="" val="948087520"/>
                    </a:ext>
                  </a:extLst>
                </a:gridCol>
                <a:gridCol w="143120">
                  <a:extLst>
                    <a:ext uri="{9D8B030D-6E8A-4147-A177-3AD203B41FA5}">
                      <a16:colId xmlns:a16="http://schemas.microsoft.com/office/drawing/2014/main" xmlns="" val="693577457"/>
                    </a:ext>
                  </a:extLst>
                </a:gridCol>
                <a:gridCol w="143120">
                  <a:extLst>
                    <a:ext uri="{9D8B030D-6E8A-4147-A177-3AD203B41FA5}">
                      <a16:colId xmlns:a16="http://schemas.microsoft.com/office/drawing/2014/main" xmlns="" val="3148807207"/>
                    </a:ext>
                  </a:extLst>
                </a:gridCol>
                <a:gridCol w="143120">
                  <a:extLst>
                    <a:ext uri="{9D8B030D-6E8A-4147-A177-3AD203B41FA5}">
                      <a16:colId xmlns:a16="http://schemas.microsoft.com/office/drawing/2014/main" xmlns="" val="3468976186"/>
                    </a:ext>
                  </a:extLst>
                </a:gridCol>
                <a:gridCol w="143120">
                  <a:extLst>
                    <a:ext uri="{9D8B030D-6E8A-4147-A177-3AD203B41FA5}">
                      <a16:colId xmlns:a16="http://schemas.microsoft.com/office/drawing/2014/main" xmlns="" val="2314822055"/>
                    </a:ext>
                  </a:extLst>
                </a:gridCol>
                <a:gridCol w="143120">
                  <a:extLst>
                    <a:ext uri="{9D8B030D-6E8A-4147-A177-3AD203B41FA5}">
                      <a16:colId xmlns:a16="http://schemas.microsoft.com/office/drawing/2014/main" xmlns="" val="1202395506"/>
                    </a:ext>
                  </a:extLst>
                </a:gridCol>
                <a:gridCol w="143120">
                  <a:extLst>
                    <a:ext uri="{9D8B030D-6E8A-4147-A177-3AD203B41FA5}">
                      <a16:colId xmlns:a16="http://schemas.microsoft.com/office/drawing/2014/main" xmlns="" val="786663457"/>
                    </a:ext>
                  </a:extLst>
                </a:gridCol>
                <a:gridCol w="143120">
                  <a:extLst>
                    <a:ext uri="{9D8B030D-6E8A-4147-A177-3AD203B41FA5}">
                      <a16:colId xmlns:a16="http://schemas.microsoft.com/office/drawing/2014/main" xmlns="" val="1998416612"/>
                    </a:ext>
                  </a:extLst>
                </a:gridCol>
                <a:gridCol w="143120">
                  <a:extLst>
                    <a:ext uri="{9D8B030D-6E8A-4147-A177-3AD203B41FA5}">
                      <a16:colId xmlns:a16="http://schemas.microsoft.com/office/drawing/2014/main" xmlns="" val="2027414865"/>
                    </a:ext>
                  </a:extLst>
                </a:gridCol>
                <a:gridCol w="143120">
                  <a:extLst>
                    <a:ext uri="{9D8B030D-6E8A-4147-A177-3AD203B41FA5}">
                      <a16:colId xmlns:a16="http://schemas.microsoft.com/office/drawing/2014/main" xmlns="" val="3696323030"/>
                    </a:ext>
                  </a:extLst>
                </a:gridCol>
                <a:gridCol w="143120">
                  <a:extLst>
                    <a:ext uri="{9D8B030D-6E8A-4147-A177-3AD203B41FA5}">
                      <a16:colId xmlns:a16="http://schemas.microsoft.com/office/drawing/2014/main" xmlns="" val="1938829096"/>
                    </a:ext>
                  </a:extLst>
                </a:gridCol>
                <a:gridCol w="143120">
                  <a:extLst>
                    <a:ext uri="{9D8B030D-6E8A-4147-A177-3AD203B41FA5}">
                      <a16:colId xmlns:a16="http://schemas.microsoft.com/office/drawing/2014/main" xmlns="" val="1861613585"/>
                    </a:ext>
                  </a:extLst>
                </a:gridCol>
                <a:gridCol w="143120">
                  <a:extLst>
                    <a:ext uri="{9D8B030D-6E8A-4147-A177-3AD203B41FA5}">
                      <a16:colId xmlns:a16="http://schemas.microsoft.com/office/drawing/2014/main" xmlns="" val="3642324048"/>
                    </a:ext>
                  </a:extLst>
                </a:gridCol>
                <a:gridCol w="143120">
                  <a:extLst>
                    <a:ext uri="{9D8B030D-6E8A-4147-A177-3AD203B41FA5}">
                      <a16:colId xmlns:a16="http://schemas.microsoft.com/office/drawing/2014/main" xmlns="" val="2080373988"/>
                    </a:ext>
                  </a:extLst>
                </a:gridCol>
                <a:gridCol w="143120">
                  <a:extLst>
                    <a:ext uri="{9D8B030D-6E8A-4147-A177-3AD203B41FA5}">
                      <a16:colId xmlns:a16="http://schemas.microsoft.com/office/drawing/2014/main" xmlns="" val="2850149859"/>
                    </a:ext>
                  </a:extLst>
                </a:gridCol>
                <a:gridCol w="143120">
                  <a:extLst>
                    <a:ext uri="{9D8B030D-6E8A-4147-A177-3AD203B41FA5}">
                      <a16:colId xmlns:a16="http://schemas.microsoft.com/office/drawing/2014/main" xmlns="" val="1848764676"/>
                    </a:ext>
                  </a:extLst>
                </a:gridCol>
                <a:gridCol w="143120">
                  <a:extLst>
                    <a:ext uri="{9D8B030D-6E8A-4147-A177-3AD203B41FA5}">
                      <a16:colId xmlns:a16="http://schemas.microsoft.com/office/drawing/2014/main" xmlns="" val="1586340525"/>
                    </a:ext>
                  </a:extLst>
                </a:gridCol>
                <a:gridCol w="143120">
                  <a:extLst>
                    <a:ext uri="{9D8B030D-6E8A-4147-A177-3AD203B41FA5}">
                      <a16:colId xmlns:a16="http://schemas.microsoft.com/office/drawing/2014/main" xmlns="" val="3652524022"/>
                    </a:ext>
                  </a:extLst>
                </a:gridCol>
                <a:gridCol w="143120">
                  <a:extLst>
                    <a:ext uri="{9D8B030D-6E8A-4147-A177-3AD203B41FA5}">
                      <a16:colId xmlns:a16="http://schemas.microsoft.com/office/drawing/2014/main" xmlns="" val="1040166604"/>
                    </a:ext>
                  </a:extLst>
                </a:gridCol>
                <a:gridCol w="143120">
                  <a:extLst>
                    <a:ext uri="{9D8B030D-6E8A-4147-A177-3AD203B41FA5}">
                      <a16:colId xmlns:a16="http://schemas.microsoft.com/office/drawing/2014/main" xmlns="" val="2711833292"/>
                    </a:ext>
                  </a:extLst>
                </a:gridCol>
                <a:gridCol w="143120">
                  <a:extLst>
                    <a:ext uri="{9D8B030D-6E8A-4147-A177-3AD203B41FA5}">
                      <a16:colId xmlns:a16="http://schemas.microsoft.com/office/drawing/2014/main" xmlns="" val="3283167442"/>
                    </a:ext>
                  </a:extLst>
                </a:gridCol>
                <a:gridCol w="143120">
                  <a:extLst>
                    <a:ext uri="{9D8B030D-6E8A-4147-A177-3AD203B41FA5}">
                      <a16:colId xmlns:a16="http://schemas.microsoft.com/office/drawing/2014/main" xmlns="" val="3051938579"/>
                    </a:ext>
                  </a:extLst>
                </a:gridCol>
                <a:gridCol w="143120">
                  <a:extLst>
                    <a:ext uri="{9D8B030D-6E8A-4147-A177-3AD203B41FA5}">
                      <a16:colId xmlns:a16="http://schemas.microsoft.com/office/drawing/2014/main" xmlns="" val="879682827"/>
                    </a:ext>
                  </a:extLst>
                </a:gridCol>
                <a:gridCol w="143120">
                  <a:extLst>
                    <a:ext uri="{9D8B030D-6E8A-4147-A177-3AD203B41FA5}">
                      <a16:colId xmlns:a16="http://schemas.microsoft.com/office/drawing/2014/main" xmlns="" val="883732732"/>
                    </a:ext>
                  </a:extLst>
                </a:gridCol>
                <a:gridCol w="143120">
                  <a:extLst>
                    <a:ext uri="{9D8B030D-6E8A-4147-A177-3AD203B41FA5}">
                      <a16:colId xmlns:a16="http://schemas.microsoft.com/office/drawing/2014/main" xmlns="" val="1179250525"/>
                    </a:ext>
                  </a:extLst>
                </a:gridCol>
                <a:gridCol w="143120">
                  <a:extLst>
                    <a:ext uri="{9D8B030D-6E8A-4147-A177-3AD203B41FA5}">
                      <a16:colId xmlns:a16="http://schemas.microsoft.com/office/drawing/2014/main" xmlns="" val="3603834934"/>
                    </a:ext>
                  </a:extLst>
                </a:gridCol>
                <a:gridCol w="143120">
                  <a:extLst>
                    <a:ext uri="{9D8B030D-6E8A-4147-A177-3AD203B41FA5}">
                      <a16:colId xmlns:a16="http://schemas.microsoft.com/office/drawing/2014/main" xmlns="" val="3860408600"/>
                    </a:ext>
                  </a:extLst>
                </a:gridCol>
                <a:gridCol w="143120">
                  <a:extLst>
                    <a:ext uri="{9D8B030D-6E8A-4147-A177-3AD203B41FA5}">
                      <a16:colId xmlns:a16="http://schemas.microsoft.com/office/drawing/2014/main" xmlns="" val="2455705254"/>
                    </a:ext>
                  </a:extLst>
                </a:gridCol>
                <a:gridCol w="143120">
                  <a:extLst>
                    <a:ext uri="{9D8B030D-6E8A-4147-A177-3AD203B41FA5}">
                      <a16:colId xmlns:a16="http://schemas.microsoft.com/office/drawing/2014/main" xmlns="" val="3872200758"/>
                    </a:ext>
                  </a:extLst>
                </a:gridCol>
                <a:gridCol w="143120">
                  <a:extLst>
                    <a:ext uri="{9D8B030D-6E8A-4147-A177-3AD203B41FA5}">
                      <a16:colId xmlns:a16="http://schemas.microsoft.com/office/drawing/2014/main" xmlns="" val="2060948445"/>
                    </a:ext>
                  </a:extLst>
                </a:gridCol>
                <a:gridCol w="143120">
                  <a:extLst>
                    <a:ext uri="{9D8B030D-6E8A-4147-A177-3AD203B41FA5}">
                      <a16:colId xmlns:a16="http://schemas.microsoft.com/office/drawing/2014/main" xmlns="" val="361326241"/>
                    </a:ext>
                  </a:extLst>
                </a:gridCol>
                <a:gridCol w="143120">
                  <a:extLst>
                    <a:ext uri="{9D8B030D-6E8A-4147-A177-3AD203B41FA5}">
                      <a16:colId xmlns:a16="http://schemas.microsoft.com/office/drawing/2014/main" xmlns="" val="1389228040"/>
                    </a:ext>
                  </a:extLst>
                </a:gridCol>
                <a:gridCol w="143120">
                  <a:extLst>
                    <a:ext uri="{9D8B030D-6E8A-4147-A177-3AD203B41FA5}">
                      <a16:colId xmlns:a16="http://schemas.microsoft.com/office/drawing/2014/main" xmlns="" val="883972395"/>
                    </a:ext>
                  </a:extLst>
                </a:gridCol>
              </a:tblGrid>
              <a:tr h="249900">
                <a:tc gridSpan="51">
                  <a:txBody>
                    <a:bodyPr/>
                    <a:lstStyle/>
                    <a:p>
                      <a:pPr algn="ctr" fontAlgn="ctr"/>
                      <a:r>
                        <a:rPr lang="cs-CZ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Domovník-</a:t>
                      </a:r>
                      <a:r>
                        <a:rPr lang="cs-CZ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preventista</a:t>
                      </a:r>
                      <a:r>
                        <a:rPr lang="cs-CZ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cs-CZ" sz="13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– harmonogram</a:t>
                      </a:r>
                      <a:endParaRPr lang="cs-CZ" sz="13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44542708"/>
                  </a:ext>
                </a:extLst>
              </a:tr>
              <a:tr h="145774"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2016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12">
                  <a:txBody>
                    <a:bodyPr/>
                    <a:lstStyle/>
                    <a:p>
                      <a:pPr algn="ctr" fontAlgn="ctr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2017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12">
                  <a:txBody>
                    <a:bodyPr/>
                    <a:lstStyle/>
                    <a:p>
                      <a:pPr algn="ctr" fontAlgn="ctr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2018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F8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12">
                  <a:txBody>
                    <a:bodyPr/>
                    <a:lstStyle/>
                    <a:p>
                      <a:pPr algn="ctr" fontAlgn="ctr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2019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algn="ctr" fontAlgn="ctr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2020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02161948"/>
                  </a:ext>
                </a:extLst>
              </a:tr>
              <a:tr h="145774"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928406320"/>
                  </a:ext>
                </a:extLst>
              </a:tr>
              <a:tr h="236017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pt-BR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KA 01 Řízení a administrace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x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600430830"/>
                  </a:ext>
                </a:extLst>
              </a:tr>
              <a:tr h="252179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KA 02 Vytvoření metodiky DP + KA 03 Nastavení kvalifikačních standardů DP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x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689797491"/>
                  </a:ext>
                </a:extLst>
              </a:tr>
              <a:tr h="236017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KA 04 Definování podmínek a kritérií pro výběr obcí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x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148779469"/>
                  </a:ext>
                </a:extLst>
              </a:tr>
              <a:tr h="263783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KA 05 Zaměstnání DP (cílové skupiny) + Zvyšování kvalifikačních předpokladů (vzdělávání)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x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119626179"/>
                  </a:ext>
                </a:extLst>
              </a:tr>
              <a:tr h="236017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KA 06 Osvěta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x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73628996"/>
                  </a:ext>
                </a:extLst>
              </a:tr>
              <a:tr h="256842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Příprava ZD k VŘ 02-04 (Tvorba a tisk příruček, tvorba a pořízení DVD)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x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92564290"/>
                  </a:ext>
                </a:extLst>
              </a:tr>
              <a:tr h="236017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Kontrola ŘO OPZ před vyhlášením VŘ 02-04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x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859072723"/>
                  </a:ext>
                </a:extLst>
              </a:tr>
              <a:tr h="236017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Soutěžení VŘ 02-04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x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9773246"/>
                  </a:ext>
                </a:extLst>
              </a:tr>
              <a:tr h="241964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cs-CZ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  <a:p>
                      <a:pPr algn="ctr" fontAlgn="ctr"/>
                      <a:r>
                        <a:rPr lang="cs-CZ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Kontrola ŘO OPZ před podpisem smlouvy</a:t>
                      </a:r>
                    </a:p>
                    <a:p>
                      <a:pPr algn="ctr" fontAlgn="ctr"/>
                      <a:r>
                        <a:rPr lang="cs-CZ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cs-CZ" sz="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039" marR="6039" marT="603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cs-CZ" sz="7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039" marR="6039" marT="6039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x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363324894"/>
                  </a:ext>
                </a:extLst>
              </a:tr>
              <a:tr h="236017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Realizace výstupů KA 06 (dodavatelských)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x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487449488"/>
                  </a:ext>
                </a:extLst>
              </a:tr>
              <a:tr h="236017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Konference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x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69061369"/>
                  </a:ext>
                </a:extLst>
              </a:tr>
              <a:tr h="236017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cs-CZ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Sebeevaluace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7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x</a:t>
                      </a:r>
                    </a:p>
                  </a:txBody>
                  <a:tcPr marL="6039" marR="6039" marT="60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119792258"/>
                  </a:ext>
                </a:extLst>
              </a:tr>
            </a:tbl>
          </a:graphicData>
        </a:graphic>
      </p:graphicFrame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9985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85595" y="1033149"/>
            <a:ext cx="7772400" cy="955691"/>
          </a:xfrm>
        </p:spPr>
        <p:txBody>
          <a:bodyPr>
            <a:norm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Kontaktní spojení:</a:t>
            </a:r>
            <a:endParaRPr lang="cs-CZ" sz="24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55576" y="2060848"/>
            <a:ext cx="7200800" cy="3577952"/>
          </a:xfrm>
        </p:spPr>
        <p:txBody>
          <a:bodyPr>
            <a:normAutofit fontScale="77500" lnSpcReduction="20000"/>
          </a:bodyPr>
          <a:lstStyle/>
          <a:p>
            <a:r>
              <a:rPr lang="cs-CZ" sz="24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Projektová manažerka</a:t>
            </a:r>
          </a:p>
          <a:p>
            <a:r>
              <a:rPr lang="cs-CZ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Mgr. Kamila Knotková</a:t>
            </a:r>
          </a:p>
          <a:p>
            <a:r>
              <a:rPr lang="cs-CZ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E-mail:</a:t>
            </a:r>
            <a:r>
              <a:rPr lang="cs-CZ" sz="24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4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kamila.knotkova@mvcr.cz</a:t>
            </a:r>
            <a:r>
              <a:rPr lang="cs-CZ" sz="24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cs-CZ" sz="2400" b="1" dirty="0" smtClean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4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Odborný gestor projektu</a:t>
            </a:r>
            <a:endParaRPr lang="cs-CZ" sz="2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JUDr. Tomáš Koníček</a:t>
            </a:r>
          </a:p>
          <a:p>
            <a:r>
              <a:rPr lang="cs-CZ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E-mail: </a:t>
            </a:r>
            <a:r>
              <a:rPr lang="cs-CZ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tomas.konicek@mvcr.cz</a:t>
            </a:r>
            <a:endParaRPr lang="cs-CZ" sz="2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sz="2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sz="2400" b="1" dirty="0" smtClean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4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Koordinátorka cílové skupiny</a:t>
            </a:r>
          </a:p>
          <a:p>
            <a:r>
              <a:rPr lang="cs-CZ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Radka Vaňasová</a:t>
            </a:r>
          </a:p>
          <a:p>
            <a:r>
              <a:rPr lang="cs-CZ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E-mail: </a:t>
            </a:r>
            <a:r>
              <a:rPr lang="cs-CZ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radka.vanasova@mvcr.cz</a:t>
            </a:r>
            <a:r>
              <a:rPr lang="cs-CZ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cs-CZ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2" descr="W:\PUBLICITA\VIZUÁLNÍ_IDENTITA\loga\OPZ\logo_OPZ_barevn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0817"/>
            <a:ext cx="2604425" cy="5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ek 4" descr="C:\Users\zavrelf\Pictures\Logo_CMYK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86479"/>
            <a:ext cx="1875790" cy="8286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16348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:\PUBLICITA\VIZUÁLNÍ_IDENTITA\loga\OPZ\logo_OPZ_barevn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6"/>
            <a:ext cx="5191125" cy="107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408981"/>
            <a:ext cx="7772400" cy="1470025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Ralsko</a:t>
            </a:r>
            <a:endParaRPr lang="cs-CZ" sz="36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Obrázek 4" descr="C:\Users\zavrelf\Pictures\Logo_CMYK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56480"/>
            <a:ext cx="1875790" cy="82867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Podnadpis 2"/>
          <p:cNvSpPr>
            <a:spLocks noGrp="1"/>
          </p:cNvSpPr>
          <p:nvPr>
            <p:ph type="subTitle" idx="1"/>
          </p:nvPr>
        </p:nvSpPr>
        <p:spPr>
          <a:xfrm>
            <a:off x="251520" y="2492896"/>
            <a:ext cx="8784976" cy="4248472"/>
          </a:xfrm>
        </p:spPr>
        <p:txBody>
          <a:bodyPr>
            <a:normAutofit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cs-CZ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 obci působí </a:t>
            </a:r>
            <a:r>
              <a:rPr lang="cs-CZ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 DP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cs-CZ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Přehled činností: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cs-CZ" sz="1600" dirty="0" smtClean="0">
                <a:solidFill>
                  <a:schemeClr val="accent1"/>
                </a:solidFill>
              </a:rPr>
              <a:t>Kontrola </a:t>
            </a:r>
            <a:r>
              <a:rPr lang="cs-CZ" sz="1600" dirty="0">
                <a:solidFill>
                  <a:schemeClr val="accent1"/>
                </a:solidFill>
              </a:rPr>
              <a:t>dodržování úklidu, </a:t>
            </a:r>
            <a:r>
              <a:rPr lang="cs-CZ" sz="1600" dirty="0" smtClean="0">
                <a:solidFill>
                  <a:schemeClr val="accent1"/>
                </a:solidFill>
              </a:rPr>
              <a:t>zejména odkládání </a:t>
            </a:r>
            <a:r>
              <a:rPr lang="cs-CZ" sz="1600" dirty="0">
                <a:solidFill>
                  <a:schemeClr val="accent1"/>
                </a:solidFill>
              </a:rPr>
              <a:t>nepotřebných věcí </a:t>
            </a:r>
            <a:r>
              <a:rPr lang="cs-CZ" sz="1600" dirty="0" smtClean="0">
                <a:solidFill>
                  <a:schemeClr val="accent1"/>
                </a:solidFill>
              </a:rPr>
              <a:t>ve spol. prostorách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cs-CZ" sz="1600" dirty="0" smtClean="0">
                <a:solidFill>
                  <a:schemeClr val="accent1"/>
                </a:solidFill>
                <a:cs typeface="Arial" panose="020B0604020202020204" pitchFamily="34" charset="0"/>
              </a:rPr>
              <a:t>Problémem je nepořádek po psech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pl-PL" sz="1600" dirty="0">
                <a:solidFill>
                  <a:schemeClr val="accent1"/>
                </a:solidFill>
                <a:cs typeface="Arial" panose="020B0604020202020204" pitchFamily="34" charset="0"/>
              </a:rPr>
              <a:t>S</a:t>
            </a:r>
            <a:r>
              <a:rPr lang="pl-PL" sz="1600" dirty="0" smtClean="0">
                <a:solidFill>
                  <a:schemeClr val="accent1"/>
                </a:solidFill>
                <a:cs typeface="Arial" panose="020B0604020202020204" pitchFamily="34" charset="0"/>
              </a:rPr>
              <a:t>polupráce </a:t>
            </a:r>
            <a:r>
              <a:rPr lang="pl-PL" sz="1600" dirty="0">
                <a:solidFill>
                  <a:schemeClr val="accent1"/>
                </a:solidFill>
                <a:cs typeface="Arial" panose="020B0604020202020204" pitchFamily="34" charset="0"/>
              </a:rPr>
              <a:t>s APK </a:t>
            </a:r>
            <a:r>
              <a:rPr lang="pl-PL" sz="1600" dirty="0" smtClean="0">
                <a:solidFill>
                  <a:schemeClr val="accent1"/>
                </a:solidFill>
                <a:cs typeface="Arial" panose="020B0604020202020204" pitchFamily="34" charset="0"/>
              </a:rPr>
              <a:t>a MP Ralsko, se sociálními pracovníky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pl-PL" sz="1600" dirty="0" smtClean="0">
                <a:solidFill>
                  <a:schemeClr val="accent1"/>
                </a:solidFill>
                <a:cs typeface="Arial" panose="020B0604020202020204" pitchFamily="34" charset="0"/>
              </a:rPr>
              <a:t>Předávání klíčů řemeslníkům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cs-CZ" sz="1600" dirty="0" smtClean="0">
                <a:solidFill>
                  <a:schemeClr val="accent1"/>
                </a:solidFill>
                <a:cs typeface="Arial" panose="020B0604020202020204" pitchFamily="34" charset="0"/>
              </a:rPr>
              <a:t>Pomoc při řešení sousedských sporů (lidé se slovně i fyzicky napadají)</a:t>
            </a:r>
            <a:endParaRPr lang="cs-CZ" sz="1600" dirty="0">
              <a:solidFill>
                <a:schemeClr val="accent1"/>
              </a:solidFill>
              <a:cs typeface="Arial" panose="020B0604020202020204" pitchFamily="34" charset="0"/>
            </a:endParaRPr>
          </a:p>
          <a:p>
            <a:pPr marL="914400" lvl="1" indent="-457200" algn="l">
              <a:buFont typeface="Arial" panose="020B0604020202020204" pitchFamily="34" charset="0"/>
              <a:buChar char="•"/>
            </a:pPr>
            <a:endParaRPr lang="cs-CZ" sz="1600" dirty="0" smtClean="0">
              <a:solidFill>
                <a:srgbClr val="292929"/>
              </a:solidFill>
            </a:endParaRPr>
          </a:p>
          <a:p>
            <a:pPr marL="914400" lvl="1" indent="-457200" algn="l">
              <a:buFont typeface="Arial" panose="020B0604020202020204" pitchFamily="34" charset="0"/>
              <a:buChar char="•"/>
            </a:pPr>
            <a:endParaRPr lang="cs-CZ" sz="1600" dirty="0">
              <a:solidFill>
                <a:srgbClr val="292929"/>
              </a:solidFill>
            </a:endParaRPr>
          </a:p>
        </p:txBody>
      </p:sp>
      <p:pic>
        <p:nvPicPr>
          <p:cNvPr id="2050" name="Picture 2" descr="Znak obce Ralsko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0239" y="1408982"/>
            <a:ext cx="1395775" cy="139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lačítko akce: Zpět nebo Předchozí 7">
            <a:hlinkClick r:id="" action="ppaction://hlinkshowjump?jump=lastslideviewed" highlightClick="1"/>
          </p:cNvPr>
          <p:cNvSpPr/>
          <p:nvPr/>
        </p:nvSpPr>
        <p:spPr>
          <a:xfrm>
            <a:off x="8676456" y="6381328"/>
            <a:ext cx="216024" cy="216024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3656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:\PUBLICITA\VIZUÁLNÍ_IDENTITA\loga\OPZ\logo_OPZ_barevn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6"/>
            <a:ext cx="5191125" cy="107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408981"/>
            <a:ext cx="7772400" cy="1470025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Rotava</a:t>
            </a:r>
            <a:endParaRPr lang="cs-CZ" sz="36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Obrázek 4" descr="C:\Users\zavrelf\Pictures\Logo_CMYK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56480"/>
            <a:ext cx="1875790" cy="828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9218" name="Picture 2" descr="Znak obce Rotav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7" y="1408981"/>
            <a:ext cx="1296144" cy="1457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lačítko akce: Zpět nebo Předchozí 6">
            <a:hlinkClick r:id="" action="ppaction://hlinkshowjump?jump=lastslideviewed" highlightClick="1"/>
          </p:cNvPr>
          <p:cNvSpPr/>
          <p:nvPr/>
        </p:nvSpPr>
        <p:spPr>
          <a:xfrm>
            <a:off x="8676456" y="6381328"/>
            <a:ext cx="216024" cy="216024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Podnadpis 2"/>
          <p:cNvSpPr>
            <a:spLocks noGrp="1"/>
          </p:cNvSpPr>
          <p:nvPr>
            <p:ph type="subTitle" idx="1"/>
          </p:nvPr>
        </p:nvSpPr>
        <p:spPr>
          <a:xfrm>
            <a:off x="251520" y="2492896"/>
            <a:ext cx="8784976" cy="4248472"/>
          </a:xfrm>
        </p:spPr>
        <p:txBody>
          <a:bodyPr>
            <a:normAutofit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cs-CZ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 obci působí </a:t>
            </a:r>
            <a:r>
              <a:rPr lang="cs-CZ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 DP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cs-CZ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Přehled činností: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cs-CZ" sz="1600" dirty="0" smtClean="0">
                <a:solidFill>
                  <a:schemeClr val="accent1"/>
                </a:solidFill>
              </a:rPr>
              <a:t>Kontrola </a:t>
            </a:r>
            <a:r>
              <a:rPr lang="cs-CZ" sz="1600" dirty="0">
                <a:solidFill>
                  <a:schemeClr val="accent1"/>
                </a:solidFill>
              </a:rPr>
              <a:t>úklidu</a:t>
            </a:r>
            <a:r>
              <a:rPr lang="cs-CZ" sz="1600" dirty="0" smtClean="0">
                <a:solidFill>
                  <a:schemeClr val="accent1"/>
                </a:solidFill>
              </a:rPr>
              <a:t>, </a:t>
            </a:r>
            <a:r>
              <a:rPr lang="cs-CZ" sz="1600" dirty="0">
                <a:solidFill>
                  <a:schemeClr val="accent1"/>
                </a:solidFill>
              </a:rPr>
              <a:t>kontrola dodržování veřejného pořádku uvnitř objektu. 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cs-CZ" sz="1600" dirty="0">
                <a:solidFill>
                  <a:schemeClr val="accent1"/>
                </a:solidFill>
              </a:rPr>
              <a:t>H</a:t>
            </a:r>
            <a:r>
              <a:rPr lang="cs-CZ" sz="1600" dirty="0" smtClean="0">
                <a:solidFill>
                  <a:schemeClr val="accent1"/>
                </a:solidFill>
              </a:rPr>
              <a:t>lášení </a:t>
            </a:r>
            <a:r>
              <a:rPr lang="cs-CZ" sz="1600" dirty="0">
                <a:solidFill>
                  <a:schemeClr val="accent1"/>
                </a:solidFill>
              </a:rPr>
              <a:t>zjištěných závad, </a:t>
            </a:r>
            <a:r>
              <a:rPr lang="cs-CZ" sz="1600" dirty="0" smtClean="0">
                <a:solidFill>
                  <a:schemeClr val="accent1"/>
                </a:solidFill>
              </a:rPr>
              <a:t>drobné opravy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cs-CZ" sz="1600" dirty="0" smtClean="0">
                <a:solidFill>
                  <a:schemeClr val="accent1"/>
                </a:solidFill>
              </a:rPr>
              <a:t>Vylepení upozornění </a:t>
            </a:r>
            <a:r>
              <a:rPr lang="cs-CZ" sz="1600" dirty="0">
                <a:solidFill>
                  <a:schemeClr val="accent1"/>
                </a:solidFill>
              </a:rPr>
              <a:t>pro </a:t>
            </a:r>
            <a:r>
              <a:rPr lang="cs-CZ" sz="1600" dirty="0" smtClean="0">
                <a:solidFill>
                  <a:schemeClr val="accent1"/>
                </a:solidFill>
              </a:rPr>
              <a:t>nájemníky, </a:t>
            </a:r>
            <a:r>
              <a:rPr lang="cs-CZ" sz="1600" dirty="0">
                <a:solidFill>
                  <a:schemeClr val="accent1"/>
                </a:solidFill>
              </a:rPr>
              <a:t>aby nedávali pod schodiště nepořádek a </a:t>
            </a:r>
            <a:r>
              <a:rPr lang="cs-CZ" sz="1600" dirty="0" smtClean="0">
                <a:solidFill>
                  <a:schemeClr val="accent1"/>
                </a:solidFill>
              </a:rPr>
              <a:t>nábytek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cs-CZ" sz="1600" dirty="0" smtClean="0">
                <a:solidFill>
                  <a:schemeClr val="accent1"/>
                </a:solidFill>
              </a:rPr>
              <a:t>Pravidelná </a:t>
            </a:r>
            <a:r>
              <a:rPr lang="cs-CZ" sz="1600" dirty="0">
                <a:solidFill>
                  <a:schemeClr val="accent1"/>
                </a:solidFill>
              </a:rPr>
              <a:t>spolupráce s APK, MP, PČR</a:t>
            </a:r>
          </a:p>
          <a:p>
            <a:pPr lvl="1" algn="l"/>
            <a:endParaRPr lang="cs-CZ" sz="1600" dirty="0">
              <a:solidFill>
                <a:srgbClr val="29292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3656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:\PUBLICITA\VIZUÁLNÍ_IDENTITA\loga\OPZ\logo_OPZ_barevn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6"/>
            <a:ext cx="5191125" cy="107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408981"/>
            <a:ext cx="7772400" cy="1470025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Nový Bydžov</a:t>
            </a:r>
            <a:endParaRPr lang="cs-CZ" sz="36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Obrázek 4" descr="C:\Users\zavrelf\Pictures\Logo_CMYK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56480"/>
            <a:ext cx="1875790" cy="82867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Podnadpis 2"/>
          <p:cNvSpPr>
            <a:spLocks noGrp="1"/>
          </p:cNvSpPr>
          <p:nvPr>
            <p:ph type="subTitle" idx="1"/>
          </p:nvPr>
        </p:nvSpPr>
        <p:spPr>
          <a:xfrm>
            <a:off x="251520" y="2492896"/>
            <a:ext cx="8784976" cy="4248472"/>
          </a:xfrm>
        </p:spPr>
        <p:txBody>
          <a:bodyPr>
            <a:normAutofit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cs-CZ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 obci působí </a:t>
            </a:r>
            <a:r>
              <a:rPr lang="cs-CZ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DP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cs-CZ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Přehled činností: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cs-CZ" sz="1600" dirty="0" smtClean="0">
                <a:solidFill>
                  <a:schemeClr val="accent1"/>
                </a:solidFill>
              </a:rPr>
              <a:t>Řešení úklidu veřejných prostranství s nájemníky (skladování dřeva)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cs-CZ" sz="1600" dirty="0" smtClean="0">
                <a:solidFill>
                  <a:schemeClr val="accent1"/>
                </a:solidFill>
              </a:rPr>
              <a:t>Kontrola dodržování pořádku, drobné opravy </a:t>
            </a:r>
            <a:r>
              <a:rPr lang="cs-CZ" sz="1600" dirty="0">
                <a:solidFill>
                  <a:schemeClr val="accent1"/>
                </a:solidFill>
              </a:rPr>
              <a:t>a hlášení </a:t>
            </a:r>
            <a:r>
              <a:rPr lang="cs-CZ" sz="1600" dirty="0" smtClean="0">
                <a:solidFill>
                  <a:schemeClr val="accent1"/>
                </a:solidFill>
              </a:rPr>
              <a:t>závad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endParaRPr lang="cs-CZ" sz="1600" dirty="0" smtClean="0">
              <a:solidFill>
                <a:schemeClr val="accent1"/>
              </a:solidFill>
            </a:endParaRPr>
          </a:p>
          <a:p>
            <a:pPr marL="914400" lvl="1" indent="-457200" algn="l">
              <a:buFont typeface="Arial" panose="020B0604020202020204" pitchFamily="34" charset="0"/>
              <a:buChar char="•"/>
            </a:pPr>
            <a:endParaRPr lang="cs-CZ" sz="1600" dirty="0" smtClean="0">
              <a:solidFill>
                <a:schemeClr val="accent1"/>
              </a:solidFill>
            </a:endParaRPr>
          </a:p>
          <a:p>
            <a:pPr marL="914400" lvl="1" indent="-457200" algn="l">
              <a:buFont typeface="Arial" panose="020B0604020202020204" pitchFamily="34" charset="0"/>
              <a:buChar char="•"/>
            </a:pPr>
            <a:endParaRPr lang="cs-CZ" sz="1600" dirty="0" smtClean="0">
              <a:solidFill>
                <a:schemeClr val="accent1"/>
              </a:solidFill>
            </a:endParaRPr>
          </a:p>
          <a:p>
            <a:pPr marL="914400" lvl="1" indent="-457200" algn="l">
              <a:buFont typeface="Arial" panose="020B0604020202020204" pitchFamily="34" charset="0"/>
              <a:buChar char="•"/>
            </a:pPr>
            <a:endParaRPr lang="cs-CZ" sz="1600" dirty="0" smtClean="0">
              <a:solidFill>
                <a:srgbClr val="292929"/>
              </a:solidFill>
            </a:endParaRPr>
          </a:p>
          <a:p>
            <a:pPr marL="914400" lvl="1" indent="-457200" algn="l">
              <a:buFont typeface="Arial" panose="020B0604020202020204" pitchFamily="34" charset="0"/>
              <a:buChar char="•"/>
            </a:pPr>
            <a:endParaRPr lang="cs-CZ" sz="1600" dirty="0">
              <a:solidFill>
                <a:srgbClr val="292929"/>
              </a:solidFill>
            </a:endParaRPr>
          </a:p>
        </p:txBody>
      </p:sp>
      <p:sp>
        <p:nvSpPr>
          <p:cNvPr id="7" name="Tlačítko akce: Zpět nebo Předchozí 6">
            <a:hlinkClick r:id="" action="ppaction://hlinkshowjump?jump=lastslideviewed" highlightClick="1"/>
          </p:cNvPr>
          <p:cNvSpPr/>
          <p:nvPr/>
        </p:nvSpPr>
        <p:spPr>
          <a:xfrm>
            <a:off x="8676456" y="6381328"/>
            <a:ext cx="216024" cy="216024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266" name="Picture 2" descr="Znak obce NovÃ½ BydÅ¾ov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0939" y="1408981"/>
            <a:ext cx="1352904" cy="1587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3656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:\PUBLICITA\VIZUÁLNÍ_IDENTITA\loga\OPZ\logo_OPZ_barevn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6"/>
            <a:ext cx="5191125" cy="107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408981"/>
            <a:ext cx="7772400" cy="1470025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Žďár n. S.</a:t>
            </a:r>
            <a:endParaRPr lang="cs-CZ" sz="36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Obrázek 4" descr="C:\Users\zavrelf\Pictures\Logo_CMYK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56480"/>
            <a:ext cx="1875790" cy="82867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lačítko akce: Zpět nebo Předchozí 5">
            <a:hlinkClick r:id="" action="ppaction://hlinkshowjump?jump=lastslideviewed" highlightClick="1"/>
          </p:cNvPr>
          <p:cNvSpPr/>
          <p:nvPr/>
        </p:nvSpPr>
        <p:spPr>
          <a:xfrm>
            <a:off x="8676456" y="6381328"/>
            <a:ext cx="216024" cy="216024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42" name="Picture 2" descr="Znak obce Å½ÄÃ¡r nad SÃ¡zavou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408981"/>
            <a:ext cx="1368152" cy="1560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Podnadpis 2"/>
          <p:cNvSpPr>
            <a:spLocks noGrp="1"/>
          </p:cNvSpPr>
          <p:nvPr>
            <p:ph type="subTitle" idx="1"/>
          </p:nvPr>
        </p:nvSpPr>
        <p:spPr>
          <a:xfrm>
            <a:off x="251520" y="2492896"/>
            <a:ext cx="8784976" cy="4248472"/>
          </a:xfrm>
        </p:spPr>
        <p:txBody>
          <a:bodyPr>
            <a:normAutofit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cs-CZ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 obci působí </a:t>
            </a:r>
            <a:r>
              <a:rPr lang="cs-CZ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DP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cs-CZ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Přehled činností: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cs-CZ" sz="1600" dirty="0" smtClean="0">
                <a:solidFill>
                  <a:schemeClr val="accent1"/>
                </a:solidFill>
              </a:rPr>
              <a:t>Zajištění úklidu věcí (lednice, nábytek) ve veřejných prostorách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cs-CZ" sz="1600" dirty="0" smtClean="0">
                <a:solidFill>
                  <a:schemeClr val="accent1"/>
                </a:solidFill>
              </a:rPr>
              <a:t>Řešení stížností na neukázněnou </a:t>
            </a:r>
            <a:r>
              <a:rPr lang="cs-CZ" sz="1600" dirty="0">
                <a:solidFill>
                  <a:schemeClr val="accent1"/>
                </a:solidFill>
              </a:rPr>
              <a:t>mládež na </a:t>
            </a:r>
            <a:r>
              <a:rPr lang="cs-CZ" sz="1600" dirty="0" smtClean="0">
                <a:solidFill>
                  <a:schemeClr val="accent1"/>
                </a:solidFill>
              </a:rPr>
              <a:t>chodbách (vulgarismy, kouření na chodbách) řešeno </a:t>
            </a:r>
            <a:r>
              <a:rPr lang="cs-CZ" sz="1600" dirty="0">
                <a:solidFill>
                  <a:schemeClr val="accent1"/>
                </a:solidFill>
              </a:rPr>
              <a:t>s konkrétními </a:t>
            </a:r>
            <a:r>
              <a:rPr lang="cs-CZ" sz="1600" dirty="0" smtClean="0">
                <a:solidFill>
                  <a:schemeClr val="accent1"/>
                </a:solidFill>
              </a:rPr>
              <a:t>aktéry, předáno OSPOD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cs-CZ" sz="1600" dirty="0" smtClean="0">
                <a:solidFill>
                  <a:schemeClr val="accent1"/>
                </a:solidFill>
              </a:rPr>
              <a:t>Spolupráce s APK při kontrole nehlášených osob </a:t>
            </a:r>
            <a:r>
              <a:rPr lang="cs-CZ" sz="1600" dirty="0">
                <a:solidFill>
                  <a:schemeClr val="accent1"/>
                </a:solidFill>
              </a:rPr>
              <a:t>v </a:t>
            </a:r>
            <a:r>
              <a:rPr lang="cs-CZ" sz="1600" dirty="0" smtClean="0">
                <a:solidFill>
                  <a:schemeClr val="accent1"/>
                </a:solidFill>
              </a:rPr>
              <a:t>domech (</a:t>
            </a:r>
            <a:r>
              <a:rPr lang="cs-CZ" sz="1600" dirty="0">
                <a:solidFill>
                  <a:schemeClr val="accent1"/>
                </a:solidFill>
              </a:rPr>
              <a:t>někteří i pod vlivem návykových látek</a:t>
            </a:r>
            <a:r>
              <a:rPr lang="cs-CZ" sz="1600" dirty="0" smtClean="0">
                <a:solidFill>
                  <a:schemeClr val="accent1"/>
                </a:solidFill>
              </a:rPr>
              <a:t>), jejich přespávání </a:t>
            </a:r>
            <a:r>
              <a:rPr lang="cs-CZ" sz="1600" dirty="0">
                <a:solidFill>
                  <a:schemeClr val="accent1"/>
                </a:solidFill>
              </a:rPr>
              <a:t>v </a:t>
            </a:r>
            <a:r>
              <a:rPr lang="cs-CZ" sz="1600" dirty="0" smtClean="0">
                <a:solidFill>
                  <a:schemeClr val="accent1"/>
                </a:solidFill>
              </a:rPr>
              <a:t>suterénu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cs-CZ" sz="1600" dirty="0" smtClean="0">
                <a:solidFill>
                  <a:schemeClr val="accent1"/>
                </a:solidFill>
              </a:rPr>
              <a:t>Nerespektování pravidel (noční klid) </a:t>
            </a:r>
            <a:r>
              <a:rPr lang="cs-CZ" sz="1600" dirty="0">
                <a:solidFill>
                  <a:schemeClr val="accent1"/>
                </a:solidFill>
              </a:rPr>
              <a:t>stále stejnými nájemníky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cs-CZ" sz="1600" dirty="0" smtClean="0">
                <a:solidFill>
                  <a:schemeClr val="accent1"/>
                </a:solidFill>
              </a:rPr>
              <a:t>Kontrola úklidu, hlášení závad a drobné opravy</a:t>
            </a:r>
          </a:p>
          <a:p>
            <a:pPr lvl="1" algn="l"/>
            <a:endParaRPr lang="cs-CZ" sz="1600" dirty="0" smtClean="0">
              <a:solidFill>
                <a:schemeClr val="accent1"/>
              </a:solidFill>
            </a:endParaRPr>
          </a:p>
          <a:p>
            <a:pPr marL="914400" lvl="1" indent="-457200" algn="l">
              <a:buFont typeface="Arial" panose="020B0604020202020204" pitchFamily="34" charset="0"/>
              <a:buChar char="•"/>
            </a:pPr>
            <a:endParaRPr lang="cs-CZ" sz="1600" dirty="0" smtClean="0">
              <a:solidFill>
                <a:schemeClr val="accent1"/>
              </a:solidFill>
            </a:endParaRPr>
          </a:p>
          <a:p>
            <a:pPr marL="914400" lvl="1" indent="-457200" algn="l">
              <a:buFont typeface="Arial" panose="020B0604020202020204" pitchFamily="34" charset="0"/>
              <a:buChar char="•"/>
            </a:pPr>
            <a:endParaRPr lang="cs-CZ" sz="1600" dirty="0">
              <a:solidFill>
                <a:schemeClr val="accent1"/>
              </a:solidFill>
            </a:endParaRPr>
          </a:p>
          <a:p>
            <a:pPr marL="914400" lvl="1" indent="-457200" algn="l">
              <a:buFont typeface="Arial" panose="020B0604020202020204" pitchFamily="34" charset="0"/>
              <a:buChar char="•"/>
            </a:pPr>
            <a:endParaRPr lang="cs-CZ" sz="1600" dirty="0" smtClean="0">
              <a:solidFill>
                <a:schemeClr val="accent1"/>
              </a:solidFill>
            </a:endParaRPr>
          </a:p>
          <a:p>
            <a:pPr marL="914400" lvl="1" indent="-457200" algn="l">
              <a:buFont typeface="Arial" panose="020B0604020202020204" pitchFamily="34" charset="0"/>
              <a:buChar char="•"/>
            </a:pPr>
            <a:endParaRPr lang="cs-CZ" sz="1600" dirty="0" smtClean="0">
              <a:solidFill>
                <a:srgbClr val="292929"/>
              </a:solidFill>
            </a:endParaRPr>
          </a:p>
          <a:p>
            <a:pPr marL="914400" lvl="1" indent="-457200" algn="l">
              <a:buFont typeface="Arial" panose="020B0604020202020204" pitchFamily="34" charset="0"/>
              <a:buChar char="•"/>
            </a:pPr>
            <a:endParaRPr lang="cs-CZ" sz="1600" dirty="0">
              <a:solidFill>
                <a:srgbClr val="29292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3656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:\PUBLICITA\VIZUÁLNÍ_IDENTITA\loga\OPZ\logo_OPZ_barevn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6"/>
            <a:ext cx="5191125" cy="107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408981"/>
            <a:ext cx="7772400" cy="1470025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Břeclav</a:t>
            </a:r>
            <a:endParaRPr lang="cs-CZ" sz="36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51520" y="2492896"/>
            <a:ext cx="8784976" cy="4248472"/>
          </a:xfrm>
        </p:spPr>
        <p:txBody>
          <a:bodyPr>
            <a:normAutofit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cs-CZ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 obci působí </a:t>
            </a:r>
            <a:r>
              <a:rPr lang="cs-CZ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DP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cs-CZ" sz="1600" dirty="0" smtClean="0">
                <a:solidFill>
                  <a:schemeClr val="accent1"/>
                </a:solidFill>
              </a:rPr>
              <a:t>Problém s dodržováním pořádku nájemníky v lokalitě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cs-CZ" sz="1600" dirty="0" smtClean="0">
                <a:solidFill>
                  <a:schemeClr val="accent1"/>
                </a:solidFill>
              </a:rPr>
              <a:t>Navezeny nové kontejnery, MÚ schválil uklízečku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endParaRPr lang="cs-CZ" sz="1600" dirty="0">
              <a:solidFill>
                <a:schemeClr val="accent1"/>
              </a:solidFill>
            </a:endParaRPr>
          </a:p>
          <a:p>
            <a:pPr marL="914400" lvl="1" indent="-457200" algn="l">
              <a:buFont typeface="Arial" panose="020B0604020202020204" pitchFamily="34" charset="0"/>
              <a:buChar char="•"/>
            </a:pPr>
            <a:endParaRPr lang="cs-CZ" sz="1600" dirty="0" smtClean="0">
              <a:solidFill>
                <a:schemeClr val="accent1"/>
              </a:solidFill>
            </a:endParaRPr>
          </a:p>
          <a:p>
            <a:pPr marL="914400" lvl="1" indent="-457200" algn="l">
              <a:buFont typeface="Arial" panose="020B0604020202020204" pitchFamily="34" charset="0"/>
              <a:buChar char="•"/>
            </a:pPr>
            <a:endParaRPr lang="cs-CZ" sz="1600" dirty="0">
              <a:solidFill>
                <a:schemeClr val="accent1"/>
              </a:solidFill>
            </a:endParaRPr>
          </a:p>
          <a:p>
            <a:pPr marL="914400" lvl="1" indent="-457200" algn="l">
              <a:buFont typeface="Arial" panose="020B0604020202020204" pitchFamily="34" charset="0"/>
              <a:buChar char="•"/>
            </a:pPr>
            <a:endParaRPr lang="cs-CZ" sz="1600" dirty="0" smtClean="0">
              <a:solidFill>
                <a:schemeClr val="accent1"/>
              </a:solidFill>
            </a:endParaRPr>
          </a:p>
          <a:p>
            <a:pPr marL="914400" lvl="1" indent="-457200" algn="l">
              <a:buFont typeface="Arial" panose="020B0604020202020204" pitchFamily="34" charset="0"/>
              <a:buChar char="•"/>
            </a:pPr>
            <a:endParaRPr lang="cs-CZ" sz="1600" dirty="0">
              <a:solidFill>
                <a:schemeClr val="accent1"/>
              </a:solidFill>
            </a:endParaRPr>
          </a:p>
          <a:p>
            <a:pPr marL="914400" lvl="1" indent="-457200" algn="l">
              <a:buFont typeface="Arial" panose="020B0604020202020204" pitchFamily="34" charset="0"/>
              <a:buChar char="•"/>
            </a:pPr>
            <a:endParaRPr lang="cs-CZ" sz="1600" dirty="0" smtClean="0">
              <a:solidFill>
                <a:schemeClr val="accent1"/>
              </a:solidFill>
            </a:endParaRP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cs-CZ" sz="1600" dirty="0" smtClean="0">
                <a:solidFill>
                  <a:schemeClr val="accent1"/>
                </a:solidFill>
              </a:rPr>
              <a:t>Vykázání mladistvých kouřících ve vchodě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cs-CZ" sz="1600" dirty="0" smtClean="0">
                <a:solidFill>
                  <a:schemeClr val="accent1"/>
                </a:solidFill>
              </a:rPr>
              <a:t>Kontroly vchodů, komunikace s nájemníky a APK, drobné opravy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cs-CZ" sz="1600" dirty="0" smtClean="0">
                <a:solidFill>
                  <a:schemeClr val="accent1"/>
                </a:solidFill>
              </a:rPr>
              <a:t>Volně pobíhající psi v lokalitě</a:t>
            </a:r>
            <a:endParaRPr lang="cs-CZ" sz="1600" dirty="0">
              <a:solidFill>
                <a:schemeClr val="accent1"/>
              </a:solidFill>
            </a:endParaRPr>
          </a:p>
        </p:txBody>
      </p:sp>
      <p:pic>
        <p:nvPicPr>
          <p:cNvPr id="5" name="Obrázek 4" descr="C:\Users\zavrelf\Pictures\Logo_CMYK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56480"/>
            <a:ext cx="1875790" cy="828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2" descr="Znak obce BÅeclav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546" y="1479611"/>
            <a:ext cx="1257846" cy="1433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lačítko akce: Zpět nebo Předchozí 7">
            <a:hlinkClick r:id="" action="ppaction://hlinkshowjump?jump=lastslideviewed" highlightClick="1"/>
          </p:cNvPr>
          <p:cNvSpPr/>
          <p:nvPr/>
        </p:nvSpPr>
        <p:spPr>
          <a:xfrm>
            <a:off x="8676456" y="6381328"/>
            <a:ext cx="216024" cy="216024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9" name="Obrázek 8" descr="IMG_20190220_085954.jpg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702050" y="3634564"/>
            <a:ext cx="1907083" cy="1296144"/>
          </a:xfrm>
          <a:prstGeom prst="rect">
            <a:avLst/>
          </a:prstGeom>
          <a:ln>
            <a:solidFill>
              <a:srgbClr val="333333"/>
            </a:solidFill>
          </a:ln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13895" y="3501008"/>
            <a:ext cx="2134369" cy="1892743"/>
          </a:xfrm>
          <a:prstGeom prst="rect">
            <a:avLst/>
          </a:prstGeom>
          <a:ln>
            <a:solidFill>
              <a:srgbClr val="333333"/>
            </a:solidFill>
          </a:ln>
        </p:spPr>
      </p:pic>
      <p:pic>
        <p:nvPicPr>
          <p:cNvPr id="2050" name="Picture 2" descr="IMG_20190228_09500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026" y="3501008"/>
            <a:ext cx="1434261" cy="189274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Obrázek 12" descr="IMG_20190114_080753.jpg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899592" y="3634564"/>
            <a:ext cx="1724316" cy="1296144"/>
          </a:xfrm>
          <a:prstGeom prst="rect">
            <a:avLst/>
          </a:prstGeom>
          <a:ln>
            <a:solidFill>
              <a:srgbClr val="333333"/>
            </a:solidFill>
          </a:ln>
        </p:spPr>
      </p:pic>
    </p:spTree>
    <p:extLst>
      <p:ext uri="{BB962C8B-B14F-4D97-AF65-F5344CB8AC3E}">
        <p14:creationId xmlns:p14="http://schemas.microsoft.com/office/powerpoint/2010/main" val="3813656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:\PUBLICITA\VIZUÁLNÍ_IDENTITA\loga\OPZ\logo_OPZ_barevn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6"/>
            <a:ext cx="5191125" cy="107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408981"/>
            <a:ext cx="7772400" cy="1470025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Valašské Meziříčí</a:t>
            </a:r>
            <a:endParaRPr lang="cs-CZ" sz="36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Obrázek 4" descr="C:\Users\zavrelf\Pictures\Logo_CMYK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56480"/>
            <a:ext cx="1875790" cy="828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122" name="Picture 2" descr="Znak obce ValaÅ¡skÃ© MeziÅÃ­ÄÃ­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408981"/>
            <a:ext cx="1224136" cy="1424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lačítko akce: Zpět nebo Předchozí 6">
            <a:hlinkClick r:id="" action="ppaction://hlinkshowjump?jump=lastslideviewed" highlightClick="1"/>
          </p:cNvPr>
          <p:cNvSpPr/>
          <p:nvPr/>
        </p:nvSpPr>
        <p:spPr>
          <a:xfrm>
            <a:off x="8676456" y="6381328"/>
            <a:ext cx="216024" cy="216024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Podnadpis 2"/>
          <p:cNvSpPr>
            <a:spLocks noGrp="1"/>
          </p:cNvSpPr>
          <p:nvPr>
            <p:ph type="subTitle" idx="1"/>
          </p:nvPr>
        </p:nvSpPr>
        <p:spPr>
          <a:xfrm>
            <a:off x="251520" y="2492896"/>
            <a:ext cx="4965889" cy="4248472"/>
          </a:xfrm>
        </p:spPr>
        <p:txBody>
          <a:bodyPr>
            <a:normAutofit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cs-CZ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 obci působí </a:t>
            </a:r>
            <a:r>
              <a:rPr lang="cs-CZ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DP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cs-CZ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Přehled činností: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cs-CZ" sz="1600" dirty="0" smtClean="0">
                <a:solidFill>
                  <a:schemeClr val="accent1"/>
                </a:solidFill>
              </a:rPr>
              <a:t>Spolupráce s novým mentorem APK a DP, každodenní rozdělení úkolů, spolupráce s MP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cs-CZ" sz="1600" dirty="0" smtClean="0">
                <a:solidFill>
                  <a:schemeClr val="accent1"/>
                </a:solidFill>
              </a:rPr>
              <a:t>Řešení incidentu s muži kouřícími marihuanu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cs-CZ" sz="1600" dirty="0" smtClean="0">
                <a:solidFill>
                  <a:schemeClr val="accent1"/>
                </a:solidFill>
              </a:rPr>
              <a:t>Kontrola úklidu a dodržování veřejného pořádku uvnitř i vně objektů, drobné opravy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cs-CZ" sz="1600" dirty="0" smtClean="0">
                <a:solidFill>
                  <a:schemeClr val="accent1"/>
                </a:solidFill>
              </a:rPr>
              <a:t>Dodržování provozní doby v kanceláři pro DP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cs-CZ" sz="1600" dirty="0" smtClean="0">
                <a:solidFill>
                  <a:schemeClr val="accent1"/>
                </a:solidFill>
                <a:cs typeface="Arial" panose="020B0604020202020204" pitchFamily="34" charset="0"/>
              </a:rPr>
              <a:t>Řešení černé skládky (starý nábytek)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cs-CZ" sz="1600" dirty="0" smtClean="0">
                <a:solidFill>
                  <a:schemeClr val="accent1"/>
                </a:solidFill>
                <a:cs typeface="Arial" panose="020B0604020202020204" pitchFamily="34" charset="0"/>
              </a:rPr>
              <a:t>Řešení rvačky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cs-CZ" sz="1600" dirty="0" smtClean="0">
                <a:solidFill>
                  <a:schemeClr val="accent1"/>
                </a:solidFill>
                <a:cs typeface="Arial" panose="020B0604020202020204" pitchFamily="34" charset="0"/>
              </a:rPr>
              <a:t>Vykázání osob z domu, které v něm nebydlí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cs-CZ" sz="1600" dirty="0" smtClean="0">
                <a:solidFill>
                  <a:schemeClr val="accent1"/>
                </a:solidFill>
                <a:cs typeface="Arial" panose="020B0604020202020204" pitchFamily="34" charset="0"/>
              </a:rPr>
              <a:t>Přivolání pomoci muži ležícímu na parkovišti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cs-CZ" sz="1600" dirty="0" smtClean="0">
                <a:solidFill>
                  <a:schemeClr val="accent1"/>
                </a:solidFill>
                <a:cs typeface="Arial" panose="020B0604020202020204" pitchFamily="34" charset="0"/>
              </a:rPr>
              <a:t>Nalezení odcizeného kola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endParaRPr lang="cs-CZ" sz="1600" dirty="0" smtClean="0">
              <a:solidFill>
                <a:schemeClr val="accent1"/>
              </a:solidFill>
              <a:cs typeface="Arial" panose="020B0604020202020204" pitchFamily="34" charset="0"/>
            </a:endParaRPr>
          </a:p>
          <a:p>
            <a:pPr marL="914400" lvl="1" indent="-457200" algn="l">
              <a:buFont typeface="Arial" panose="020B0604020202020204" pitchFamily="34" charset="0"/>
              <a:buChar char="•"/>
            </a:pPr>
            <a:endParaRPr lang="cs-CZ" sz="1600" dirty="0" smtClean="0">
              <a:solidFill>
                <a:schemeClr val="accent1"/>
              </a:solidFill>
            </a:endParaRPr>
          </a:p>
          <a:p>
            <a:pPr marL="914400" lvl="1" indent="-457200" algn="l">
              <a:buFont typeface="Arial" panose="020B0604020202020204" pitchFamily="34" charset="0"/>
              <a:buChar char="•"/>
            </a:pPr>
            <a:endParaRPr lang="cs-CZ" sz="1600" dirty="0" smtClean="0">
              <a:solidFill>
                <a:schemeClr val="accent1"/>
              </a:solidFill>
            </a:endParaRPr>
          </a:p>
          <a:p>
            <a:pPr marL="914400" lvl="1" indent="-457200" algn="l">
              <a:buFont typeface="Arial" panose="020B0604020202020204" pitchFamily="34" charset="0"/>
              <a:buChar char="•"/>
            </a:pPr>
            <a:endParaRPr lang="cs-CZ" sz="1600" dirty="0" smtClean="0">
              <a:solidFill>
                <a:schemeClr val="accent1"/>
              </a:solidFill>
            </a:endParaRPr>
          </a:p>
          <a:p>
            <a:pPr marL="914400" lvl="1" indent="-457200" algn="l">
              <a:buFont typeface="Arial" panose="020B0604020202020204" pitchFamily="34" charset="0"/>
              <a:buChar char="•"/>
            </a:pPr>
            <a:endParaRPr lang="cs-CZ" sz="1600" dirty="0" smtClean="0">
              <a:solidFill>
                <a:schemeClr val="accent1"/>
              </a:solidFill>
            </a:endParaRPr>
          </a:p>
          <a:p>
            <a:pPr marL="914400" lvl="1" indent="-457200" algn="l">
              <a:buFont typeface="Arial" panose="020B0604020202020204" pitchFamily="34" charset="0"/>
              <a:buChar char="•"/>
            </a:pPr>
            <a:endParaRPr lang="cs-CZ" sz="1600" dirty="0" smtClean="0">
              <a:solidFill>
                <a:srgbClr val="292929"/>
              </a:solidFill>
            </a:endParaRPr>
          </a:p>
          <a:p>
            <a:pPr marL="914400" lvl="1" indent="-457200" algn="l">
              <a:buFont typeface="Arial" panose="020B0604020202020204" pitchFamily="34" charset="0"/>
              <a:buChar char="•"/>
            </a:pPr>
            <a:endParaRPr lang="cs-CZ" sz="1600" dirty="0">
              <a:solidFill>
                <a:srgbClr val="292929"/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17409" y="2957621"/>
            <a:ext cx="2959624" cy="3423707"/>
          </a:xfrm>
          <a:prstGeom prst="rect">
            <a:avLst/>
          </a:prstGeom>
          <a:ln>
            <a:solidFill>
              <a:srgbClr val="333333"/>
            </a:solidFill>
          </a:ln>
        </p:spPr>
      </p:pic>
    </p:spTree>
    <p:extLst>
      <p:ext uri="{BB962C8B-B14F-4D97-AF65-F5344CB8AC3E}">
        <p14:creationId xmlns:p14="http://schemas.microsoft.com/office/powerpoint/2010/main" val="3813656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:\PUBLICITA\VIZUÁLNÍ_IDENTITA\loga\OPZ\logo_OPZ_barevn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6"/>
            <a:ext cx="5191125" cy="107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408981"/>
            <a:ext cx="7772400" cy="1470025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Kadaň</a:t>
            </a:r>
            <a:endParaRPr lang="cs-CZ" sz="36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Obrázek 4" descr="C:\Users\zavrelf\Pictures\Logo_CMYK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56480"/>
            <a:ext cx="1875790" cy="82867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Podnadpis 2"/>
          <p:cNvSpPr>
            <a:spLocks noGrp="1"/>
          </p:cNvSpPr>
          <p:nvPr>
            <p:ph type="subTitle" idx="1"/>
          </p:nvPr>
        </p:nvSpPr>
        <p:spPr>
          <a:xfrm>
            <a:off x="251520" y="2492896"/>
            <a:ext cx="8784976" cy="4248472"/>
          </a:xfrm>
        </p:spPr>
        <p:txBody>
          <a:bodyPr>
            <a:normAutofit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cs-CZ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 obci působí </a:t>
            </a:r>
            <a:r>
              <a:rPr lang="cs-CZ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DP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cs-CZ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Přehled činností: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cs-CZ" sz="1600" dirty="0" smtClean="0">
                <a:solidFill>
                  <a:schemeClr val="accent1"/>
                </a:solidFill>
              </a:rPr>
              <a:t>Upozorňování na dodržování nočního klidu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cs-CZ" sz="1600" dirty="0" smtClean="0">
                <a:solidFill>
                  <a:schemeClr val="accent1"/>
                </a:solidFill>
              </a:rPr>
              <a:t>Kontrola dodržování pořádku, drobné opravy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cs-CZ" sz="1600" dirty="0" smtClean="0">
                <a:solidFill>
                  <a:schemeClr val="accent1"/>
                </a:solidFill>
              </a:rPr>
              <a:t>Řešení </a:t>
            </a:r>
            <a:r>
              <a:rPr lang="cs-CZ" sz="1600" dirty="0">
                <a:solidFill>
                  <a:schemeClr val="accent1"/>
                </a:solidFill>
              </a:rPr>
              <a:t>narůstajících případů užívání psychotropních </a:t>
            </a:r>
            <a:r>
              <a:rPr lang="cs-CZ" sz="1600" dirty="0" smtClean="0">
                <a:solidFill>
                  <a:schemeClr val="accent1"/>
                </a:solidFill>
              </a:rPr>
              <a:t>látek (</a:t>
            </a:r>
            <a:r>
              <a:rPr lang="cs-CZ" sz="1600" dirty="0" err="1" smtClean="0">
                <a:solidFill>
                  <a:schemeClr val="accent1"/>
                </a:solidFill>
              </a:rPr>
              <a:t>Prunéřov</a:t>
            </a:r>
            <a:r>
              <a:rPr lang="cs-CZ" sz="1600" dirty="0" smtClean="0">
                <a:solidFill>
                  <a:schemeClr val="accent1"/>
                </a:solidFill>
              </a:rPr>
              <a:t>)</a:t>
            </a:r>
            <a:endParaRPr lang="cs-CZ" sz="1600" dirty="0">
              <a:solidFill>
                <a:schemeClr val="accent1"/>
              </a:solidFill>
            </a:endParaRPr>
          </a:p>
          <a:p>
            <a:pPr marL="914400" lvl="1" indent="-457200" algn="l">
              <a:buFont typeface="Arial" panose="020B0604020202020204" pitchFamily="34" charset="0"/>
              <a:buChar char="•"/>
            </a:pPr>
            <a:endParaRPr lang="cs-CZ" sz="1600" dirty="0">
              <a:solidFill>
                <a:srgbClr val="292929"/>
              </a:solidFill>
            </a:endParaRPr>
          </a:p>
        </p:txBody>
      </p:sp>
      <p:sp>
        <p:nvSpPr>
          <p:cNvPr id="7" name="Tlačítko akce: Zpět nebo Předchozí 6">
            <a:hlinkClick r:id="" action="ppaction://hlinkshowjump?jump=lastslideviewed" highlightClick="1"/>
          </p:cNvPr>
          <p:cNvSpPr/>
          <p:nvPr/>
        </p:nvSpPr>
        <p:spPr>
          <a:xfrm>
            <a:off x="8676456" y="6381328"/>
            <a:ext cx="216024" cy="216024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100" name="Picture 4" descr="Znak obce KadaÅ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7" y="1408981"/>
            <a:ext cx="1384711" cy="1587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3656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:\PUBLICITA\VIZUÁLNÍ_IDENTITA\loga\OPZ\logo_OPZ_barevn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6"/>
            <a:ext cx="5191125" cy="107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408981"/>
            <a:ext cx="7772400" cy="1470025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Kladno</a:t>
            </a:r>
            <a:endParaRPr lang="cs-CZ" sz="36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Obrázek 4" descr="C:\Users\zavrelf\Pictures\Logo_CMYK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56480"/>
            <a:ext cx="1875790" cy="82867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Podnadpis 2"/>
          <p:cNvSpPr>
            <a:spLocks noGrp="1"/>
          </p:cNvSpPr>
          <p:nvPr>
            <p:ph type="subTitle" idx="1"/>
          </p:nvPr>
        </p:nvSpPr>
        <p:spPr>
          <a:xfrm>
            <a:off x="251520" y="2492896"/>
            <a:ext cx="8784976" cy="4248472"/>
          </a:xfrm>
        </p:spPr>
        <p:txBody>
          <a:bodyPr>
            <a:normAutofit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cs-CZ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 obci působí </a:t>
            </a:r>
            <a:r>
              <a:rPr lang="cs-CZ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DP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cs-CZ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Přehled činností: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cs-CZ" sz="1600" dirty="0" smtClean="0">
                <a:solidFill>
                  <a:schemeClr val="accent1"/>
                </a:solidFill>
              </a:rPr>
              <a:t>Kontrola nehlášených osob v bytech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cs-CZ" sz="1600" dirty="0" smtClean="0">
                <a:solidFill>
                  <a:schemeClr val="accent1"/>
                </a:solidFill>
              </a:rPr>
              <a:t>Kontrola dodržování úklidu, problémem je nepořádek po psech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cs-CZ" sz="1600" dirty="0" smtClean="0">
                <a:solidFill>
                  <a:schemeClr val="accent1"/>
                </a:solidFill>
              </a:rPr>
              <a:t>Řešení rušení nočního klidu – předáno MP Kladno</a:t>
            </a:r>
          </a:p>
          <a:p>
            <a:pPr lvl="1" algn="l"/>
            <a:endParaRPr lang="cs-CZ" sz="1600" dirty="0" smtClean="0">
              <a:solidFill>
                <a:schemeClr val="accent1"/>
              </a:solidFill>
            </a:endParaRPr>
          </a:p>
          <a:p>
            <a:pPr marL="914400" lvl="1" indent="-457200" algn="l">
              <a:buFont typeface="Arial" panose="020B0604020202020204" pitchFamily="34" charset="0"/>
              <a:buChar char="•"/>
            </a:pPr>
            <a:endParaRPr lang="cs-CZ" sz="1600" dirty="0"/>
          </a:p>
          <a:p>
            <a:pPr marL="914400" lvl="1" indent="-457200" algn="l">
              <a:buFont typeface="Arial" panose="020B0604020202020204" pitchFamily="34" charset="0"/>
              <a:buChar char="•"/>
            </a:pPr>
            <a:endParaRPr lang="cs-CZ" sz="1600" dirty="0">
              <a:solidFill>
                <a:schemeClr val="accent1"/>
              </a:solidFill>
            </a:endParaRPr>
          </a:p>
          <a:p>
            <a:pPr marL="914400" lvl="1" indent="-457200" algn="l">
              <a:buFont typeface="Arial" panose="020B0604020202020204" pitchFamily="34" charset="0"/>
              <a:buChar char="•"/>
            </a:pPr>
            <a:endParaRPr lang="cs-CZ" sz="1600" dirty="0" smtClean="0">
              <a:solidFill>
                <a:schemeClr val="accent1"/>
              </a:solidFill>
            </a:endParaRPr>
          </a:p>
          <a:p>
            <a:pPr marL="914400" lvl="1" indent="-457200" algn="l">
              <a:buFont typeface="Arial" panose="020B0604020202020204" pitchFamily="34" charset="0"/>
              <a:buChar char="•"/>
            </a:pPr>
            <a:endParaRPr lang="cs-CZ" sz="1600" dirty="0" smtClean="0">
              <a:solidFill>
                <a:schemeClr val="accent1"/>
              </a:solidFill>
            </a:endParaRPr>
          </a:p>
          <a:p>
            <a:pPr marL="914400" lvl="1" indent="-457200" algn="l">
              <a:buFont typeface="Arial" panose="020B0604020202020204" pitchFamily="34" charset="0"/>
              <a:buChar char="•"/>
            </a:pPr>
            <a:endParaRPr lang="cs-CZ" sz="1600" dirty="0" smtClean="0">
              <a:solidFill>
                <a:schemeClr val="accent1"/>
              </a:solidFill>
              <a:cs typeface="Arial" panose="020B0604020202020204" pitchFamily="34" charset="0"/>
            </a:endParaRPr>
          </a:p>
          <a:p>
            <a:pPr marL="914400" lvl="1" indent="-457200" algn="l">
              <a:buFont typeface="Arial" panose="020B0604020202020204" pitchFamily="34" charset="0"/>
              <a:buChar char="•"/>
            </a:pPr>
            <a:endParaRPr lang="cs-CZ" sz="1600" dirty="0" smtClean="0">
              <a:solidFill>
                <a:schemeClr val="accent1"/>
              </a:solidFill>
            </a:endParaRPr>
          </a:p>
          <a:p>
            <a:pPr marL="914400" lvl="1" indent="-457200" algn="l">
              <a:buFont typeface="Arial" panose="020B0604020202020204" pitchFamily="34" charset="0"/>
              <a:buChar char="•"/>
            </a:pPr>
            <a:endParaRPr lang="cs-CZ" sz="1600" dirty="0" smtClean="0">
              <a:solidFill>
                <a:schemeClr val="accent1"/>
              </a:solidFill>
            </a:endParaRPr>
          </a:p>
          <a:p>
            <a:pPr marL="914400" lvl="1" indent="-457200" algn="l">
              <a:buFont typeface="Arial" panose="020B0604020202020204" pitchFamily="34" charset="0"/>
              <a:buChar char="•"/>
            </a:pPr>
            <a:endParaRPr lang="cs-CZ" sz="1600" dirty="0" smtClean="0">
              <a:solidFill>
                <a:schemeClr val="accent1"/>
              </a:solidFill>
            </a:endParaRPr>
          </a:p>
          <a:p>
            <a:pPr marL="914400" lvl="1" indent="-457200" algn="l">
              <a:buFont typeface="Arial" panose="020B0604020202020204" pitchFamily="34" charset="0"/>
              <a:buChar char="•"/>
            </a:pPr>
            <a:endParaRPr lang="cs-CZ" sz="1600" dirty="0" smtClean="0">
              <a:solidFill>
                <a:schemeClr val="accent1"/>
              </a:solidFill>
            </a:endParaRPr>
          </a:p>
          <a:p>
            <a:pPr marL="914400" lvl="1" indent="-457200" algn="l">
              <a:buFont typeface="Arial" panose="020B0604020202020204" pitchFamily="34" charset="0"/>
              <a:buChar char="•"/>
            </a:pPr>
            <a:endParaRPr lang="cs-CZ" sz="1600" dirty="0" smtClean="0">
              <a:solidFill>
                <a:srgbClr val="292929"/>
              </a:solidFill>
            </a:endParaRPr>
          </a:p>
          <a:p>
            <a:pPr marL="914400" lvl="1" indent="-457200" algn="l">
              <a:buFont typeface="Arial" panose="020B0604020202020204" pitchFamily="34" charset="0"/>
              <a:buChar char="•"/>
            </a:pPr>
            <a:endParaRPr lang="cs-CZ" sz="1600" dirty="0">
              <a:solidFill>
                <a:srgbClr val="292929"/>
              </a:solidFill>
            </a:endParaRPr>
          </a:p>
        </p:txBody>
      </p:sp>
      <p:pic>
        <p:nvPicPr>
          <p:cNvPr id="6146" name="Picture 2" descr="Znak â Kladno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408981"/>
            <a:ext cx="1440160" cy="1617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lačítko akce: Zpět nebo Předchozí 7">
            <a:hlinkClick r:id="" action="ppaction://hlinkshowjump?jump=lastslideviewed" highlightClick="1"/>
          </p:cNvPr>
          <p:cNvSpPr/>
          <p:nvPr/>
        </p:nvSpPr>
        <p:spPr>
          <a:xfrm>
            <a:off x="8676456" y="6381328"/>
            <a:ext cx="216024" cy="216024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3656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:\PUBLICITA\VIZUÁLNÍ_IDENTITA\loga\OPZ\logo_OPZ_barevn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6"/>
            <a:ext cx="5191125" cy="107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408981"/>
            <a:ext cx="7772400" cy="1470025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Varnsdorf</a:t>
            </a:r>
            <a:endParaRPr lang="cs-CZ" sz="36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Obrázek 4" descr="C:\Users\zavrelf\Pictures\Logo_CMYK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56480"/>
            <a:ext cx="1875790" cy="828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170" name="Picture 2" descr="Znak obce Varnsdor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400217"/>
            <a:ext cx="1440160" cy="2057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lačítko akce: Zpět nebo Předchozí 6">
            <a:hlinkClick r:id="" action="ppaction://hlinkshowjump?jump=lastslideviewed" highlightClick="1"/>
          </p:cNvPr>
          <p:cNvSpPr/>
          <p:nvPr/>
        </p:nvSpPr>
        <p:spPr>
          <a:xfrm>
            <a:off x="8676456" y="6381328"/>
            <a:ext cx="216024" cy="216024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Podnadpis 2"/>
          <p:cNvSpPr>
            <a:spLocks noGrp="1"/>
          </p:cNvSpPr>
          <p:nvPr>
            <p:ph type="subTitle" idx="1"/>
          </p:nvPr>
        </p:nvSpPr>
        <p:spPr>
          <a:xfrm>
            <a:off x="251520" y="2492896"/>
            <a:ext cx="8784976" cy="4248472"/>
          </a:xfrm>
        </p:spPr>
        <p:txBody>
          <a:bodyPr>
            <a:normAutofit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cs-CZ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 obci působí </a:t>
            </a:r>
            <a:r>
              <a:rPr lang="cs-CZ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 DP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cs-CZ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Přehled činností: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cs-CZ" sz="1600" dirty="0" smtClean="0">
                <a:solidFill>
                  <a:schemeClr val="accent1"/>
                </a:solidFill>
              </a:rPr>
              <a:t>Řešení </a:t>
            </a:r>
            <a:r>
              <a:rPr lang="cs-CZ" sz="1600" dirty="0">
                <a:solidFill>
                  <a:schemeClr val="accent1"/>
                </a:solidFill>
              </a:rPr>
              <a:t>sousedských </a:t>
            </a:r>
            <a:r>
              <a:rPr lang="cs-CZ" sz="1600" dirty="0" smtClean="0">
                <a:solidFill>
                  <a:schemeClr val="accent1"/>
                </a:solidFill>
              </a:rPr>
              <a:t>sporů, </a:t>
            </a:r>
            <a:r>
              <a:rPr lang="cs-CZ" sz="1600" dirty="0">
                <a:solidFill>
                  <a:schemeClr val="accent1"/>
                </a:solidFill>
              </a:rPr>
              <a:t>spolupráce s APK a MP Varnsdorf </a:t>
            </a:r>
            <a:endParaRPr lang="cs-CZ" sz="1600" dirty="0" smtClean="0">
              <a:solidFill>
                <a:schemeClr val="accent1"/>
              </a:solidFill>
            </a:endParaRP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cs-CZ" sz="1600" dirty="0">
                <a:solidFill>
                  <a:schemeClr val="accent1"/>
                </a:solidFill>
              </a:rPr>
              <a:t>Řešení vyhazování </a:t>
            </a:r>
            <a:r>
              <a:rPr lang="cs-CZ" sz="1600" dirty="0" smtClean="0">
                <a:solidFill>
                  <a:schemeClr val="accent1"/>
                </a:solidFill>
              </a:rPr>
              <a:t>odpadků nájemníky </a:t>
            </a:r>
            <a:r>
              <a:rPr lang="cs-CZ" sz="1600" dirty="0">
                <a:solidFill>
                  <a:schemeClr val="accent1"/>
                </a:solidFill>
              </a:rPr>
              <a:t>z oken </a:t>
            </a:r>
            <a:r>
              <a:rPr lang="cs-CZ" sz="1600" dirty="0" smtClean="0">
                <a:solidFill>
                  <a:schemeClr val="accent1"/>
                </a:solidFill>
              </a:rPr>
              <a:t>bytů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cs-CZ" sz="1600" dirty="0" smtClean="0">
                <a:solidFill>
                  <a:schemeClr val="accent1"/>
                </a:solidFill>
              </a:rPr>
              <a:t>Řešení </a:t>
            </a:r>
            <a:r>
              <a:rPr lang="cs-CZ" sz="1600" dirty="0">
                <a:solidFill>
                  <a:schemeClr val="accent1"/>
                </a:solidFill>
              </a:rPr>
              <a:t>nelegálně natažených kabelů na chodbách, jež jsou na černo připojené ke zdroji </a:t>
            </a:r>
            <a:r>
              <a:rPr lang="cs-CZ" sz="1600" dirty="0" smtClean="0">
                <a:solidFill>
                  <a:schemeClr val="accent1"/>
                </a:solidFill>
              </a:rPr>
              <a:t>elektřiny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cs-CZ" sz="1600" dirty="0" smtClean="0">
                <a:solidFill>
                  <a:schemeClr val="accent1"/>
                </a:solidFill>
              </a:rPr>
              <a:t>Zajištění </a:t>
            </a:r>
            <a:r>
              <a:rPr lang="cs-CZ" sz="1600" dirty="0">
                <a:solidFill>
                  <a:schemeClr val="accent1"/>
                </a:solidFill>
              </a:rPr>
              <a:t>odtahu vraku </a:t>
            </a:r>
            <a:r>
              <a:rPr lang="cs-CZ" sz="1600" dirty="0" smtClean="0">
                <a:solidFill>
                  <a:schemeClr val="accent1"/>
                </a:solidFill>
              </a:rPr>
              <a:t>vozidla</a:t>
            </a:r>
            <a:endParaRPr lang="cs-CZ" sz="1600" dirty="0">
              <a:solidFill>
                <a:schemeClr val="accent1"/>
              </a:solidFill>
            </a:endParaRP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cs-CZ" sz="1600" dirty="0" smtClean="0">
                <a:solidFill>
                  <a:schemeClr val="accent1"/>
                </a:solidFill>
              </a:rPr>
              <a:t>Děti </a:t>
            </a:r>
            <a:r>
              <a:rPr lang="cs-CZ" sz="1600" dirty="0">
                <a:solidFill>
                  <a:schemeClr val="accent1"/>
                </a:solidFill>
              </a:rPr>
              <a:t>bez dozoru </a:t>
            </a:r>
            <a:r>
              <a:rPr lang="cs-CZ" sz="1600" dirty="0" smtClean="0">
                <a:solidFill>
                  <a:schemeClr val="accent1"/>
                </a:solidFill>
              </a:rPr>
              <a:t>rodičů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cs-CZ" sz="1600" dirty="0" smtClean="0">
                <a:solidFill>
                  <a:schemeClr val="accent1"/>
                </a:solidFill>
              </a:rPr>
              <a:t>Kontrola </a:t>
            </a:r>
            <a:r>
              <a:rPr lang="cs-CZ" sz="1600" dirty="0">
                <a:solidFill>
                  <a:schemeClr val="accent1"/>
                </a:solidFill>
              </a:rPr>
              <a:t>úklidu, dodržování domovního </a:t>
            </a:r>
            <a:r>
              <a:rPr lang="cs-CZ" sz="1600" dirty="0" smtClean="0">
                <a:solidFill>
                  <a:schemeClr val="accent1"/>
                </a:solidFill>
              </a:rPr>
              <a:t>řádu, drobné opravy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cs-CZ" sz="1600" dirty="0">
                <a:solidFill>
                  <a:schemeClr val="accent1"/>
                </a:solidFill>
              </a:rPr>
              <a:t>Kontrola sklepních </a:t>
            </a:r>
            <a:r>
              <a:rPr lang="cs-CZ" sz="1600" dirty="0" smtClean="0">
                <a:solidFill>
                  <a:schemeClr val="accent1"/>
                </a:solidFill>
              </a:rPr>
              <a:t>prostor (zdržování bezdomovců)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endParaRPr lang="cs-CZ" sz="1700" dirty="0">
              <a:solidFill>
                <a:schemeClr val="accent1"/>
              </a:solidFill>
            </a:endParaRPr>
          </a:p>
          <a:p>
            <a:pPr marL="914400" lvl="1" indent="-457200" algn="l">
              <a:buFont typeface="Arial" panose="020B0604020202020204" pitchFamily="34" charset="0"/>
              <a:buChar char="•"/>
            </a:pPr>
            <a:endParaRPr lang="cs-CZ" dirty="0"/>
          </a:p>
          <a:p>
            <a:pPr marL="914400" lvl="1" indent="-457200" algn="l">
              <a:buFont typeface="Arial" panose="020B0604020202020204" pitchFamily="34" charset="0"/>
              <a:buChar char="•"/>
            </a:pPr>
            <a:endParaRPr lang="cs-CZ" sz="1600" dirty="0" smtClean="0">
              <a:solidFill>
                <a:schemeClr val="accent1"/>
              </a:solidFill>
            </a:endParaRPr>
          </a:p>
          <a:p>
            <a:pPr marL="914400" lvl="1" indent="-457200" algn="l">
              <a:buFont typeface="Arial" panose="020B0604020202020204" pitchFamily="34" charset="0"/>
              <a:buChar char="•"/>
            </a:pPr>
            <a:endParaRPr lang="cs-CZ" sz="1600" dirty="0">
              <a:solidFill>
                <a:schemeClr val="accent1"/>
              </a:solidFill>
            </a:endParaRPr>
          </a:p>
          <a:p>
            <a:pPr marL="914400" lvl="1" indent="-457200" algn="l">
              <a:buFont typeface="Arial" panose="020B0604020202020204" pitchFamily="34" charset="0"/>
              <a:buChar char="•"/>
            </a:pPr>
            <a:endParaRPr lang="cs-CZ" sz="1600" dirty="0" smtClean="0">
              <a:solidFill>
                <a:schemeClr val="accent1"/>
              </a:solidFill>
            </a:endParaRPr>
          </a:p>
          <a:p>
            <a:pPr marL="914400" lvl="1" indent="-457200" algn="l">
              <a:buFont typeface="Arial" panose="020B0604020202020204" pitchFamily="34" charset="0"/>
              <a:buChar char="•"/>
            </a:pPr>
            <a:endParaRPr lang="cs-CZ" sz="1600" dirty="0" smtClean="0">
              <a:solidFill>
                <a:schemeClr val="accent1"/>
              </a:solidFill>
            </a:endParaRPr>
          </a:p>
          <a:p>
            <a:pPr marL="914400" lvl="1" indent="-457200" algn="l">
              <a:buFont typeface="Arial" panose="020B0604020202020204" pitchFamily="34" charset="0"/>
              <a:buChar char="•"/>
            </a:pPr>
            <a:endParaRPr lang="cs-CZ" sz="1600" dirty="0" smtClean="0">
              <a:solidFill>
                <a:schemeClr val="accent1"/>
              </a:solidFill>
            </a:endParaRPr>
          </a:p>
          <a:p>
            <a:pPr marL="914400" lvl="1" indent="-457200" algn="l">
              <a:buFont typeface="Arial" panose="020B0604020202020204" pitchFamily="34" charset="0"/>
              <a:buChar char="•"/>
            </a:pPr>
            <a:endParaRPr lang="cs-CZ" sz="1600" dirty="0" smtClean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3656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:\PUBLICITA\VIZUÁLNÍ_IDENTITA\loga\OPZ\logo_OPZ_barevn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6"/>
            <a:ext cx="5191125" cy="107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408981"/>
            <a:ext cx="7772400" cy="1470025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Vysoké Mýto</a:t>
            </a:r>
            <a:endParaRPr lang="cs-CZ" sz="36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Obrázek 4" descr="C:\Users\zavrelf\Pictures\Logo_CMYK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56480"/>
            <a:ext cx="1875790" cy="82867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Podnadpis 2"/>
          <p:cNvSpPr>
            <a:spLocks noGrp="1"/>
          </p:cNvSpPr>
          <p:nvPr>
            <p:ph type="subTitle" idx="1"/>
          </p:nvPr>
        </p:nvSpPr>
        <p:spPr>
          <a:xfrm>
            <a:off x="251520" y="2492896"/>
            <a:ext cx="7632848" cy="4248472"/>
          </a:xfrm>
        </p:spPr>
        <p:txBody>
          <a:bodyPr>
            <a:normAutofit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cs-CZ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 obci působí </a:t>
            </a:r>
            <a:r>
              <a:rPr lang="cs-CZ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DP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cs-CZ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Přehled činností: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cs-CZ" sz="1600" dirty="0" smtClean="0">
                <a:solidFill>
                  <a:schemeClr val="accent1"/>
                </a:solidFill>
              </a:rPr>
              <a:t>Kontrola úklidu a lokality, drobné opravy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cs-CZ" sz="1600" dirty="0" smtClean="0">
                <a:solidFill>
                  <a:schemeClr val="accent1"/>
                </a:solidFill>
              </a:rPr>
              <a:t>Zajištění úklidu částí </a:t>
            </a:r>
            <a:r>
              <a:rPr lang="cs-CZ" sz="1600" dirty="0">
                <a:solidFill>
                  <a:schemeClr val="accent1"/>
                </a:solidFill>
              </a:rPr>
              <a:t>rozbitého </a:t>
            </a:r>
            <a:r>
              <a:rPr lang="cs-CZ" sz="1600" dirty="0" smtClean="0">
                <a:solidFill>
                  <a:schemeClr val="accent1"/>
                </a:solidFill>
              </a:rPr>
              <a:t>nábytku naházených u popelnic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cs-CZ" sz="1600" dirty="0" smtClean="0">
                <a:solidFill>
                  <a:schemeClr val="accent1"/>
                </a:solidFill>
              </a:rPr>
              <a:t>Hlásí </a:t>
            </a:r>
            <a:r>
              <a:rPr lang="cs-CZ" sz="1600" dirty="0">
                <a:solidFill>
                  <a:schemeClr val="accent1"/>
                </a:solidFill>
              </a:rPr>
              <a:t>správci domů změny v počtu osob v jednotlivých bytových jednotkách </a:t>
            </a:r>
            <a:endParaRPr lang="cs-CZ" sz="1600" dirty="0" smtClean="0">
              <a:solidFill>
                <a:schemeClr val="accent1"/>
              </a:solidFill>
            </a:endParaRPr>
          </a:p>
          <a:p>
            <a:pPr lvl="1" algn="l"/>
            <a:endParaRPr lang="cs-CZ" sz="1600" dirty="0">
              <a:solidFill>
                <a:schemeClr val="accent1"/>
              </a:solidFill>
            </a:endParaRPr>
          </a:p>
          <a:p>
            <a:pPr marL="914400" lvl="1" indent="-457200" algn="l">
              <a:buFont typeface="Arial" panose="020B0604020202020204" pitchFamily="34" charset="0"/>
              <a:buChar char="•"/>
            </a:pPr>
            <a:endParaRPr lang="cs-CZ" sz="1600" dirty="0" smtClean="0">
              <a:solidFill>
                <a:schemeClr val="accent1"/>
              </a:solidFill>
            </a:endParaRPr>
          </a:p>
          <a:p>
            <a:pPr marL="914400" lvl="1" indent="-457200" algn="l">
              <a:buFont typeface="Arial" panose="020B0604020202020204" pitchFamily="34" charset="0"/>
              <a:buChar char="•"/>
            </a:pPr>
            <a:endParaRPr lang="cs-CZ" sz="1600" dirty="0" smtClean="0">
              <a:solidFill>
                <a:schemeClr val="accent1"/>
              </a:solidFill>
            </a:endParaRPr>
          </a:p>
          <a:p>
            <a:pPr marL="914400" lvl="1" indent="-457200" algn="l">
              <a:buFont typeface="Arial" panose="020B0604020202020204" pitchFamily="34" charset="0"/>
              <a:buChar char="•"/>
            </a:pPr>
            <a:endParaRPr lang="cs-CZ" sz="1600" dirty="0" smtClean="0">
              <a:solidFill>
                <a:schemeClr val="accent1"/>
              </a:solidFill>
              <a:cs typeface="Arial" panose="020B0604020202020204" pitchFamily="34" charset="0"/>
            </a:endParaRPr>
          </a:p>
          <a:p>
            <a:pPr marL="914400" lvl="1" indent="-457200" algn="l">
              <a:buFont typeface="Arial" panose="020B0604020202020204" pitchFamily="34" charset="0"/>
              <a:buChar char="•"/>
            </a:pPr>
            <a:endParaRPr lang="cs-CZ" sz="1600" dirty="0" smtClean="0">
              <a:solidFill>
                <a:schemeClr val="accent1"/>
              </a:solidFill>
            </a:endParaRPr>
          </a:p>
          <a:p>
            <a:pPr marL="914400" lvl="1" indent="-457200" algn="l">
              <a:buFont typeface="Arial" panose="020B0604020202020204" pitchFamily="34" charset="0"/>
              <a:buChar char="•"/>
            </a:pPr>
            <a:endParaRPr lang="cs-CZ" sz="1600" dirty="0" smtClean="0">
              <a:solidFill>
                <a:schemeClr val="accent1"/>
              </a:solidFill>
            </a:endParaRPr>
          </a:p>
          <a:p>
            <a:pPr marL="914400" lvl="1" indent="-457200" algn="l">
              <a:buFont typeface="Arial" panose="020B0604020202020204" pitchFamily="34" charset="0"/>
              <a:buChar char="•"/>
            </a:pPr>
            <a:endParaRPr lang="cs-CZ" sz="1600" dirty="0" smtClean="0">
              <a:solidFill>
                <a:schemeClr val="accent1"/>
              </a:solidFill>
            </a:endParaRPr>
          </a:p>
          <a:p>
            <a:pPr marL="914400" lvl="1" indent="-457200" algn="l">
              <a:buFont typeface="Arial" panose="020B0604020202020204" pitchFamily="34" charset="0"/>
              <a:buChar char="•"/>
            </a:pPr>
            <a:endParaRPr lang="cs-CZ" sz="1600" dirty="0" smtClean="0">
              <a:solidFill>
                <a:schemeClr val="accent1"/>
              </a:solidFill>
            </a:endParaRPr>
          </a:p>
          <a:p>
            <a:pPr marL="914400" lvl="1" indent="-457200" algn="l">
              <a:buFont typeface="Arial" panose="020B0604020202020204" pitchFamily="34" charset="0"/>
              <a:buChar char="•"/>
            </a:pPr>
            <a:endParaRPr lang="cs-CZ" sz="1600" dirty="0" smtClean="0">
              <a:solidFill>
                <a:srgbClr val="292929"/>
              </a:solidFill>
            </a:endParaRPr>
          </a:p>
          <a:p>
            <a:pPr marL="914400" lvl="1" indent="-457200" algn="l">
              <a:buFont typeface="Arial" panose="020B0604020202020204" pitchFamily="34" charset="0"/>
              <a:buChar char="•"/>
            </a:pPr>
            <a:endParaRPr lang="cs-CZ" sz="1600" dirty="0">
              <a:solidFill>
                <a:srgbClr val="292929"/>
              </a:solidFill>
            </a:endParaRPr>
          </a:p>
        </p:txBody>
      </p:sp>
      <p:sp>
        <p:nvSpPr>
          <p:cNvPr id="7" name="Tlačítko akce: Zpět nebo Předchozí 6">
            <a:hlinkClick r:id="" action="ppaction://hlinkshowjump?jump=lastslideviewed" highlightClick="1"/>
          </p:cNvPr>
          <p:cNvSpPr/>
          <p:nvPr/>
        </p:nvSpPr>
        <p:spPr>
          <a:xfrm>
            <a:off x="8676456" y="6381328"/>
            <a:ext cx="216024" cy="216024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194" name="Picture 2" descr="Znak obce VysokÃ© MÃ½to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9115" y="1408981"/>
            <a:ext cx="1406840" cy="1587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4309697"/>
            <a:ext cx="1503356" cy="202882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031" y="4309698"/>
            <a:ext cx="1503356" cy="202882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6470" y="4309697"/>
            <a:ext cx="1549666" cy="2091317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6219" y="4309696"/>
            <a:ext cx="1558109" cy="2102711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813656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85A2E8721815DA449A31AF77EC7EEF8B" ma:contentTypeVersion="0" ma:contentTypeDescription="Vytvoří nový dokument" ma:contentTypeScope="" ma:versionID="10d5efcf5f59d12525eb110301587cba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2ecb93c72f33e94aa0d8973920a8bbe8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DCC9F09-99F7-47D2-BADF-2F29BBD779B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43807672-CC3E-444D-BF0F-D987AE6F534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6E0D564-E4DC-45C0-A79D-C36810386151}">
  <ds:schemaRefs>
    <ds:schemaRef ds:uri="http://schemas.microsoft.com/office/2006/documentManagement/types"/>
    <ds:schemaRef ds:uri="http://schemas.openxmlformats.org/package/2006/metadata/core-properties"/>
    <ds:schemaRef ds:uri="http://schemas.microsoft.com/office/infopath/2007/PartnerControls"/>
    <ds:schemaRef ds:uri="http://purl.org/dc/terms/"/>
    <ds:schemaRef ds:uri="http://purl.org/dc/dcmitype/"/>
    <ds:schemaRef ds:uri="http://www.w3.org/XML/1998/namespace"/>
    <ds:schemaRef ds:uri="http://schemas.microsoft.com/office/2006/metadata/properties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2514</TotalTime>
  <Words>628</Words>
  <Application>Microsoft Office PowerPoint</Application>
  <PresentationFormat>Předvádění na obrazovce (4:3)</PresentationFormat>
  <Paragraphs>813</Paragraphs>
  <Slides>21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2" baseType="lpstr">
      <vt:lpstr>Motiv sady Office</vt:lpstr>
      <vt:lpstr>Výměna dobré praxe v rámci projektu  „Domovník – preventista“</vt:lpstr>
      <vt:lpstr>Povinná publicita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Průkazky Domovníka-preventisty</vt:lpstr>
      <vt:lpstr>Harmonogram projektu</vt:lpstr>
      <vt:lpstr>Kontaktní spojení:</vt:lpstr>
      <vt:lpstr>Ralsko</vt:lpstr>
      <vt:lpstr>Rotava</vt:lpstr>
      <vt:lpstr>Nový Bydžov</vt:lpstr>
      <vt:lpstr>Žďár n. S.</vt:lpstr>
      <vt:lpstr>Břeclav</vt:lpstr>
      <vt:lpstr>Valašské Meziříčí</vt:lpstr>
      <vt:lpstr>Kadaň</vt:lpstr>
      <vt:lpstr>Kladno</vt:lpstr>
      <vt:lpstr>Varnsdorf</vt:lpstr>
      <vt:lpstr>Vysoké Mýto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Trličíková Michala (MPSV)</dc:creator>
  <cp:lastModifiedBy>MVCR</cp:lastModifiedBy>
  <cp:revision>110</cp:revision>
  <cp:lastPrinted>2019-03-11T15:14:20Z</cp:lastPrinted>
  <dcterms:created xsi:type="dcterms:W3CDTF">2015-05-26T11:30:55Z</dcterms:created>
  <dcterms:modified xsi:type="dcterms:W3CDTF">2019-04-15T10:39:52Z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0x01010085A2E8721815DA449A31AF77EC7EEF8B</vt:lpwstr>
  </property>
</Properties>
</file>