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7"/>
  </p:notesMasterIdLst>
  <p:sldIdLst>
    <p:sldId id="276" r:id="rId2"/>
    <p:sldId id="339" r:id="rId3"/>
    <p:sldId id="304" r:id="rId4"/>
    <p:sldId id="335" r:id="rId5"/>
    <p:sldId id="305" r:id="rId6"/>
    <p:sldId id="342" r:id="rId7"/>
    <p:sldId id="343" r:id="rId8"/>
    <p:sldId id="344" r:id="rId9"/>
    <p:sldId id="346" r:id="rId10"/>
    <p:sldId id="347" r:id="rId11"/>
    <p:sldId id="348" r:id="rId12"/>
    <p:sldId id="349" r:id="rId13"/>
    <p:sldId id="345" r:id="rId14"/>
    <p:sldId id="338" r:id="rId15"/>
    <p:sldId id="334"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80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92" autoAdjust="0"/>
  </p:normalViewPr>
  <p:slideViewPr>
    <p:cSldViewPr>
      <p:cViewPr varScale="1">
        <p:scale>
          <a:sx n="111" d="100"/>
          <a:sy n="111" d="100"/>
        </p:scale>
        <p:origin x="-1578"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0AAD0D-8063-45D4-A49E-7C5DA1B035C9}" type="datetimeFigureOut">
              <a:rPr lang="cs-CZ" smtClean="0"/>
              <a:pPr/>
              <a:t>14.05.2019</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99F155-C57D-4AD8-B5F9-6D9A16C34D2B}" type="slidenum">
              <a:rPr lang="cs-CZ" smtClean="0"/>
              <a:pPr/>
              <a:t>‹#›</a:t>
            </a:fld>
            <a:endParaRPr lang="cs-CZ"/>
          </a:p>
        </p:txBody>
      </p:sp>
    </p:spTree>
    <p:extLst>
      <p:ext uri="{BB962C8B-B14F-4D97-AF65-F5344CB8AC3E}">
        <p14:creationId xmlns:p14="http://schemas.microsoft.com/office/powerpoint/2010/main" val="1606632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23" name="Obdélník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Obdélník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Obdélník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Obdélník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bdélník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Zaoblený obdélník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Zaoblený obdélník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Obdélník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cs-CZ" smtClean="0"/>
              <a:t>Kliknutím lze upravit styl.</a:t>
            </a:r>
            <a:endParaRPr kumimoji="0" lang="en-US"/>
          </a:p>
        </p:txBody>
      </p:sp>
      <p:sp>
        <p:nvSpPr>
          <p:cNvPr id="9" name="Podnadpis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a:xfrm>
            <a:off x="6705600" y="4206240"/>
            <a:ext cx="960120" cy="457200"/>
          </a:xfrm>
        </p:spPr>
        <p:txBody>
          <a:bodyPr/>
          <a:lstStyle/>
          <a:p>
            <a:fld id="{07401486-88EF-4061-8416-A90B61BB5503}" type="datetimeFigureOut">
              <a:rPr lang="cs-CZ" smtClean="0"/>
              <a:pPr/>
              <a:t>14.05.2019</a:t>
            </a:fld>
            <a:endParaRPr lang="cs-CZ"/>
          </a:p>
        </p:txBody>
      </p:sp>
      <p:sp>
        <p:nvSpPr>
          <p:cNvPr id="17" name="Zástupný symbol pro zápatí 16"/>
          <p:cNvSpPr>
            <a:spLocks noGrp="1"/>
          </p:cNvSpPr>
          <p:nvPr>
            <p:ph type="ftr" sz="quarter" idx="11"/>
          </p:nvPr>
        </p:nvSpPr>
        <p:spPr>
          <a:xfrm>
            <a:off x="5410200" y="4205288"/>
            <a:ext cx="1295400" cy="457200"/>
          </a:xfrm>
        </p:spPr>
        <p:txBody>
          <a:bodyPr/>
          <a:lstStyle/>
          <a:p>
            <a:endParaRPr lang="cs-CZ"/>
          </a:p>
        </p:txBody>
      </p:sp>
      <p:sp>
        <p:nvSpPr>
          <p:cNvPr id="29" name="Zástupný symbol pro číslo snímku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632DE7B-DC4B-43E7-A282-C451E17FC009}"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07401486-88EF-4061-8416-A90B61BB5503}" type="datetimeFigureOut">
              <a:rPr lang="cs-CZ" smtClean="0"/>
              <a:pPr/>
              <a:t>14.05.2019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632DE7B-DC4B-43E7-A282-C451E17FC009}"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p>
            <a:fld id="{07401486-88EF-4061-8416-A90B61BB5503}" type="datetimeFigureOut">
              <a:rPr lang="cs-CZ" smtClean="0"/>
              <a:pPr/>
              <a:t>14.05.2019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632DE7B-DC4B-43E7-A282-C451E17FC009}"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obsah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07401486-88EF-4061-8416-A90B61BB5503}" type="datetimeFigureOut">
              <a:rPr lang="cs-CZ" smtClean="0"/>
              <a:pPr/>
              <a:t>14.05.2019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632DE7B-DC4B-43E7-A282-C451E17FC009}"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381000" y="1143000"/>
            <a:ext cx="8382000" cy="1069848"/>
          </a:xfrm>
        </p:spPr>
        <p:txBody>
          <a:bodyPr anchor="ctr"/>
          <a:lstStyle>
            <a:lvl1pPr>
              <a:defRPr sz="4000" b="0" i="0" cap="none"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6" name="Zástupný symbol pro datum 25"/>
          <p:cNvSpPr>
            <a:spLocks noGrp="1"/>
          </p:cNvSpPr>
          <p:nvPr>
            <p:ph type="dt" sz="half" idx="10"/>
          </p:nvPr>
        </p:nvSpPr>
        <p:spPr/>
        <p:txBody>
          <a:bodyPr rtlCol="0"/>
          <a:lstStyle/>
          <a:p>
            <a:fld id="{07401486-88EF-4061-8416-A90B61BB5503}" type="datetimeFigureOut">
              <a:rPr lang="cs-CZ" smtClean="0"/>
              <a:pPr/>
              <a:t>14.05.2019</a:t>
            </a:fld>
            <a:endParaRPr lang="cs-CZ"/>
          </a:p>
        </p:txBody>
      </p:sp>
      <p:sp>
        <p:nvSpPr>
          <p:cNvPr id="27" name="Zástupný symbol pro číslo snímku 26"/>
          <p:cNvSpPr>
            <a:spLocks noGrp="1"/>
          </p:cNvSpPr>
          <p:nvPr>
            <p:ph type="sldNum" sz="quarter" idx="11"/>
          </p:nvPr>
        </p:nvSpPr>
        <p:spPr/>
        <p:txBody>
          <a:bodyPr rtlCol="0"/>
          <a:lstStyle/>
          <a:p>
            <a:fld id="{B632DE7B-DC4B-43E7-A282-C451E17FC009}" type="slidenum">
              <a:rPr lang="cs-CZ" smtClean="0"/>
              <a:pPr/>
              <a:t>‹#›</a:t>
            </a:fld>
            <a:endParaRPr lang="cs-CZ"/>
          </a:p>
        </p:txBody>
      </p:sp>
      <p:sp>
        <p:nvSpPr>
          <p:cNvPr id="28" name="Zástupný symbol pro zápatí 27"/>
          <p:cNvSpPr>
            <a:spLocks noGrp="1"/>
          </p:cNvSpPr>
          <p:nvPr>
            <p:ph type="ftr" sz="quarter" idx="12"/>
          </p:nvPr>
        </p:nvSpPr>
        <p:spPr/>
        <p:txBody>
          <a:bodyPr rtlCol="0"/>
          <a:lstStyle/>
          <a:p>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cs-CZ" smtClean="0"/>
              <a:t>Kliknutím lze upravit styl.</a:t>
            </a:r>
            <a:endParaRPr kumimoji="0" lang="en-US"/>
          </a:p>
        </p:txBody>
      </p:sp>
      <p:sp>
        <p:nvSpPr>
          <p:cNvPr id="3" name="Zástupný symbol pro datum 2"/>
          <p:cNvSpPr>
            <a:spLocks noGrp="1"/>
          </p:cNvSpPr>
          <p:nvPr>
            <p:ph type="dt" sz="half" idx="10"/>
          </p:nvPr>
        </p:nvSpPr>
        <p:spPr>
          <a:xfrm>
            <a:off x="6583680" y="612648"/>
            <a:ext cx="957264" cy="457200"/>
          </a:xfrm>
        </p:spPr>
        <p:txBody>
          <a:bodyPr/>
          <a:lstStyle/>
          <a:p>
            <a:fld id="{07401486-88EF-4061-8416-A90B61BB5503}" type="datetimeFigureOut">
              <a:rPr lang="cs-CZ" smtClean="0"/>
              <a:pPr/>
              <a:t>14.05.2019</a:t>
            </a:fld>
            <a:endParaRPr lang="cs-CZ"/>
          </a:p>
        </p:txBody>
      </p:sp>
      <p:sp>
        <p:nvSpPr>
          <p:cNvPr id="4" name="Zástupný symbol pro zápatí 3"/>
          <p:cNvSpPr>
            <a:spLocks noGrp="1"/>
          </p:cNvSpPr>
          <p:nvPr>
            <p:ph type="ftr" sz="quarter" idx="11"/>
          </p:nvPr>
        </p:nvSpPr>
        <p:spPr>
          <a:xfrm>
            <a:off x="5257800" y="612648"/>
            <a:ext cx="1325880" cy="457200"/>
          </a:xfrm>
        </p:spPr>
        <p:txBody>
          <a:bodyPr/>
          <a:lstStyle/>
          <a:p>
            <a:endParaRPr lang="cs-CZ"/>
          </a:p>
        </p:txBody>
      </p:sp>
      <p:sp>
        <p:nvSpPr>
          <p:cNvPr id="5" name="Zástupný symbol pro číslo snímku 4"/>
          <p:cNvSpPr>
            <a:spLocks noGrp="1"/>
          </p:cNvSpPr>
          <p:nvPr>
            <p:ph type="sldNum" sz="quarter" idx="12"/>
          </p:nvPr>
        </p:nvSpPr>
        <p:spPr>
          <a:xfrm>
            <a:off x="8174736" y="2272"/>
            <a:ext cx="762000" cy="365760"/>
          </a:xfrm>
        </p:spPr>
        <p:txBody>
          <a:bodyPr/>
          <a:lstStyle/>
          <a:p>
            <a:fld id="{B632DE7B-DC4B-43E7-A282-C451E17FC009}"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7401486-88EF-4061-8416-A90B61BB5503}" type="datetimeFigureOut">
              <a:rPr lang="cs-CZ" smtClean="0"/>
              <a:pPr/>
              <a:t>14.05.2019</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632DE7B-DC4B-43E7-A282-C451E17FC009}"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353496" y="1101970"/>
            <a:ext cx="3383280" cy="877824"/>
          </a:xfrm>
        </p:spPr>
        <p:txBody>
          <a:bodyPr anchor="b"/>
          <a:lstStyle>
            <a:lvl1pPr algn="l">
              <a:buNone/>
              <a:defRPr sz="1800" b="1"/>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07401486-88EF-4061-8416-A90B61BB5503}" type="datetimeFigureOut">
              <a:rPr lang="cs-CZ" smtClean="0"/>
              <a:pPr/>
              <a:t>14.05.2019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632DE7B-DC4B-43E7-A282-C451E17FC009}"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cs-CZ" smtClean="0"/>
              <a:t>Kliknutím lze upravit styly předlohy textu.</a:t>
            </a:r>
          </a:p>
        </p:txBody>
      </p:sp>
      <p:sp>
        <p:nvSpPr>
          <p:cNvPr id="5" name="Zástupný symbol pro datum 4"/>
          <p:cNvSpPr>
            <a:spLocks noGrp="1"/>
          </p:cNvSpPr>
          <p:nvPr>
            <p:ph type="dt" sz="half" idx="10"/>
          </p:nvPr>
        </p:nvSpPr>
        <p:spPr/>
        <p:txBody>
          <a:bodyPr/>
          <a:lstStyle/>
          <a:p>
            <a:fld id="{07401486-88EF-4061-8416-A90B61BB5503}" type="datetimeFigureOut">
              <a:rPr lang="cs-CZ" smtClean="0"/>
              <a:pPr/>
              <a:t>14.05.2019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632DE7B-DC4B-43E7-A282-C451E17FC009}"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07401486-88EF-4061-8416-A90B61BB5503}" type="datetimeFigureOut">
              <a:rPr lang="cs-CZ" smtClean="0"/>
              <a:pPr/>
              <a:t>14.05.2019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632DE7B-DC4B-43E7-A282-C451E17FC009}"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781800" y="1143000"/>
            <a:ext cx="1905000" cy="5486400"/>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1143000"/>
            <a:ext cx="6248400" cy="5486400"/>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07401486-88EF-4061-8416-A90B61BB5503}" type="datetimeFigureOut">
              <a:rPr lang="cs-CZ" smtClean="0"/>
              <a:pPr/>
              <a:t>14.05.2019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632DE7B-DC4B-43E7-A282-C451E17FC009}"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Obdélník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Obdélník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Obdélník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Obdélník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Obdélník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Zaoblený obdélník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Zaoblený obdélník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Obdélník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Obdélník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Obdélník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Obdélník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Obdélník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Obdélník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Zástupný symbol pro nadpis 21"/>
          <p:cNvSpPr>
            <a:spLocks noGrp="1"/>
          </p:cNvSpPr>
          <p:nvPr>
            <p:ph type="title"/>
          </p:nvPr>
        </p:nvSpPr>
        <p:spPr>
          <a:xfrm>
            <a:off x="457200" y="1143000"/>
            <a:ext cx="8229600" cy="1066800"/>
          </a:xfrm>
          <a:prstGeom prst="rect">
            <a:avLst/>
          </a:prstGeom>
        </p:spPr>
        <p:txBody>
          <a:bodyPr vert="horz" anchor="ctr">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07401486-88EF-4061-8416-A90B61BB5503}" type="datetimeFigureOut">
              <a:rPr lang="cs-CZ" smtClean="0"/>
              <a:pPr/>
              <a:t>14.05.2019</a:t>
            </a:fld>
            <a:endParaRPr lang="cs-CZ"/>
          </a:p>
        </p:txBody>
      </p:sp>
      <p:sp>
        <p:nvSpPr>
          <p:cNvPr id="3" name="Zástupný symbol pro zápatí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cs-CZ"/>
          </a:p>
        </p:txBody>
      </p:sp>
      <p:sp>
        <p:nvSpPr>
          <p:cNvPr id="23" name="Zástupný symbol pro číslo snímku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632DE7B-DC4B-43E7-A282-C451E17FC009}"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755576" y="908720"/>
            <a:ext cx="7275584" cy="3024336"/>
          </a:xfrm>
        </p:spPr>
        <p:txBody>
          <a:bodyPr>
            <a:normAutofit fontScale="90000"/>
          </a:bodyPr>
          <a:lstStyle/>
          <a:p>
            <a:pPr algn="ctr"/>
            <a:r>
              <a:rPr lang="cs-CZ" sz="3200" cap="all" dirty="0" smtClean="0"/>
              <a:t/>
            </a:r>
            <a:br>
              <a:rPr lang="cs-CZ" sz="3200" cap="all" dirty="0" smtClean="0"/>
            </a:br>
            <a:r>
              <a:rPr lang="cs-CZ" sz="3200" cap="all" dirty="0"/>
              <a:t/>
            </a:r>
            <a:br>
              <a:rPr lang="cs-CZ" sz="3200" cap="all" dirty="0"/>
            </a:br>
            <a:r>
              <a:rPr lang="cs-CZ" sz="3200" cap="all" dirty="0" smtClean="0"/>
              <a:t/>
            </a:r>
            <a:br>
              <a:rPr lang="cs-CZ" sz="3200" cap="all" dirty="0" smtClean="0"/>
            </a:br>
            <a:r>
              <a:rPr lang="cs-CZ" sz="3200" cap="all" dirty="0"/>
              <a:t/>
            </a:r>
            <a:br>
              <a:rPr lang="cs-CZ" sz="3200" cap="all" dirty="0"/>
            </a:br>
            <a:r>
              <a:rPr lang="cs-CZ" sz="3200" cap="all" dirty="0" smtClean="0"/>
              <a:t>Statutární město Plzeň z hlediska bezpečnosti v souvislosti s rozvojem průmyslových zón</a:t>
            </a:r>
            <a:r>
              <a:rPr lang="cs-CZ" sz="3200" dirty="0" smtClean="0"/>
              <a:t/>
            </a:r>
            <a:br>
              <a:rPr lang="cs-CZ" sz="3200" dirty="0" smtClean="0"/>
            </a:br>
            <a:r>
              <a:rPr lang="cs-CZ" sz="3200" dirty="0" smtClean="0"/>
              <a:t/>
            </a:r>
            <a:br>
              <a:rPr lang="cs-CZ" sz="3200" dirty="0" smtClean="0"/>
            </a:br>
            <a:r>
              <a:rPr lang="cs-CZ" sz="3100" dirty="0" smtClean="0"/>
              <a:t>Přehled hlavních témat a aktivit města v letech 2016 - 2018</a:t>
            </a:r>
            <a:r>
              <a:rPr lang="cs-CZ" sz="3200" dirty="0" smtClean="0"/>
              <a:t/>
            </a:r>
            <a:br>
              <a:rPr lang="cs-CZ" sz="3200" dirty="0" smtClean="0"/>
            </a:br>
            <a:r>
              <a:rPr lang="cs-CZ" sz="3200" dirty="0" smtClean="0"/>
              <a:t/>
            </a:r>
            <a:br>
              <a:rPr lang="cs-CZ" sz="3200" dirty="0" smtClean="0"/>
            </a:br>
            <a:endParaRPr lang="cs-CZ" sz="2400" dirty="0">
              <a:solidFill>
                <a:srgbClr val="002060"/>
              </a:solidFill>
            </a:endParaRPr>
          </a:p>
        </p:txBody>
      </p:sp>
      <p:sp>
        <p:nvSpPr>
          <p:cNvPr id="3" name="Podnadpis 2"/>
          <p:cNvSpPr>
            <a:spLocks noGrp="1"/>
          </p:cNvSpPr>
          <p:nvPr>
            <p:ph type="subTitle" idx="1"/>
          </p:nvPr>
        </p:nvSpPr>
        <p:spPr>
          <a:xfrm>
            <a:off x="603606" y="5517232"/>
            <a:ext cx="7854696" cy="720080"/>
          </a:xfrm>
        </p:spPr>
        <p:txBody>
          <a:bodyPr>
            <a:normAutofit/>
          </a:bodyPr>
          <a:lstStyle/>
          <a:p>
            <a:pPr algn="ctr"/>
            <a:r>
              <a:rPr lang="cs-CZ" sz="3200" dirty="0" smtClean="0"/>
              <a:t>Ing. Aleš Průša, MBA</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4005064"/>
            <a:ext cx="2268142" cy="1243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475742"/>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764704"/>
            <a:ext cx="4104456" cy="288032"/>
          </a:xfrm>
        </p:spPr>
        <p:txBody>
          <a:bodyPr>
            <a:noAutofit/>
          </a:bodyPr>
          <a:lstStyle/>
          <a:p>
            <a:r>
              <a:rPr lang="cs-CZ" sz="2800" dirty="0" smtClean="0">
                <a:solidFill>
                  <a:schemeClr val="accent2"/>
                </a:solidFill>
              </a:rPr>
              <a:t>Úvod</a:t>
            </a:r>
            <a:endParaRPr lang="cs-CZ" sz="2800" dirty="0">
              <a:solidFill>
                <a:schemeClr val="accent2"/>
              </a:solidFill>
            </a:endParaRPr>
          </a:p>
        </p:txBody>
      </p:sp>
      <p:sp>
        <p:nvSpPr>
          <p:cNvPr id="3" name="Zástupný symbol pro obsah 2"/>
          <p:cNvSpPr>
            <a:spLocks noGrp="1"/>
          </p:cNvSpPr>
          <p:nvPr>
            <p:ph idx="1"/>
          </p:nvPr>
        </p:nvSpPr>
        <p:spPr>
          <a:xfrm>
            <a:off x="467544" y="1268760"/>
            <a:ext cx="8229600" cy="4896544"/>
          </a:xfrm>
        </p:spPr>
        <p:txBody>
          <a:bodyPr>
            <a:normAutofit fontScale="47500" lnSpcReduction="20000"/>
          </a:bodyPr>
          <a:lstStyle/>
          <a:p>
            <a:pPr algn="just">
              <a:spcAft>
                <a:spcPts val="1200"/>
              </a:spcAft>
            </a:pPr>
            <a:r>
              <a:rPr lang="cs-CZ" dirty="0" smtClean="0"/>
              <a:t>Bezpečnost je ve statutárním městě Plzeň dlouhodobě důležitým tématem a město se zajišťování bezpečnosti aktivně věnuje – mnohokrát bylo průkopníky nových přístupů na poli bezpečnosti a snaží se komunikovat vždy se všemi stranami, a to i nyní v otázce agenturního zaměstnávání, průmyslových zón a zaměstnávaných cizinců</a:t>
            </a:r>
          </a:p>
          <a:p>
            <a:pPr algn="just">
              <a:spcAft>
                <a:spcPts val="1200"/>
              </a:spcAft>
            </a:pPr>
            <a:r>
              <a:rPr lang="cs-CZ" dirty="0" smtClean="0"/>
              <a:t>Již v roce 2008 byla v Plzni podepsána vůbec první </a:t>
            </a:r>
            <a:r>
              <a:rPr lang="cs-CZ" b="1" dirty="0" smtClean="0">
                <a:solidFill>
                  <a:schemeClr val="accent2"/>
                </a:solidFill>
              </a:rPr>
              <a:t>koordinační dohoda </a:t>
            </a:r>
            <a:r>
              <a:rPr lang="cs-CZ" dirty="0" smtClean="0"/>
              <a:t>mezi samosprávou </a:t>
            </a:r>
            <a:r>
              <a:rPr lang="cs-CZ" dirty="0"/>
              <a:t>a PČR, jejímž cílem bylo posílení a vnesení řádu do dosavadní spolupráce při řešení bezpečnostní situace ve městě</a:t>
            </a:r>
            <a:endParaRPr lang="cs-CZ" dirty="0" smtClean="0"/>
          </a:p>
          <a:p>
            <a:pPr algn="just">
              <a:spcAft>
                <a:spcPts val="1200"/>
              </a:spcAft>
            </a:pPr>
            <a:r>
              <a:rPr lang="cs-CZ" dirty="0" smtClean="0"/>
              <a:t>V roce 2009 byl zahájen projekt </a:t>
            </a:r>
            <a:r>
              <a:rPr lang="cs-CZ" b="1" dirty="0" smtClean="0">
                <a:solidFill>
                  <a:schemeClr val="accent2"/>
                </a:solidFill>
              </a:rPr>
              <a:t>Bezpečné město</a:t>
            </a:r>
            <a:r>
              <a:rPr lang="cs-CZ" dirty="0" smtClean="0"/>
              <a:t>, jehož </a:t>
            </a:r>
            <a:r>
              <a:rPr lang="cs-CZ" dirty="0"/>
              <a:t>h</a:t>
            </a:r>
            <a:r>
              <a:rPr lang="cs-CZ" dirty="0" smtClean="0"/>
              <a:t>lavní </a:t>
            </a:r>
            <a:r>
              <a:rPr lang="cs-CZ" dirty="0"/>
              <a:t>myšlenkou </a:t>
            </a:r>
            <a:r>
              <a:rPr lang="cs-CZ" dirty="0" smtClean="0"/>
              <a:t>je </a:t>
            </a:r>
            <a:r>
              <a:rPr lang="cs-CZ" dirty="0"/>
              <a:t>úzká spolupráce mezi </a:t>
            </a:r>
            <a:r>
              <a:rPr lang="cs-CZ" b="1" dirty="0">
                <a:solidFill>
                  <a:schemeClr val="accent2"/>
                </a:solidFill>
              </a:rPr>
              <a:t>městem Plzní</a:t>
            </a:r>
            <a:r>
              <a:rPr lang="cs-CZ" b="1" dirty="0"/>
              <a:t>, </a:t>
            </a:r>
            <a:r>
              <a:rPr lang="cs-CZ" b="1" dirty="0">
                <a:solidFill>
                  <a:schemeClr val="accent2"/>
                </a:solidFill>
              </a:rPr>
              <a:t>Policií ČR </a:t>
            </a:r>
            <a:r>
              <a:rPr lang="cs-CZ" dirty="0"/>
              <a:t>a </a:t>
            </a:r>
            <a:r>
              <a:rPr lang="cs-CZ" b="1" dirty="0">
                <a:solidFill>
                  <a:schemeClr val="accent2"/>
                </a:solidFill>
              </a:rPr>
              <a:t>městskou policií </a:t>
            </a:r>
            <a:r>
              <a:rPr lang="cs-CZ" b="1" dirty="0" smtClean="0">
                <a:solidFill>
                  <a:schemeClr val="accent2"/>
                </a:solidFill>
              </a:rPr>
              <a:t>Plzeň </a:t>
            </a:r>
            <a:r>
              <a:rPr lang="cs-CZ" dirty="0" smtClean="0"/>
              <a:t>při </a:t>
            </a:r>
            <a:r>
              <a:rPr lang="cs-CZ" dirty="0"/>
              <a:t>řešení bezpečnostních problémů na území města </a:t>
            </a:r>
            <a:endParaRPr lang="cs-CZ" dirty="0" smtClean="0"/>
          </a:p>
          <a:p>
            <a:pPr algn="just">
              <a:spcAft>
                <a:spcPts val="1200"/>
              </a:spcAft>
            </a:pPr>
            <a:r>
              <a:rPr lang="cs-CZ" dirty="0"/>
              <a:t>V dubnu 2016 došlo ke změně názvu projektu a loga na </a:t>
            </a:r>
            <a:r>
              <a:rPr lang="cs-CZ" b="1" dirty="0">
                <a:solidFill>
                  <a:schemeClr val="accent2"/>
                </a:solidFill>
              </a:rPr>
              <a:t>Bezpečná Plzeň</a:t>
            </a:r>
          </a:p>
          <a:p>
            <a:pPr algn="just">
              <a:spcAft>
                <a:spcPts val="1200"/>
              </a:spcAft>
            </a:pPr>
            <a:r>
              <a:rPr lang="cs-CZ" dirty="0" smtClean="0"/>
              <a:t>Garantem projektu je Odbor bezpečnosti,  prevence kriminality a krizového řízení Magistrátu města Plzně</a:t>
            </a:r>
          </a:p>
          <a:p>
            <a:pPr algn="just">
              <a:spcAft>
                <a:spcPts val="1200"/>
              </a:spcAft>
            </a:pPr>
            <a:r>
              <a:rPr lang="cs-CZ" dirty="0"/>
              <a:t>V říjnu 2017 došlo ke sloučení Odboru bezpečnosti a prevence kriminality s Odborem krizového řízení a nový odbor byl zároveň rozčleněn na tři oddělení</a:t>
            </a:r>
            <a:r>
              <a:rPr lang="cs-CZ" dirty="0" smtClean="0"/>
              <a:t>: </a:t>
            </a:r>
          </a:p>
          <a:p>
            <a:pPr lvl="1" algn="just">
              <a:spcAft>
                <a:spcPts val="1200"/>
              </a:spcAft>
            </a:pPr>
            <a:r>
              <a:rPr lang="cs-CZ" dirty="0" smtClean="0">
                <a:solidFill>
                  <a:schemeClr val="tx1"/>
                </a:solidFill>
              </a:rPr>
              <a:t>Oddělení bezpečnosti</a:t>
            </a:r>
          </a:p>
          <a:p>
            <a:pPr lvl="1" algn="just">
              <a:spcAft>
                <a:spcPts val="1200"/>
              </a:spcAft>
            </a:pPr>
            <a:r>
              <a:rPr lang="cs-CZ" dirty="0" smtClean="0">
                <a:solidFill>
                  <a:schemeClr val="tx1"/>
                </a:solidFill>
              </a:rPr>
              <a:t>Oddělení prevence kriminality</a:t>
            </a:r>
          </a:p>
          <a:p>
            <a:pPr lvl="1" algn="just">
              <a:spcAft>
                <a:spcPts val="1200"/>
              </a:spcAft>
            </a:pPr>
            <a:r>
              <a:rPr lang="cs-CZ" dirty="0" smtClean="0">
                <a:solidFill>
                  <a:schemeClr val="tx1"/>
                </a:solidFill>
              </a:rPr>
              <a:t>Oddělení krizového řízení</a:t>
            </a:r>
          </a:p>
          <a:p>
            <a:pPr>
              <a:spcAft>
                <a:spcPts val="1200"/>
              </a:spcAft>
            </a:pPr>
            <a:endParaRPr lang="cs-CZ" dirty="0"/>
          </a:p>
          <a:p>
            <a:pPr>
              <a:spcAft>
                <a:spcPts val="1200"/>
              </a:spcAft>
            </a:pPr>
            <a:endParaRPr lang="cs-CZ" dirty="0" smtClean="0"/>
          </a:p>
        </p:txBody>
      </p:sp>
    </p:spTree>
    <p:extLst>
      <p:ext uri="{BB962C8B-B14F-4D97-AF65-F5344CB8AC3E}">
        <p14:creationId xmlns:p14="http://schemas.microsoft.com/office/powerpoint/2010/main" val="20852904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548680"/>
            <a:ext cx="5040560" cy="576064"/>
          </a:xfrm>
        </p:spPr>
        <p:txBody>
          <a:bodyPr>
            <a:normAutofit fontScale="90000"/>
          </a:bodyPr>
          <a:lstStyle/>
          <a:p>
            <a:pPr algn="ctr"/>
            <a:r>
              <a:rPr lang="cs-CZ" sz="2400" dirty="0" smtClean="0">
                <a:solidFill>
                  <a:schemeClr val="accent2"/>
                </a:solidFill>
              </a:rPr>
              <a:t>Hlavní témata v oblasti bezpečnosti 2016 - 2018</a:t>
            </a:r>
            <a:endParaRPr lang="cs-CZ" sz="2400" dirty="0">
              <a:solidFill>
                <a:schemeClr val="accent2"/>
              </a:solidFill>
            </a:endParaRPr>
          </a:p>
        </p:txBody>
      </p:sp>
      <p:sp>
        <p:nvSpPr>
          <p:cNvPr id="3" name="Zástupný symbol pro obsah 2"/>
          <p:cNvSpPr>
            <a:spLocks noGrp="1"/>
          </p:cNvSpPr>
          <p:nvPr>
            <p:ph idx="1"/>
          </p:nvPr>
        </p:nvSpPr>
        <p:spPr>
          <a:xfrm>
            <a:off x="539552" y="1196752"/>
            <a:ext cx="8085584" cy="5184576"/>
          </a:xfrm>
        </p:spPr>
        <p:txBody>
          <a:bodyPr>
            <a:normAutofit fontScale="47500" lnSpcReduction="20000"/>
          </a:bodyPr>
          <a:lstStyle/>
          <a:p>
            <a:pPr lvl="0" algn="just"/>
            <a:r>
              <a:rPr lang="cs-CZ" dirty="0"/>
              <a:t>Dle odboru Cizinecké policie KŘPPK </a:t>
            </a:r>
            <a:r>
              <a:rPr lang="cs-CZ" dirty="0" smtClean="0"/>
              <a:t>žilo v</a:t>
            </a:r>
            <a:r>
              <a:rPr lang="cs-CZ" dirty="0"/>
              <a:t> Plzni k 31. 12. 2018 celkem </a:t>
            </a:r>
            <a:r>
              <a:rPr lang="cs-CZ" b="1" dirty="0">
                <a:solidFill>
                  <a:schemeClr val="accent2"/>
                </a:solidFill>
              </a:rPr>
              <a:t>17 591 cizinců</a:t>
            </a:r>
            <a:endParaRPr lang="cs-CZ" dirty="0">
              <a:solidFill>
                <a:schemeClr val="accent2"/>
              </a:solidFill>
            </a:endParaRPr>
          </a:p>
          <a:p>
            <a:pPr lvl="0" algn="just"/>
            <a:r>
              <a:rPr lang="cs-CZ" dirty="0"/>
              <a:t>Nejpočetnějších 5 národností v Plzni</a:t>
            </a:r>
          </a:p>
          <a:p>
            <a:pPr marL="109728" lvl="0" indent="0" algn="just">
              <a:buNone/>
            </a:pPr>
            <a:r>
              <a:rPr lang="cs-CZ" dirty="0"/>
              <a:t/>
            </a:r>
            <a:br>
              <a:rPr lang="cs-CZ" dirty="0"/>
            </a:br>
            <a:endParaRPr lang="cs-CZ" dirty="0"/>
          </a:p>
          <a:p>
            <a:pPr lvl="0" algn="just"/>
            <a:endParaRPr lang="cs-CZ" dirty="0" smtClean="0"/>
          </a:p>
          <a:p>
            <a:pPr lvl="0" algn="just"/>
            <a:endParaRPr lang="cs-CZ" dirty="0"/>
          </a:p>
          <a:p>
            <a:pPr lvl="0" algn="just"/>
            <a:endParaRPr lang="cs-CZ" dirty="0" smtClean="0"/>
          </a:p>
          <a:p>
            <a:pPr lvl="0" algn="just"/>
            <a:endParaRPr lang="cs-CZ" dirty="0"/>
          </a:p>
          <a:p>
            <a:pPr lvl="0" algn="just"/>
            <a:endParaRPr lang="cs-CZ" dirty="0" smtClean="0"/>
          </a:p>
          <a:p>
            <a:pPr lvl="0" algn="just"/>
            <a:r>
              <a:rPr lang="cs-CZ" dirty="0" smtClean="0"/>
              <a:t>na </a:t>
            </a:r>
            <a:r>
              <a:rPr lang="cs-CZ" dirty="0"/>
              <a:t>území Plzeň-město bylo ke konci roku 2018 dle CP </a:t>
            </a:r>
            <a:r>
              <a:rPr lang="cs-CZ" b="1" dirty="0">
                <a:solidFill>
                  <a:schemeClr val="accent2"/>
                </a:solidFill>
              </a:rPr>
              <a:t>82 ubytovacích zařízení typu „ubytovna“</a:t>
            </a:r>
            <a:r>
              <a:rPr lang="cs-CZ" dirty="0"/>
              <a:t>, situace se však neustále mění, neboť agentury stále vyhledávají nová ubytování z důvodu nedostatku ubytovacích kapacit v celém </a:t>
            </a:r>
            <a:r>
              <a:rPr lang="cs-CZ" dirty="0" smtClean="0"/>
              <a:t>kraji</a:t>
            </a:r>
          </a:p>
          <a:p>
            <a:pPr marL="109728" lvl="0" indent="0" algn="just">
              <a:buNone/>
            </a:pPr>
            <a:endParaRPr lang="cs-CZ" dirty="0"/>
          </a:p>
          <a:p>
            <a:pPr lvl="0" algn="just"/>
            <a:r>
              <a:rPr lang="cs-CZ" dirty="0"/>
              <a:t>Cizinecká policie provádí pravidelné kontroly ubytoven, problémem zůstává </a:t>
            </a:r>
            <a:r>
              <a:rPr lang="cs-CZ" b="1" dirty="0">
                <a:solidFill>
                  <a:schemeClr val="accent2"/>
                </a:solidFill>
              </a:rPr>
              <a:t>ubytování v soukromí</a:t>
            </a:r>
            <a:r>
              <a:rPr lang="cs-CZ" dirty="0"/>
              <a:t>, kde CP nemá žádné pravomoci </a:t>
            </a:r>
          </a:p>
          <a:p>
            <a:pPr algn="just">
              <a:spcAft>
                <a:spcPts val="600"/>
              </a:spcAft>
            </a:pPr>
            <a:r>
              <a:rPr lang="cs-CZ" dirty="0" smtClean="0"/>
              <a:t>Nárůst páchání protiprávního jednání v lokalitě ulice Americká, které je ovlivněno přílivem cizinců, kteří se zde sdružují k návštěvě klubů a restauračních zařízení</a:t>
            </a:r>
          </a:p>
          <a:p>
            <a:pPr algn="just">
              <a:spcAft>
                <a:spcPts val="600"/>
              </a:spcAft>
            </a:pPr>
            <a:r>
              <a:rPr lang="cs-CZ" dirty="0" smtClean="0"/>
              <a:t>Nárůst </a:t>
            </a:r>
            <a:r>
              <a:rPr lang="cs-CZ" b="1" dirty="0" smtClean="0">
                <a:solidFill>
                  <a:schemeClr val="accent2"/>
                </a:solidFill>
              </a:rPr>
              <a:t>znečišťování veřejných prostranství </a:t>
            </a:r>
            <a:r>
              <a:rPr lang="cs-CZ" dirty="0" smtClean="0"/>
              <a:t>především v centru města – sadový okruh a okolí autobusového a vlakového nádraží</a:t>
            </a:r>
          </a:p>
          <a:p>
            <a:pPr algn="just">
              <a:spcAft>
                <a:spcPts val="600"/>
              </a:spcAft>
            </a:pPr>
            <a:r>
              <a:rPr lang="cs-CZ" dirty="0" smtClean="0"/>
              <a:t>Problémy spojené s </a:t>
            </a:r>
            <a:r>
              <a:rPr lang="cs-CZ" b="1" dirty="0" smtClean="0">
                <a:solidFill>
                  <a:schemeClr val="accent2"/>
                </a:solidFill>
              </a:rPr>
              <a:t>ubytovnami</a:t>
            </a:r>
            <a:r>
              <a:rPr lang="cs-CZ" dirty="0" smtClean="0">
                <a:solidFill>
                  <a:schemeClr val="accent2"/>
                </a:solidFill>
              </a:rPr>
              <a:t> </a:t>
            </a:r>
            <a:r>
              <a:rPr lang="cs-CZ" dirty="0" smtClean="0"/>
              <a:t>a pronajímáním domů a bytů cizincům, udržování veřejného pořádku v jejich okolí</a:t>
            </a:r>
          </a:p>
          <a:p>
            <a:pPr algn="just">
              <a:spcAft>
                <a:spcPts val="600"/>
              </a:spcAft>
            </a:pPr>
            <a:r>
              <a:rPr lang="cs-CZ" dirty="0" smtClean="0"/>
              <a:t>Nárůst </a:t>
            </a:r>
            <a:r>
              <a:rPr lang="cs-CZ" b="1" dirty="0" smtClean="0">
                <a:solidFill>
                  <a:schemeClr val="accent2"/>
                </a:solidFill>
              </a:rPr>
              <a:t>osob bez přístřeší </a:t>
            </a:r>
            <a:r>
              <a:rPr lang="cs-CZ" dirty="0" smtClean="0"/>
              <a:t>zejména slovenské a polské národnosti a vznik tzv. „stanových městeček“ v okrajových částech města – České údolí</a:t>
            </a:r>
          </a:p>
          <a:p>
            <a:pPr algn="just">
              <a:spcAft>
                <a:spcPts val="600"/>
              </a:spcAft>
            </a:pPr>
            <a:r>
              <a:rPr lang="cs-CZ" dirty="0" smtClean="0"/>
              <a:t>Stížnosti občanů na </a:t>
            </a:r>
            <a:r>
              <a:rPr lang="cs-CZ" b="1" dirty="0" smtClean="0">
                <a:solidFill>
                  <a:schemeClr val="accent2"/>
                </a:solidFill>
              </a:rPr>
              <a:t>rušení nočního klidu </a:t>
            </a:r>
            <a:r>
              <a:rPr lang="cs-CZ" dirty="0" smtClean="0"/>
              <a:t>v okolí večerních zábavních podniků a heren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677146"/>
            <a:ext cx="1450975" cy="114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56924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476672"/>
            <a:ext cx="3816424" cy="576064"/>
          </a:xfrm>
        </p:spPr>
        <p:txBody>
          <a:bodyPr>
            <a:normAutofit/>
          </a:bodyPr>
          <a:lstStyle/>
          <a:p>
            <a:pPr algn="ctr"/>
            <a:r>
              <a:rPr lang="cs-CZ" sz="2800" dirty="0">
                <a:solidFill>
                  <a:schemeClr val="accent2"/>
                </a:solidFill>
              </a:rPr>
              <a:t>Přijatá opatření</a:t>
            </a:r>
          </a:p>
        </p:txBody>
      </p:sp>
      <p:sp>
        <p:nvSpPr>
          <p:cNvPr id="3" name="Zástupný symbol pro obsah 2"/>
          <p:cNvSpPr>
            <a:spLocks noGrp="1"/>
          </p:cNvSpPr>
          <p:nvPr>
            <p:ph idx="1"/>
          </p:nvPr>
        </p:nvSpPr>
        <p:spPr>
          <a:xfrm>
            <a:off x="457200" y="1268760"/>
            <a:ext cx="8229600" cy="5305776"/>
          </a:xfrm>
        </p:spPr>
        <p:txBody>
          <a:bodyPr>
            <a:normAutofit fontScale="47500" lnSpcReduction="20000"/>
          </a:bodyPr>
          <a:lstStyle/>
          <a:p>
            <a:pPr algn="just">
              <a:spcAft>
                <a:spcPts val="600"/>
              </a:spcAft>
            </a:pPr>
            <a:r>
              <a:rPr lang="cs-CZ" dirty="0" smtClean="0"/>
              <a:t>na </a:t>
            </a:r>
            <a:r>
              <a:rPr lang="cs-CZ" dirty="0"/>
              <a:t>úrovni primátora města Plzně </a:t>
            </a:r>
            <a:r>
              <a:rPr lang="cs-CZ" dirty="0" smtClean="0"/>
              <a:t>(dnes na úrovni člena RMP pro oblast bezpečnosti) se </a:t>
            </a:r>
            <a:r>
              <a:rPr lang="cs-CZ" dirty="0"/>
              <a:t>konají pravidelné týdenní </a:t>
            </a:r>
            <a:r>
              <a:rPr lang="cs-CZ" b="1" dirty="0">
                <a:solidFill>
                  <a:schemeClr val="accent2"/>
                </a:solidFill>
              </a:rPr>
              <a:t>koordinační porady </a:t>
            </a:r>
            <a:r>
              <a:rPr lang="cs-CZ" dirty="0"/>
              <a:t>s bezpečnostními </a:t>
            </a:r>
            <a:r>
              <a:rPr lang="cs-CZ" dirty="0" smtClean="0"/>
              <a:t>odbory a Městskou policií Plzeň</a:t>
            </a:r>
            <a:endParaRPr lang="cs-CZ" dirty="0"/>
          </a:p>
          <a:p>
            <a:pPr algn="just">
              <a:spcAft>
                <a:spcPts val="600"/>
              </a:spcAft>
            </a:pPr>
            <a:r>
              <a:rPr lang="cs-CZ" dirty="0" smtClean="0"/>
              <a:t>město </a:t>
            </a:r>
            <a:r>
              <a:rPr lang="cs-CZ" dirty="0"/>
              <a:t>Plzeň neustále modernizuje a rozšiřuje </a:t>
            </a:r>
            <a:r>
              <a:rPr lang="cs-CZ" b="1" dirty="0">
                <a:solidFill>
                  <a:schemeClr val="accent2"/>
                </a:solidFill>
              </a:rPr>
              <a:t>Městský dohlížecí kamerový systém</a:t>
            </a:r>
          </a:p>
          <a:p>
            <a:pPr algn="just">
              <a:spcAft>
                <a:spcPts val="600"/>
              </a:spcAft>
            </a:pPr>
            <a:r>
              <a:rPr lang="cs-CZ" dirty="0" smtClean="0"/>
              <a:t>město </a:t>
            </a:r>
            <a:r>
              <a:rPr lang="cs-CZ" dirty="0"/>
              <a:t>Plzeň realizuje každoročně cestou </a:t>
            </a:r>
            <a:r>
              <a:rPr lang="cs-CZ" dirty="0" smtClean="0"/>
              <a:t>Odboru bezpečnosti, prevence kriminality a krizového řízení </a:t>
            </a:r>
            <a:r>
              <a:rPr lang="cs-CZ" b="1" dirty="0">
                <a:solidFill>
                  <a:schemeClr val="accent2"/>
                </a:solidFill>
              </a:rPr>
              <a:t>projekty prevence kriminality</a:t>
            </a:r>
            <a:r>
              <a:rPr lang="cs-CZ" dirty="0"/>
              <a:t>, a to jak z vlastního rozpočtu, tak za podpory dotačních titulů </a:t>
            </a:r>
            <a:r>
              <a:rPr lang="cs-CZ" dirty="0" smtClean="0"/>
              <a:t>MVČR </a:t>
            </a:r>
            <a:r>
              <a:rPr lang="cs-CZ" dirty="0"/>
              <a:t>a KÚPK</a:t>
            </a:r>
          </a:p>
          <a:p>
            <a:pPr algn="just">
              <a:spcAft>
                <a:spcPts val="600"/>
              </a:spcAft>
            </a:pPr>
            <a:r>
              <a:rPr lang="cs-CZ" dirty="0"/>
              <a:t>cestou </a:t>
            </a:r>
            <a:r>
              <a:rPr lang="cs-CZ" dirty="0" smtClean="0"/>
              <a:t>Odboru </a:t>
            </a:r>
            <a:r>
              <a:rPr lang="cs-CZ" dirty="0"/>
              <a:t>bezpečnosti, prevence kriminality a krizového řízení předává Městská policie Plzeň poznatky k </a:t>
            </a:r>
            <a:r>
              <a:rPr lang="cs-CZ" b="1" dirty="0" smtClean="0">
                <a:solidFill>
                  <a:schemeClr val="accent2"/>
                </a:solidFill>
              </a:rPr>
              <a:t>prověřování </a:t>
            </a:r>
            <a:r>
              <a:rPr lang="cs-CZ" b="1" dirty="0">
                <a:solidFill>
                  <a:schemeClr val="accent2"/>
                </a:solidFill>
              </a:rPr>
              <a:t>„nelegálních ubytoven“</a:t>
            </a:r>
            <a:r>
              <a:rPr lang="cs-CZ" b="1" dirty="0"/>
              <a:t> </a:t>
            </a:r>
            <a:r>
              <a:rPr lang="cs-CZ" dirty="0" smtClean="0"/>
              <a:t>odboru cizinecké policie</a:t>
            </a:r>
          </a:p>
          <a:p>
            <a:pPr algn="just">
              <a:spcAft>
                <a:spcPts val="600"/>
              </a:spcAft>
            </a:pPr>
            <a:r>
              <a:rPr lang="cs-CZ" dirty="0" smtClean="0"/>
              <a:t>Odbor </a:t>
            </a:r>
            <a:r>
              <a:rPr lang="cs-CZ" dirty="0"/>
              <a:t>bezpečnosti, prevence kriminality a krizového řízení ve </a:t>
            </a:r>
            <a:r>
              <a:rPr lang="cs-CZ" dirty="0" smtClean="0"/>
              <a:t>spolupráci s Technickým úřadem Magistrátu města Plzně organizuje </a:t>
            </a:r>
            <a:r>
              <a:rPr lang="cs-CZ" b="1" dirty="0" smtClean="0">
                <a:solidFill>
                  <a:schemeClr val="accent2"/>
                </a:solidFill>
              </a:rPr>
              <a:t>pravidelné kontroly čistoty veřejného prostranství</a:t>
            </a:r>
            <a:r>
              <a:rPr lang="cs-CZ" dirty="0" smtClean="0">
                <a:solidFill>
                  <a:schemeClr val="accent2"/>
                </a:solidFill>
              </a:rPr>
              <a:t> </a:t>
            </a:r>
            <a:r>
              <a:rPr lang="cs-CZ" dirty="0" smtClean="0"/>
              <a:t>zejména v okolí ubytoven </a:t>
            </a:r>
          </a:p>
          <a:p>
            <a:pPr algn="just">
              <a:spcAft>
                <a:spcPts val="600"/>
              </a:spcAft>
            </a:pPr>
            <a:r>
              <a:rPr lang="cs-CZ" dirty="0"/>
              <a:t>Odbor bezpečnosti, prevence kriminality a krizového </a:t>
            </a:r>
            <a:r>
              <a:rPr lang="cs-CZ" dirty="0" smtClean="0"/>
              <a:t>řízení velmi často prvotně prošetřuje stížnosti a podněty občanů ve vztahu k bezpečnosti a veřejnému pořádku, </a:t>
            </a:r>
            <a:r>
              <a:rPr lang="cs-CZ" b="1" dirty="0" smtClean="0">
                <a:solidFill>
                  <a:schemeClr val="accent2"/>
                </a:solidFill>
              </a:rPr>
              <a:t>provádí šetření v terénu </a:t>
            </a:r>
            <a:r>
              <a:rPr lang="cs-CZ" dirty="0" smtClean="0"/>
              <a:t>a následně zprostředkovává spolupráci zainteresovaných složek </a:t>
            </a:r>
          </a:p>
          <a:p>
            <a:pPr lvl="0" algn="just">
              <a:spcAft>
                <a:spcPts val="600"/>
              </a:spcAft>
            </a:pPr>
            <a:r>
              <a:rPr lang="cs-CZ" dirty="0" smtClean="0"/>
              <a:t>v roce 2017 přijalo zastupitelstvo města Plzně </a:t>
            </a:r>
            <a:r>
              <a:rPr lang="cs-CZ" b="1" dirty="0" smtClean="0">
                <a:solidFill>
                  <a:schemeClr val="accent2"/>
                </a:solidFill>
              </a:rPr>
              <a:t>Vyhlášku č. 6/2017 </a:t>
            </a:r>
            <a:r>
              <a:rPr lang="cs-CZ" b="1" dirty="0">
                <a:solidFill>
                  <a:schemeClr val="accent2"/>
                </a:solidFill>
              </a:rPr>
              <a:t>o regulaci provozování hazardních </a:t>
            </a:r>
            <a:r>
              <a:rPr lang="cs-CZ" b="1" dirty="0" smtClean="0">
                <a:solidFill>
                  <a:schemeClr val="accent2"/>
                </a:solidFill>
              </a:rPr>
              <a:t>her</a:t>
            </a:r>
            <a:r>
              <a:rPr lang="cs-CZ" b="1" dirty="0" smtClean="0"/>
              <a:t> </a:t>
            </a:r>
            <a:r>
              <a:rPr lang="cs-CZ" dirty="0" smtClean="0"/>
              <a:t>s účinností od 2. 1. 2018</a:t>
            </a:r>
          </a:p>
          <a:p>
            <a:pPr lvl="0" algn="just">
              <a:spcAft>
                <a:spcPts val="600"/>
              </a:spcAft>
            </a:pPr>
            <a:r>
              <a:rPr lang="cs-CZ" dirty="0"/>
              <a:t>V loňském roce zesílila potřeba ochrany měkkých cílů, a proto je v rámci celoměstského projektu ESF - OPZ „Efektivní veřejná správa města Plzně – strategický plán SCP a vzdělávání úředníků města Plzně“ připravována tvorba strategického dokumentu: </a:t>
            </a:r>
            <a:r>
              <a:rPr lang="cs-CZ" b="1" dirty="0">
                <a:solidFill>
                  <a:schemeClr val="accent2"/>
                </a:solidFill>
              </a:rPr>
              <a:t>Zajišťování ochrany měkkých cílů </a:t>
            </a:r>
            <a:r>
              <a:rPr lang="cs-CZ" dirty="0"/>
              <a:t>na období 2018 – 2023. </a:t>
            </a:r>
          </a:p>
          <a:p>
            <a:pPr algn="just">
              <a:spcAft>
                <a:spcPts val="600"/>
              </a:spcAft>
            </a:pPr>
            <a:r>
              <a:rPr lang="cs-CZ" dirty="0"/>
              <a:t>Rovněž </a:t>
            </a:r>
            <a:r>
              <a:rPr lang="en-US" dirty="0" err="1"/>
              <a:t>Odbor</a:t>
            </a:r>
            <a:r>
              <a:rPr lang="en-US" dirty="0"/>
              <a:t> </a:t>
            </a:r>
            <a:r>
              <a:rPr lang="en-US" dirty="0" err="1"/>
              <a:t>bezpečnosti</a:t>
            </a:r>
            <a:r>
              <a:rPr lang="en-US" dirty="0"/>
              <a:t>, </a:t>
            </a:r>
            <a:r>
              <a:rPr lang="en-US" dirty="0" err="1"/>
              <a:t>prevence</a:t>
            </a:r>
            <a:r>
              <a:rPr lang="en-US" dirty="0"/>
              <a:t> </a:t>
            </a:r>
            <a:r>
              <a:rPr lang="en-US" dirty="0" err="1"/>
              <a:t>kriminality</a:t>
            </a:r>
            <a:r>
              <a:rPr lang="en-US" dirty="0"/>
              <a:t> a </a:t>
            </a:r>
            <a:r>
              <a:rPr lang="en-US" dirty="0" err="1"/>
              <a:t>krizového</a:t>
            </a:r>
            <a:r>
              <a:rPr lang="en-US" dirty="0"/>
              <a:t> </a:t>
            </a:r>
            <a:r>
              <a:rPr lang="en-US" dirty="0" err="1"/>
              <a:t>řízení</a:t>
            </a:r>
            <a:r>
              <a:rPr lang="en-US" dirty="0"/>
              <a:t> </a:t>
            </a:r>
            <a:r>
              <a:rPr lang="cs-CZ" dirty="0"/>
              <a:t>na základě strategické části Koncepce prevence kriminality a protidrogové inicioval vznik nové služby - </a:t>
            </a:r>
            <a:r>
              <a:rPr lang="cs-CZ" b="1" dirty="0" err="1">
                <a:solidFill>
                  <a:schemeClr val="accent2"/>
                </a:solidFill>
              </a:rPr>
              <a:t>adiktologické</a:t>
            </a:r>
            <a:r>
              <a:rPr lang="cs-CZ" b="1" dirty="0">
                <a:solidFill>
                  <a:schemeClr val="accent2"/>
                </a:solidFill>
              </a:rPr>
              <a:t> ambulance </a:t>
            </a:r>
            <a:r>
              <a:rPr lang="cs-CZ" dirty="0"/>
              <a:t>pro děti a mladistvé, kterou se podařilo zajistit finančně i provozně</a:t>
            </a:r>
            <a:r>
              <a:rPr lang="cs-CZ" dirty="0" smtClean="0"/>
              <a:t>.</a:t>
            </a:r>
            <a:endParaRPr lang="cs-CZ" dirty="0"/>
          </a:p>
          <a:p>
            <a:pPr marL="109728" indent="0" algn="just">
              <a:buNone/>
            </a:pPr>
            <a:endParaRPr lang="cs-CZ" dirty="0" smtClean="0"/>
          </a:p>
        </p:txBody>
      </p:sp>
    </p:spTree>
    <p:extLst>
      <p:ext uri="{BB962C8B-B14F-4D97-AF65-F5344CB8AC3E}">
        <p14:creationId xmlns:p14="http://schemas.microsoft.com/office/powerpoint/2010/main" val="38559230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548680"/>
            <a:ext cx="7992888" cy="864096"/>
          </a:xfrm>
        </p:spPr>
        <p:txBody>
          <a:bodyPr>
            <a:normAutofit/>
          </a:bodyPr>
          <a:lstStyle/>
          <a:p>
            <a:r>
              <a:rPr lang="cs-CZ" sz="2400" dirty="0" smtClean="0">
                <a:solidFill>
                  <a:schemeClr val="accent2"/>
                </a:solidFill>
              </a:rPr>
              <a:t>Aktivita města </a:t>
            </a:r>
            <a:r>
              <a:rPr lang="cs-CZ" sz="2400" dirty="0" smtClean="0">
                <a:solidFill>
                  <a:srgbClr val="438086"/>
                </a:solidFill>
              </a:rPr>
              <a:t>Plzně</a:t>
            </a:r>
            <a:r>
              <a:rPr lang="cs-CZ" sz="2400" dirty="0" smtClean="0">
                <a:solidFill>
                  <a:schemeClr val="accent2"/>
                </a:solidFill>
              </a:rPr>
              <a:t> ve vztahu k zahraničním pracovníkům</a:t>
            </a:r>
            <a:endParaRPr lang="cs-CZ" sz="2400" dirty="0">
              <a:solidFill>
                <a:schemeClr val="accent2"/>
              </a:solidFill>
            </a:endParaRPr>
          </a:p>
        </p:txBody>
      </p:sp>
      <p:sp>
        <p:nvSpPr>
          <p:cNvPr id="3" name="Zástupný symbol pro obsah 2"/>
          <p:cNvSpPr>
            <a:spLocks noGrp="1"/>
          </p:cNvSpPr>
          <p:nvPr>
            <p:ph idx="1"/>
          </p:nvPr>
        </p:nvSpPr>
        <p:spPr>
          <a:xfrm>
            <a:off x="457200" y="1412776"/>
            <a:ext cx="8229600" cy="5161760"/>
          </a:xfrm>
        </p:spPr>
        <p:txBody>
          <a:bodyPr>
            <a:normAutofit fontScale="62500" lnSpcReduction="20000"/>
          </a:bodyPr>
          <a:lstStyle/>
          <a:p>
            <a:pPr algn="just">
              <a:spcAft>
                <a:spcPts val="600"/>
              </a:spcAft>
            </a:pPr>
            <a:r>
              <a:rPr lang="cs-CZ" dirty="0" smtClean="0"/>
              <a:t>V listopadu 2016 </a:t>
            </a:r>
            <a:r>
              <a:rPr lang="cs-CZ" dirty="0"/>
              <a:t>Plzeň </a:t>
            </a:r>
            <a:r>
              <a:rPr lang="cs-CZ" dirty="0" smtClean="0"/>
              <a:t>iniciovala </a:t>
            </a:r>
            <a:r>
              <a:rPr lang="cs-CZ" b="1" dirty="0" smtClean="0">
                <a:solidFill>
                  <a:schemeClr val="accent2"/>
                </a:solidFill>
              </a:rPr>
              <a:t>mezirezortní setkání</a:t>
            </a:r>
            <a:r>
              <a:rPr lang="cs-CZ" dirty="0" smtClean="0"/>
              <a:t> všech zainteresovaných </a:t>
            </a:r>
            <a:r>
              <a:rPr lang="cs-CZ" dirty="0"/>
              <a:t>složek – magistrátních odborů, </a:t>
            </a:r>
            <a:r>
              <a:rPr lang="cs-CZ" dirty="0" smtClean="0"/>
              <a:t>PČR i </a:t>
            </a:r>
            <a:r>
              <a:rPr lang="cs-CZ" dirty="0"/>
              <a:t>městské policie Plzeň, státního zastupitelství a zástupců z Úřadu práce, </a:t>
            </a:r>
            <a:r>
              <a:rPr lang="cs-CZ" dirty="0" smtClean="0"/>
              <a:t>také </a:t>
            </a:r>
            <a:r>
              <a:rPr lang="cs-CZ" dirty="0"/>
              <a:t>byli </a:t>
            </a:r>
            <a:r>
              <a:rPr lang="cs-CZ" dirty="0" smtClean="0"/>
              <a:t>osloveni </a:t>
            </a:r>
            <a:r>
              <a:rPr lang="cs-CZ" dirty="0"/>
              <a:t>velvyslanci Slovenska, Ukrajiny a Rumunska</a:t>
            </a:r>
            <a:endParaRPr lang="cs-CZ" dirty="0" smtClean="0"/>
          </a:p>
          <a:p>
            <a:pPr algn="just">
              <a:spcAft>
                <a:spcPts val="600"/>
              </a:spcAft>
            </a:pPr>
            <a:r>
              <a:rPr lang="cs-CZ" dirty="0" smtClean="0"/>
              <a:t>V prosinci 2016 byly odeslány </a:t>
            </a:r>
            <a:r>
              <a:rPr lang="cs-CZ" b="1" dirty="0" smtClean="0">
                <a:solidFill>
                  <a:schemeClr val="accent2"/>
                </a:solidFill>
              </a:rPr>
              <a:t>dopisy vládě </a:t>
            </a:r>
            <a:r>
              <a:rPr lang="cs-CZ" dirty="0" smtClean="0"/>
              <a:t>– předsedovi vlády a ministrům MPSV a MVČR s návrhy na úpravu legislativy</a:t>
            </a:r>
          </a:p>
          <a:p>
            <a:pPr algn="just">
              <a:spcAft>
                <a:spcPts val="600"/>
              </a:spcAft>
            </a:pPr>
            <a:r>
              <a:rPr lang="cs-CZ" dirty="0" smtClean="0"/>
              <a:t>Počátkem roku 2017 byla zřízena </a:t>
            </a:r>
            <a:r>
              <a:rPr lang="cs-CZ" b="1" dirty="0" smtClean="0">
                <a:solidFill>
                  <a:schemeClr val="accent2"/>
                </a:solidFill>
              </a:rPr>
              <a:t>pracovní skupina při MVČR</a:t>
            </a:r>
            <a:r>
              <a:rPr lang="cs-CZ" dirty="0" smtClean="0"/>
              <a:t>, jejíž součástí byli zástupci města Plzně</a:t>
            </a:r>
          </a:p>
          <a:p>
            <a:pPr algn="just">
              <a:spcAft>
                <a:spcPts val="600"/>
              </a:spcAft>
            </a:pPr>
            <a:r>
              <a:rPr lang="cs-CZ" dirty="0" smtClean="0"/>
              <a:t>V únoru 2017 pak vznikla </a:t>
            </a:r>
            <a:r>
              <a:rPr lang="cs-CZ" b="1" dirty="0" smtClean="0">
                <a:solidFill>
                  <a:schemeClr val="accent2"/>
                </a:solidFill>
              </a:rPr>
              <a:t>podskupina</a:t>
            </a:r>
            <a:r>
              <a:rPr lang="cs-CZ" dirty="0" smtClean="0"/>
              <a:t> pracovní skupiny při MVČR</a:t>
            </a:r>
          </a:p>
          <a:p>
            <a:pPr algn="just">
              <a:spcAft>
                <a:spcPts val="600"/>
              </a:spcAft>
            </a:pPr>
            <a:r>
              <a:rPr lang="cs-CZ" dirty="0"/>
              <a:t>v březnu 2017 se na plzeňské radnici uskutečnila </a:t>
            </a:r>
            <a:r>
              <a:rPr lang="cs-CZ" b="1" dirty="0">
                <a:solidFill>
                  <a:schemeClr val="accent2"/>
                </a:solidFill>
              </a:rPr>
              <a:t>odborná konference </a:t>
            </a:r>
            <a:r>
              <a:rPr lang="cs-CZ" dirty="0"/>
              <a:t>na téma </a:t>
            </a:r>
            <a:r>
              <a:rPr lang="cs-CZ" b="1" dirty="0">
                <a:solidFill>
                  <a:schemeClr val="accent2"/>
                </a:solidFill>
              </a:rPr>
              <a:t>„Agenturní zaměstnávání v Plzni“ </a:t>
            </a:r>
            <a:r>
              <a:rPr lang="cs-CZ" dirty="0"/>
              <a:t>za účasti zástupců personálních agentur i zaměstnavatelů, využívajících jejich služeb</a:t>
            </a:r>
          </a:p>
          <a:p>
            <a:pPr algn="just">
              <a:spcAft>
                <a:spcPts val="600"/>
              </a:spcAft>
            </a:pPr>
            <a:r>
              <a:rPr lang="cs-CZ" dirty="0"/>
              <a:t>V říjnu 2017 proběhl v Plzni též </a:t>
            </a:r>
            <a:r>
              <a:rPr lang="cs-CZ" b="1" dirty="0">
                <a:solidFill>
                  <a:schemeClr val="accent2"/>
                </a:solidFill>
              </a:rPr>
              <a:t>mezinárodní seminář </a:t>
            </a:r>
            <a:r>
              <a:rPr lang="cs-CZ" dirty="0"/>
              <a:t>na téma bezpečnosti ve městech v souvislosti s rozvojem průmyslových zón. Účastnili se jej čeští i bavorští policisté, zástupci Odboru </a:t>
            </a:r>
            <a:r>
              <a:rPr lang="cs-CZ" dirty="0" smtClean="0"/>
              <a:t>bezpečnosti, prevence </a:t>
            </a:r>
            <a:r>
              <a:rPr lang="cs-CZ" dirty="0"/>
              <a:t>kriminality </a:t>
            </a:r>
            <a:r>
              <a:rPr lang="cs-CZ" dirty="0" smtClean="0"/>
              <a:t>a krizového řízení Magistrátu </a:t>
            </a:r>
            <a:r>
              <a:rPr lang="cs-CZ" dirty="0"/>
              <a:t>města Plzně, ministr vnitra ČR a další hosté</a:t>
            </a:r>
          </a:p>
          <a:p>
            <a:pPr algn="just">
              <a:spcAft>
                <a:spcPts val="600"/>
              </a:spcAft>
            </a:pPr>
            <a:r>
              <a:rPr lang="cs-CZ" dirty="0"/>
              <a:t>Výsledkem pracovní podskupiny je vytvoření </a:t>
            </a:r>
            <a:r>
              <a:rPr lang="cs-CZ" b="1" dirty="0">
                <a:solidFill>
                  <a:schemeClr val="accent2"/>
                </a:solidFill>
              </a:rPr>
              <a:t>„Metodické příručky pro města a obce sousedící s průmyslovými zónami"  </a:t>
            </a:r>
            <a:endParaRPr lang="cs-CZ" b="1" dirty="0" smtClean="0">
              <a:solidFill>
                <a:schemeClr val="accent2"/>
              </a:solidFill>
            </a:endParaRPr>
          </a:p>
          <a:p>
            <a:pPr marL="109728" indent="0">
              <a:spcAft>
                <a:spcPts val="600"/>
              </a:spcAft>
              <a:buNone/>
            </a:pPr>
            <a:endParaRPr lang="cs-CZ" dirty="0">
              <a:solidFill>
                <a:schemeClr val="accent2"/>
              </a:solidFill>
            </a:endParaRPr>
          </a:p>
        </p:txBody>
      </p:sp>
    </p:spTree>
    <p:extLst>
      <p:ext uri="{BB962C8B-B14F-4D97-AF65-F5344CB8AC3E}">
        <p14:creationId xmlns:p14="http://schemas.microsoft.com/office/powerpoint/2010/main" val="31716412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528" y="476672"/>
            <a:ext cx="4402832" cy="485800"/>
          </a:xfrm>
        </p:spPr>
        <p:txBody>
          <a:bodyPr>
            <a:noAutofit/>
          </a:bodyPr>
          <a:lstStyle/>
          <a:p>
            <a:r>
              <a:rPr lang="cs-CZ" sz="2400" dirty="0" smtClean="0">
                <a:solidFill>
                  <a:srgbClr val="438086"/>
                </a:solidFill>
              </a:rPr>
              <a:t>Navrhované změny legislativy</a:t>
            </a:r>
            <a:endParaRPr lang="cs-CZ" sz="2400" dirty="0">
              <a:solidFill>
                <a:srgbClr val="438086"/>
              </a:solidFill>
            </a:endParaRPr>
          </a:p>
        </p:txBody>
      </p:sp>
      <p:sp>
        <p:nvSpPr>
          <p:cNvPr id="3" name="Zástupný symbol pro obsah 2"/>
          <p:cNvSpPr>
            <a:spLocks noGrp="1"/>
          </p:cNvSpPr>
          <p:nvPr>
            <p:ph idx="1"/>
          </p:nvPr>
        </p:nvSpPr>
        <p:spPr>
          <a:xfrm>
            <a:off x="467544" y="1052736"/>
            <a:ext cx="8229600" cy="5400600"/>
          </a:xfrm>
        </p:spPr>
        <p:txBody>
          <a:bodyPr>
            <a:normAutofit fontScale="47500" lnSpcReduction="20000"/>
          </a:bodyPr>
          <a:lstStyle/>
          <a:p>
            <a:pPr algn="just"/>
            <a:r>
              <a:rPr lang="cs-CZ" dirty="0" smtClean="0"/>
              <a:t>Ve zmíněných dopisech představitelům vlády i později v pracovní skupině při MVČR město Plzeň formulovalo i několik návrhů k úpravě dosavadní legislativy, šlo konkrétně o tyto návrhy:</a:t>
            </a:r>
          </a:p>
          <a:p>
            <a:pPr marL="109728" indent="0" algn="just">
              <a:buNone/>
            </a:pPr>
            <a:endParaRPr lang="cs-CZ" dirty="0" smtClean="0"/>
          </a:p>
          <a:p>
            <a:pPr algn="just"/>
            <a:r>
              <a:rPr lang="cs-CZ" sz="2900" b="1" dirty="0" smtClean="0">
                <a:solidFill>
                  <a:schemeClr val="accent2"/>
                </a:solidFill>
              </a:rPr>
              <a:t>I. Návrh </a:t>
            </a:r>
            <a:r>
              <a:rPr lang="cs-CZ" sz="2900" b="1" dirty="0">
                <a:solidFill>
                  <a:schemeClr val="accent2"/>
                </a:solidFill>
              </a:rPr>
              <a:t>na vložení ustanovení § 59a do zákona 435/2004 Sb., o zaměstnanosti</a:t>
            </a:r>
            <a:endParaRPr lang="cs-CZ" sz="2900" b="1" i="1" dirty="0">
              <a:solidFill>
                <a:schemeClr val="accent2"/>
              </a:solidFill>
            </a:endParaRPr>
          </a:p>
          <a:p>
            <a:pPr algn="just"/>
            <a:r>
              <a:rPr lang="cs-CZ" dirty="0"/>
              <a:t> (1) V případě, kdy fyzické osobě, které agentura práce zprostředkovala zaměstnání podle § 14 odst. 1 písm. a) nebo podle § 14 odst. 1 písm. b), zanikne pracovní poměr v době 3 měsíců od okamžiku vzniku prvního pracovního poměru zprostředkovaného touto agenturou práce, je tato agentura práce povinna alespoň po dobu 30 dnů od zániku pracovního poměru fyzické osoby pro takovou fyzickou osobu zprostředkovávat zaměstnání podle § 14 odst. 1 písm. a) nebo podle § 14 odst. 1 písm. b).</a:t>
            </a:r>
          </a:p>
          <a:p>
            <a:pPr algn="just"/>
            <a:r>
              <a:rPr lang="cs-CZ" dirty="0"/>
              <a:t>(2) Zprostředkování zaměstnání podle odstavce 1 provádí agentura práce pro fyzickou osobu bezplatně.</a:t>
            </a:r>
          </a:p>
          <a:p>
            <a:pPr marL="109728" indent="0" algn="just">
              <a:buNone/>
            </a:pPr>
            <a:endParaRPr lang="cs-CZ" dirty="0"/>
          </a:p>
          <a:p>
            <a:pPr algn="just"/>
            <a:r>
              <a:rPr lang="cs-CZ" dirty="0"/>
              <a:t>S výše uvedeným doplnit důvody k odejmutí povolení ke zprostředkování zaměstnání v § 63 odst. 2 písm. přidáním písmene g) právnická osoba nebo fyzická osoba opakovaně nesplní oznamovací povinnost uloženou v § 59.</a:t>
            </a:r>
          </a:p>
          <a:p>
            <a:pPr marL="109728" indent="0" algn="just">
              <a:buNone/>
            </a:pPr>
            <a:r>
              <a:rPr lang="cs-CZ" dirty="0"/>
              <a:t> </a:t>
            </a:r>
          </a:p>
          <a:p>
            <a:pPr algn="just"/>
            <a:r>
              <a:rPr lang="cs-CZ" u="sng" cap="small" dirty="0">
                <a:solidFill>
                  <a:schemeClr val="accent2"/>
                </a:solidFill>
              </a:rPr>
              <a:t>Reakce Odboru legislativy a koordinace předpisů a Odboru azylové a migrační politiky:</a:t>
            </a:r>
            <a:endParaRPr lang="cs-CZ" dirty="0">
              <a:solidFill>
                <a:schemeClr val="accent2"/>
              </a:solidFill>
            </a:endParaRPr>
          </a:p>
          <a:p>
            <a:pPr lvl="0" algn="just"/>
            <a:r>
              <a:rPr lang="cs-CZ" dirty="0"/>
              <a:t>Nařízení je koncipováno obecně, nikoliv pouze ve vztahu k cizincům</a:t>
            </a:r>
          </a:p>
          <a:p>
            <a:pPr lvl="0" algn="just"/>
            <a:r>
              <a:rPr lang="cs-CZ" dirty="0"/>
              <a:t>Nadbytečný odstavec 2, neboť fyzické osoby nikdy nic neplatí již dle § 58 odst.2</a:t>
            </a:r>
          </a:p>
          <a:p>
            <a:pPr lvl="0" algn="just"/>
            <a:r>
              <a:rPr lang="cs-CZ" dirty="0"/>
              <a:t>Písmena a) a b) v § 14 odst.1 definují zcela jiný vztah pracovníka k agentuře, odpovědnost agentury je tedy v těchto případech diametrálně odlišná, což návrh nereflektuje</a:t>
            </a:r>
          </a:p>
          <a:p>
            <a:pPr lvl="0" algn="just"/>
            <a:r>
              <a:rPr lang="cs-CZ" dirty="0"/>
              <a:t>Návrh neuvádí žádné důvody skončení pracovněprávního vztahu – nezohledňuje zavinění pracovníka</a:t>
            </a:r>
          </a:p>
          <a:p>
            <a:pPr lvl="0" algn="just"/>
            <a:r>
              <a:rPr lang="cs-CZ" dirty="0"/>
              <a:t>Není zřejmé, proč by agentura dále nechtěla zprostředkovávat – to je činnost, co ji živí</a:t>
            </a:r>
          </a:p>
          <a:p>
            <a:pPr lvl="0" algn="just"/>
            <a:r>
              <a:rPr lang="cs-CZ" dirty="0"/>
              <a:t>Není řešen souhlas či nesouhlas daného pracovníka</a:t>
            </a:r>
          </a:p>
          <a:p>
            <a:pPr lvl="0" algn="just"/>
            <a:r>
              <a:rPr lang="cs-CZ" dirty="0"/>
              <a:t>Je řešen pouze pracovní poměr, nikoliv i dohody o </a:t>
            </a:r>
            <a:r>
              <a:rPr lang="cs-CZ" dirty="0" err="1"/>
              <a:t>prac</a:t>
            </a:r>
            <a:r>
              <a:rPr lang="cs-CZ" dirty="0"/>
              <a:t>. </a:t>
            </a:r>
            <a:r>
              <a:rPr lang="cs-CZ" dirty="0" smtClean="0"/>
              <a:t>činnosti </a:t>
            </a:r>
            <a:r>
              <a:rPr lang="cs-CZ" dirty="0"/>
              <a:t>viz § 307 a zákoník práce</a:t>
            </a:r>
          </a:p>
          <a:p>
            <a:pPr lvl="0" algn="just"/>
            <a:r>
              <a:rPr lang="cs-CZ" dirty="0"/>
              <a:t>Mluví-li se o vzniku prvního pracovního poměru zprostředkovaného touto agenturou práce, vyvolává to dojem, jako by se to týkalo pouze § 14 odst. 1, což by ale nedávalo smysl</a:t>
            </a:r>
          </a:p>
          <a:p>
            <a:pPr algn="just"/>
            <a:endParaRPr lang="cs-CZ" dirty="0" smtClean="0"/>
          </a:p>
          <a:p>
            <a:pPr algn="just"/>
            <a:endParaRPr lang="cs-CZ" dirty="0"/>
          </a:p>
        </p:txBody>
      </p:sp>
    </p:spTree>
    <p:extLst>
      <p:ext uri="{BB962C8B-B14F-4D97-AF65-F5344CB8AC3E}">
        <p14:creationId xmlns:p14="http://schemas.microsoft.com/office/powerpoint/2010/main" val="468605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528" y="476672"/>
            <a:ext cx="4258816" cy="557808"/>
          </a:xfrm>
        </p:spPr>
        <p:txBody>
          <a:bodyPr>
            <a:normAutofit/>
          </a:bodyPr>
          <a:lstStyle/>
          <a:p>
            <a:r>
              <a:rPr lang="cs-CZ" sz="2400" dirty="0">
                <a:solidFill>
                  <a:srgbClr val="438086"/>
                </a:solidFill>
              </a:rPr>
              <a:t>Navrhované změny legislativy</a:t>
            </a:r>
          </a:p>
        </p:txBody>
      </p:sp>
      <p:sp>
        <p:nvSpPr>
          <p:cNvPr id="3" name="Zástupný symbol pro obsah 2"/>
          <p:cNvSpPr>
            <a:spLocks noGrp="1"/>
          </p:cNvSpPr>
          <p:nvPr>
            <p:ph idx="1"/>
          </p:nvPr>
        </p:nvSpPr>
        <p:spPr>
          <a:xfrm>
            <a:off x="457200" y="1052736"/>
            <a:ext cx="8229600" cy="5521800"/>
          </a:xfrm>
        </p:spPr>
        <p:txBody>
          <a:bodyPr>
            <a:normAutofit fontScale="62500" lnSpcReduction="20000"/>
          </a:bodyPr>
          <a:lstStyle/>
          <a:p>
            <a:pPr marL="109728" indent="0" algn="just">
              <a:buNone/>
            </a:pPr>
            <a:r>
              <a:rPr lang="cs-CZ" b="1" dirty="0" smtClean="0">
                <a:solidFill>
                  <a:schemeClr val="accent2"/>
                </a:solidFill>
              </a:rPr>
              <a:t>II. Návrh </a:t>
            </a:r>
            <a:r>
              <a:rPr lang="cs-CZ" b="1" dirty="0">
                <a:solidFill>
                  <a:schemeClr val="accent2"/>
                </a:solidFill>
              </a:rPr>
              <a:t>na doplnění omezujících opatření k protialkoholní léčbě </a:t>
            </a:r>
          </a:p>
          <a:p>
            <a:pPr algn="just"/>
            <a:r>
              <a:rPr lang="cs-CZ" dirty="0"/>
              <a:t>V souvislosti s řešením problematiky osob bez domova závislých na alkoholu, pod jehož vlivem páchají zejména přestupky proti veřejnému pořádku, bychom uvítali úpravu přestupkového zákona 200/1999 Sb.,  - nové znění 204/2015 Sb.; resp. zákona č. 250/2016 Sb., o odpovědnosti za přestupky a řízení o nich. Navrhujeme doplnit k omezujícím opatření protialkoholní léčbě znění: „Omezující opatření spočívá v zákazu navštěvovat určená veřejně přístupná místa nebo místa, kde se konají sportovní, kulturní a jiné společenské akce, popřípadě v povinnosti zdržet se styku s určitou osobou nebo vymezeným okruhem osob nebo v povinnosti podrobit se vhodnému programu pro zvládání agrese, násilného chování </a:t>
            </a:r>
            <a:r>
              <a:rPr lang="cs-CZ" b="1" dirty="0"/>
              <a:t>nebo protialkoholní léčbě</a:t>
            </a:r>
            <a:r>
              <a:rPr lang="cs-CZ" dirty="0" smtClean="0"/>
              <a:t>“.</a:t>
            </a:r>
          </a:p>
          <a:p>
            <a:pPr marL="109728" indent="0" algn="just">
              <a:buNone/>
            </a:pPr>
            <a:endParaRPr lang="cs-CZ" dirty="0"/>
          </a:p>
          <a:p>
            <a:pPr algn="just"/>
            <a:r>
              <a:rPr lang="cs-CZ" u="sng" cap="small" dirty="0">
                <a:solidFill>
                  <a:schemeClr val="accent2"/>
                </a:solidFill>
              </a:rPr>
              <a:t>Reakce Odboru legislativy a koordinace předpisů a Odboru azylové a migrační politiky</a:t>
            </a:r>
            <a:r>
              <a:rPr lang="cs-CZ" u="sng" cap="small" dirty="0" smtClean="0">
                <a:solidFill>
                  <a:schemeClr val="accent2"/>
                </a:solidFill>
              </a:rPr>
              <a:t>:</a:t>
            </a:r>
            <a:r>
              <a:rPr lang="cs-CZ" b="1" dirty="0"/>
              <a:t> </a:t>
            </a:r>
            <a:endParaRPr lang="cs-CZ" dirty="0"/>
          </a:p>
          <a:p>
            <a:pPr lvl="0" algn="just"/>
            <a:r>
              <a:rPr lang="cs-CZ" dirty="0"/>
              <a:t>Protialkoholní léčba může probíhat v několika formách, z nichž některé jsou spojeny s omezením osobní svobody, které může nařídit pouze soud (čl. 8 odst. 5 Listiny základních práv a svobod)</a:t>
            </a:r>
          </a:p>
          <a:p>
            <a:pPr lvl="0" algn="just"/>
            <a:r>
              <a:rPr lang="cs-CZ" dirty="0"/>
              <a:t>Bylo by třeba zabývat se hrazením nákladů takovéto léčby včetně systému kontroly dodržování</a:t>
            </a:r>
          </a:p>
          <a:p>
            <a:pPr lvl="0" algn="just"/>
            <a:r>
              <a:rPr lang="cs-CZ" dirty="0"/>
              <a:t>Není zatím žádná relevantní zkušenost s podobným nařízením – nejprve je třeba ověřit, zda jsou takové nástroje účinné</a:t>
            </a:r>
          </a:p>
          <a:p>
            <a:pPr algn="just"/>
            <a:endParaRPr lang="cs-CZ" dirty="0"/>
          </a:p>
        </p:txBody>
      </p:sp>
    </p:spTree>
    <p:extLst>
      <p:ext uri="{BB962C8B-B14F-4D97-AF65-F5344CB8AC3E}">
        <p14:creationId xmlns:p14="http://schemas.microsoft.com/office/powerpoint/2010/main" val="927504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52736"/>
            <a:ext cx="8229600" cy="5521800"/>
          </a:xfrm>
        </p:spPr>
        <p:txBody>
          <a:bodyPr>
            <a:normAutofit fontScale="70000" lnSpcReduction="20000"/>
          </a:bodyPr>
          <a:lstStyle/>
          <a:p>
            <a:pPr marL="109728" indent="0" algn="just">
              <a:buNone/>
            </a:pPr>
            <a:r>
              <a:rPr lang="cs-CZ" b="1" dirty="0" smtClean="0">
                <a:solidFill>
                  <a:schemeClr val="accent2"/>
                </a:solidFill>
              </a:rPr>
              <a:t>III. Návrh </a:t>
            </a:r>
            <a:r>
              <a:rPr lang="cs-CZ" b="1" dirty="0">
                <a:solidFill>
                  <a:schemeClr val="accent2"/>
                </a:solidFill>
              </a:rPr>
              <a:t>na znovuzavedení sankce zákazu pobytu do zákona č. 250/2016 Sb., o odpovědnosti za přestupky a řízení o nich </a:t>
            </a:r>
          </a:p>
          <a:p>
            <a:pPr algn="just"/>
            <a:r>
              <a:rPr lang="cs-CZ" dirty="0" smtClean="0"/>
              <a:t>Návrh </a:t>
            </a:r>
            <a:r>
              <a:rPr lang="cs-CZ" dirty="0"/>
              <a:t>„znovuzavedení“ sankce zákazu pobytu do zákona č. 250/2016 Sb., o odpovědnosti za přestupky a řízení o nich, jež se v Plzni vůči osobám, které nerespektují elementární pravidla společenského soužití, velmi osvědčila. Schválené znění zákona neobsahuje rovnocennou náhradu tohoto institutu.</a:t>
            </a:r>
          </a:p>
          <a:p>
            <a:pPr marL="109728" indent="0" algn="just">
              <a:buNone/>
            </a:pPr>
            <a:endParaRPr lang="cs-CZ" dirty="0"/>
          </a:p>
          <a:p>
            <a:pPr algn="just"/>
            <a:r>
              <a:rPr lang="cs-CZ" u="sng" cap="small" dirty="0">
                <a:solidFill>
                  <a:schemeClr val="accent2"/>
                </a:solidFill>
              </a:rPr>
              <a:t>Reakce Odboru legislativy a koordinace předpisů a Odboru azylové a migrační politiky:</a:t>
            </a:r>
            <a:endParaRPr lang="cs-CZ" dirty="0">
              <a:solidFill>
                <a:schemeClr val="accent2"/>
              </a:solidFill>
            </a:endParaRPr>
          </a:p>
          <a:p>
            <a:pPr marL="109728" indent="0" algn="just">
              <a:buNone/>
            </a:pPr>
            <a:endParaRPr lang="cs-CZ" dirty="0"/>
          </a:p>
          <a:p>
            <a:pPr lvl="0" algn="just"/>
            <a:r>
              <a:rPr lang="cs-CZ" dirty="0"/>
              <a:t>Původně bylo uvažováno o jeho zachování, nicméně proti byl ministr pro lidská práva, předseda Legislativní rady vlády, vedoucí úřadu vlády ČR, ministerstvo spravedlnosti a veřejná ochránkyně lidských práv; je zřejmé, že návrh neměl podporu ani na úrovni vlády ani Parlamentu</a:t>
            </a:r>
          </a:p>
          <a:p>
            <a:pPr lvl="0" algn="just"/>
            <a:r>
              <a:rPr lang="cs-CZ" dirty="0"/>
              <a:t>Z hlediska mezinárodního se nejedná o rozšířený nástroj postihu</a:t>
            </a:r>
          </a:p>
          <a:p>
            <a:pPr lvl="0" algn="just"/>
            <a:r>
              <a:rPr lang="cs-CZ" dirty="0"/>
              <a:t>Nová úprava rozšiřujících se omezujících opatření představuje dostatečně efektivní a zároveň přiměřený nástroj pro omezení svobody pohybu a pobytu jednotlivce na určitém území</a:t>
            </a:r>
          </a:p>
          <a:p>
            <a:pPr algn="just"/>
            <a:endParaRPr lang="cs-CZ" dirty="0"/>
          </a:p>
        </p:txBody>
      </p:sp>
      <p:sp>
        <p:nvSpPr>
          <p:cNvPr id="4" name="Nadpis 1"/>
          <p:cNvSpPr>
            <a:spLocks noGrp="1"/>
          </p:cNvSpPr>
          <p:nvPr>
            <p:ph type="title"/>
          </p:nvPr>
        </p:nvSpPr>
        <p:spPr>
          <a:xfrm>
            <a:off x="539552" y="476672"/>
            <a:ext cx="4258816" cy="557808"/>
          </a:xfrm>
        </p:spPr>
        <p:txBody>
          <a:bodyPr>
            <a:normAutofit/>
          </a:bodyPr>
          <a:lstStyle/>
          <a:p>
            <a:r>
              <a:rPr lang="cs-CZ" sz="2400" dirty="0">
                <a:solidFill>
                  <a:srgbClr val="438086"/>
                </a:solidFill>
              </a:rPr>
              <a:t>Navrhované změny legislativy</a:t>
            </a:r>
          </a:p>
        </p:txBody>
      </p:sp>
    </p:spTree>
    <p:extLst>
      <p:ext uri="{BB962C8B-B14F-4D97-AF65-F5344CB8AC3E}">
        <p14:creationId xmlns:p14="http://schemas.microsoft.com/office/powerpoint/2010/main" val="146690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620688"/>
            <a:ext cx="8229600" cy="576064"/>
          </a:xfrm>
        </p:spPr>
        <p:txBody>
          <a:bodyPr>
            <a:normAutofit fontScale="90000"/>
          </a:bodyPr>
          <a:lstStyle/>
          <a:p>
            <a:r>
              <a:rPr lang="cs-CZ" sz="3100" dirty="0">
                <a:solidFill>
                  <a:srgbClr val="438086"/>
                </a:solidFill>
              </a:rPr>
              <a:t>Režimy zvláštního zacházení</a:t>
            </a:r>
            <a:r>
              <a:rPr lang="cs-CZ" sz="2400" b="1" dirty="0"/>
              <a:t/>
            </a:r>
            <a:br>
              <a:rPr lang="cs-CZ" sz="2400" b="1" dirty="0"/>
            </a:br>
            <a:endParaRPr lang="cs-CZ" sz="2400" dirty="0"/>
          </a:p>
        </p:txBody>
      </p:sp>
      <p:sp>
        <p:nvSpPr>
          <p:cNvPr id="3" name="Zástupný symbol pro obsah 2"/>
          <p:cNvSpPr>
            <a:spLocks noGrp="1"/>
          </p:cNvSpPr>
          <p:nvPr>
            <p:ph idx="1"/>
          </p:nvPr>
        </p:nvSpPr>
        <p:spPr>
          <a:xfrm>
            <a:off x="395536" y="1340768"/>
            <a:ext cx="8229600" cy="5189208"/>
          </a:xfrm>
        </p:spPr>
        <p:txBody>
          <a:bodyPr>
            <a:normAutofit fontScale="70000" lnSpcReduction="20000"/>
          </a:bodyPr>
          <a:lstStyle/>
          <a:p>
            <a:pPr lvl="0" algn="just"/>
            <a:r>
              <a:rPr lang="cs-CZ" dirty="0" smtClean="0"/>
              <a:t>Prvním zvláštním režimem byl režim Ukrajina </a:t>
            </a:r>
            <a:r>
              <a:rPr lang="cs-CZ" smtClean="0"/>
              <a:t>z počátku roku 2016</a:t>
            </a:r>
          </a:p>
          <a:p>
            <a:pPr lvl="0" algn="just"/>
            <a:r>
              <a:rPr lang="cs-CZ" dirty="0" smtClean="0"/>
              <a:t>Usnesením </a:t>
            </a:r>
            <a:r>
              <a:rPr lang="cs-CZ" dirty="0"/>
              <a:t>vlády č. 79 ze dne 31. ledna </a:t>
            </a:r>
            <a:r>
              <a:rPr lang="cs-CZ" dirty="0" smtClean="0"/>
              <a:t>2018 byl </a:t>
            </a:r>
            <a:r>
              <a:rPr lang="cs-CZ" dirty="0"/>
              <a:t>schválen Režim ostatní státy</a:t>
            </a:r>
          </a:p>
          <a:p>
            <a:pPr lvl="0" algn="just"/>
            <a:r>
              <a:rPr lang="cs-CZ" dirty="0"/>
              <a:t>má sloužit k cílenému a výběrovému přijímání a vyřizování žádostí o zaměstnanecké karty pro státní občany Mongolska/Filipín, kteří budou na území ČR vykonávat kvalifikovanou pracovní činnost  </a:t>
            </a:r>
          </a:p>
          <a:p>
            <a:pPr lvl="0" algn="just"/>
            <a:r>
              <a:rPr lang="cs-CZ" dirty="0"/>
              <a:t>usnesením vlády č. 416 ze dne 22. června 2018 rozšířen o Srbsko</a:t>
            </a:r>
          </a:p>
          <a:p>
            <a:pPr lvl="0" algn="just"/>
            <a:r>
              <a:rPr lang="cs-CZ" dirty="0"/>
              <a:t>19. 9. 2018 rozhodl Koordinační orgán pro řízení ochrany státních hranic a migraci na úrovni náměstků ministrů o schválení pilotního projektu pro zrychlený příjem žádostí o zaměstnanecké a modré karty vysoce kvalifikovaných zaměstnanců z Indie</a:t>
            </a:r>
          </a:p>
          <a:p>
            <a:pPr marL="109728" indent="0" algn="just">
              <a:buNone/>
            </a:pPr>
            <a:endParaRPr lang="cs-CZ" dirty="0" smtClean="0"/>
          </a:p>
          <a:p>
            <a:pPr marL="109728" indent="0" algn="just">
              <a:buNone/>
            </a:pPr>
            <a:endParaRPr lang="cs-CZ" dirty="0"/>
          </a:p>
          <a:p>
            <a:pPr algn="just"/>
            <a:r>
              <a:rPr lang="cs-CZ" dirty="0"/>
              <a:t>Zároveň bylo jako příloha k hromadné žádosti pro zařazení společnosti do Režimů zvláštního zacházení nově stanoveno</a:t>
            </a:r>
            <a:r>
              <a:rPr lang="cs-CZ" b="1" dirty="0"/>
              <a:t> </a:t>
            </a:r>
            <a:r>
              <a:rPr lang="cs-CZ" b="1" u="sng" dirty="0">
                <a:solidFill>
                  <a:schemeClr val="accent2">
                    <a:lumMod val="75000"/>
                  </a:schemeClr>
                </a:solidFill>
              </a:rPr>
              <a:t>vyjádření starosty či primátora obce</a:t>
            </a:r>
            <a:r>
              <a:rPr lang="cs-CZ" dirty="0"/>
              <a:t>, kde budou cizinci po příjezdu do ČR ubytováni. Toto stanovisko musí obsahovat všechny hromadné žádosti podané od 1. února 2018.</a:t>
            </a:r>
          </a:p>
          <a:p>
            <a:endParaRPr lang="cs-CZ" dirty="0"/>
          </a:p>
        </p:txBody>
      </p:sp>
    </p:spTree>
    <p:extLst>
      <p:ext uri="{BB962C8B-B14F-4D97-AF65-F5344CB8AC3E}">
        <p14:creationId xmlns:p14="http://schemas.microsoft.com/office/powerpoint/2010/main" val="3500066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548680"/>
            <a:ext cx="8229600" cy="648072"/>
          </a:xfrm>
        </p:spPr>
        <p:txBody>
          <a:bodyPr>
            <a:normAutofit/>
          </a:bodyPr>
          <a:lstStyle/>
          <a:p>
            <a:r>
              <a:rPr lang="cs-CZ" sz="2800" dirty="0" smtClean="0">
                <a:solidFill>
                  <a:srgbClr val="438086"/>
                </a:solidFill>
              </a:rPr>
              <a:t>Režimy zvláštního zacházení</a:t>
            </a:r>
            <a:endParaRPr lang="cs-CZ" sz="2800" dirty="0">
              <a:solidFill>
                <a:srgbClr val="438086"/>
              </a:solidFill>
            </a:endParaRPr>
          </a:p>
        </p:txBody>
      </p:sp>
      <p:sp>
        <p:nvSpPr>
          <p:cNvPr id="3" name="Zástupný symbol pro obsah 2"/>
          <p:cNvSpPr>
            <a:spLocks noGrp="1"/>
          </p:cNvSpPr>
          <p:nvPr>
            <p:ph idx="1"/>
          </p:nvPr>
        </p:nvSpPr>
        <p:spPr>
          <a:xfrm>
            <a:off x="457200" y="1196752"/>
            <a:ext cx="8229600" cy="5377784"/>
          </a:xfrm>
        </p:spPr>
        <p:txBody>
          <a:bodyPr>
            <a:normAutofit fontScale="77500" lnSpcReduction="20000"/>
          </a:bodyPr>
          <a:lstStyle/>
          <a:p>
            <a:pPr algn="just"/>
            <a:r>
              <a:rPr lang="cs-CZ" dirty="0"/>
              <a:t>Statutární město Plzeň se již na základě podnětu jedné společnosti, která měla zájem o hromadnou žádost v režimu Ukrajina, touto problematikou zabývalo; vzhledem k neujasněné formě vyjádření primátora a absenci jakékoliv metodiky společnost svou žádost z časových důvodů odvolala a pracovní sílu si zajistila řádnou (nikoliv hromadnou) žádostí; ve snaze napříště se vyhnout podobným komplikacím zpracovalo město Plzeň </a:t>
            </a:r>
            <a:r>
              <a:rPr lang="cs-CZ" b="1" u="sng" dirty="0">
                <a:solidFill>
                  <a:srgbClr val="438086"/>
                </a:solidFill>
              </a:rPr>
              <a:t>kontaktní formulář</a:t>
            </a:r>
            <a:r>
              <a:rPr lang="cs-CZ" b="1" dirty="0">
                <a:solidFill>
                  <a:srgbClr val="438086"/>
                </a:solidFill>
              </a:rPr>
              <a:t> </a:t>
            </a:r>
            <a:r>
              <a:rPr lang="cs-CZ" dirty="0"/>
              <a:t>určený zaměstnavatelům pro snadnější vyřizování hromadných žádostí, kterých bude dle všeobecně převládajícího názoru spíše přibývat. </a:t>
            </a:r>
            <a:endParaRPr lang="cs-CZ" dirty="0" smtClean="0"/>
          </a:p>
          <a:p>
            <a:pPr algn="just"/>
            <a:r>
              <a:rPr lang="cs-CZ" dirty="0"/>
              <a:t>Na podzim roku 2018 se město Plzeň zabývalo další hromadnou žádostí v </a:t>
            </a:r>
            <a:r>
              <a:rPr lang="cs-CZ" b="1" dirty="0">
                <a:solidFill>
                  <a:srgbClr val="438086"/>
                </a:solidFill>
              </a:rPr>
              <a:t>režimu Srbsko</a:t>
            </a:r>
            <a:r>
              <a:rPr lang="cs-CZ" dirty="0"/>
              <a:t>; jelikož ze strany MVČR bylo sděleno, že vyjádření starosty obce pro danou společnost není zákonná povinnost obce a nedoporučila žádný specifický postup, byla po místních šetřeních Odboru bezpečnosti, prevence kriminality a krizového řízení situace projednána bezpečnostní radou obce a byl souhlas primátora města Plzně v tomto případě udělen.</a:t>
            </a:r>
          </a:p>
          <a:p>
            <a:endParaRPr lang="cs-CZ" dirty="0"/>
          </a:p>
          <a:p>
            <a:endParaRPr lang="cs-CZ" dirty="0"/>
          </a:p>
        </p:txBody>
      </p:sp>
    </p:spTree>
    <p:extLst>
      <p:ext uri="{BB962C8B-B14F-4D97-AF65-F5344CB8AC3E}">
        <p14:creationId xmlns:p14="http://schemas.microsoft.com/office/powerpoint/2010/main" val="1306639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476672"/>
            <a:ext cx="8229600" cy="485800"/>
          </a:xfrm>
        </p:spPr>
        <p:txBody>
          <a:bodyPr>
            <a:normAutofit/>
          </a:bodyPr>
          <a:lstStyle/>
          <a:p>
            <a:r>
              <a:rPr lang="cs-CZ" sz="2400" dirty="0" smtClean="0">
                <a:solidFill>
                  <a:srgbClr val="438086"/>
                </a:solidFill>
              </a:rPr>
              <a:t>Režimy zvláštního zacházení</a:t>
            </a:r>
            <a:endParaRPr lang="cs-CZ" sz="2400" dirty="0">
              <a:solidFill>
                <a:srgbClr val="438086"/>
              </a:solidFill>
            </a:endParaRPr>
          </a:p>
        </p:txBody>
      </p:sp>
      <p:pic>
        <p:nvPicPr>
          <p:cNvPr id="8" name="Zástupný symbol pro obsah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7137" y="1052736"/>
            <a:ext cx="7951287" cy="5590536"/>
          </a:xfrm>
        </p:spPr>
      </p:pic>
    </p:spTree>
    <p:extLst>
      <p:ext uri="{BB962C8B-B14F-4D97-AF65-F5344CB8AC3E}">
        <p14:creationId xmlns:p14="http://schemas.microsoft.com/office/powerpoint/2010/main" val="1794641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476672"/>
            <a:ext cx="7920880" cy="864096"/>
          </a:xfrm>
        </p:spPr>
        <p:txBody>
          <a:bodyPr>
            <a:normAutofit/>
          </a:bodyPr>
          <a:lstStyle/>
          <a:p>
            <a:r>
              <a:rPr lang="cs-CZ" sz="2800" dirty="0" smtClean="0">
                <a:solidFill>
                  <a:srgbClr val="438086"/>
                </a:solidFill>
              </a:rPr>
              <a:t>Režimy zvláštního zacházení</a:t>
            </a:r>
            <a:endParaRPr lang="cs-CZ" sz="2800" dirty="0">
              <a:solidFill>
                <a:srgbClr val="438086"/>
              </a:solidFill>
            </a:endParaRPr>
          </a:p>
        </p:txBody>
      </p:sp>
      <p:sp>
        <p:nvSpPr>
          <p:cNvPr id="3" name="Zástupný symbol pro obsah 2"/>
          <p:cNvSpPr>
            <a:spLocks noGrp="1"/>
          </p:cNvSpPr>
          <p:nvPr>
            <p:ph idx="1"/>
          </p:nvPr>
        </p:nvSpPr>
        <p:spPr>
          <a:xfrm>
            <a:off x="323528" y="1268760"/>
            <a:ext cx="8280920" cy="4896544"/>
          </a:xfrm>
        </p:spPr>
        <p:txBody>
          <a:bodyPr>
            <a:normAutofit fontScale="77500" lnSpcReduction="20000"/>
          </a:bodyPr>
          <a:lstStyle/>
          <a:p>
            <a:pPr algn="just"/>
            <a:r>
              <a:rPr lang="cs-CZ" dirty="0" smtClean="0"/>
              <a:t>Město Plzeň </a:t>
            </a:r>
            <a:r>
              <a:rPr lang="cs-CZ" dirty="0"/>
              <a:t>apelovalo na MVČR, aby vydalo stanovisko, popř. metodiku, jak s těmito žádostmi v roli samosprávy pracovat. Dále by mělo uvážit osvětu pro vedení obcí, které nemají s režimy zvláštního zacházení zkušenosti, zvláště v porovnání s agenturním zaměstnáváním, ani se v problematice neorientují, neboť v podobných případech by vyjádření starosty či primátora mohlo být spíše kontraproduktivní a nesplňovalo by požadovaný smysl. </a:t>
            </a:r>
            <a:endParaRPr lang="cs-CZ" dirty="0" smtClean="0"/>
          </a:p>
          <a:p>
            <a:pPr marL="109728" indent="0" algn="just">
              <a:buNone/>
            </a:pPr>
            <a:endParaRPr lang="cs-CZ" dirty="0" smtClean="0"/>
          </a:p>
          <a:p>
            <a:pPr algn="just"/>
            <a:r>
              <a:rPr lang="cs-CZ" b="1" dirty="0" smtClean="0">
                <a:solidFill>
                  <a:srgbClr val="438086"/>
                </a:solidFill>
              </a:rPr>
              <a:t>V</a:t>
            </a:r>
            <a:r>
              <a:rPr lang="cs-CZ" b="1" dirty="0">
                <a:solidFill>
                  <a:srgbClr val="438086"/>
                </a:solidFill>
              </a:rPr>
              <a:t> rámci režimů zvláštního zacházení přichází do měst kvalifikovaná pracovní síla, která je navíc bezpečnostně prověřená. Z bezpečnostního hlediska se jako výhodnější jeví přijímání pracovníků ze třetích zemí cestou režimů zvláštního zacházení než neregulovaný pracovní trh na poli personálních agentur a pracovníků z EU.</a:t>
            </a:r>
          </a:p>
          <a:p>
            <a:pPr marL="109728" indent="0" algn="just">
              <a:buNone/>
            </a:pPr>
            <a:endParaRPr lang="cs-CZ" dirty="0"/>
          </a:p>
          <a:p>
            <a:pPr algn="just"/>
            <a:endParaRPr lang="cs-CZ" dirty="0"/>
          </a:p>
        </p:txBody>
      </p:sp>
    </p:spTree>
    <p:extLst>
      <p:ext uri="{BB962C8B-B14F-4D97-AF65-F5344CB8AC3E}">
        <p14:creationId xmlns:p14="http://schemas.microsoft.com/office/powerpoint/2010/main" val="2496337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476672"/>
            <a:ext cx="3322712" cy="701824"/>
          </a:xfrm>
        </p:spPr>
        <p:txBody>
          <a:bodyPr>
            <a:normAutofit/>
          </a:bodyPr>
          <a:lstStyle/>
          <a:p>
            <a:r>
              <a:rPr lang="cs-CZ" sz="2800" dirty="0" smtClean="0">
                <a:solidFill>
                  <a:srgbClr val="438086"/>
                </a:solidFill>
              </a:rPr>
              <a:t>Další aktivity města</a:t>
            </a:r>
            <a:endParaRPr lang="cs-CZ" sz="2800" dirty="0">
              <a:solidFill>
                <a:srgbClr val="438086"/>
              </a:solidFill>
            </a:endParaRPr>
          </a:p>
        </p:txBody>
      </p:sp>
      <p:sp>
        <p:nvSpPr>
          <p:cNvPr id="3" name="Zástupný symbol pro obsah 2"/>
          <p:cNvSpPr>
            <a:spLocks noGrp="1"/>
          </p:cNvSpPr>
          <p:nvPr>
            <p:ph idx="1"/>
          </p:nvPr>
        </p:nvSpPr>
        <p:spPr>
          <a:xfrm>
            <a:off x="457200" y="1124744"/>
            <a:ext cx="8229600" cy="5449792"/>
          </a:xfrm>
        </p:spPr>
        <p:txBody>
          <a:bodyPr>
            <a:normAutofit fontScale="47500" lnSpcReduction="20000"/>
          </a:bodyPr>
          <a:lstStyle/>
          <a:p>
            <a:pPr lvl="0" algn="just"/>
            <a:r>
              <a:rPr lang="cs-CZ" dirty="0"/>
              <a:t>město Plzeň předložilo podklady týkající se</a:t>
            </a:r>
            <a:r>
              <a:rPr lang="cs-CZ" b="1" dirty="0"/>
              <a:t> </a:t>
            </a:r>
            <a:r>
              <a:rPr lang="cs-CZ" b="1" dirty="0">
                <a:solidFill>
                  <a:srgbClr val="438086"/>
                </a:solidFill>
              </a:rPr>
              <a:t>vstupních lékařských prohlídek</a:t>
            </a:r>
            <a:r>
              <a:rPr lang="cs-CZ" dirty="0"/>
              <a:t>, povinností zaměstnavatelů, smluvních lékařů a </a:t>
            </a:r>
            <a:r>
              <a:rPr lang="cs-CZ" b="1" dirty="0">
                <a:solidFill>
                  <a:srgbClr val="438086"/>
                </a:solidFill>
              </a:rPr>
              <a:t>dohledu Krajských hygienických stanic</a:t>
            </a:r>
            <a:r>
              <a:rPr lang="cs-CZ" dirty="0">
                <a:solidFill>
                  <a:srgbClr val="438086"/>
                </a:solidFill>
              </a:rPr>
              <a:t> </a:t>
            </a:r>
            <a:r>
              <a:rPr lang="cs-CZ" dirty="0"/>
              <a:t>v rámci výkonu státního zdravotního dozoru nad plněním povinnosti zaměstnavatele zajistit pracovně lékařské služby, uložené zvláštním právním předpisem, a podporovalo vznesení požadavku Ministerstva zdravotnictví ČR na Krajské hygienické stanice, jichž je zřizovatelem, aby v souvislosti s nárůstem zahraničních dělníků v ČR v rámci svých pravomocí </a:t>
            </a:r>
            <a:r>
              <a:rPr lang="cs-CZ" b="1" dirty="0">
                <a:solidFill>
                  <a:srgbClr val="438086"/>
                </a:solidFill>
              </a:rPr>
              <a:t>zvýšily počet kontrol</a:t>
            </a:r>
            <a:r>
              <a:rPr lang="cs-CZ" dirty="0">
                <a:solidFill>
                  <a:srgbClr val="438086"/>
                </a:solidFill>
              </a:rPr>
              <a:t> </a:t>
            </a:r>
            <a:r>
              <a:rPr lang="cs-CZ" dirty="0"/>
              <a:t>zaměřených na dodržování vyhlášky č. 79/2013 Sb. Prováděcí vyhláška o provedení některých ustanovení zákona č. 373/2011 Sb., o specifických zdravotních službách</a:t>
            </a:r>
          </a:p>
          <a:p>
            <a:pPr lvl="0" algn="just"/>
            <a:r>
              <a:rPr lang="cs-CZ" dirty="0"/>
              <a:t>potřeba mít k dispozici aktuální prognózy vývoje trhu práce a na jejich základě vytvářet plán potřeb zaměstnanců tak, aby bylo možno pracovní síly ze zahraničí co nevíce integrovat a začlenit do společnosti v rámci celých rodin, což povede ke snížení jejich přestupkové činnosti</a:t>
            </a:r>
          </a:p>
          <a:p>
            <a:pPr lvl="0" algn="just"/>
            <a:r>
              <a:rPr lang="cs-CZ" dirty="0"/>
              <a:t>ve spolupráci s Policií ČR a příslušnými úřady probíhají na území města Plzně </a:t>
            </a:r>
            <a:r>
              <a:rPr lang="cs-CZ" b="1" dirty="0">
                <a:solidFill>
                  <a:srgbClr val="438086"/>
                </a:solidFill>
              </a:rPr>
              <a:t>pravidelné kontroly ubytoven</a:t>
            </a:r>
            <a:endParaRPr lang="cs-CZ" dirty="0">
              <a:solidFill>
                <a:srgbClr val="438086"/>
              </a:solidFill>
            </a:endParaRPr>
          </a:p>
          <a:p>
            <a:pPr lvl="0" algn="just"/>
            <a:r>
              <a:rPr lang="cs-CZ" dirty="0"/>
              <a:t>24. ledna 2018 byl zaslán dopis předsedovi vlády, kde byla shrnuta současná situace a také zde byla formulována výzva k další činnosti na úrovni ministerstev a pracovních skupin, potažmo k novým úpravám legislativy.</a:t>
            </a:r>
          </a:p>
          <a:p>
            <a:pPr lvl="0" algn="just"/>
            <a:r>
              <a:rPr lang="cs-CZ" dirty="0"/>
              <a:t>V odpovědi ze dne 07. února 2018 se městu Plzeň dostalo ubezpečení, že problematika bezpečnostních aspektů zaměstnávání cizinců (bez kterých se v dnešní době rostoucí česká ekonomika neobejde) bude nadále předmětem pozornosti vlády ČR a že vláda ČR, Ministerstvo vnitra i další věcně příslušné resorty budou i nadále spolupracovat s jednotlivými kraji a obcemi při výměně informací, na přijímaných opatřeních a v preventivních programech, konzultacích či předkládání návrhů na změnu legislativy v souvislosti se zaměstnáváním cizinců. </a:t>
            </a:r>
            <a:endParaRPr lang="cs-CZ" dirty="0" smtClean="0"/>
          </a:p>
          <a:p>
            <a:pPr lvl="0" algn="just"/>
            <a:r>
              <a:rPr lang="cs-CZ" dirty="0" smtClean="0"/>
              <a:t>Dále</a:t>
            </a:r>
            <a:r>
              <a:rPr lang="cs-CZ" dirty="0"/>
              <a:t> kancelář předsedy vlády zohledňuje, že gesční ministerstva zaujala v předchozím volebním období k některým legislativním návrhům samospráv na zlepšení řešení situace negativní stanoviska, osloví v nejbližší době ministr vnitra opětovně ostatní členy nové vlády (gestory pro jednotlivé oblasti) s žádostí o opětovné posouzení předložených návrhů a o určení odpovědných osob, se kterými bude možné podněty na změnu legislativy konkrétně řešit. Obecně se tyto podněty týkají zejména problematik regulace agenturního zaměstnávání cizinců, ubytování cizinců a odvody (daně, místní poplatky) s tím spojené, zajištění přehledu o pobytu cizinců na území obce, dostupnost lékařské péče apod</a:t>
            </a:r>
            <a:r>
              <a:rPr lang="cs-CZ" dirty="0" smtClean="0"/>
              <a:t>.</a:t>
            </a:r>
          </a:p>
          <a:p>
            <a:pPr lvl="0" algn="just"/>
            <a:r>
              <a:rPr lang="cs-CZ" dirty="0" smtClean="0"/>
              <a:t>Tyto podněty jsou nyní řešeny na pracovních skupinách OPK MVČR</a:t>
            </a:r>
            <a:endParaRPr lang="cs-CZ" dirty="0"/>
          </a:p>
          <a:p>
            <a:endParaRPr lang="cs-CZ" dirty="0"/>
          </a:p>
        </p:txBody>
      </p:sp>
    </p:spTree>
    <p:extLst>
      <p:ext uri="{BB962C8B-B14F-4D97-AF65-F5344CB8AC3E}">
        <p14:creationId xmlns:p14="http://schemas.microsoft.com/office/powerpoint/2010/main" val="452859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528" y="548680"/>
            <a:ext cx="7056784" cy="648072"/>
          </a:xfrm>
        </p:spPr>
        <p:txBody>
          <a:bodyPr>
            <a:noAutofit/>
          </a:bodyPr>
          <a:lstStyle/>
          <a:p>
            <a:r>
              <a:rPr lang="cs-CZ" sz="2800" dirty="0" smtClean="0">
                <a:solidFill>
                  <a:schemeClr val="accent2"/>
                </a:solidFill>
              </a:rPr>
              <a:t>Spolupráce města na poli bezpečnosti</a:t>
            </a:r>
            <a:endParaRPr lang="cs-CZ" sz="2800" dirty="0">
              <a:solidFill>
                <a:schemeClr val="accent2"/>
              </a:solidFill>
            </a:endParaRPr>
          </a:p>
        </p:txBody>
      </p:sp>
      <p:sp>
        <p:nvSpPr>
          <p:cNvPr id="3" name="Zástupný symbol pro obsah 2"/>
          <p:cNvSpPr>
            <a:spLocks noGrp="1"/>
          </p:cNvSpPr>
          <p:nvPr>
            <p:ph idx="1"/>
          </p:nvPr>
        </p:nvSpPr>
        <p:spPr>
          <a:xfrm>
            <a:off x="457200" y="1412776"/>
            <a:ext cx="8229600" cy="5161760"/>
          </a:xfrm>
        </p:spPr>
        <p:txBody>
          <a:bodyPr>
            <a:normAutofit fontScale="62500" lnSpcReduction="20000"/>
          </a:bodyPr>
          <a:lstStyle/>
          <a:p>
            <a:pPr algn="just">
              <a:spcAft>
                <a:spcPts val="600"/>
              </a:spcAft>
            </a:pPr>
            <a:r>
              <a:rPr lang="cs-CZ" dirty="0"/>
              <a:t>Aktuálně město Plzeň schválilo poskytnutí věcného daru </a:t>
            </a:r>
            <a:r>
              <a:rPr lang="cs-CZ" b="1" dirty="0">
                <a:solidFill>
                  <a:schemeClr val="accent2"/>
                </a:solidFill>
              </a:rPr>
              <a:t>Krajskému ředitelství policie Plzeňského </a:t>
            </a:r>
            <a:r>
              <a:rPr lang="cs-CZ" b="1" dirty="0" smtClean="0">
                <a:solidFill>
                  <a:schemeClr val="accent2"/>
                </a:solidFill>
              </a:rPr>
              <a:t>kraje</a:t>
            </a:r>
            <a:r>
              <a:rPr lang="cs-CZ" dirty="0" smtClean="0"/>
              <a:t>. Jedná se o přístroj COPPERNIC </a:t>
            </a:r>
            <a:r>
              <a:rPr lang="cs-CZ" dirty="0"/>
              <a:t>C-</a:t>
            </a:r>
            <a:r>
              <a:rPr lang="cs-CZ" dirty="0" err="1"/>
              <a:t>One</a:t>
            </a:r>
            <a:r>
              <a:rPr lang="cs-CZ" dirty="0"/>
              <a:t> EID MRZ v2 včetně příslušenství, pro zkvalitnění činnosti oddělení pobytové kontroly, pátrání a eskort Cizinecké policie. Především bude využíván pro potřeby on-line lustrací přímo z místa kontroly za využití porovnání biometrických údajů.</a:t>
            </a:r>
          </a:p>
          <a:p>
            <a:pPr algn="just">
              <a:spcAft>
                <a:spcPts val="600"/>
              </a:spcAft>
            </a:pPr>
            <a:r>
              <a:rPr lang="cs-CZ" dirty="0" smtClean="0"/>
              <a:t>Ve spolupráci s </a:t>
            </a:r>
            <a:r>
              <a:rPr lang="cs-CZ" b="1" dirty="0" smtClean="0">
                <a:solidFill>
                  <a:schemeClr val="accent2"/>
                </a:solidFill>
              </a:rPr>
              <a:t>Plzeňskými Městskými Dopravními Podniky a.s.</a:t>
            </a:r>
            <a:r>
              <a:rPr lang="cs-CZ" b="1" dirty="0" smtClean="0"/>
              <a:t> </a:t>
            </a:r>
            <a:r>
              <a:rPr lang="cs-CZ" dirty="0" smtClean="0"/>
              <a:t>zorganizoval odbor </a:t>
            </a:r>
            <a:r>
              <a:rPr lang="cs-CZ" dirty="0"/>
              <a:t>bezpečnosti, prevence kriminality a krizového řízení kurzy </a:t>
            </a:r>
            <a:r>
              <a:rPr lang="cs-CZ" dirty="0" smtClean="0"/>
              <a:t>sebeobrany pro revizory v MHD, v rámci projektu Smart City Plzeň jsou vozy MHD osazovány kamerami</a:t>
            </a:r>
          </a:p>
          <a:p>
            <a:pPr algn="just">
              <a:spcAft>
                <a:spcPts val="600"/>
              </a:spcAft>
            </a:pPr>
            <a:r>
              <a:rPr lang="cs-CZ" dirty="0"/>
              <a:t>odbor bezpečnosti, prevence kriminality a krizového řízení také </a:t>
            </a:r>
            <a:r>
              <a:rPr lang="cs-CZ" dirty="0" smtClean="0"/>
              <a:t>alespoň 1x měsíčně organizuje ve spolupráci s PMDP a.s., Městskou policií a Cizineckou policií pravidelné </a:t>
            </a:r>
            <a:r>
              <a:rPr lang="cs-CZ" b="1" dirty="0" smtClean="0">
                <a:solidFill>
                  <a:schemeClr val="accent2"/>
                </a:solidFill>
              </a:rPr>
              <a:t>kontroly linek MHD</a:t>
            </a:r>
            <a:r>
              <a:rPr lang="cs-CZ" b="1" dirty="0" smtClean="0"/>
              <a:t> </a:t>
            </a:r>
            <a:r>
              <a:rPr lang="cs-CZ" dirty="0" smtClean="0"/>
              <a:t>obsluhujících průmyslovou zónu Borská pole, které jsou hojně využívány českými i zahraničními pracovníky bez platných jízdních dokladů</a:t>
            </a:r>
          </a:p>
          <a:p>
            <a:pPr algn="just">
              <a:spcAft>
                <a:spcPts val="600"/>
              </a:spcAft>
            </a:pPr>
            <a:r>
              <a:rPr lang="cs-CZ" dirty="0"/>
              <a:t>odbor bezpečnosti, prevence kriminality a krizového </a:t>
            </a:r>
            <a:r>
              <a:rPr lang="cs-CZ" dirty="0" smtClean="0"/>
              <a:t>řízení spolupracuje s </a:t>
            </a:r>
            <a:r>
              <a:rPr lang="cs-CZ" b="1" dirty="0" smtClean="0">
                <a:solidFill>
                  <a:schemeClr val="accent2"/>
                </a:solidFill>
              </a:rPr>
              <a:t>Hasičským  záchranným sborem </a:t>
            </a:r>
            <a:r>
              <a:rPr lang="cs-CZ" dirty="0" smtClean="0"/>
              <a:t>ohledně pořízení nového vybavení a ve spolupráci s </a:t>
            </a:r>
            <a:r>
              <a:rPr lang="cs-CZ" b="1" dirty="0" smtClean="0">
                <a:solidFill>
                  <a:schemeClr val="accent2"/>
                </a:solidFill>
              </a:rPr>
              <a:t>ZČU</a:t>
            </a:r>
            <a:r>
              <a:rPr lang="cs-CZ" dirty="0" smtClean="0"/>
              <a:t> také vývoje „chytrých řešení“ pro HZS</a:t>
            </a:r>
          </a:p>
          <a:p>
            <a:pPr marL="109728" indent="0" algn="just">
              <a:buNone/>
            </a:pPr>
            <a:endParaRPr lang="cs-CZ" dirty="0"/>
          </a:p>
        </p:txBody>
      </p:sp>
    </p:spTree>
    <p:extLst>
      <p:ext uri="{BB962C8B-B14F-4D97-AF65-F5344CB8AC3E}">
        <p14:creationId xmlns:p14="http://schemas.microsoft.com/office/powerpoint/2010/main" val="4219665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6" y="1340768"/>
            <a:ext cx="8229600" cy="4325112"/>
          </a:xfrm>
        </p:spPr>
        <p:txBody>
          <a:bodyPr/>
          <a:lstStyle/>
          <a:p>
            <a:endParaRPr lang="cs-CZ" dirty="0" smtClean="0"/>
          </a:p>
          <a:p>
            <a:endParaRPr lang="cs-CZ" dirty="0"/>
          </a:p>
          <a:p>
            <a:endParaRPr lang="cs-CZ" dirty="0" smtClean="0"/>
          </a:p>
          <a:p>
            <a:endParaRPr lang="cs-CZ" dirty="0"/>
          </a:p>
          <a:p>
            <a:pPr marL="0" indent="0" algn="ctr">
              <a:buNone/>
            </a:pPr>
            <a:r>
              <a:rPr lang="cs-CZ" sz="3600" dirty="0" smtClean="0">
                <a:solidFill>
                  <a:srgbClr val="438086"/>
                </a:solidFill>
              </a:rPr>
              <a:t>Děkuji za pozornost !</a:t>
            </a:r>
            <a:endParaRPr lang="cs-CZ" sz="3600" dirty="0">
              <a:solidFill>
                <a:srgbClr val="438086"/>
              </a:solidFill>
            </a:endParaRPr>
          </a:p>
        </p:txBody>
      </p:sp>
    </p:spTree>
    <p:extLst>
      <p:ext uri="{BB962C8B-B14F-4D97-AF65-F5344CB8AC3E}">
        <p14:creationId xmlns:p14="http://schemas.microsoft.com/office/powerpoint/2010/main" val="42763961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istický">
  <a:themeElements>
    <a:clrScheme name="Urbanistický">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istický">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istický">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2335</TotalTime>
  <Words>1607</Words>
  <Application>Microsoft Office PowerPoint</Application>
  <PresentationFormat>Předvádění na obrazovce (4:3)</PresentationFormat>
  <Paragraphs>117</Paragraphs>
  <Slides>15</Slides>
  <Notes>0</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Urbanistický</vt:lpstr>
      <vt:lpstr>    Statutární město Plzeň z hlediska bezpečnosti v souvislosti s rozvojem průmyslových zón  Přehled hlavních témat a aktivit města v letech 2016 - 2018  </vt:lpstr>
      <vt:lpstr>Úvod</vt:lpstr>
      <vt:lpstr>Hlavní témata v oblasti bezpečnosti 2016 - 2018</vt:lpstr>
      <vt:lpstr>Přijatá opatření</vt:lpstr>
      <vt:lpstr>Aktivita města Plzně ve vztahu k zahraničním pracovníkům</vt:lpstr>
      <vt:lpstr>Navrhované změny legislativy</vt:lpstr>
      <vt:lpstr>Navrhované změny legislativy</vt:lpstr>
      <vt:lpstr>Navrhované změny legislativy</vt:lpstr>
      <vt:lpstr>Režimy zvláštního zacházení </vt:lpstr>
      <vt:lpstr>Režimy zvláštního zacházení</vt:lpstr>
      <vt:lpstr>Režimy zvláštního zacházení</vt:lpstr>
      <vt:lpstr>Režimy zvláštního zacházení</vt:lpstr>
      <vt:lpstr>Další aktivity města</vt:lpstr>
      <vt:lpstr>Spolupráce města na poli bezpečnosti</vt:lpstr>
      <vt:lpstr>Prezentace aplikace PowerPoint</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Gregorová Andrea</dc:creator>
  <cp:lastModifiedBy>Sládková Lenka</cp:lastModifiedBy>
  <cp:revision>163</cp:revision>
  <dcterms:created xsi:type="dcterms:W3CDTF">2012-06-03T14:18:19Z</dcterms:created>
  <dcterms:modified xsi:type="dcterms:W3CDTF">2019-05-14T06:35:52Z</dcterms:modified>
</cp:coreProperties>
</file>