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6"/>
  </p:notesMasterIdLst>
  <p:handoutMasterIdLst>
    <p:handoutMasterId r:id="rId17"/>
  </p:handoutMasterIdLst>
  <p:sldIdLst>
    <p:sldId id="340" r:id="rId2"/>
    <p:sldId id="341" r:id="rId3"/>
    <p:sldId id="364" r:id="rId4"/>
    <p:sldId id="363" r:id="rId5"/>
    <p:sldId id="367" r:id="rId6"/>
    <p:sldId id="366" r:id="rId7"/>
    <p:sldId id="368" r:id="rId8"/>
    <p:sldId id="381" r:id="rId9"/>
    <p:sldId id="369" r:id="rId10"/>
    <p:sldId id="342" r:id="rId11"/>
    <p:sldId id="370" r:id="rId12"/>
    <p:sldId id="371" r:id="rId13"/>
    <p:sldId id="372" r:id="rId14"/>
    <p:sldId id="356" r:id="rId15"/>
  </p:sldIdLst>
  <p:sldSz cx="9144000" cy="6858000" type="screen4x3"/>
  <p:notesSz cx="6797675" cy="9926638"/>
  <p:defaultTextStyle>
    <a:defPPr>
      <a:defRPr lang="cs-CZ"/>
    </a:defPPr>
    <a:lvl1pPr algn="l" rtl="0" eaLnBrk="0" fontAlgn="base" hangingPunct="0">
      <a:spcBef>
        <a:spcPct val="0"/>
      </a:spcBef>
      <a:spcAft>
        <a:spcPct val="0"/>
      </a:spcAft>
      <a:defRPr sz="3200" kern="1200">
        <a:solidFill>
          <a:srgbClr val="2AB5EF"/>
        </a:solidFill>
        <a:latin typeface="45 Helvetica CE Light" pitchFamily="84" charset="-18"/>
        <a:ea typeface="Arial Unicode MS" pitchFamily="34" charset="-128"/>
        <a:cs typeface="+mn-cs"/>
      </a:defRPr>
    </a:lvl1pPr>
    <a:lvl2pPr marL="457200" algn="l" rtl="0" eaLnBrk="0" fontAlgn="base" hangingPunct="0">
      <a:spcBef>
        <a:spcPct val="0"/>
      </a:spcBef>
      <a:spcAft>
        <a:spcPct val="0"/>
      </a:spcAft>
      <a:defRPr sz="3200" kern="1200">
        <a:solidFill>
          <a:srgbClr val="2AB5EF"/>
        </a:solidFill>
        <a:latin typeface="45 Helvetica CE Light" pitchFamily="84" charset="-18"/>
        <a:ea typeface="Arial Unicode MS" pitchFamily="34" charset="-128"/>
        <a:cs typeface="+mn-cs"/>
      </a:defRPr>
    </a:lvl2pPr>
    <a:lvl3pPr marL="914400" algn="l" rtl="0" eaLnBrk="0" fontAlgn="base" hangingPunct="0">
      <a:spcBef>
        <a:spcPct val="0"/>
      </a:spcBef>
      <a:spcAft>
        <a:spcPct val="0"/>
      </a:spcAft>
      <a:defRPr sz="3200" kern="1200">
        <a:solidFill>
          <a:srgbClr val="2AB5EF"/>
        </a:solidFill>
        <a:latin typeface="45 Helvetica CE Light" pitchFamily="84" charset="-18"/>
        <a:ea typeface="Arial Unicode MS" pitchFamily="34" charset="-128"/>
        <a:cs typeface="+mn-cs"/>
      </a:defRPr>
    </a:lvl3pPr>
    <a:lvl4pPr marL="1371600" algn="l" rtl="0" eaLnBrk="0" fontAlgn="base" hangingPunct="0">
      <a:spcBef>
        <a:spcPct val="0"/>
      </a:spcBef>
      <a:spcAft>
        <a:spcPct val="0"/>
      </a:spcAft>
      <a:defRPr sz="3200" kern="1200">
        <a:solidFill>
          <a:srgbClr val="2AB5EF"/>
        </a:solidFill>
        <a:latin typeface="45 Helvetica CE Light" pitchFamily="84" charset="-18"/>
        <a:ea typeface="Arial Unicode MS" pitchFamily="34" charset="-128"/>
        <a:cs typeface="+mn-cs"/>
      </a:defRPr>
    </a:lvl4pPr>
    <a:lvl5pPr marL="1828800" algn="l" rtl="0" eaLnBrk="0" fontAlgn="base" hangingPunct="0">
      <a:spcBef>
        <a:spcPct val="0"/>
      </a:spcBef>
      <a:spcAft>
        <a:spcPct val="0"/>
      </a:spcAft>
      <a:defRPr sz="3200" kern="1200">
        <a:solidFill>
          <a:srgbClr val="2AB5EF"/>
        </a:solidFill>
        <a:latin typeface="45 Helvetica CE Light" pitchFamily="84" charset="-18"/>
        <a:ea typeface="Arial Unicode MS" pitchFamily="34" charset="-128"/>
        <a:cs typeface="+mn-cs"/>
      </a:defRPr>
    </a:lvl5pPr>
    <a:lvl6pPr marL="2286000" algn="l" defTabSz="914400" rtl="0" eaLnBrk="1" latinLnBrk="0" hangingPunct="1">
      <a:defRPr sz="3200" kern="1200">
        <a:solidFill>
          <a:srgbClr val="2AB5EF"/>
        </a:solidFill>
        <a:latin typeface="45 Helvetica CE Light" pitchFamily="84" charset="-18"/>
        <a:ea typeface="Arial Unicode MS" pitchFamily="34" charset="-128"/>
        <a:cs typeface="+mn-cs"/>
      </a:defRPr>
    </a:lvl6pPr>
    <a:lvl7pPr marL="2743200" algn="l" defTabSz="914400" rtl="0" eaLnBrk="1" latinLnBrk="0" hangingPunct="1">
      <a:defRPr sz="3200" kern="1200">
        <a:solidFill>
          <a:srgbClr val="2AB5EF"/>
        </a:solidFill>
        <a:latin typeface="45 Helvetica CE Light" pitchFamily="84" charset="-18"/>
        <a:ea typeface="Arial Unicode MS" pitchFamily="34" charset="-128"/>
        <a:cs typeface="+mn-cs"/>
      </a:defRPr>
    </a:lvl7pPr>
    <a:lvl8pPr marL="3200400" algn="l" defTabSz="914400" rtl="0" eaLnBrk="1" latinLnBrk="0" hangingPunct="1">
      <a:defRPr sz="3200" kern="1200">
        <a:solidFill>
          <a:srgbClr val="2AB5EF"/>
        </a:solidFill>
        <a:latin typeface="45 Helvetica CE Light" pitchFamily="84" charset="-18"/>
        <a:ea typeface="Arial Unicode MS" pitchFamily="34" charset="-128"/>
        <a:cs typeface="+mn-cs"/>
      </a:defRPr>
    </a:lvl8pPr>
    <a:lvl9pPr marL="3657600" algn="l" defTabSz="914400" rtl="0" eaLnBrk="1" latinLnBrk="0" hangingPunct="1">
      <a:defRPr sz="3200" kern="1200">
        <a:solidFill>
          <a:srgbClr val="2AB5EF"/>
        </a:solidFill>
        <a:latin typeface="45 Helvetica CE Light" pitchFamily="84" charset="-18"/>
        <a:ea typeface="Arial Unicode MS"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0099FF"/>
    <a:srgbClr val="7BDEFD"/>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468" autoAdjust="0"/>
    <p:restoredTop sz="94516" autoAdjust="0"/>
  </p:normalViewPr>
  <p:slideViewPr>
    <p:cSldViewPr>
      <p:cViewPr varScale="1">
        <p:scale>
          <a:sx n="75" d="100"/>
          <a:sy n="75" d="100"/>
        </p:scale>
        <p:origin x="78" y="8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876"/>
    </p:cViewPr>
  </p:sorterViewPr>
  <p:notesViewPr>
    <p:cSldViewPr>
      <p:cViewPr varScale="1">
        <p:scale>
          <a:sx n="54" d="100"/>
          <a:sy n="54" d="100"/>
        </p:scale>
        <p:origin x="-1914"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solidFill>
                  <a:schemeClr val="tx1"/>
                </a:solidFill>
                <a:latin typeface="Arial" charset="0"/>
                <a:cs typeface="Arial Unicode MS" pitchFamily="34" charset="-128"/>
              </a:defRPr>
            </a:lvl1pPr>
          </a:lstStyle>
          <a:p>
            <a:pPr>
              <a:defRPr/>
            </a:pPr>
            <a:endParaRPr lang="en-US"/>
          </a:p>
        </p:txBody>
      </p:sp>
      <p:sp>
        <p:nvSpPr>
          <p:cNvPr id="97283"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1"/>
                </a:solidFill>
                <a:latin typeface="Arial" charset="0"/>
                <a:cs typeface="Arial Unicode MS" pitchFamily="34" charset="-128"/>
              </a:defRPr>
            </a:lvl1pPr>
          </a:lstStyle>
          <a:p>
            <a:pPr>
              <a:defRPr/>
            </a:pPr>
            <a:endParaRPr lang="en-US"/>
          </a:p>
        </p:txBody>
      </p:sp>
      <p:sp>
        <p:nvSpPr>
          <p:cNvPr id="97284"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solidFill>
                  <a:schemeClr val="tx1"/>
                </a:solidFill>
                <a:latin typeface="Arial" charset="0"/>
                <a:cs typeface="Arial Unicode MS" pitchFamily="34" charset="-128"/>
              </a:defRPr>
            </a:lvl1pPr>
          </a:lstStyle>
          <a:p>
            <a:pPr>
              <a:defRPr/>
            </a:pPr>
            <a:endParaRPr lang="en-US"/>
          </a:p>
        </p:txBody>
      </p:sp>
      <p:sp>
        <p:nvSpPr>
          <p:cNvPr id="97285"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chemeClr val="tx1"/>
                </a:solidFill>
                <a:latin typeface="Arial" panose="020B0604020202020204" pitchFamily="34" charset="0"/>
              </a:defRPr>
            </a:lvl1pPr>
          </a:lstStyle>
          <a:p>
            <a:pPr>
              <a:defRPr/>
            </a:pPr>
            <a:fld id="{7B6C17D6-65E8-49A2-8C89-F398F35A5819}" type="slidenum">
              <a:rPr lang="en-US" altLang="cs-CZ"/>
              <a:pPr>
                <a:defRPr/>
              </a:pPr>
              <a:t>‹#›</a:t>
            </a:fld>
            <a:endParaRPr lang="en-US" altLang="cs-CZ"/>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solidFill>
                  <a:schemeClr val="tx1"/>
                </a:solidFill>
                <a:latin typeface="Arial" charset="0"/>
                <a:cs typeface="Arial Unicode MS" pitchFamily="34" charset="-128"/>
              </a:defRPr>
            </a:lvl1pPr>
          </a:lstStyle>
          <a:p>
            <a:pPr>
              <a:defRPr/>
            </a:pPr>
            <a:endParaRPr lang="cs-CZ"/>
          </a:p>
        </p:txBody>
      </p:sp>
      <p:sp>
        <p:nvSpPr>
          <p:cNvPr id="41987"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1"/>
                </a:solidFill>
                <a:latin typeface="Arial" charset="0"/>
                <a:cs typeface="Arial Unicode MS" pitchFamily="34" charset="-128"/>
              </a:defRPr>
            </a:lvl1pPr>
          </a:lstStyle>
          <a:p>
            <a:pPr>
              <a:defRPr/>
            </a:pPr>
            <a:endParaRPr lang="cs-CZ"/>
          </a:p>
        </p:txBody>
      </p:sp>
      <p:sp>
        <p:nvSpPr>
          <p:cNvPr id="15364" name="Rectangle 4"/>
          <p:cNvSpPr>
            <a:spLocks noRot="1" noChangeArrowheads="1" noTextEdit="1"/>
          </p:cNvSpPr>
          <p:nvPr>
            <p:ph type="sldImg" idx="2"/>
          </p:nvPr>
        </p:nvSpPr>
        <p:spPr bwMode="auto">
          <a:xfrm>
            <a:off x="915988" y="744538"/>
            <a:ext cx="4964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9"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41990"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solidFill>
                  <a:schemeClr val="tx1"/>
                </a:solidFill>
                <a:latin typeface="Arial" charset="0"/>
                <a:cs typeface="Arial Unicode MS" pitchFamily="34" charset="-128"/>
              </a:defRPr>
            </a:lvl1pPr>
          </a:lstStyle>
          <a:p>
            <a:pPr>
              <a:defRPr/>
            </a:pPr>
            <a:endParaRPr lang="cs-CZ"/>
          </a:p>
        </p:txBody>
      </p:sp>
      <p:sp>
        <p:nvSpPr>
          <p:cNvPr id="41991"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chemeClr val="tx1"/>
                </a:solidFill>
                <a:latin typeface="Arial" panose="020B0604020202020204" pitchFamily="34" charset="0"/>
              </a:defRPr>
            </a:lvl1pPr>
          </a:lstStyle>
          <a:p>
            <a:pPr>
              <a:defRPr/>
            </a:pPr>
            <a:fld id="{6039CFBB-C1AF-4BF4-8F14-2D03D409BA23}"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Zástupný symbol pro obrázek snímku 1"/>
          <p:cNvSpPr>
            <a:spLocks noGrp="1" noRot="1" noChangeAspect="1" noTextEdit="1"/>
          </p:cNvSpPr>
          <p:nvPr>
            <p:ph type="sldImg"/>
          </p:nvPr>
        </p:nvSpPr>
        <p:spPr>
          <a:ln/>
        </p:spPr>
      </p:sp>
      <p:sp>
        <p:nvSpPr>
          <p:cNvPr id="19459" name="Zástupný symbol pro poznámky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s-CZ" altLang="cs-CZ" smtClean="0">
                <a:latin typeface="Arial" panose="020B0604020202020204" pitchFamily="34" charset="0"/>
              </a:rPr>
              <a:t>Nabídky cestovních kanceláří – zvýhodněné pobyty 55+. Slevy v optice – výše % podle věku .... „už je mám téměř zadarmo </a:t>
            </a:r>
            <a:r>
              <a:rPr lang="cs-CZ" altLang="cs-CZ" smtClean="0">
                <a:latin typeface="Arial" panose="020B0604020202020204" pitchFamily="34" charset="0"/>
                <a:sym typeface="Wingdings" panose="05000000000000000000" pitchFamily="2" charset="2"/>
              </a:rPr>
              <a:t>“</a:t>
            </a:r>
            <a:r>
              <a:rPr lang="cs-CZ" altLang="cs-CZ" smtClean="0">
                <a:latin typeface="Arial" panose="020B0604020202020204" pitchFamily="34" charset="0"/>
              </a:rPr>
              <a:t> </a:t>
            </a:r>
          </a:p>
        </p:txBody>
      </p:sp>
      <p:sp>
        <p:nvSpPr>
          <p:cNvPr id="19460" name="Zástupný symbol pro číslo snímku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rgbClr val="2AB5EF"/>
                </a:solidFill>
                <a:latin typeface="45 Helvetica CE Light" pitchFamily="84" charset="-18"/>
                <a:ea typeface="Arial Unicode MS" pitchFamily="34" charset="-128"/>
              </a:defRPr>
            </a:lvl1pPr>
            <a:lvl2pPr marL="742950" indent="-285750">
              <a:defRPr sz="3200">
                <a:solidFill>
                  <a:srgbClr val="2AB5EF"/>
                </a:solidFill>
                <a:latin typeface="45 Helvetica CE Light" pitchFamily="84" charset="-18"/>
                <a:ea typeface="Arial Unicode MS" pitchFamily="34" charset="-128"/>
              </a:defRPr>
            </a:lvl2pPr>
            <a:lvl3pPr marL="1143000" indent="-228600">
              <a:defRPr sz="3200">
                <a:solidFill>
                  <a:srgbClr val="2AB5EF"/>
                </a:solidFill>
                <a:latin typeface="45 Helvetica CE Light" pitchFamily="84" charset="-18"/>
                <a:ea typeface="Arial Unicode MS" pitchFamily="34" charset="-128"/>
              </a:defRPr>
            </a:lvl3pPr>
            <a:lvl4pPr marL="1600200" indent="-228600">
              <a:defRPr sz="3200">
                <a:solidFill>
                  <a:srgbClr val="2AB5EF"/>
                </a:solidFill>
                <a:latin typeface="45 Helvetica CE Light" pitchFamily="84" charset="-18"/>
                <a:ea typeface="Arial Unicode MS" pitchFamily="34" charset="-128"/>
              </a:defRPr>
            </a:lvl4pPr>
            <a:lvl5pPr marL="2057400" indent="-228600">
              <a:defRPr sz="3200">
                <a:solidFill>
                  <a:srgbClr val="2AB5EF"/>
                </a:solidFill>
                <a:latin typeface="45 Helvetica CE Light" pitchFamily="84" charset="-18"/>
                <a:ea typeface="Arial Unicode MS" pitchFamily="34" charset="-128"/>
              </a:defRPr>
            </a:lvl5pPr>
            <a:lvl6pPr marL="25146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6pPr>
            <a:lvl7pPr marL="29718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7pPr>
            <a:lvl8pPr marL="34290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8pPr>
            <a:lvl9pPr marL="38862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9pPr>
          </a:lstStyle>
          <a:p>
            <a:fld id="{B9DA52B6-D5A7-4201-AC65-FDCCDD161541}" type="slidenum">
              <a:rPr lang="cs-CZ" altLang="cs-CZ" sz="1200" smtClean="0">
                <a:solidFill>
                  <a:schemeClr val="tx1"/>
                </a:solidFill>
                <a:latin typeface="Arial" panose="020B0604020202020204" pitchFamily="34" charset="0"/>
              </a:rPr>
              <a:pPr/>
              <a:t>2</a:t>
            </a:fld>
            <a:endParaRPr lang="cs-CZ" altLang="cs-CZ" sz="1200" smtClean="0">
              <a:solidFill>
                <a:schemeClr val="tx1"/>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Zástupný symbol pro obrázek snímku 1"/>
          <p:cNvSpPr>
            <a:spLocks noGrp="1" noRot="1" noChangeAspect="1" noTextEdit="1"/>
          </p:cNvSpPr>
          <p:nvPr>
            <p:ph type="sldImg"/>
          </p:nvPr>
        </p:nvSpPr>
        <p:spPr>
          <a:ln/>
        </p:spPr>
      </p:sp>
      <p:sp>
        <p:nvSpPr>
          <p:cNvPr id="21507" name="Zástupný symbol pro poznámky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s-CZ" altLang="cs-CZ" smtClean="0">
                <a:latin typeface="Arial" panose="020B0604020202020204" pitchFamily="34" charset="0"/>
              </a:rPr>
              <a:t>Rodiny nebydlí spolu ani blízko sebe, není možnost např. kulturního vyžití – velmi drahé vstupné</a:t>
            </a:r>
          </a:p>
        </p:txBody>
      </p:sp>
      <p:sp>
        <p:nvSpPr>
          <p:cNvPr id="21508" name="Zástupný symbol pro číslo snímku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rgbClr val="2AB5EF"/>
                </a:solidFill>
                <a:latin typeface="45 Helvetica CE Light" pitchFamily="84" charset="-18"/>
                <a:ea typeface="Arial Unicode MS" pitchFamily="34" charset="-128"/>
              </a:defRPr>
            </a:lvl1pPr>
            <a:lvl2pPr marL="742950" indent="-285750">
              <a:defRPr sz="3200">
                <a:solidFill>
                  <a:srgbClr val="2AB5EF"/>
                </a:solidFill>
                <a:latin typeface="45 Helvetica CE Light" pitchFamily="84" charset="-18"/>
                <a:ea typeface="Arial Unicode MS" pitchFamily="34" charset="-128"/>
              </a:defRPr>
            </a:lvl2pPr>
            <a:lvl3pPr marL="1143000" indent="-228600">
              <a:defRPr sz="3200">
                <a:solidFill>
                  <a:srgbClr val="2AB5EF"/>
                </a:solidFill>
                <a:latin typeface="45 Helvetica CE Light" pitchFamily="84" charset="-18"/>
                <a:ea typeface="Arial Unicode MS" pitchFamily="34" charset="-128"/>
              </a:defRPr>
            </a:lvl3pPr>
            <a:lvl4pPr marL="1600200" indent="-228600">
              <a:defRPr sz="3200">
                <a:solidFill>
                  <a:srgbClr val="2AB5EF"/>
                </a:solidFill>
                <a:latin typeface="45 Helvetica CE Light" pitchFamily="84" charset="-18"/>
                <a:ea typeface="Arial Unicode MS" pitchFamily="34" charset="-128"/>
              </a:defRPr>
            </a:lvl4pPr>
            <a:lvl5pPr marL="2057400" indent="-228600">
              <a:defRPr sz="3200">
                <a:solidFill>
                  <a:srgbClr val="2AB5EF"/>
                </a:solidFill>
                <a:latin typeface="45 Helvetica CE Light" pitchFamily="84" charset="-18"/>
                <a:ea typeface="Arial Unicode MS" pitchFamily="34" charset="-128"/>
              </a:defRPr>
            </a:lvl5pPr>
            <a:lvl6pPr marL="25146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6pPr>
            <a:lvl7pPr marL="29718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7pPr>
            <a:lvl8pPr marL="34290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8pPr>
            <a:lvl9pPr marL="38862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9pPr>
          </a:lstStyle>
          <a:p>
            <a:fld id="{66B30E03-66CF-4E83-8113-3865DCE2D7EF}" type="slidenum">
              <a:rPr lang="cs-CZ" altLang="cs-CZ" sz="1200" smtClean="0">
                <a:solidFill>
                  <a:schemeClr val="tx1"/>
                </a:solidFill>
                <a:latin typeface="Arial" panose="020B0604020202020204" pitchFamily="34" charset="0"/>
              </a:rPr>
              <a:pPr/>
              <a:t>3</a:t>
            </a:fld>
            <a:endParaRPr lang="cs-CZ" altLang="cs-CZ" sz="1200" smtClean="0">
              <a:solidFill>
                <a:schemeClr val="tx1"/>
              </a:solidFill>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Zástupný symbol pro obrázek snímku 1"/>
          <p:cNvSpPr>
            <a:spLocks noGrp="1" noRot="1" noChangeAspect="1" noTextEdit="1"/>
          </p:cNvSpPr>
          <p:nvPr>
            <p:ph type="sldImg"/>
          </p:nvPr>
        </p:nvSpPr>
        <p:spPr>
          <a:ln/>
        </p:spPr>
      </p:sp>
      <p:sp>
        <p:nvSpPr>
          <p:cNvPr id="26627" name="Zástupný symbol pro poznámky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s-CZ" altLang="cs-CZ" smtClean="0">
                <a:latin typeface="Arial" panose="020B0604020202020204" pitchFamily="34" charset="0"/>
              </a:rPr>
              <a:t>Např. senior, aktivní Sokol, sportovec, je přepaden mladíky – jeho představa o vlastních fyzických schopnostech se zhroutí - následky na psychickém stavu a následně na fyzickém – psychosomatické následky</a:t>
            </a:r>
          </a:p>
        </p:txBody>
      </p:sp>
      <p:sp>
        <p:nvSpPr>
          <p:cNvPr id="26628" name="Zástupný symbol pro číslo snímku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rgbClr val="2AB5EF"/>
                </a:solidFill>
                <a:latin typeface="45 Helvetica CE Light" pitchFamily="84" charset="-18"/>
                <a:ea typeface="Arial Unicode MS" pitchFamily="34" charset="-128"/>
              </a:defRPr>
            </a:lvl1pPr>
            <a:lvl2pPr marL="742950" indent="-285750">
              <a:defRPr sz="3200">
                <a:solidFill>
                  <a:srgbClr val="2AB5EF"/>
                </a:solidFill>
                <a:latin typeface="45 Helvetica CE Light" pitchFamily="84" charset="-18"/>
                <a:ea typeface="Arial Unicode MS" pitchFamily="34" charset="-128"/>
              </a:defRPr>
            </a:lvl2pPr>
            <a:lvl3pPr marL="1143000" indent="-228600">
              <a:defRPr sz="3200">
                <a:solidFill>
                  <a:srgbClr val="2AB5EF"/>
                </a:solidFill>
                <a:latin typeface="45 Helvetica CE Light" pitchFamily="84" charset="-18"/>
                <a:ea typeface="Arial Unicode MS" pitchFamily="34" charset="-128"/>
              </a:defRPr>
            </a:lvl3pPr>
            <a:lvl4pPr marL="1600200" indent="-228600">
              <a:defRPr sz="3200">
                <a:solidFill>
                  <a:srgbClr val="2AB5EF"/>
                </a:solidFill>
                <a:latin typeface="45 Helvetica CE Light" pitchFamily="84" charset="-18"/>
                <a:ea typeface="Arial Unicode MS" pitchFamily="34" charset="-128"/>
              </a:defRPr>
            </a:lvl4pPr>
            <a:lvl5pPr marL="2057400" indent="-228600">
              <a:defRPr sz="3200">
                <a:solidFill>
                  <a:srgbClr val="2AB5EF"/>
                </a:solidFill>
                <a:latin typeface="45 Helvetica CE Light" pitchFamily="84" charset="-18"/>
                <a:ea typeface="Arial Unicode MS" pitchFamily="34" charset="-128"/>
              </a:defRPr>
            </a:lvl5pPr>
            <a:lvl6pPr marL="25146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6pPr>
            <a:lvl7pPr marL="29718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7pPr>
            <a:lvl8pPr marL="34290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8pPr>
            <a:lvl9pPr marL="38862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9pPr>
          </a:lstStyle>
          <a:p>
            <a:fld id="{C0073E68-C3E2-4E52-A4E1-4992A722A6BA}" type="slidenum">
              <a:rPr lang="cs-CZ" altLang="cs-CZ" sz="1200" smtClean="0">
                <a:solidFill>
                  <a:schemeClr val="tx1"/>
                </a:solidFill>
                <a:latin typeface="Arial" panose="020B0604020202020204" pitchFamily="34" charset="0"/>
              </a:rPr>
              <a:pPr/>
              <a:t>7</a:t>
            </a:fld>
            <a:endParaRPr lang="cs-CZ" altLang="cs-CZ" sz="1200" smtClean="0">
              <a:solidFill>
                <a:schemeClr val="tx1"/>
              </a:solidFill>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Zástupný symbol pro obrázek snímku 1"/>
          <p:cNvSpPr>
            <a:spLocks noGrp="1" noRot="1" noChangeAspect="1" noTextEdit="1"/>
          </p:cNvSpPr>
          <p:nvPr>
            <p:ph type="sldImg"/>
          </p:nvPr>
        </p:nvSpPr>
        <p:spPr>
          <a:ln/>
        </p:spPr>
      </p:sp>
      <p:sp>
        <p:nvSpPr>
          <p:cNvPr id="29699" name="Zástupný symbol pro poznámky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s-CZ" altLang="cs-CZ" smtClean="0">
                <a:latin typeface="Arial" panose="020B0604020202020204" pitchFamily="34" charset="0"/>
              </a:rPr>
              <a:t>Oběť je zbavena své integrity pachatelem a následně OČTŘ – ani v jednom případě nemůže rozhodovat sama za sebe.</a:t>
            </a:r>
          </a:p>
        </p:txBody>
      </p:sp>
      <p:sp>
        <p:nvSpPr>
          <p:cNvPr id="29700" name="Zástupný symbol pro číslo snímku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rgbClr val="2AB5EF"/>
                </a:solidFill>
                <a:latin typeface="45 Helvetica CE Light" pitchFamily="84" charset="-18"/>
                <a:ea typeface="Arial Unicode MS" pitchFamily="34" charset="-128"/>
              </a:defRPr>
            </a:lvl1pPr>
            <a:lvl2pPr marL="742950" indent="-285750">
              <a:defRPr sz="3200">
                <a:solidFill>
                  <a:srgbClr val="2AB5EF"/>
                </a:solidFill>
                <a:latin typeface="45 Helvetica CE Light" pitchFamily="84" charset="-18"/>
                <a:ea typeface="Arial Unicode MS" pitchFamily="34" charset="-128"/>
              </a:defRPr>
            </a:lvl2pPr>
            <a:lvl3pPr marL="1143000" indent="-228600">
              <a:defRPr sz="3200">
                <a:solidFill>
                  <a:srgbClr val="2AB5EF"/>
                </a:solidFill>
                <a:latin typeface="45 Helvetica CE Light" pitchFamily="84" charset="-18"/>
                <a:ea typeface="Arial Unicode MS" pitchFamily="34" charset="-128"/>
              </a:defRPr>
            </a:lvl3pPr>
            <a:lvl4pPr marL="1600200" indent="-228600">
              <a:defRPr sz="3200">
                <a:solidFill>
                  <a:srgbClr val="2AB5EF"/>
                </a:solidFill>
                <a:latin typeface="45 Helvetica CE Light" pitchFamily="84" charset="-18"/>
                <a:ea typeface="Arial Unicode MS" pitchFamily="34" charset="-128"/>
              </a:defRPr>
            </a:lvl4pPr>
            <a:lvl5pPr marL="2057400" indent="-228600">
              <a:defRPr sz="3200">
                <a:solidFill>
                  <a:srgbClr val="2AB5EF"/>
                </a:solidFill>
                <a:latin typeface="45 Helvetica CE Light" pitchFamily="84" charset="-18"/>
                <a:ea typeface="Arial Unicode MS" pitchFamily="34" charset="-128"/>
              </a:defRPr>
            </a:lvl5pPr>
            <a:lvl6pPr marL="25146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6pPr>
            <a:lvl7pPr marL="29718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7pPr>
            <a:lvl8pPr marL="34290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8pPr>
            <a:lvl9pPr marL="3886200" indent="-228600" eaLnBrk="0" fontAlgn="base" hangingPunct="0">
              <a:spcBef>
                <a:spcPct val="0"/>
              </a:spcBef>
              <a:spcAft>
                <a:spcPct val="0"/>
              </a:spcAft>
              <a:defRPr sz="3200">
                <a:solidFill>
                  <a:srgbClr val="2AB5EF"/>
                </a:solidFill>
                <a:latin typeface="45 Helvetica CE Light" pitchFamily="84" charset="-18"/>
                <a:ea typeface="Arial Unicode MS" pitchFamily="34" charset="-128"/>
              </a:defRPr>
            </a:lvl9pPr>
          </a:lstStyle>
          <a:p>
            <a:fld id="{6C0C0317-3EE7-46D3-9E9E-EFFDCC389B52}" type="slidenum">
              <a:rPr lang="cs-CZ" altLang="cs-CZ" sz="1200" smtClean="0">
                <a:solidFill>
                  <a:schemeClr val="tx1"/>
                </a:solidFill>
                <a:latin typeface="Arial" panose="020B0604020202020204" pitchFamily="34" charset="0"/>
              </a:rPr>
              <a:pPr/>
              <a:t>9</a:t>
            </a:fld>
            <a:endParaRPr lang="cs-CZ" altLang="cs-CZ" sz="1200" smtClean="0">
              <a:solidFill>
                <a:schemeClr val="tx1"/>
              </a:solidFill>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pic>
        <p:nvPicPr>
          <p:cNvPr id="3" name="Picture 2" descr="mv_ppt_pozadi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logo mv p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433388"/>
            <a:ext cx="18986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Rectangle 4"/>
          <p:cNvSpPr>
            <a:spLocks noGrp="1" noChangeArrowheads="1"/>
          </p:cNvSpPr>
          <p:nvPr>
            <p:ph type="ctrTitle"/>
          </p:nvPr>
        </p:nvSpPr>
        <p:spPr>
          <a:xfrm>
            <a:off x="1143000" y="1295400"/>
            <a:ext cx="6934200" cy="1371600"/>
          </a:xfrm>
        </p:spPr>
        <p:txBody>
          <a:bodyPr/>
          <a:lstStyle>
            <a:lvl1pPr>
              <a:defRPr sz="4000"/>
            </a:lvl1pPr>
          </a:lstStyle>
          <a:p>
            <a:r>
              <a:rPr lang="en-US"/>
              <a:t>Click to edit </a:t>
            </a:r>
            <a:br>
              <a:rPr lang="en-US"/>
            </a:br>
            <a:r>
              <a:rPr lang="en-US"/>
              <a:t>Master title style</a:t>
            </a:r>
          </a:p>
        </p:txBody>
      </p:sp>
    </p:spTree>
    <p:extLst>
      <p:ext uri="{BB962C8B-B14F-4D97-AF65-F5344CB8AC3E}">
        <p14:creationId xmlns:p14="http://schemas.microsoft.com/office/powerpoint/2010/main" val="4047422915"/>
      </p:ext>
    </p:extLst>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759452554"/>
      </p:ext>
    </p:extLst>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Tree>
    <p:extLst>
      <p:ext uri="{BB962C8B-B14F-4D97-AF65-F5344CB8AC3E}">
        <p14:creationId xmlns:p14="http://schemas.microsoft.com/office/powerpoint/2010/main" val="4212057432"/>
      </p:ext>
    </p:extLst>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1143000" y="2133600"/>
            <a:ext cx="34290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724400" y="2133600"/>
            <a:ext cx="34290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3302360680"/>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2283074901"/>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Tree>
    <p:extLst>
      <p:ext uri="{BB962C8B-B14F-4D97-AF65-F5344CB8AC3E}">
        <p14:creationId xmlns:p14="http://schemas.microsoft.com/office/powerpoint/2010/main" val="2330011004"/>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8630687"/>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Tree>
    <p:extLst>
      <p:ext uri="{BB962C8B-B14F-4D97-AF65-F5344CB8AC3E}">
        <p14:creationId xmlns:p14="http://schemas.microsoft.com/office/powerpoint/2010/main" val="2746296220"/>
      </p:ext>
    </p:extLst>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Tree>
    <p:extLst>
      <p:ext uri="{BB962C8B-B14F-4D97-AF65-F5344CB8AC3E}">
        <p14:creationId xmlns:p14="http://schemas.microsoft.com/office/powerpoint/2010/main" val="501302606"/>
      </p:ext>
    </p:extLst>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4123734153"/>
      </p:ext>
    </p:extLst>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400800" y="1524000"/>
            <a:ext cx="1752600" cy="4953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1143000" y="1524000"/>
            <a:ext cx="5105400" cy="4953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189591493"/>
      </p:ext>
    </p:extLst>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Nadpis, text a 2 obsahy">
    <p:spTree>
      <p:nvGrpSpPr>
        <p:cNvPr id="1" name=""/>
        <p:cNvGrpSpPr/>
        <p:nvPr/>
      </p:nvGrpSpPr>
      <p:grpSpPr>
        <a:xfrm>
          <a:off x="0" y="0"/>
          <a:ext cx="0" cy="0"/>
          <a:chOff x="0" y="0"/>
          <a:chExt cx="0" cy="0"/>
        </a:xfrm>
      </p:grpSpPr>
      <p:sp>
        <p:nvSpPr>
          <p:cNvPr id="2" name="Nadpis 1"/>
          <p:cNvSpPr>
            <a:spLocks noGrp="1"/>
          </p:cNvSpPr>
          <p:nvPr>
            <p:ph type="title"/>
          </p:nvPr>
        </p:nvSpPr>
        <p:spPr>
          <a:xfrm>
            <a:off x="1143000" y="1524000"/>
            <a:ext cx="7010400" cy="609600"/>
          </a:xfrm>
        </p:spPr>
        <p:txBody>
          <a:bodyPr/>
          <a:lstStyle/>
          <a:p>
            <a:r>
              <a:rPr lang="cs-CZ" smtClean="0"/>
              <a:t>Klepnutím lze upravit styl předlohy nadpisů.</a:t>
            </a:r>
            <a:endParaRPr lang="cs-CZ"/>
          </a:p>
        </p:txBody>
      </p:sp>
      <p:sp>
        <p:nvSpPr>
          <p:cNvPr id="3" name="Zástupný symbol pro text 2"/>
          <p:cNvSpPr>
            <a:spLocks noGrp="1"/>
          </p:cNvSpPr>
          <p:nvPr>
            <p:ph type="body" sz="half" idx="1"/>
          </p:nvPr>
        </p:nvSpPr>
        <p:spPr>
          <a:xfrm>
            <a:off x="1143000" y="2133600"/>
            <a:ext cx="3429000" cy="43434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quarter" idx="2"/>
          </p:nvPr>
        </p:nvSpPr>
        <p:spPr>
          <a:xfrm>
            <a:off x="4724400" y="2133600"/>
            <a:ext cx="3429000" cy="20955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obsah 4"/>
          <p:cNvSpPr>
            <a:spLocks noGrp="1"/>
          </p:cNvSpPr>
          <p:nvPr>
            <p:ph sz="quarter" idx="3"/>
          </p:nvPr>
        </p:nvSpPr>
        <p:spPr>
          <a:xfrm>
            <a:off x="4724400" y="4381500"/>
            <a:ext cx="3429000" cy="20955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0851793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Nadpis, text a obsah">
    <p:spTree>
      <p:nvGrpSpPr>
        <p:cNvPr id="1" name=""/>
        <p:cNvGrpSpPr/>
        <p:nvPr/>
      </p:nvGrpSpPr>
      <p:grpSpPr>
        <a:xfrm>
          <a:off x="0" y="0"/>
          <a:ext cx="0" cy="0"/>
          <a:chOff x="0" y="0"/>
          <a:chExt cx="0" cy="0"/>
        </a:xfrm>
      </p:grpSpPr>
      <p:sp>
        <p:nvSpPr>
          <p:cNvPr id="2" name="Nadpis 1"/>
          <p:cNvSpPr>
            <a:spLocks noGrp="1"/>
          </p:cNvSpPr>
          <p:nvPr>
            <p:ph type="title"/>
          </p:nvPr>
        </p:nvSpPr>
        <p:spPr>
          <a:xfrm>
            <a:off x="1143000" y="1524000"/>
            <a:ext cx="7010400" cy="609600"/>
          </a:xfrm>
        </p:spPr>
        <p:txBody>
          <a:bodyPr/>
          <a:lstStyle/>
          <a:p>
            <a:r>
              <a:rPr lang="cs-CZ" smtClean="0"/>
              <a:t>Klepnutím lze upravit styl předlohy nadpisů.</a:t>
            </a:r>
            <a:endParaRPr lang="cs-CZ"/>
          </a:p>
        </p:txBody>
      </p:sp>
      <p:sp>
        <p:nvSpPr>
          <p:cNvPr id="3" name="Zástupný symbol pro text 2"/>
          <p:cNvSpPr>
            <a:spLocks noGrp="1"/>
          </p:cNvSpPr>
          <p:nvPr>
            <p:ph type="body" sz="half" idx="1"/>
          </p:nvPr>
        </p:nvSpPr>
        <p:spPr>
          <a:xfrm>
            <a:off x="1143000" y="2133600"/>
            <a:ext cx="3429000" cy="43434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724400" y="2133600"/>
            <a:ext cx="3429000" cy="43434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2099749304"/>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6000"/>
            </a:lvl1pPr>
          </a:lstStyle>
          <a:p>
            <a:r>
              <a:rPr lang="cs-CZ" smtClean="0"/>
              <a:t>Kliknutím lze upravit styl.</a:t>
            </a:r>
            <a:endParaRPr lang="cs-CZ"/>
          </a:p>
        </p:txBody>
      </p:sp>
      <p:sp>
        <p:nvSpPr>
          <p:cNvPr id="3" name="Podnadpis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smtClean="0"/>
              <a:t>Kliknutím můžete upravit styl předlohy.</a:t>
            </a:r>
            <a:endParaRPr lang="cs-CZ"/>
          </a:p>
        </p:txBody>
      </p:sp>
    </p:spTree>
    <p:extLst>
      <p:ext uri="{BB962C8B-B14F-4D97-AF65-F5344CB8AC3E}">
        <p14:creationId xmlns:p14="http://schemas.microsoft.com/office/powerpoint/2010/main" val="191416223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Obsah">
    <p:spTree>
      <p:nvGrpSpPr>
        <p:cNvPr id="1" name=""/>
        <p:cNvGrpSpPr/>
        <p:nvPr/>
      </p:nvGrpSpPr>
      <p:grpSpPr>
        <a:xfrm>
          <a:off x="0" y="0"/>
          <a:ext cx="0" cy="0"/>
          <a:chOff x="0" y="0"/>
          <a:chExt cx="0" cy="0"/>
        </a:xfrm>
      </p:grpSpPr>
      <p:sp>
        <p:nvSpPr>
          <p:cNvPr id="2" name="Zástupný symbol pro obsah 1"/>
          <p:cNvSpPr>
            <a:spLocks noGrp="1"/>
          </p:cNvSpPr>
          <p:nvPr>
            <p:ph/>
          </p:nvPr>
        </p:nvSpPr>
        <p:spPr>
          <a:xfrm>
            <a:off x="1143000" y="1524000"/>
            <a:ext cx="7010400" cy="4953000"/>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3229683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mv_ppt_pozadi 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1143000" y="1524000"/>
            <a:ext cx="7010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cs-CZ" smtClean="0"/>
              <a:t>Click to edit Master title style</a:t>
            </a:r>
          </a:p>
        </p:txBody>
      </p:sp>
      <p:sp>
        <p:nvSpPr>
          <p:cNvPr id="1028" name="Rectangle 4"/>
          <p:cNvSpPr>
            <a:spLocks noGrp="1" noChangeArrowheads="1"/>
          </p:cNvSpPr>
          <p:nvPr>
            <p:ph type="body" idx="1"/>
          </p:nvPr>
        </p:nvSpPr>
        <p:spPr bwMode="auto">
          <a:xfrm>
            <a:off x="1143000" y="2133600"/>
            <a:ext cx="70104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cs-CZ" smtClean="0"/>
              <a:t>Click to edit Master text styles</a:t>
            </a:r>
          </a:p>
          <a:p>
            <a:pPr lvl="1"/>
            <a:r>
              <a:rPr lang="en-US" altLang="cs-CZ" smtClean="0"/>
              <a:t>Second level</a:t>
            </a:r>
          </a:p>
          <a:p>
            <a:pPr lvl="2"/>
            <a:r>
              <a:rPr lang="en-US" altLang="cs-CZ" smtClean="0"/>
              <a:t>Third level</a:t>
            </a:r>
          </a:p>
          <a:p>
            <a:pPr lvl="3"/>
            <a:r>
              <a:rPr lang="en-US" altLang="cs-CZ" smtClean="0"/>
              <a:t>Fourth level</a:t>
            </a:r>
          </a:p>
          <a:p>
            <a:pPr lvl="4"/>
            <a:r>
              <a:rPr lang="en-US" altLang="cs-CZ" smtClean="0"/>
              <a:t>Fifth level</a:t>
            </a:r>
          </a:p>
        </p:txBody>
      </p:sp>
      <p:pic>
        <p:nvPicPr>
          <p:cNvPr id="1029" name="Picture 5" descr="logo mv ppt"/>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63550" y="433388"/>
            <a:ext cx="18986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6732588" y="188913"/>
            <a:ext cx="1828800"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 id="2147483999" r:id="rId12"/>
    <p:sldLayoutId id="2147484000" r:id="rId13"/>
    <p:sldLayoutId id="2147483986" r:id="rId14"/>
    <p:sldLayoutId id="2147483987" r:id="rId15"/>
  </p:sldLayoutIdLst>
  <p:transition/>
  <p:timing>
    <p:tnLst>
      <p:par>
        <p:cTn id="1" dur="indefinite" restart="never" nodeType="tmRoot"/>
      </p:par>
    </p:tnLst>
  </p:timing>
  <p:txStyles>
    <p:titleStyle>
      <a:lvl1pPr algn="l" rtl="0" eaLnBrk="0" fontAlgn="base" hangingPunct="0">
        <a:spcBef>
          <a:spcPct val="0"/>
        </a:spcBef>
        <a:spcAft>
          <a:spcPct val="0"/>
        </a:spcAft>
        <a:defRPr sz="3200">
          <a:solidFill>
            <a:srgbClr val="2AB5EF"/>
          </a:solidFill>
          <a:latin typeface="+mj-lt"/>
          <a:ea typeface="+mj-ea"/>
          <a:cs typeface="+mj-cs"/>
        </a:defRPr>
      </a:lvl1pPr>
      <a:lvl2pPr algn="l" rtl="0" eaLnBrk="0" fontAlgn="base" hangingPunct="0">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2pPr>
      <a:lvl3pPr algn="l" rtl="0" eaLnBrk="0" fontAlgn="base" hangingPunct="0">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3pPr>
      <a:lvl4pPr algn="l" rtl="0" eaLnBrk="0" fontAlgn="base" hangingPunct="0">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4pPr>
      <a:lvl5pPr algn="l" rtl="0" eaLnBrk="0" fontAlgn="base" hangingPunct="0">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5pPr>
      <a:lvl6pPr marL="457200" algn="l" rtl="0" fontAlgn="base">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6pPr>
      <a:lvl7pPr marL="914400" algn="l" rtl="0" fontAlgn="base">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7pPr>
      <a:lvl8pPr marL="1371600" algn="l" rtl="0" fontAlgn="base">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8pPr>
      <a:lvl9pPr marL="1828800" algn="l" rtl="0" fontAlgn="base">
        <a:spcBef>
          <a:spcPct val="0"/>
        </a:spcBef>
        <a:spcAft>
          <a:spcPct val="0"/>
        </a:spcAft>
        <a:defRPr sz="3200">
          <a:solidFill>
            <a:srgbClr val="2AB5EF"/>
          </a:solidFill>
          <a:latin typeface="45 Helvetica CE Light" pitchFamily="84" charset="-18"/>
          <a:ea typeface="Arial Unicode MS" pitchFamily="34" charset="-128"/>
          <a:cs typeface="Arial Unicode MS" pitchFamily="34" charset="-128"/>
        </a:defRPr>
      </a:lvl9pPr>
    </p:titleStyle>
    <p:bodyStyle>
      <a:lvl1pPr marL="342900" indent="-342900" algn="l" rtl="0" eaLnBrk="0" fontAlgn="base" hangingPunct="0">
        <a:spcBef>
          <a:spcPct val="20000"/>
        </a:spcBef>
        <a:spcAft>
          <a:spcPct val="0"/>
        </a:spcAft>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_"/>
        <a:defRPr>
          <a:solidFill>
            <a:schemeClr val="tx1"/>
          </a:solidFill>
          <a:latin typeface="+mn-lt"/>
          <a:ea typeface="+mn-ea"/>
          <a:cs typeface="+mn-cs"/>
        </a:defRPr>
      </a:lvl2pPr>
      <a:lvl3pPr marL="1143000" indent="-228600" algn="l" rtl="0" eaLnBrk="0" fontAlgn="base" hangingPunct="0">
        <a:spcBef>
          <a:spcPct val="20000"/>
        </a:spcBef>
        <a:spcAft>
          <a:spcPct val="0"/>
        </a:spcAft>
        <a:buChar char="_"/>
        <a:defRPr sz="16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684213" y="2133600"/>
            <a:ext cx="7772400" cy="1470025"/>
          </a:xfrm>
        </p:spPr>
        <p:txBody>
          <a:bodyPr anchor="ctr"/>
          <a:lstStyle/>
          <a:p>
            <a:r>
              <a:rPr lang="cs-CZ" altLang="cs-CZ" sz="3200" b="1" smtClean="0">
                <a:solidFill>
                  <a:srgbClr val="00B0F0"/>
                </a:solidFill>
              </a:rPr>
              <a:t>Ochran zvlášť zranitelných osob - seniorů</a:t>
            </a:r>
          </a:p>
        </p:txBody>
      </p:sp>
      <p:sp>
        <p:nvSpPr>
          <p:cNvPr id="17411" name="Rectangle 3"/>
          <p:cNvSpPr>
            <a:spLocks noGrp="1" noChangeArrowheads="1"/>
          </p:cNvSpPr>
          <p:nvPr>
            <p:ph type="subTitle" idx="1"/>
          </p:nvPr>
        </p:nvSpPr>
        <p:spPr>
          <a:xfrm>
            <a:off x="1371600" y="3886200"/>
            <a:ext cx="6400800" cy="1752600"/>
          </a:xfrm>
        </p:spPr>
        <p:txBody>
          <a:bodyPr/>
          <a:lstStyle/>
          <a:p>
            <a:r>
              <a:rPr lang="cs-CZ" altLang="cs-CZ" sz="1800" b="1" smtClean="0"/>
              <a:t>Mgr. Markéta Kalousková</a:t>
            </a:r>
          </a:p>
          <a:p>
            <a:r>
              <a:rPr lang="cs-CZ" altLang="cs-CZ" sz="1800" b="1" smtClean="0"/>
              <a:t>odbor prevence kriminality </a:t>
            </a:r>
          </a:p>
          <a:p>
            <a:r>
              <a:rPr lang="cs-CZ" altLang="cs-CZ" sz="1800" b="1" smtClean="0"/>
              <a:t>Ministerstvo vnitra ČR</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25475" y="1125538"/>
            <a:ext cx="7010400" cy="609600"/>
          </a:xfrm>
        </p:spPr>
        <p:txBody>
          <a:bodyPr/>
          <a:lstStyle/>
          <a:p>
            <a:pPr algn="ctr"/>
            <a:r>
              <a:rPr lang="cs-CZ" altLang="cs-CZ" smtClean="0">
                <a:solidFill>
                  <a:srgbClr val="00B0F0"/>
                </a:solidFill>
              </a:rPr>
              <a:t>Zranitelné osoby - senioři</a:t>
            </a:r>
          </a:p>
        </p:txBody>
      </p:sp>
      <p:sp>
        <p:nvSpPr>
          <p:cNvPr id="47107" name="Rectangle 3"/>
          <p:cNvSpPr>
            <a:spLocks noGrp="1" noChangeArrowheads="1"/>
          </p:cNvSpPr>
          <p:nvPr>
            <p:ph type="body" idx="1"/>
          </p:nvPr>
        </p:nvSpPr>
        <p:spPr>
          <a:xfrm>
            <a:off x="611188" y="1916113"/>
            <a:ext cx="7542212" cy="4826000"/>
          </a:xfrm>
        </p:spPr>
        <p:txBody>
          <a:bodyPr/>
          <a:lstStyle/>
          <a:p>
            <a:pPr marL="0" indent="0" algn="ctr">
              <a:spcBef>
                <a:spcPts val="0"/>
              </a:spcBef>
              <a:defRPr/>
            </a:pPr>
            <a:r>
              <a:rPr lang="cs-CZ" dirty="0">
                <a:solidFill>
                  <a:srgbClr val="00B0F0"/>
                </a:solidFill>
              </a:rPr>
              <a:t>Za patnáct let bude každý čtvrtý obyvatel ČR starší 65 let, přibližně za třicet let to bude každý třetí Čech</a:t>
            </a:r>
            <a:r>
              <a:rPr lang="cs-CZ" dirty="0" smtClean="0">
                <a:solidFill>
                  <a:srgbClr val="00B0F0"/>
                </a:solidFill>
              </a:rPr>
              <a:t>.</a:t>
            </a:r>
          </a:p>
          <a:p>
            <a:pPr marL="0" indent="0" algn="ctr">
              <a:spcBef>
                <a:spcPts val="0"/>
              </a:spcBef>
              <a:defRPr/>
            </a:pPr>
            <a:endParaRPr lang="cs-CZ" dirty="0"/>
          </a:p>
          <a:p>
            <a:pPr marL="285750" indent="-285750" algn="just">
              <a:spcBef>
                <a:spcPts val="0"/>
              </a:spcBef>
              <a:buFont typeface="Arial" panose="020B0604020202020204" pitchFamily="34" charset="0"/>
              <a:buChar char="•"/>
              <a:defRPr/>
            </a:pPr>
            <a:r>
              <a:rPr lang="cs-CZ" dirty="0" smtClean="0"/>
              <a:t>Definice </a:t>
            </a:r>
            <a:r>
              <a:rPr lang="cs-CZ" dirty="0"/>
              <a:t>osoby vysokého věku není jednotná, není ustálena ani věková hranice pro seniorský věk</a:t>
            </a:r>
            <a:r>
              <a:rPr lang="cs-CZ" dirty="0" smtClean="0"/>
              <a:t>.</a:t>
            </a:r>
          </a:p>
          <a:p>
            <a:pPr marL="285750" indent="-285750" algn="just">
              <a:spcBef>
                <a:spcPts val="0"/>
              </a:spcBef>
              <a:buFont typeface="Arial" panose="020B0604020202020204" pitchFamily="34" charset="0"/>
              <a:buChar char="•"/>
              <a:defRPr/>
            </a:pPr>
            <a:r>
              <a:rPr lang="cs-CZ" dirty="0"/>
              <a:t>Běžně je definován senior či seniorka jako osoba starší 60 let.  Tato hranice </a:t>
            </a:r>
            <a:r>
              <a:rPr lang="cs-CZ" dirty="0" smtClean="0"/>
              <a:t/>
            </a:r>
            <a:br>
              <a:rPr lang="cs-CZ" dirty="0" smtClean="0"/>
            </a:br>
            <a:r>
              <a:rPr lang="cs-CZ" dirty="0" smtClean="0"/>
              <a:t>je </a:t>
            </a:r>
            <a:r>
              <a:rPr lang="cs-CZ" dirty="0"/>
              <a:t>nastavena vzhledem k zaokrouhlenému průměrnému věku odchodu </a:t>
            </a:r>
            <a:r>
              <a:rPr lang="cs-CZ" dirty="0" smtClean="0"/>
              <a:t/>
            </a:r>
            <a:br>
              <a:rPr lang="cs-CZ" dirty="0" smtClean="0"/>
            </a:br>
            <a:r>
              <a:rPr lang="cs-CZ" dirty="0" smtClean="0"/>
              <a:t>do </a:t>
            </a:r>
            <a:r>
              <a:rPr lang="cs-CZ" dirty="0"/>
              <a:t>starobního důchodu, který činil v roce 2016 61,7 let. Někdy se objevuje, zejména z důvodu dostupnosti dat, rovněž hranice 65 let. V případě otázek trhu práce se pak operuje naopak s hranicí nižší, tedy 55 let. Je patrná problematičnost jasného vymezení toho, kdo je a není senior, a to i s ohledem </a:t>
            </a:r>
            <a:r>
              <a:rPr lang="cs-CZ" dirty="0" smtClean="0"/>
              <a:t/>
            </a:r>
            <a:br>
              <a:rPr lang="cs-CZ" dirty="0" smtClean="0"/>
            </a:br>
            <a:r>
              <a:rPr lang="cs-CZ" dirty="0" smtClean="0"/>
              <a:t>na </a:t>
            </a:r>
            <a:r>
              <a:rPr lang="cs-CZ" dirty="0"/>
              <a:t>možnou stereotypizaci a vnímání stáří a stárnutí, případně právního vymezení některých nároků, které se jich týkají, a které nesouvisí </a:t>
            </a:r>
            <a:r>
              <a:rPr lang="cs-CZ" dirty="0" smtClean="0"/>
              <a:t/>
            </a:r>
            <a:br>
              <a:rPr lang="cs-CZ" dirty="0" smtClean="0"/>
            </a:br>
            <a:r>
              <a:rPr lang="cs-CZ" dirty="0" smtClean="0"/>
              <a:t>s </a:t>
            </a:r>
            <a:r>
              <a:rPr lang="cs-CZ" dirty="0"/>
              <a:t>biologickým věkem</a:t>
            </a:r>
            <a:r>
              <a:rPr lang="cs-CZ" dirty="0" smtClean="0"/>
              <a:t>. (MPSV)</a:t>
            </a:r>
          </a:p>
          <a:p>
            <a:pPr marL="285750" indent="-285750" algn="just">
              <a:spcBef>
                <a:spcPts val="0"/>
              </a:spcBef>
              <a:buFont typeface="Arial" panose="020B0604020202020204" pitchFamily="34" charset="0"/>
              <a:buChar char="•"/>
              <a:defRPr/>
            </a:pPr>
            <a:r>
              <a:rPr lang="cs-CZ" dirty="0"/>
              <a:t>I z tohoto důvodu </a:t>
            </a:r>
            <a:r>
              <a:rPr lang="cs-CZ" dirty="0" smtClean="0"/>
              <a:t>např. zákon </a:t>
            </a:r>
            <a:r>
              <a:rPr lang="cs-CZ" dirty="0"/>
              <a:t>o obětech trestných činů uvádí pouze „osoba vysokého věku</a:t>
            </a:r>
            <a:r>
              <a:rPr lang="cs-CZ" dirty="0" smtClean="0"/>
              <a:t>“.</a:t>
            </a:r>
            <a:endParaRPr lang="cs-CZ" altLang="cs-CZ" sz="1800" dirty="0" smtClean="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25475" y="908050"/>
            <a:ext cx="7010400" cy="576263"/>
          </a:xfrm>
        </p:spPr>
        <p:txBody>
          <a:bodyPr/>
          <a:lstStyle/>
          <a:p>
            <a:pPr algn="ctr"/>
            <a:r>
              <a:rPr lang="cs-CZ" altLang="cs-CZ" smtClean="0">
                <a:solidFill>
                  <a:srgbClr val="00B0F0"/>
                </a:solidFill>
              </a:rPr>
              <a:t>Zranitelnost seniorů</a:t>
            </a:r>
          </a:p>
        </p:txBody>
      </p:sp>
      <p:sp>
        <p:nvSpPr>
          <p:cNvPr id="47107" name="Rectangle 3"/>
          <p:cNvSpPr>
            <a:spLocks noGrp="1" noChangeArrowheads="1"/>
          </p:cNvSpPr>
          <p:nvPr>
            <p:ph type="body" idx="1"/>
          </p:nvPr>
        </p:nvSpPr>
        <p:spPr>
          <a:xfrm>
            <a:off x="625475" y="1628775"/>
            <a:ext cx="7542213" cy="4968875"/>
          </a:xfrm>
        </p:spPr>
        <p:txBody>
          <a:bodyPr/>
          <a:lstStyle/>
          <a:p>
            <a:pPr marL="0" indent="0" algn="just">
              <a:spcBef>
                <a:spcPts val="0"/>
              </a:spcBef>
              <a:defRPr/>
            </a:pPr>
            <a:r>
              <a:rPr lang="cs-CZ" sz="1400" dirty="0" smtClean="0">
                <a:solidFill>
                  <a:srgbClr val="00B0F0"/>
                </a:solidFill>
              </a:rPr>
              <a:t>Statistický ukazatel </a:t>
            </a:r>
            <a:r>
              <a:rPr lang="cs-CZ" sz="1400" dirty="0" smtClean="0"/>
              <a:t>(přímá souvislost se zranitelností): </a:t>
            </a:r>
          </a:p>
          <a:p>
            <a:pPr marL="0" indent="0" algn="just">
              <a:spcBef>
                <a:spcPts val="0"/>
              </a:spcBef>
              <a:defRPr/>
            </a:pPr>
            <a:r>
              <a:rPr lang="cs-CZ" sz="1400" dirty="0" smtClean="0"/>
              <a:t>1)</a:t>
            </a:r>
            <a:r>
              <a:rPr lang="cs-CZ" sz="1400" b="1" dirty="0" smtClean="0"/>
              <a:t> </a:t>
            </a:r>
            <a:r>
              <a:rPr lang="cs-CZ" sz="1400" dirty="0" smtClean="0"/>
              <a:t>Sledování </a:t>
            </a:r>
            <a:r>
              <a:rPr lang="cs-CZ" sz="1400" dirty="0"/>
              <a:t>televize odpovídá přibližně 40 % trávení volného času u seniorů nad 65 let</a:t>
            </a:r>
            <a:r>
              <a:rPr lang="cs-CZ" sz="1400" dirty="0" smtClean="0"/>
              <a:t>,</a:t>
            </a:r>
            <a:br>
              <a:rPr lang="cs-CZ" sz="1400" dirty="0" smtClean="0"/>
            </a:br>
            <a:r>
              <a:rPr lang="cs-CZ" sz="1400" dirty="0" smtClean="0"/>
              <a:t>     zatímco </a:t>
            </a:r>
            <a:r>
              <a:rPr lang="cs-CZ" sz="1400" dirty="0"/>
              <a:t>trávení času s rodinou a přáteli tvoří asi 10 % celkového objemu volného času</a:t>
            </a:r>
            <a:r>
              <a:rPr lang="cs-CZ" sz="1400" dirty="0" smtClean="0"/>
              <a:t>.</a:t>
            </a:r>
            <a:endParaRPr lang="cs-CZ" dirty="0" smtClean="0"/>
          </a:p>
          <a:p>
            <a:pPr marL="0" indent="0" algn="just">
              <a:spcBef>
                <a:spcPts val="0"/>
              </a:spcBef>
              <a:defRPr/>
            </a:pPr>
            <a:r>
              <a:rPr lang="cs-CZ" sz="1400" dirty="0" smtClean="0"/>
              <a:t>2)</a:t>
            </a:r>
          </a:p>
          <a:p>
            <a:pPr marL="0" indent="0" algn="just">
              <a:spcBef>
                <a:spcPts val="0"/>
              </a:spcBef>
              <a:defRPr/>
            </a:pPr>
            <a:endParaRPr lang="cs-CZ" dirty="0"/>
          </a:p>
          <a:p>
            <a:pPr marL="0" indent="0" algn="just">
              <a:spcBef>
                <a:spcPts val="0"/>
              </a:spcBef>
              <a:defRPr/>
            </a:pPr>
            <a:endParaRPr lang="cs-CZ" dirty="0" smtClean="0"/>
          </a:p>
          <a:p>
            <a:pPr marL="0" indent="0" algn="just">
              <a:spcBef>
                <a:spcPts val="0"/>
              </a:spcBef>
              <a:defRPr/>
            </a:pPr>
            <a:endParaRPr lang="cs-CZ" dirty="0"/>
          </a:p>
          <a:p>
            <a:pPr marL="0" indent="0" algn="just">
              <a:spcBef>
                <a:spcPts val="0"/>
              </a:spcBef>
              <a:defRPr/>
            </a:pPr>
            <a:endParaRPr lang="cs-CZ" dirty="0" smtClean="0"/>
          </a:p>
          <a:p>
            <a:pPr marL="0" indent="0" algn="just">
              <a:spcBef>
                <a:spcPts val="0"/>
              </a:spcBef>
              <a:defRPr/>
            </a:pPr>
            <a:r>
              <a:rPr lang="cs-CZ" sz="1400" dirty="0" smtClean="0">
                <a:solidFill>
                  <a:srgbClr val="00B0F0"/>
                </a:solidFill>
              </a:rPr>
              <a:t>Ohrožující faktory:</a:t>
            </a:r>
          </a:p>
          <a:p>
            <a:pPr marL="285750" indent="-285750" algn="just">
              <a:spcBef>
                <a:spcPts val="0"/>
              </a:spcBef>
              <a:buFont typeface="Arial" panose="020B0604020202020204" pitchFamily="34" charset="0"/>
              <a:buChar char="•"/>
              <a:defRPr/>
            </a:pPr>
            <a:r>
              <a:rPr lang="cs-CZ" sz="1400" dirty="0" smtClean="0"/>
              <a:t>sociální izolace</a:t>
            </a:r>
          </a:p>
          <a:p>
            <a:pPr marL="285750" indent="-285750" algn="just">
              <a:spcBef>
                <a:spcPts val="0"/>
              </a:spcBef>
              <a:buFont typeface="Arial" panose="020B0604020202020204" pitchFamily="34" charset="0"/>
              <a:buChar char="•"/>
              <a:defRPr/>
            </a:pPr>
            <a:r>
              <a:rPr lang="cs-CZ" sz="1400" dirty="0" smtClean="0"/>
              <a:t>stereotypní chování, důvěřivost, fyzická bezbrannost</a:t>
            </a:r>
          </a:p>
          <a:p>
            <a:pPr marL="285750" indent="-285750" algn="just">
              <a:spcBef>
                <a:spcPts val="0"/>
              </a:spcBef>
              <a:buFont typeface="Arial" panose="020B0604020202020204" pitchFamily="34" charset="0"/>
              <a:buChar char="•"/>
              <a:defRPr/>
            </a:pPr>
            <a:r>
              <a:rPr lang="cs-CZ" sz="1400" dirty="0" smtClean="0"/>
              <a:t>somatické problémy (nemoci, úbytek sil)</a:t>
            </a:r>
          </a:p>
          <a:p>
            <a:pPr marL="285750" indent="-285750" algn="just">
              <a:spcBef>
                <a:spcPts val="0"/>
              </a:spcBef>
              <a:buFont typeface="Arial" panose="020B0604020202020204" pitchFamily="34" charset="0"/>
              <a:buChar char="•"/>
              <a:defRPr/>
            </a:pPr>
            <a:r>
              <a:rPr lang="cs-CZ" sz="1400" dirty="0" smtClean="0"/>
              <a:t>nedůvěra v peněžní ústavy (ušetřené peníze uschované doma)</a:t>
            </a:r>
          </a:p>
          <a:p>
            <a:pPr marL="285750" indent="-285750" algn="just">
              <a:spcBef>
                <a:spcPts val="0"/>
              </a:spcBef>
              <a:buFont typeface="Arial" panose="020B0604020202020204" pitchFamily="34" charset="0"/>
              <a:buChar char="•"/>
              <a:defRPr/>
            </a:pPr>
            <a:r>
              <a:rPr lang="cs-CZ" sz="1400" dirty="0" smtClean="0"/>
              <a:t>nízká kyber gramotnost</a:t>
            </a:r>
          </a:p>
          <a:p>
            <a:pPr marL="285750" indent="-285750" algn="just">
              <a:spcBef>
                <a:spcPts val="0"/>
              </a:spcBef>
              <a:buFont typeface="Arial" panose="020B0604020202020204" pitchFamily="34" charset="0"/>
              <a:buChar char="•"/>
              <a:defRPr/>
            </a:pPr>
            <a:r>
              <a:rPr lang="cs-CZ" sz="1400" dirty="0" smtClean="0"/>
              <a:t>naopak vysoká důvěřivost v kyberprostor</a:t>
            </a:r>
          </a:p>
          <a:p>
            <a:pPr marL="285750" indent="-285750" algn="just">
              <a:spcBef>
                <a:spcPts val="0"/>
              </a:spcBef>
              <a:buFont typeface="Arial" panose="020B0604020202020204" pitchFamily="34" charset="0"/>
              <a:buChar char="•"/>
              <a:defRPr/>
            </a:pPr>
            <a:r>
              <a:rPr lang="cs-CZ" sz="1400" dirty="0" smtClean="0"/>
              <a:t>snadné citové vydírání </a:t>
            </a:r>
          </a:p>
          <a:p>
            <a:pPr marL="285750" indent="-285750" algn="just">
              <a:spcBef>
                <a:spcPts val="0"/>
              </a:spcBef>
              <a:buFont typeface="Arial" panose="020B0604020202020204" pitchFamily="34" charset="0"/>
              <a:buChar char="•"/>
              <a:defRPr/>
            </a:pPr>
            <a:r>
              <a:rPr lang="cs-CZ" sz="1400" dirty="0" smtClean="0"/>
              <a:t>snadná manipulace</a:t>
            </a:r>
          </a:p>
          <a:p>
            <a:pPr marL="285750" indent="-285750" algn="just">
              <a:spcBef>
                <a:spcPts val="0"/>
              </a:spcBef>
              <a:buFont typeface="Arial" panose="020B0604020202020204" pitchFamily="34" charset="0"/>
              <a:buChar char="•"/>
              <a:defRPr/>
            </a:pPr>
            <a:r>
              <a:rPr lang="cs-CZ" sz="1400" dirty="0" smtClean="0"/>
              <a:t>následně pocit vlastního selhání</a:t>
            </a:r>
          </a:p>
          <a:p>
            <a:pPr marL="0" indent="0" algn="just">
              <a:spcBef>
                <a:spcPts val="0"/>
              </a:spcBef>
              <a:defRPr/>
            </a:pPr>
            <a:endParaRPr lang="cs-CZ" sz="1400" dirty="0" smtClean="0"/>
          </a:p>
          <a:p>
            <a:pPr marL="0" indent="0" algn="just">
              <a:spcBef>
                <a:spcPts val="0"/>
              </a:spcBef>
              <a:defRPr/>
            </a:pPr>
            <a:r>
              <a:rPr lang="cs-CZ" sz="1400" dirty="0" smtClean="0"/>
              <a:t>Trestná činnost páchaná na osobách vyššího věku pro pachatele představuje lukrativní způsob obživy, orientují se na seniory především z toho důvodu, že disponují pravidelným měsíčním příjmem (důchodem) a úsporami. </a:t>
            </a:r>
          </a:p>
          <a:p>
            <a:pPr marL="0" indent="0" algn="just">
              <a:spcBef>
                <a:spcPts val="0"/>
              </a:spcBef>
              <a:defRPr/>
            </a:pPr>
            <a:endParaRPr lang="cs-CZ" sz="1400" dirty="0"/>
          </a:p>
          <a:p>
            <a:pPr marL="0" indent="0" algn="just">
              <a:spcBef>
                <a:spcPts val="0"/>
              </a:spcBef>
              <a:defRPr/>
            </a:pPr>
            <a:endParaRPr lang="cs-CZ" dirty="0"/>
          </a:p>
          <a:p>
            <a:pPr marL="0" indent="0" algn="just">
              <a:spcBef>
                <a:spcPts val="0"/>
              </a:spcBef>
              <a:defRPr/>
            </a:pPr>
            <a:endParaRPr lang="cs-CZ" altLang="cs-CZ" sz="1800" dirty="0" smtClean="0"/>
          </a:p>
        </p:txBody>
      </p:sp>
      <p:pic>
        <p:nvPicPr>
          <p:cNvPr id="20484" name="Obrázek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3625" y="2349500"/>
            <a:ext cx="61341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25475" y="1125538"/>
            <a:ext cx="7010400" cy="609600"/>
          </a:xfrm>
        </p:spPr>
        <p:txBody>
          <a:bodyPr/>
          <a:lstStyle/>
          <a:p>
            <a:pPr algn="ctr"/>
            <a:r>
              <a:rPr lang="cs-CZ" altLang="cs-CZ" smtClean="0">
                <a:solidFill>
                  <a:srgbClr val="00B0F0"/>
                </a:solidFill>
              </a:rPr>
              <a:t>Zranitelné osoby - senioři</a:t>
            </a:r>
          </a:p>
        </p:txBody>
      </p:sp>
      <p:sp>
        <p:nvSpPr>
          <p:cNvPr id="47107" name="Rectangle 3"/>
          <p:cNvSpPr>
            <a:spLocks noGrp="1" noChangeArrowheads="1"/>
          </p:cNvSpPr>
          <p:nvPr>
            <p:ph type="body" idx="1"/>
          </p:nvPr>
        </p:nvSpPr>
        <p:spPr>
          <a:xfrm>
            <a:off x="611188" y="1735138"/>
            <a:ext cx="7848600" cy="5006975"/>
          </a:xfrm>
        </p:spPr>
        <p:txBody>
          <a:bodyPr/>
          <a:lstStyle/>
          <a:p>
            <a:pPr marL="285750" indent="-285750" algn="just">
              <a:spcBef>
                <a:spcPts val="0"/>
              </a:spcBef>
              <a:buFont typeface="Arial" panose="020B0604020202020204" pitchFamily="34" charset="0"/>
              <a:buChar char="•"/>
              <a:defRPr/>
            </a:pPr>
            <a:r>
              <a:rPr lang="cs-CZ" altLang="cs-CZ" sz="1400" dirty="0" smtClean="0"/>
              <a:t>Směrnice Evropského parlamentu a Rady 2012/29/EU ze dne 25. října 2012, kterou se zavádí minimální pravidla pro práva, podporu a ochranu obětí trestného činu </a:t>
            </a:r>
          </a:p>
          <a:p>
            <a:pPr marL="285750" indent="-285750" algn="just">
              <a:spcBef>
                <a:spcPts val="0"/>
              </a:spcBef>
              <a:buFont typeface="Arial" panose="020B0604020202020204" pitchFamily="34" charset="0"/>
              <a:buChar char="•"/>
              <a:defRPr/>
            </a:pPr>
            <a:r>
              <a:rPr lang="cs-CZ" sz="1400" dirty="0" smtClean="0"/>
              <a:t>Doporučení Rady Evropy CM/</a:t>
            </a:r>
            <a:r>
              <a:rPr lang="cs-CZ" sz="1400" dirty="0" err="1" smtClean="0"/>
              <a:t>Rec</a:t>
            </a:r>
            <a:r>
              <a:rPr lang="cs-CZ" sz="1400" dirty="0" smtClean="0"/>
              <a:t>(2014)2 o podpoře lidských práv starších osob </a:t>
            </a:r>
          </a:p>
          <a:p>
            <a:pPr marL="0" indent="0" algn="just">
              <a:spcBef>
                <a:spcPts val="0"/>
              </a:spcBef>
              <a:defRPr/>
            </a:pPr>
            <a:endParaRPr lang="cs-CZ" altLang="cs-CZ" sz="1400" dirty="0" smtClean="0"/>
          </a:p>
          <a:p>
            <a:pPr marL="285750" indent="-285750">
              <a:spcBef>
                <a:spcPts val="0"/>
              </a:spcBef>
              <a:buFont typeface="Arial" panose="020B0604020202020204" pitchFamily="34" charset="0"/>
              <a:buChar char="•"/>
              <a:defRPr/>
            </a:pPr>
            <a:r>
              <a:rPr lang="cs-CZ" b="1" dirty="0" smtClean="0">
                <a:solidFill>
                  <a:srgbClr val="00B050"/>
                </a:solidFill>
              </a:rPr>
              <a:t>Navrhovaná</a:t>
            </a:r>
            <a:r>
              <a:rPr lang="cs-CZ" dirty="0" smtClean="0"/>
              <a:t> novela zákona o přestupcích (Zákon č. 250/2016 Sb.): </a:t>
            </a:r>
          </a:p>
          <a:p>
            <a:pPr marL="285750" indent="-285750">
              <a:spcBef>
                <a:spcPts val="0"/>
              </a:spcBef>
              <a:buFont typeface="Wingdings" panose="05000000000000000000" pitchFamily="2" charset="2"/>
              <a:buChar char="Ø"/>
              <a:defRPr/>
            </a:pPr>
            <a:r>
              <a:rPr lang="cs-CZ" dirty="0"/>
              <a:t> </a:t>
            </a:r>
            <a:r>
              <a:rPr lang="cs-CZ" dirty="0" smtClean="0"/>
              <a:t>    statut oběti v odůvodněných případech (např. přestupky proti občanskému </a:t>
            </a:r>
            <a:br>
              <a:rPr lang="cs-CZ" dirty="0" smtClean="0"/>
            </a:br>
            <a:r>
              <a:rPr lang="cs-CZ" dirty="0" smtClean="0"/>
              <a:t>     soužití)</a:t>
            </a:r>
          </a:p>
          <a:p>
            <a:pPr marL="285750" indent="-285750">
              <a:spcBef>
                <a:spcPts val="0"/>
              </a:spcBef>
              <a:buFont typeface="Wingdings" panose="05000000000000000000" pitchFamily="2" charset="2"/>
              <a:buChar char="Ø"/>
              <a:defRPr/>
            </a:pPr>
            <a:r>
              <a:rPr lang="cs-CZ" dirty="0" smtClean="0"/>
              <a:t>     osobní údaje nejsou přístupné pachateli přestupku</a:t>
            </a:r>
          </a:p>
          <a:p>
            <a:pPr marL="252000" indent="0" algn="just">
              <a:spcBef>
                <a:spcPts val="0"/>
              </a:spcBef>
              <a:defRPr/>
            </a:pPr>
            <a:r>
              <a:rPr lang="cs-CZ" sz="1400" dirty="0" smtClean="0"/>
              <a:t>Navržené rozšíření pomoci obětem vychází z poznatků praxe subjektů aplikujících zákon (zejména Policie ČR). Snahou předkládané úpravy je odstranit některé negativní dopady podmínky, kterou se vztahuje postavení oběti pouze na trestné činy. V případech zejména osobních (občanských) a majetkových vztahů, kdy protiprávní jednání dosahuje intenzity přestupku a ne trestného činu, může být osoba vystupující v řízení ve stresu nebo pod vlivem jiných nepříznivých okolností vyvolaných protiprávním jednáním.  Týká se zejména případů partnerského nebo mezigeneračního násilí, které, ač stejně devastující, nedosahuje intenzity trestného činu, tj. nenaplňuje jeho skutkovou podstatu.</a:t>
            </a:r>
          </a:p>
          <a:p>
            <a:pPr marL="285750" indent="-285750" algn="just">
              <a:spcBef>
                <a:spcPts val="0"/>
              </a:spcBef>
              <a:buFont typeface="Arial" panose="020B0604020202020204" pitchFamily="34" charset="0"/>
              <a:buChar char="•"/>
              <a:defRPr/>
            </a:pPr>
            <a:endParaRPr lang="cs-CZ" dirty="0" smtClean="0"/>
          </a:p>
          <a:p>
            <a:pPr marL="252000" indent="0" algn="just">
              <a:spcBef>
                <a:spcPts val="0"/>
              </a:spcBef>
              <a:defRPr/>
            </a:pPr>
            <a:r>
              <a:rPr lang="cs-CZ" dirty="0" smtClean="0"/>
              <a:t>Opatření na ochranu osoby vystupující v řízení o přestupku a zajištění její bezpečnosti je prostředkem zabránění vzniku sekundární viktimizace.</a:t>
            </a:r>
          </a:p>
          <a:p>
            <a:pPr marL="285750" indent="-285750">
              <a:spcBef>
                <a:spcPts val="0"/>
              </a:spcBef>
              <a:buFont typeface="Arial" panose="020B0604020202020204" pitchFamily="34" charset="0"/>
              <a:buChar char="•"/>
              <a:defRPr/>
            </a:pPr>
            <a:endParaRPr lang="cs-CZ" dirty="0" smtClean="0"/>
          </a:p>
          <a:p>
            <a:pPr marL="0" indent="0">
              <a:spcBef>
                <a:spcPts val="0"/>
              </a:spcBef>
              <a:defRPr/>
            </a:pPr>
            <a:endParaRPr lang="cs-CZ" dirty="0" smtClean="0"/>
          </a:p>
          <a:p>
            <a:pPr marL="0" indent="0">
              <a:spcBef>
                <a:spcPts val="0"/>
              </a:spcBef>
              <a:defRPr/>
            </a:pPr>
            <a:endParaRPr lang="cs-CZ" dirty="0" smtClean="0"/>
          </a:p>
          <a:p>
            <a:pPr marL="0" indent="0">
              <a:spcBef>
                <a:spcPts val="0"/>
              </a:spcBef>
              <a:defRPr/>
            </a:pPr>
            <a:endParaRPr lang="cs-CZ" dirty="0"/>
          </a:p>
          <a:p>
            <a:pPr marL="0" indent="0">
              <a:spcBef>
                <a:spcPts val="0"/>
              </a:spcBef>
              <a:defRPr/>
            </a:pPr>
            <a:endParaRPr lang="cs-CZ" dirty="0" smtClean="0"/>
          </a:p>
          <a:p>
            <a:pPr marL="0" indent="0">
              <a:spcBef>
                <a:spcPts val="0"/>
              </a:spcBef>
              <a:defRPr/>
            </a:pPr>
            <a:endParaRPr lang="cs-CZ" dirty="0"/>
          </a:p>
          <a:p>
            <a:pPr marL="0" indent="0">
              <a:spcBef>
                <a:spcPts val="0"/>
              </a:spcBef>
              <a:defRPr/>
            </a:pPr>
            <a:endParaRPr lang="cs-CZ" dirty="0" smtClean="0"/>
          </a:p>
          <a:p>
            <a:pPr marL="0" indent="-144000" algn="just">
              <a:spcBef>
                <a:spcPts val="0"/>
              </a:spcBef>
              <a:defRPr/>
            </a:pPr>
            <a:endParaRPr lang="cs-CZ" altLang="cs-CZ" sz="1800" dirty="0" smtClean="0"/>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Zástupný symbol pro obsah 1"/>
          <p:cNvSpPr>
            <a:spLocks noGrp="1"/>
          </p:cNvSpPr>
          <p:nvPr>
            <p:ph/>
          </p:nvPr>
        </p:nvSpPr>
        <p:spPr>
          <a:xfrm>
            <a:off x="395288" y="1524000"/>
            <a:ext cx="7758112" cy="4953000"/>
          </a:xfrm>
        </p:spPr>
        <p:txBody>
          <a:bodyPr/>
          <a:lstStyle/>
          <a:p>
            <a:pPr marL="285750" indent="-285750" algn="just">
              <a:spcBef>
                <a:spcPct val="0"/>
              </a:spcBef>
              <a:buFont typeface="Arial" panose="020B0604020202020204" pitchFamily="34" charset="0"/>
              <a:buChar char="•"/>
              <a:defRPr/>
            </a:pPr>
            <a:r>
              <a:rPr lang="cs-CZ" altLang="cs-CZ" dirty="0" smtClean="0"/>
              <a:t>Zákon č. 45/2013 Sb., o obětech trestných činů</a:t>
            </a:r>
          </a:p>
          <a:p>
            <a:pPr marL="0" indent="0" algn="just">
              <a:spcBef>
                <a:spcPct val="0"/>
              </a:spcBef>
              <a:defRPr/>
            </a:pPr>
            <a:r>
              <a:rPr lang="cs-CZ" altLang="cs-CZ" dirty="0" smtClean="0"/>
              <a:t> </a:t>
            </a:r>
          </a:p>
          <a:p>
            <a:pPr marL="0" indent="0" algn="just">
              <a:spcBef>
                <a:spcPct val="0"/>
              </a:spcBef>
              <a:defRPr/>
            </a:pPr>
            <a:r>
              <a:rPr lang="cs-CZ" altLang="cs-CZ" b="1" dirty="0" smtClean="0">
                <a:cs typeface="Arial" panose="020B0604020202020204" pitchFamily="34" charset="0"/>
              </a:rPr>
              <a:t>§</a:t>
            </a:r>
            <a:r>
              <a:rPr lang="cs-CZ" altLang="cs-CZ" dirty="0" smtClean="0"/>
              <a:t> 2 odstavec 4 zákona č. 45/2013 Sb., o obětech trestných činů (po novele zákona) vymezuje zvlášť zranitelnou oběť:</a:t>
            </a:r>
          </a:p>
          <a:p>
            <a:pPr marL="0" indent="0" algn="just">
              <a:spcBef>
                <a:spcPct val="0"/>
              </a:spcBef>
              <a:defRPr/>
            </a:pPr>
            <a:r>
              <a:rPr lang="cs-CZ" altLang="cs-CZ" dirty="0" smtClean="0"/>
              <a:t>Zvlášť zranitelnou obětí se pro účely tohoto zákona rozumí</a:t>
            </a:r>
          </a:p>
          <a:p>
            <a:pPr marL="0" indent="0" algn="just">
              <a:spcBef>
                <a:spcPct val="0"/>
              </a:spcBef>
              <a:defRPr/>
            </a:pPr>
            <a:r>
              <a:rPr lang="cs-CZ" altLang="cs-CZ" dirty="0" smtClean="0"/>
              <a:t>b) osoba, která je vysokého věku nebo je postižena fyzickým, mentálním nebo psychickým hendikepem nebo smyslovým poškozením, pokud tyto skutečnosti mohou vzhledem k okolnostem případu a poměrům této osoby bránit jejímu plnému a účelnému uplatnění ve společnosti ve srovnání s jejími ostatními členy,</a:t>
            </a:r>
          </a:p>
          <a:p>
            <a:pPr marL="0" indent="0" algn="just">
              <a:spcBef>
                <a:spcPct val="0"/>
              </a:spcBef>
              <a:defRPr/>
            </a:pPr>
            <a:endParaRPr lang="cs-CZ" altLang="cs-CZ" dirty="0" smtClean="0"/>
          </a:p>
          <a:p>
            <a:pPr marL="0" indent="0" algn="just">
              <a:spcBef>
                <a:spcPct val="0"/>
              </a:spcBef>
              <a:defRPr/>
            </a:pPr>
            <a:r>
              <a:rPr lang="cs-CZ" altLang="cs-CZ" dirty="0" smtClean="0"/>
              <a:t>Jinými slovy: </a:t>
            </a:r>
            <a:r>
              <a:rPr lang="cs-CZ" altLang="cs-CZ" dirty="0" smtClean="0">
                <a:solidFill>
                  <a:srgbClr val="00B0F0"/>
                </a:solidFill>
              </a:rPr>
              <a:t>osoby vysokého věku, u kterých je případná obrana omezena vzhledem k jejich věku, možnostem, zkušenostem, důvěřivosti a neznalosti.</a:t>
            </a:r>
          </a:p>
          <a:p>
            <a:pPr marL="0" indent="0" algn="just">
              <a:spcBef>
                <a:spcPct val="0"/>
              </a:spcBef>
              <a:defRPr/>
            </a:pPr>
            <a:r>
              <a:rPr lang="cs-CZ" altLang="cs-CZ" dirty="0" smtClean="0"/>
              <a:t>S vyšším věkem jsou spojeny faktory jako je sociální izolace, často jde </a:t>
            </a:r>
            <a:br>
              <a:rPr lang="cs-CZ" altLang="cs-CZ" dirty="0" smtClean="0"/>
            </a:br>
            <a:r>
              <a:rPr lang="cs-CZ" altLang="cs-CZ" dirty="0" smtClean="0"/>
              <a:t>o osoby ovdovělé, nebo osamoceně žijící a tuto doprovází stereotypní chování, důvěřivost, ale i fyzická bezbrannost. Vyšší věk sebou dále přináší různé somatické problémy, jako je zhoršení zraku, sluchu, motoriky a úbytek fyzické síly i další nemoci. Toto vše přispívá ku prospěchu pachatelů trestné činnosti, kteří se často cíleně zaměřují na seniory z důvodů „snadné oběti“. </a:t>
            </a:r>
          </a:p>
          <a:p>
            <a:pPr marL="0" indent="0" algn="just">
              <a:spcBef>
                <a:spcPct val="0"/>
              </a:spcBef>
              <a:defRPr/>
            </a:pPr>
            <a:endParaRPr lang="cs-CZ" altLang="cs-CZ" dirty="0" smtClean="0"/>
          </a:p>
          <a:p>
            <a:pPr marL="0" indent="0" algn="just">
              <a:spcBef>
                <a:spcPct val="0"/>
              </a:spcBef>
              <a:defRPr/>
            </a:pPr>
            <a:r>
              <a:rPr lang="cs-CZ" altLang="cs-CZ" dirty="0" smtClean="0"/>
              <a:t>Z viktimologického pohledu patří senioři jednoznačně mezi rizikové skupiny osob.</a:t>
            </a:r>
          </a:p>
          <a:p>
            <a:pPr marL="0" indent="0" algn="just">
              <a:spcBef>
                <a:spcPct val="0"/>
              </a:spcBef>
              <a:defRPr/>
            </a:pPr>
            <a:r>
              <a:rPr lang="cs-CZ" altLang="cs-CZ" dirty="0" smtClean="0"/>
              <a:t> </a:t>
            </a:r>
          </a:p>
          <a:p>
            <a:pPr marL="0" indent="0" algn="just">
              <a:spcBef>
                <a:spcPct val="0"/>
              </a:spcBef>
              <a:defRPr/>
            </a:pPr>
            <a:endParaRPr lang="cs-CZ" altLang="cs-CZ"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Nadpis 1"/>
          <p:cNvSpPr>
            <a:spLocks noGrp="1"/>
          </p:cNvSpPr>
          <p:nvPr>
            <p:ph type="title"/>
          </p:nvPr>
        </p:nvSpPr>
        <p:spPr>
          <a:xfrm>
            <a:off x="1143000" y="1268413"/>
            <a:ext cx="7010400" cy="720725"/>
          </a:xfrm>
        </p:spPr>
        <p:txBody>
          <a:bodyPr/>
          <a:lstStyle/>
          <a:p>
            <a:pPr algn="ctr"/>
            <a:r>
              <a:rPr lang="cs-CZ" altLang="cs-CZ" smtClean="0">
                <a:solidFill>
                  <a:srgbClr val="00B0F0"/>
                </a:solidFill>
              </a:rPr>
              <a:t>Senioři</a:t>
            </a:r>
          </a:p>
        </p:txBody>
      </p:sp>
      <p:sp>
        <p:nvSpPr>
          <p:cNvPr id="3" name="Zástupný symbol pro obsah 2"/>
          <p:cNvSpPr>
            <a:spLocks noGrp="1"/>
          </p:cNvSpPr>
          <p:nvPr>
            <p:ph idx="1"/>
          </p:nvPr>
        </p:nvSpPr>
        <p:spPr>
          <a:xfrm>
            <a:off x="827088" y="1989138"/>
            <a:ext cx="7705725" cy="4248150"/>
          </a:xfrm>
        </p:spPr>
        <p:txBody>
          <a:bodyPr/>
          <a:lstStyle/>
          <a:p>
            <a:pPr marL="0" indent="0" algn="just">
              <a:defRPr/>
            </a:pPr>
            <a:r>
              <a:rPr lang="cs-CZ" dirty="0" smtClean="0"/>
              <a:t>Následek jednání pachatelů spočívá nejen ve </a:t>
            </a:r>
            <a:r>
              <a:rPr lang="cs-CZ" b="1" dirty="0" smtClean="0"/>
              <a:t>způsobené škodě</a:t>
            </a:r>
            <a:r>
              <a:rPr lang="cs-CZ" dirty="0" smtClean="0"/>
              <a:t>, ale také především v </a:t>
            </a:r>
            <a:r>
              <a:rPr lang="cs-CZ" b="1" dirty="0" smtClean="0"/>
              <a:t>nezvratné</a:t>
            </a:r>
            <a:r>
              <a:rPr lang="cs-CZ" dirty="0" smtClean="0"/>
              <a:t> změně sociálního postavení poškozených seniorů, neboť jsou pachateli připraveni o celoživotní úspory, které jim měly přispět </a:t>
            </a:r>
            <a:br>
              <a:rPr lang="cs-CZ" dirty="0" smtClean="0"/>
            </a:br>
            <a:r>
              <a:rPr lang="cs-CZ" dirty="0" smtClean="0"/>
              <a:t>na zabezpečení určité životní úrovně ve stáří. Vzhledem k tomu, že jde </a:t>
            </a:r>
            <a:r>
              <a:rPr lang="cs-CZ" dirty="0" smtClean="0">
                <a:solidFill>
                  <a:srgbClr val="FF0000"/>
                </a:solidFill>
              </a:rPr>
              <a:t>o osoby již v neproduktivním věku, v důchodu, nemocné, nemají už reálnou možnost obnovit odcizenou finanční rezervu.</a:t>
            </a:r>
          </a:p>
          <a:p>
            <a:pPr marL="0" indent="0" algn="just">
              <a:defRPr/>
            </a:pPr>
            <a:endParaRPr lang="cs-CZ" dirty="0" smtClean="0"/>
          </a:p>
          <a:p>
            <a:pPr marL="0" indent="0" algn="just">
              <a:defRPr/>
            </a:pPr>
            <a:r>
              <a:rPr lang="cs-CZ" dirty="0" smtClean="0"/>
              <a:t>Senioři se stávají obětmi na různých prodejních, nebo prezentačních akcích (časté jsou i případy, kdy jim pachatelé nabízejí na prodej zboží přímo v jejich bydlištích za různé slevy, nebo dárky zdarma), kde jsou ze strany prodejců klamáni o kvalitě a ceně zboží (tzv. Šmejdi). </a:t>
            </a:r>
          </a:p>
          <a:p>
            <a:pPr marL="0" indent="0" algn="just">
              <a:defRPr/>
            </a:pPr>
            <a:endParaRPr lang="cs-CZ" dirty="0"/>
          </a:p>
          <a:p>
            <a:pPr marL="0" indent="0" algn="just">
              <a:defRPr/>
            </a:pPr>
            <a:r>
              <a:rPr lang="cs-CZ" dirty="0" smtClean="0"/>
              <a:t>Senioři se stávají často obětmi v rámci domácího násilí (týrání osoby žijící </a:t>
            </a:r>
            <a:br>
              <a:rPr lang="cs-CZ" dirty="0" smtClean="0"/>
            </a:br>
            <a:r>
              <a:rPr lang="cs-CZ" dirty="0" smtClean="0"/>
              <a:t>ve společném obydlí), které patří k latentním formách kriminality. Senior </a:t>
            </a:r>
            <a:br>
              <a:rPr lang="cs-CZ" dirty="0" smtClean="0"/>
            </a:br>
            <a:r>
              <a:rPr lang="cs-CZ" dirty="0" smtClean="0"/>
              <a:t>se za chování osoby blízké stydí, její chování vidí jako vlastní selhání.</a:t>
            </a:r>
          </a:p>
          <a:p>
            <a:pPr marL="0" indent="0" algn="just">
              <a:defRPr/>
            </a:pPr>
            <a:endParaRPr lang="cs-CZ" dirty="0" smtClean="0"/>
          </a:p>
          <a:p>
            <a:pPr>
              <a:buFontTx/>
              <a:buChar char="-"/>
              <a:defRPr/>
            </a:pPr>
            <a:endParaRPr lang="cs-CZ" dirty="0"/>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adpis 1"/>
          <p:cNvSpPr>
            <a:spLocks noGrp="1"/>
          </p:cNvSpPr>
          <p:nvPr>
            <p:ph type="title"/>
          </p:nvPr>
        </p:nvSpPr>
        <p:spPr>
          <a:xfrm>
            <a:off x="827088" y="981075"/>
            <a:ext cx="7010400" cy="1152525"/>
          </a:xfrm>
        </p:spPr>
        <p:txBody>
          <a:bodyPr/>
          <a:lstStyle/>
          <a:p>
            <a:r>
              <a:rPr lang="cs-CZ" altLang="cs-CZ" sz="2400" smtClean="0"/>
              <a:t>Nejčastější trestné činy páchané </a:t>
            </a:r>
            <a:br>
              <a:rPr lang="cs-CZ" altLang="cs-CZ" sz="2400" smtClean="0"/>
            </a:br>
            <a:r>
              <a:rPr lang="cs-CZ" altLang="cs-CZ" sz="2400" smtClean="0"/>
              <a:t>na seniorech a oběť v akutním stavu po činu</a:t>
            </a:r>
          </a:p>
        </p:txBody>
      </p:sp>
      <p:sp>
        <p:nvSpPr>
          <p:cNvPr id="3" name="Zástupný symbol pro obsah 2"/>
          <p:cNvSpPr>
            <a:spLocks noGrp="1"/>
          </p:cNvSpPr>
          <p:nvPr>
            <p:ph idx="1"/>
          </p:nvPr>
        </p:nvSpPr>
        <p:spPr>
          <a:xfrm>
            <a:off x="827088" y="2133600"/>
            <a:ext cx="7326312" cy="4103688"/>
          </a:xfrm>
        </p:spPr>
        <p:txBody>
          <a:bodyPr/>
          <a:lstStyle/>
          <a:p>
            <a:pPr>
              <a:buFont typeface="Arial" panose="020B0604020202020204" pitchFamily="34" charset="0"/>
              <a:buChar char="•"/>
              <a:defRPr/>
            </a:pPr>
            <a:r>
              <a:rPr lang="cs-CZ" sz="1400" dirty="0" smtClean="0"/>
              <a:t>krádeže prosté</a:t>
            </a:r>
          </a:p>
          <a:p>
            <a:pPr>
              <a:buFont typeface="Arial" panose="020B0604020202020204" pitchFamily="34" charset="0"/>
              <a:buChar char="•"/>
              <a:defRPr/>
            </a:pPr>
            <a:r>
              <a:rPr lang="cs-CZ" sz="1400" dirty="0" smtClean="0"/>
              <a:t>krádeže vloupáním do bytů, RD,  rekreačních objektů</a:t>
            </a:r>
          </a:p>
          <a:p>
            <a:pPr>
              <a:buFont typeface="Arial" panose="020B0604020202020204" pitchFamily="34" charset="0"/>
              <a:buChar char="•"/>
              <a:defRPr/>
            </a:pPr>
            <a:r>
              <a:rPr lang="cs-CZ" sz="1400" dirty="0"/>
              <a:t>l</a:t>
            </a:r>
            <a:r>
              <a:rPr lang="cs-CZ" sz="1400" dirty="0" smtClean="0"/>
              <a:t>oupeže</a:t>
            </a:r>
          </a:p>
          <a:p>
            <a:pPr>
              <a:buFont typeface="Arial" panose="020B0604020202020204" pitchFamily="34" charset="0"/>
              <a:buChar char="•"/>
              <a:defRPr/>
            </a:pPr>
            <a:r>
              <a:rPr lang="cs-CZ" sz="1400" dirty="0" smtClean="0"/>
              <a:t>podvody</a:t>
            </a:r>
          </a:p>
          <a:p>
            <a:pPr>
              <a:buFont typeface="Arial" panose="020B0604020202020204" pitchFamily="34" charset="0"/>
              <a:buChar char="•"/>
              <a:defRPr/>
            </a:pPr>
            <a:r>
              <a:rPr lang="cs-CZ" sz="1400" dirty="0" smtClean="0"/>
              <a:t>vydírání</a:t>
            </a:r>
          </a:p>
          <a:p>
            <a:pPr>
              <a:buFont typeface="Arial" panose="020B0604020202020204" pitchFamily="34" charset="0"/>
              <a:buChar char="•"/>
              <a:defRPr/>
            </a:pPr>
            <a:r>
              <a:rPr lang="cs-CZ" sz="1400" dirty="0" smtClean="0"/>
              <a:t>ublížení na zdraví</a:t>
            </a:r>
          </a:p>
          <a:p>
            <a:pPr>
              <a:buFont typeface="Arial" panose="020B0604020202020204" pitchFamily="34" charset="0"/>
              <a:buChar char="•"/>
              <a:defRPr/>
            </a:pPr>
            <a:r>
              <a:rPr lang="cs-CZ" sz="1400" dirty="0" smtClean="0"/>
              <a:t>týrání (fyzické, psychické)</a:t>
            </a:r>
          </a:p>
          <a:p>
            <a:pPr>
              <a:buFont typeface="Arial" panose="020B0604020202020204" pitchFamily="34" charset="0"/>
              <a:buChar char="•"/>
              <a:defRPr/>
            </a:pPr>
            <a:r>
              <a:rPr lang="cs-CZ" sz="1400" dirty="0" smtClean="0"/>
              <a:t>zneužívání </a:t>
            </a:r>
            <a:r>
              <a:rPr lang="cs-CZ" sz="1400" dirty="0"/>
              <a:t>majetku a finančních zdrojů starší osoby</a:t>
            </a:r>
            <a:endParaRPr lang="cs-CZ" sz="1400" dirty="0" smtClean="0"/>
          </a:p>
          <a:p>
            <a:pPr marL="0" indent="0">
              <a:defRPr/>
            </a:pPr>
            <a:endParaRPr lang="cs-CZ" sz="1400" dirty="0" smtClean="0"/>
          </a:p>
          <a:p>
            <a:pPr marL="0" indent="0" algn="just">
              <a:spcBef>
                <a:spcPts val="0"/>
              </a:spcBef>
              <a:defRPr/>
            </a:pPr>
            <a:r>
              <a:rPr lang="cs-CZ" sz="1400" dirty="0" smtClean="0"/>
              <a:t>Napadení pachatelem je traumatická záležitost, která se vymyká zátěži, na níž je lidská psychika vystavěna. Zraňuje psychickou integritu, protože zásadně mění např.:</a:t>
            </a:r>
          </a:p>
          <a:p>
            <a:pPr>
              <a:buFont typeface="Arial" panose="020B0604020202020204" pitchFamily="34" charset="0"/>
              <a:buChar char="•"/>
              <a:defRPr/>
            </a:pPr>
            <a:r>
              <a:rPr lang="cs-CZ" sz="1400" dirty="0" smtClean="0"/>
              <a:t>životní situaci</a:t>
            </a:r>
          </a:p>
          <a:p>
            <a:pPr>
              <a:buFont typeface="Arial" panose="020B0604020202020204" pitchFamily="34" charset="0"/>
              <a:buChar char="•"/>
              <a:defRPr/>
            </a:pPr>
            <a:r>
              <a:rPr lang="cs-CZ" sz="1400" dirty="0" smtClean="0"/>
              <a:t>způsob prožívání mezilidských vztahů</a:t>
            </a:r>
          </a:p>
          <a:p>
            <a:pPr>
              <a:buFont typeface="Arial" panose="020B0604020202020204" pitchFamily="34" charset="0"/>
              <a:buChar char="•"/>
              <a:defRPr/>
            </a:pPr>
            <a:r>
              <a:rPr lang="cs-CZ" sz="1400" dirty="0" smtClean="0"/>
              <a:t>vztah k vlastnímu tělu a k fyzické existenci</a:t>
            </a:r>
          </a:p>
          <a:p>
            <a:pPr>
              <a:buFont typeface="Arial" panose="020B0604020202020204" pitchFamily="34" charset="0"/>
              <a:buChar char="•"/>
              <a:defRPr/>
            </a:pPr>
            <a:r>
              <a:rPr lang="cs-CZ" sz="1400" dirty="0" smtClean="0"/>
              <a:t>vnímání vlastních možností ovlivňovat a kontrolovat svůj život</a:t>
            </a:r>
          </a:p>
          <a:p>
            <a:pPr>
              <a:defRPr/>
            </a:pPr>
            <a:endParaRPr lang="cs-CZ" dirty="0"/>
          </a:p>
        </p:txBody>
      </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adpis 1"/>
          <p:cNvSpPr>
            <a:spLocks noGrp="1"/>
          </p:cNvSpPr>
          <p:nvPr>
            <p:ph type="title"/>
          </p:nvPr>
        </p:nvSpPr>
        <p:spPr>
          <a:xfrm>
            <a:off x="611188" y="1125538"/>
            <a:ext cx="7542212" cy="609600"/>
          </a:xfrm>
        </p:spPr>
        <p:txBody>
          <a:bodyPr/>
          <a:lstStyle/>
          <a:p>
            <a:r>
              <a:rPr lang="cs-CZ" altLang="cs-CZ" sz="2400" smtClean="0"/>
              <a:t>Nejčastější chyby při prvním kontaktu s obětí - seniorem</a:t>
            </a:r>
          </a:p>
        </p:txBody>
      </p:sp>
      <p:sp>
        <p:nvSpPr>
          <p:cNvPr id="27651" name="Zástupný symbol pro obsah 2"/>
          <p:cNvSpPr>
            <a:spLocks noGrp="1"/>
          </p:cNvSpPr>
          <p:nvPr>
            <p:ph idx="1"/>
          </p:nvPr>
        </p:nvSpPr>
        <p:spPr>
          <a:xfrm>
            <a:off x="611188" y="1989138"/>
            <a:ext cx="7542212" cy="4487862"/>
          </a:xfrm>
        </p:spPr>
        <p:txBody>
          <a:bodyPr/>
          <a:lstStyle/>
          <a:p>
            <a:pPr>
              <a:buFont typeface="Wingdings" panose="05000000000000000000" pitchFamily="2" charset="2"/>
              <a:buChar char="Ø"/>
            </a:pPr>
            <a:r>
              <a:rPr lang="cs-CZ" altLang="cs-CZ" sz="1400" smtClean="0"/>
              <a:t>používání frází (To není tak hrozné. Mohlo to dopadnout hůř. Hlavně že žijete.)</a:t>
            </a:r>
          </a:p>
          <a:p>
            <a:pPr>
              <a:buFont typeface="Wingdings" panose="05000000000000000000" pitchFamily="2" charset="2"/>
              <a:buChar char="Ø"/>
            </a:pPr>
            <a:r>
              <a:rPr lang="cs-CZ" altLang="cs-CZ" sz="1400" smtClean="0"/>
              <a:t>vyčítání a obviňování (A to jste si nevšiml, že vás někdo sleduje? Proč jste si vzal tolik peněz? Proč jste je pustila dovnitř?)</a:t>
            </a:r>
          </a:p>
          <a:p>
            <a:pPr>
              <a:buFont typeface="Wingdings" panose="05000000000000000000" pitchFamily="2" charset="2"/>
              <a:buChar char="Ø"/>
            </a:pPr>
            <a:r>
              <a:rPr lang="cs-CZ" altLang="cs-CZ" sz="1400" smtClean="0"/>
              <a:t>diagnostikování na místě (Ten vás ale zřídil! To nevypadá dobře. To vypadá na operaci. To vypadá, že Vás pachatel nakazil.)</a:t>
            </a:r>
          </a:p>
          <a:p>
            <a:pPr>
              <a:buFont typeface="Wingdings" panose="05000000000000000000" pitchFamily="2" charset="2"/>
              <a:buChar char="Ø"/>
            </a:pPr>
            <a:r>
              <a:rPr lang="cs-CZ" altLang="cs-CZ" sz="1400" smtClean="0"/>
              <a:t>používání cizích slov (amnézie, fraktura apod.)</a:t>
            </a:r>
          </a:p>
          <a:p>
            <a:pPr>
              <a:buFont typeface="Wingdings" panose="05000000000000000000" pitchFamily="2" charset="2"/>
              <a:buChar char="Ø"/>
            </a:pPr>
            <a:r>
              <a:rPr lang="cs-CZ" altLang="cs-CZ" sz="1400" smtClean="0"/>
              <a:t>uspěchanost při jednání (zvyšuje strach a nervozitu)</a:t>
            </a:r>
          </a:p>
          <a:p>
            <a:pPr>
              <a:buFont typeface="Wingdings" panose="05000000000000000000" pitchFamily="2" charset="2"/>
              <a:buChar char="Ø"/>
            </a:pPr>
            <a:r>
              <a:rPr lang="cs-CZ" altLang="cs-CZ" sz="1400" smtClean="0"/>
              <a:t>patologizace projevů oběti (To jsem ještě neviděl, jak ho to sebralo. To není normální.)</a:t>
            </a:r>
          </a:p>
          <a:p>
            <a:pPr>
              <a:buFont typeface="Wingdings" panose="05000000000000000000" pitchFamily="2" charset="2"/>
              <a:buChar char="Ø"/>
            </a:pPr>
            <a:r>
              <a:rPr lang="cs-CZ" altLang="cs-CZ" sz="1400" smtClean="0"/>
              <a:t>sliby, které nelze dodržet (Nebojte se, my pachatele brzy chytíme. Škodu dostanete zpátky.)</a:t>
            </a:r>
          </a:p>
          <a:p>
            <a:endParaRPr lang="cs-CZ" altLang="cs-CZ" sz="1400" smtClean="0"/>
          </a:p>
          <a:p>
            <a:r>
              <a:rPr lang="cs-CZ" altLang="cs-CZ" sz="1400" smtClean="0"/>
              <a:t>Vždy bychom měli vzít v úvahu na straně seniora:</a:t>
            </a:r>
          </a:p>
          <a:p>
            <a:pPr>
              <a:buFontTx/>
              <a:buChar char="•"/>
            </a:pPr>
            <a:r>
              <a:rPr lang="cs-CZ" altLang="cs-CZ" sz="1400" smtClean="0"/>
              <a:t>aktuální psychický stav (vždy zvýšená tenze)</a:t>
            </a:r>
          </a:p>
          <a:p>
            <a:pPr>
              <a:buFontTx/>
              <a:buChar char="•"/>
            </a:pPr>
            <a:r>
              <a:rPr lang="cs-CZ" altLang="cs-CZ" sz="1400" smtClean="0"/>
              <a:t>úroveň vnímání</a:t>
            </a:r>
          </a:p>
          <a:p>
            <a:pPr>
              <a:buFontTx/>
              <a:buChar char="•"/>
            </a:pPr>
            <a:r>
              <a:rPr lang="cs-CZ" altLang="cs-CZ" sz="1400" smtClean="0"/>
              <a:t>schopnost zapamatování</a:t>
            </a:r>
          </a:p>
          <a:p>
            <a:pPr>
              <a:buFontTx/>
              <a:buChar char="•"/>
            </a:pPr>
            <a:r>
              <a:rPr lang="cs-CZ" altLang="cs-CZ" sz="1400" smtClean="0"/>
              <a:t>schopnost reprodukce</a:t>
            </a:r>
          </a:p>
          <a:p>
            <a:endParaRPr lang="cs-CZ" altLang="cs-CZ" smtClean="0"/>
          </a:p>
        </p:txBody>
      </p:sp>
    </p:spTree>
  </p:cSld>
  <p:clrMapOvr>
    <a:masterClrMapping/>
  </p:clrMapOvr>
  <p:transition>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adpis 1"/>
          <p:cNvSpPr>
            <a:spLocks noGrp="1"/>
          </p:cNvSpPr>
          <p:nvPr>
            <p:ph type="title"/>
          </p:nvPr>
        </p:nvSpPr>
        <p:spPr>
          <a:xfrm>
            <a:off x="1122363" y="1412875"/>
            <a:ext cx="7010400" cy="1081088"/>
          </a:xfrm>
        </p:spPr>
        <p:txBody>
          <a:bodyPr/>
          <a:lstStyle/>
          <a:p>
            <a:pPr algn="ctr"/>
            <a:r>
              <a:rPr lang="cs-CZ" altLang="cs-CZ" sz="2800" smtClean="0"/>
              <a:t>Alternativní postupy ochrany seniora jako zvlášť zranitelné oběti</a:t>
            </a:r>
          </a:p>
        </p:txBody>
      </p:sp>
      <p:sp>
        <p:nvSpPr>
          <p:cNvPr id="3" name="Zástupný symbol pro obsah 2"/>
          <p:cNvSpPr>
            <a:spLocks noGrp="1"/>
          </p:cNvSpPr>
          <p:nvPr>
            <p:ph idx="1"/>
          </p:nvPr>
        </p:nvSpPr>
        <p:spPr>
          <a:xfrm>
            <a:off x="1122363" y="2781300"/>
            <a:ext cx="7010400" cy="3382963"/>
          </a:xfrm>
        </p:spPr>
        <p:txBody>
          <a:bodyPr/>
          <a:lstStyle/>
          <a:p>
            <a:pPr>
              <a:buFontTx/>
              <a:buAutoNum type="arabicParenR"/>
              <a:defRPr/>
            </a:pPr>
            <a:r>
              <a:rPr lang="cs-CZ" sz="1800" b="1" dirty="0" smtClean="0"/>
              <a:t>výslech ve speciální výslechové místnosti</a:t>
            </a:r>
          </a:p>
          <a:p>
            <a:pPr>
              <a:buFontTx/>
              <a:buAutoNum type="arabicParenR"/>
              <a:defRPr/>
            </a:pPr>
            <a:r>
              <a:rPr lang="cs-CZ" sz="1800" b="1" dirty="0" smtClean="0"/>
              <a:t>výslech prostřednictvím videokonference</a:t>
            </a:r>
          </a:p>
          <a:p>
            <a:pPr marL="0" indent="0" algn="ctr">
              <a:defRPr/>
            </a:pPr>
            <a:endParaRPr lang="cs-CZ" dirty="0" smtClean="0">
              <a:solidFill>
                <a:srgbClr val="00B0F0"/>
              </a:solidFill>
            </a:endParaRPr>
          </a:p>
          <a:p>
            <a:pPr marL="0" indent="0" algn="just">
              <a:defRPr/>
            </a:pPr>
            <a:r>
              <a:rPr lang="cs-CZ" dirty="0" smtClean="0">
                <a:solidFill>
                  <a:srgbClr val="00B0F0"/>
                </a:solidFill>
              </a:rPr>
              <a:t>Oba přístupy jsou prevencí vzniku sekundární viktimizace.</a:t>
            </a:r>
          </a:p>
          <a:p>
            <a:pPr marL="0" indent="0">
              <a:defRPr/>
            </a:pPr>
            <a:endParaRPr lang="cs-CZ" dirty="0" smtClean="0"/>
          </a:p>
          <a:p>
            <a:pPr marL="0" indent="0">
              <a:defRPr/>
            </a:pPr>
            <a:r>
              <a:rPr lang="cs-CZ" dirty="0" smtClean="0"/>
              <a:t>Viktimizace:</a:t>
            </a:r>
            <a:endParaRPr lang="cs-CZ" dirty="0"/>
          </a:p>
          <a:p>
            <a:pPr marL="0" indent="0" algn="just">
              <a:defRPr/>
            </a:pPr>
            <a:r>
              <a:rPr lang="cs-CZ" dirty="0" smtClean="0"/>
              <a:t>PRIMÁRNÍ - újma způsobená pachatelem a vznikající jako přímý, bezprostřední důsledek trestného činu </a:t>
            </a:r>
          </a:p>
          <a:p>
            <a:pPr marL="0" indent="0" algn="just">
              <a:defRPr/>
            </a:pPr>
            <a:r>
              <a:rPr lang="cs-CZ" dirty="0" smtClean="0"/>
              <a:t>SEKUNDÁRNÍ - druhotné zraňování a vystavování oběti nadbytečné psychické zátěži v průběhu vyšetřování: oběť  trestného činu se stává ještě  „obětí“ vyšetřování </a:t>
            </a:r>
          </a:p>
          <a:p>
            <a:pPr marL="0" indent="0" algn="just">
              <a:defRPr/>
            </a:pPr>
            <a:endParaRPr lang="cs-CZ" dirty="0"/>
          </a:p>
        </p:txBody>
      </p:sp>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4213" y="98425"/>
            <a:ext cx="7081837" cy="593725"/>
          </a:xfrm>
        </p:spPr>
        <p:txBody>
          <a:bodyPr/>
          <a:lstStyle/>
          <a:p>
            <a:pPr algn="ctr"/>
            <a:r>
              <a:rPr lang="cs-CZ" altLang="cs-CZ" sz="2400" b="1" smtClean="0">
                <a:solidFill>
                  <a:srgbClr val="3399FF"/>
                </a:solidFill>
              </a:rPr>
              <a:t>     </a:t>
            </a:r>
            <a:r>
              <a:rPr lang="cs-CZ" altLang="cs-CZ" sz="2400" b="1" smtClean="0">
                <a:solidFill>
                  <a:srgbClr val="00B0F0"/>
                </a:solidFill>
              </a:rPr>
              <a:t>1) Speciální výslechové místnosti</a:t>
            </a:r>
            <a:endParaRPr lang="cs-CZ" altLang="cs-CZ" sz="2400" smtClean="0">
              <a:solidFill>
                <a:srgbClr val="00B0F0"/>
              </a:solidFill>
            </a:endParaRPr>
          </a:p>
        </p:txBody>
      </p:sp>
      <p:pic>
        <p:nvPicPr>
          <p:cNvPr id="30723" name="Obrázek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8150" y="1450975"/>
            <a:ext cx="3816350"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Obrázek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2276475"/>
            <a:ext cx="3751262" cy="433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TextovéPole 7"/>
          <p:cNvSpPr txBox="1">
            <a:spLocks noChangeArrowheads="1"/>
          </p:cNvSpPr>
          <p:nvPr/>
        </p:nvSpPr>
        <p:spPr bwMode="auto">
          <a:xfrm>
            <a:off x="4427538" y="1476375"/>
            <a:ext cx="28082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1600">
                <a:solidFill>
                  <a:schemeClr val="tx1"/>
                </a:solidFill>
                <a:latin typeface="Arial" panose="020B0604020202020204" pitchFamily="34" charset="0"/>
                <a:ea typeface="Arial Unicode MS" pitchFamily="34" charset="-128"/>
              </a:defRPr>
            </a:lvl1pPr>
            <a:lvl2pPr marL="742950" indent="-285750">
              <a:spcBef>
                <a:spcPct val="20000"/>
              </a:spcBef>
              <a:buChar char="_"/>
              <a:defRPr>
                <a:solidFill>
                  <a:schemeClr val="tx1"/>
                </a:solidFill>
                <a:latin typeface="Arial" panose="020B0604020202020204" pitchFamily="34" charset="0"/>
                <a:ea typeface="Arial Unicode MS" pitchFamily="34" charset="-128"/>
              </a:defRPr>
            </a:lvl2pPr>
            <a:lvl3pPr marL="1143000" indent="-228600">
              <a:spcBef>
                <a:spcPct val="20000"/>
              </a:spcBef>
              <a:buChar char="_"/>
              <a:defRPr sz="1600">
                <a:solidFill>
                  <a:schemeClr val="tx1"/>
                </a:solidFill>
                <a:latin typeface="Arial" panose="020B0604020202020204" pitchFamily="34" charset="0"/>
                <a:ea typeface="Arial Unicode MS" pitchFamily="34" charset="-128"/>
              </a:defRPr>
            </a:lvl3pPr>
            <a:lvl4pPr marL="1600200" indent="-228600">
              <a:spcBef>
                <a:spcPct val="20000"/>
              </a:spcBef>
              <a:buChar char="–"/>
              <a:defRPr sz="2000">
                <a:solidFill>
                  <a:schemeClr val="tx1"/>
                </a:solidFill>
                <a:latin typeface="Arial" panose="020B0604020202020204" pitchFamily="34" charset="0"/>
                <a:ea typeface="Arial Unicode MS" pitchFamily="34" charset="-128"/>
              </a:defRPr>
            </a:lvl4pPr>
            <a:lvl5pPr marL="2057400" indent="-228600">
              <a:spcBef>
                <a:spcPct val="20000"/>
              </a:spcBef>
              <a:buChar char="»"/>
              <a:defRPr sz="2000">
                <a:solidFill>
                  <a:schemeClr val="tx1"/>
                </a:solidFill>
                <a:latin typeface="Arial" panose="020B0604020202020204" pitchFamily="34" charset="0"/>
                <a:ea typeface="Arial Unicode MS"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9pPr>
          </a:lstStyle>
          <a:p>
            <a:pPr>
              <a:spcBef>
                <a:spcPct val="0"/>
              </a:spcBef>
            </a:pPr>
            <a:r>
              <a:rPr lang="cs-CZ" altLang="cs-CZ">
                <a:latin typeface="45 Helvetica CE Light" pitchFamily="84" charset="-18"/>
              </a:rPr>
              <a:t>Za rok 2018 proběhlo v SVM  celkem 2557 úkonů.</a:t>
            </a:r>
          </a:p>
        </p:txBody>
      </p:sp>
      <p:sp>
        <p:nvSpPr>
          <p:cNvPr id="30726" name="TextovéPole 8"/>
          <p:cNvSpPr txBox="1">
            <a:spLocks noChangeArrowheads="1"/>
          </p:cNvSpPr>
          <p:nvPr/>
        </p:nvSpPr>
        <p:spPr bwMode="auto">
          <a:xfrm>
            <a:off x="2627313" y="765175"/>
            <a:ext cx="38893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1600">
                <a:solidFill>
                  <a:schemeClr val="tx1"/>
                </a:solidFill>
                <a:latin typeface="Arial" panose="020B0604020202020204" pitchFamily="34" charset="0"/>
                <a:ea typeface="Arial Unicode MS" pitchFamily="34" charset="-128"/>
              </a:defRPr>
            </a:lvl1pPr>
            <a:lvl2pPr marL="742950" indent="-285750">
              <a:spcBef>
                <a:spcPct val="20000"/>
              </a:spcBef>
              <a:buChar char="_"/>
              <a:defRPr>
                <a:solidFill>
                  <a:schemeClr val="tx1"/>
                </a:solidFill>
                <a:latin typeface="Arial" panose="020B0604020202020204" pitchFamily="34" charset="0"/>
                <a:ea typeface="Arial Unicode MS" pitchFamily="34" charset="-128"/>
              </a:defRPr>
            </a:lvl2pPr>
            <a:lvl3pPr marL="1143000" indent="-228600">
              <a:spcBef>
                <a:spcPct val="20000"/>
              </a:spcBef>
              <a:buChar char="_"/>
              <a:defRPr sz="1600">
                <a:solidFill>
                  <a:schemeClr val="tx1"/>
                </a:solidFill>
                <a:latin typeface="Arial" panose="020B0604020202020204" pitchFamily="34" charset="0"/>
                <a:ea typeface="Arial Unicode MS" pitchFamily="34" charset="-128"/>
              </a:defRPr>
            </a:lvl3pPr>
            <a:lvl4pPr marL="1600200" indent="-228600">
              <a:spcBef>
                <a:spcPct val="20000"/>
              </a:spcBef>
              <a:buChar char="–"/>
              <a:defRPr sz="2000">
                <a:solidFill>
                  <a:schemeClr val="tx1"/>
                </a:solidFill>
                <a:latin typeface="Arial" panose="020B0604020202020204" pitchFamily="34" charset="0"/>
                <a:ea typeface="Arial Unicode MS" pitchFamily="34" charset="-128"/>
              </a:defRPr>
            </a:lvl4pPr>
            <a:lvl5pPr marL="2057400" indent="-228600">
              <a:spcBef>
                <a:spcPct val="20000"/>
              </a:spcBef>
              <a:buChar char="»"/>
              <a:defRPr sz="2000">
                <a:solidFill>
                  <a:schemeClr val="tx1"/>
                </a:solidFill>
                <a:latin typeface="Arial" panose="020B0604020202020204" pitchFamily="34" charset="0"/>
                <a:ea typeface="Arial Unicode MS"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Unicode MS" pitchFamily="34" charset="-128"/>
              </a:defRPr>
            </a:lvl9pPr>
          </a:lstStyle>
          <a:p>
            <a:pPr>
              <a:spcBef>
                <a:spcPct val="0"/>
              </a:spcBef>
            </a:pPr>
            <a:r>
              <a:rPr lang="cs-CZ" altLang="cs-CZ">
                <a:solidFill>
                  <a:srgbClr val="2AB5EF"/>
                </a:solidFill>
                <a:latin typeface="45 Helvetica CE Light" pitchFamily="84" charset="-18"/>
              </a:rPr>
              <a:t>SVM – speciální výslechová místnost</a:t>
            </a:r>
          </a:p>
        </p:txBody>
      </p:sp>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Nadpis 1"/>
          <p:cNvSpPr>
            <a:spLocks noGrp="1"/>
          </p:cNvSpPr>
          <p:nvPr>
            <p:ph type="title"/>
          </p:nvPr>
        </p:nvSpPr>
        <p:spPr>
          <a:xfrm>
            <a:off x="2416175" y="908050"/>
            <a:ext cx="4464050" cy="649288"/>
          </a:xfrm>
        </p:spPr>
        <p:txBody>
          <a:bodyPr/>
          <a:lstStyle/>
          <a:p>
            <a:pPr algn="ctr"/>
            <a:r>
              <a:rPr lang="cs-CZ" altLang="cs-CZ" sz="2400" b="1" smtClean="0"/>
              <a:t>2) Videokonferenční zařízení</a:t>
            </a:r>
          </a:p>
        </p:txBody>
      </p:sp>
      <p:sp>
        <p:nvSpPr>
          <p:cNvPr id="31747" name="Zástupný symbol pro obsah 2"/>
          <p:cNvSpPr>
            <a:spLocks noGrp="1"/>
          </p:cNvSpPr>
          <p:nvPr>
            <p:ph idx="1"/>
          </p:nvPr>
        </p:nvSpPr>
        <p:spPr>
          <a:xfrm>
            <a:off x="827088" y="1773238"/>
            <a:ext cx="7326312" cy="4103687"/>
          </a:xfrm>
        </p:spPr>
        <p:txBody>
          <a:bodyPr/>
          <a:lstStyle/>
          <a:p>
            <a:pPr marL="0" indent="0" algn="just">
              <a:spcBef>
                <a:spcPct val="0"/>
              </a:spcBef>
            </a:pPr>
            <a:r>
              <a:rPr lang="cs-CZ" altLang="cs-CZ" smtClean="0"/>
              <a:t>Videokonference představuje moderní způsob multimediální komunikace. Umožňuje současný přenos zvuku, obrazu a dat mezi dvěma a více účastníky. Je to komunikace na libovolnou vzdálenost probíhající v reálném čase.</a:t>
            </a:r>
          </a:p>
          <a:p>
            <a:pPr marL="0" indent="0" algn="just">
              <a:spcBef>
                <a:spcPct val="0"/>
              </a:spcBef>
            </a:pPr>
            <a:endParaRPr lang="cs-CZ" altLang="cs-CZ" smtClean="0"/>
          </a:p>
          <a:p>
            <a:pPr marL="0" indent="0" algn="just">
              <a:spcBef>
                <a:spcPct val="0"/>
              </a:spcBef>
            </a:pPr>
            <a:r>
              <a:rPr lang="cs-CZ" altLang="cs-CZ" smtClean="0"/>
              <a:t>Videokonference se vyvinuly a jsou používány zpravidla pro manažerské prostředí, pro školení, prezentaci a společná jednání. Tedy tam, kde jednotliví účastníci nemohou sedět v jedné místnosti.</a:t>
            </a:r>
          </a:p>
          <a:p>
            <a:pPr marL="0" indent="0" algn="just">
              <a:spcBef>
                <a:spcPct val="0"/>
              </a:spcBef>
            </a:pPr>
            <a:endParaRPr lang="cs-CZ" altLang="cs-CZ" smtClean="0"/>
          </a:p>
          <a:p>
            <a:pPr marL="0" indent="0" algn="just">
              <a:spcBef>
                <a:spcPct val="0"/>
              </a:spcBef>
            </a:pPr>
            <a:r>
              <a:rPr lang="cs-CZ" altLang="cs-CZ" smtClean="0"/>
              <a:t>V trestním řízení je třeba vždy posoudit, zda má úkon proběhnout  videokonferenční technikou ve virtuálním prostředí, nebo klasickou metodou v reálném prostředí. Nejčastějším úkonem prováděným prostřednictvím videokonference je výslech.</a:t>
            </a:r>
          </a:p>
          <a:p>
            <a:pPr marL="0" indent="0" algn="just">
              <a:spcBef>
                <a:spcPct val="0"/>
              </a:spcBef>
            </a:pPr>
            <a:endParaRPr lang="cs-CZ" altLang="cs-CZ" smtClean="0"/>
          </a:p>
          <a:p>
            <a:pPr marL="0" indent="0" algn="just">
              <a:spcBef>
                <a:spcPct val="0"/>
              </a:spcBef>
            </a:pPr>
            <a:r>
              <a:rPr lang="cs-CZ" altLang="cs-CZ" smtClean="0"/>
              <a:t>Využití videokonferencí v trestním řízení je zakotveno v zákoně č. 141/1961 Sb., o trestním řízení soudním (trestní řád).</a:t>
            </a:r>
          </a:p>
        </p:txBody>
      </p:sp>
    </p:spTree>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Nadpis 1"/>
          <p:cNvSpPr>
            <a:spLocks noGrp="1"/>
          </p:cNvSpPr>
          <p:nvPr>
            <p:ph type="title"/>
          </p:nvPr>
        </p:nvSpPr>
        <p:spPr>
          <a:xfrm>
            <a:off x="2416175" y="908050"/>
            <a:ext cx="4464050" cy="865188"/>
          </a:xfrm>
        </p:spPr>
        <p:txBody>
          <a:bodyPr/>
          <a:lstStyle/>
          <a:p>
            <a:pPr algn="ctr"/>
            <a:r>
              <a:rPr lang="cs-CZ" altLang="cs-CZ" sz="2400" b="1" smtClean="0"/>
              <a:t>2) Videokonferenční zařízení</a:t>
            </a:r>
            <a:br>
              <a:rPr lang="cs-CZ" altLang="cs-CZ" sz="2400" b="1" smtClean="0"/>
            </a:br>
            <a:r>
              <a:rPr lang="cs-CZ" altLang="cs-CZ" sz="2400" b="1" smtClean="0"/>
              <a:t>právní úprava</a:t>
            </a:r>
          </a:p>
        </p:txBody>
      </p:sp>
      <p:sp>
        <p:nvSpPr>
          <p:cNvPr id="3" name="Zástupný symbol pro obsah 2"/>
          <p:cNvSpPr>
            <a:spLocks noGrp="1"/>
          </p:cNvSpPr>
          <p:nvPr>
            <p:ph idx="1"/>
          </p:nvPr>
        </p:nvSpPr>
        <p:spPr>
          <a:xfrm>
            <a:off x="827088" y="2205038"/>
            <a:ext cx="7326312" cy="4103687"/>
          </a:xfrm>
        </p:spPr>
        <p:txBody>
          <a:bodyPr/>
          <a:lstStyle/>
          <a:p>
            <a:pPr marL="0" indent="0" algn="just">
              <a:spcBef>
                <a:spcPts val="0"/>
              </a:spcBef>
              <a:defRPr/>
            </a:pPr>
            <a:r>
              <a:rPr lang="cs-CZ" b="1" dirty="0" smtClean="0">
                <a:solidFill>
                  <a:srgbClr val="00B0F0"/>
                </a:solidFill>
              </a:rPr>
              <a:t>Trestní řád</a:t>
            </a:r>
          </a:p>
          <a:p>
            <a:pPr marL="0" indent="0" algn="just">
              <a:spcBef>
                <a:spcPts val="0"/>
              </a:spcBef>
              <a:defRPr/>
            </a:pPr>
            <a:r>
              <a:rPr lang="cs-CZ" b="1" dirty="0" smtClean="0">
                <a:cs typeface="Arial" panose="020B0604020202020204" pitchFamily="34" charset="0"/>
              </a:rPr>
              <a:t>§52a  </a:t>
            </a:r>
          </a:p>
          <a:p>
            <a:pPr marL="0" indent="0" algn="just">
              <a:spcBef>
                <a:spcPts val="0"/>
              </a:spcBef>
              <a:defRPr/>
            </a:pPr>
            <a:r>
              <a:rPr lang="cs-CZ" dirty="0" smtClean="0">
                <a:cs typeface="Arial" panose="020B0604020202020204" pitchFamily="34" charset="0"/>
              </a:rPr>
              <a:t>Je-li to potřebné pro ochranu práv osob, zejména s ohledem na jejich věk nebo zdravotní stav, nebo vyžadují-li to bezpečnostní anebo jiné závažné důvody, lze při provádění úkonů trestního řízení využívat technické zařízení pro přenos obrazu a zvuku (dále jen „videokonferenční zařízení“), umožňuje-li to povaha těchto úkonů a je-li to technicky možné. </a:t>
            </a:r>
          </a:p>
          <a:p>
            <a:pPr marL="0" indent="0" algn="just">
              <a:spcBef>
                <a:spcPts val="0"/>
              </a:spcBef>
              <a:defRPr/>
            </a:pPr>
            <a:endParaRPr lang="cs-CZ" sz="1400" dirty="0">
              <a:cs typeface="Arial" panose="020B0604020202020204" pitchFamily="34" charset="0"/>
            </a:endParaRPr>
          </a:p>
          <a:p>
            <a:pPr marL="0" indent="0" algn="just">
              <a:spcBef>
                <a:spcPts val="0"/>
              </a:spcBef>
              <a:defRPr/>
            </a:pPr>
            <a:r>
              <a:rPr lang="cs-CZ" sz="1400" b="1" dirty="0" smtClean="0">
                <a:cs typeface="Arial" panose="020B0604020202020204" pitchFamily="34" charset="0"/>
              </a:rPr>
              <a:t>§ 55a odstavec 1</a:t>
            </a:r>
          </a:p>
          <a:p>
            <a:pPr marL="0" indent="0" algn="just">
              <a:spcBef>
                <a:spcPts val="0"/>
              </a:spcBef>
              <a:defRPr/>
            </a:pPr>
            <a:r>
              <a:rPr lang="cs-CZ" sz="1400" dirty="0" smtClean="0">
                <a:cs typeface="Arial" panose="020B0604020202020204" pitchFamily="34" charset="0"/>
              </a:rPr>
              <a:t>Je-li při provádění úkonu využito videokonferenčního zařízení, pořizuje se vždy zvukový </a:t>
            </a:r>
            <a:br>
              <a:rPr lang="cs-CZ" sz="1400" dirty="0" smtClean="0">
                <a:cs typeface="Arial" panose="020B0604020202020204" pitchFamily="34" charset="0"/>
              </a:rPr>
            </a:br>
            <a:r>
              <a:rPr lang="cs-CZ" sz="1400" dirty="0" smtClean="0">
                <a:cs typeface="Arial" panose="020B0604020202020204" pitchFamily="34" charset="0"/>
              </a:rPr>
              <a:t>a obrazový záznam.</a:t>
            </a:r>
          </a:p>
          <a:p>
            <a:pPr marL="0" indent="0" algn="just">
              <a:spcBef>
                <a:spcPts val="0"/>
              </a:spcBef>
              <a:defRPr/>
            </a:pPr>
            <a:endParaRPr lang="cs-CZ" sz="1400" dirty="0">
              <a:cs typeface="Arial" panose="020B0604020202020204" pitchFamily="34" charset="0"/>
            </a:endParaRPr>
          </a:p>
          <a:p>
            <a:pPr marL="0" indent="0" algn="just">
              <a:spcBef>
                <a:spcPts val="0"/>
              </a:spcBef>
              <a:defRPr/>
            </a:pPr>
            <a:r>
              <a:rPr lang="cs-CZ" sz="1400" dirty="0" smtClean="0">
                <a:cs typeface="Arial" panose="020B0604020202020204" pitchFamily="34" charset="0"/>
              </a:rPr>
              <a:t>Využití:</a:t>
            </a:r>
          </a:p>
          <a:p>
            <a:pPr marL="285750" indent="-285750" algn="just">
              <a:spcBef>
                <a:spcPts val="0"/>
              </a:spcBef>
              <a:buFont typeface="Arial" panose="020B0604020202020204" pitchFamily="34" charset="0"/>
              <a:buChar char="•"/>
              <a:defRPr/>
            </a:pPr>
            <a:r>
              <a:rPr lang="cs-CZ" sz="1400" dirty="0" smtClean="0">
                <a:cs typeface="Arial" panose="020B0604020202020204" pitchFamily="34" charset="0"/>
              </a:rPr>
              <a:t>v přípravném řízení trestním</a:t>
            </a:r>
          </a:p>
          <a:p>
            <a:pPr marL="285750" indent="-285750" algn="just">
              <a:spcBef>
                <a:spcPts val="0"/>
              </a:spcBef>
              <a:buFont typeface="Arial" panose="020B0604020202020204" pitchFamily="34" charset="0"/>
              <a:buChar char="•"/>
              <a:defRPr/>
            </a:pPr>
            <a:r>
              <a:rPr lang="cs-CZ" sz="1400" dirty="0" smtClean="0">
                <a:cs typeface="Arial" panose="020B0604020202020204" pitchFamily="34" charset="0"/>
              </a:rPr>
              <a:t>v řízení před soudem</a:t>
            </a:r>
          </a:p>
          <a:p>
            <a:pPr marL="285750" indent="-285750" algn="just">
              <a:spcBef>
                <a:spcPts val="0"/>
              </a:spcBef>
              <a:buFont typeface="Arial" panose="020B0604020202020204" pitchFamily="34" charset="0"/>
              <a:buChar char="•"/>
              <a:defRPr/>
            </a:pPr>
            <a:r>
              <a:rPr lang="cs-CZ" sz="1400" dirty="0" smtClean="0">
                <a:cs typeface="Arial" panose="020B0604020202020204" pitchFamily="34" charset="0"/>
              </a:rPr>
              <a:t>na základě zákona o mezinárodní justiční spolupráci (pokud nemůže být osoba vyslechnuta v ČR)</a:t>
            </a:r>
            <a:endParaRPr lang="cs-CZ" sz="1400" dirty="0">
              <a:cs typeface="Arial" panose="020B0604020202020204" pitchFamily="34" charset="0"/>
            </a:endParaRPr>
          </a:p>
        </p:txBody>
      </p:sp>
    </p:spTree>
  </p:cSld>
  <p:clrMapOvr>
    <a:masterClrMapping/>
  </p:clrMapOvr>
  <p:transition>
    <p:wedg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adpis 1"/>
          <p:cNvSpPr>
            <a:spLocks noGrp="1"/>
          </p:cNvSpPr>
          <p:nvPr>
            <p:ph type="title"/>
          </p:nvPr>
        </p:nvSpPr>
        <p:spPr>
          <a:xfrm>
            <a:off x="1143000" y="1052513"/>
            <a:ext cx="7010400" cy="720725"/>
          </a:xfrm>
        </p:spPr>
        <p:txBody>
          <a:bodyPr/>
          <a:lstStyle/>
          <a:p>
            <a:r>
              <a:rPr lang="cs-CZ" altLang="cs-CZ" sz="2400" b="1" smtClean="0"/>
              <a:t>Odůvodnění použití videokonference</a:t>
            </a:r>
          </a:p>
        </p:txBody>
      </p:sp>
      <p:sp>
        <p:nvSpPr>
          <p:cNvPr id="3" name="Zástupný symbol pro obsah 2"/>
          <p:cNvSpPr>
            <a:spLocks noGrp="1"/>
          </p:cNvSpPr>
          <p:nvPr>
            <p:ph idx="1"/>
          </p:nvPr>
        </p:nvSpPr>
        <p:spPr>
          <a:xfrm>
            <a:off x="827088" y="1773238"/>
            <a:ext cx="7326312" cy="4703762"/>
          </a:xfrm>
        </p:spPr>
        <p:txBody>
          <a:bodyPr/>
          <a:lstStyle/>
          <a:p>
            <a:pPr marL="0" indent="0">
              <a:defRPr/>
            </a:pPr>
            <a:r>
              <a:rPr lang="cs-CZ" sz="1400" b="1" dirty="0" smtClean="0"/>
              <a:t>1. je-li to potřebné pro zajištění práv osob</a:t>
            </a:r>
          </a:p>
          <a:p>
            <a:pPr marL="285750" indent="-285750">
              <a:buFont typeface="Wingdings" panose="05000000000000000000" pitchFamily="2" charset="2"/>
              <a:buChar char="Ø"/>
              <a:defRPr/>
            </a:pPr>
            <a:r>
              <a:rPr lang="cs-CZ" sz="1400" dirty="0" smtClean="0"/>
              <a:t>zejména pro ochranu zvlášť zranitelných obětí; oběti mohou žádat, aby se nesetkaly tváří v tvář s osobou pachatele – při výslechu se oběť nachází na jiném místě než pachatel a jeho obhájce</a:t>
            </a:r>
          </a:p>
          <a:p>
            <a:pPr marL="285750" indent="-285750">
              <a:buFont typeface="Wingdings" panose="05000000000000000000" pitchFamily="2" charset="2"/>
              <a:buChar char="Ø"/>
              <a:defRPr/>
            </a:pPr>
            <a:r>
              <a:rPr lang="cs-CZ" sz="1400" dirty="0" smtClean="0"/>
              <a:t>osoba vysokého věku, která se má dostavit na policii nebo k soudu ke svědecké výpovědi a z důvodu omezené pohyblivosti toho není schopna</a:t>
            </a:r>
          </a:p>
          <a:p>
            <a:pPr marL="285750" indent="-285750">
              <a:buFont typeface="Wingdings" panose="05000000000000000000" pitchFamily="2" charset="2"/>
              <a:buChar char="Ø"/>
              <a:defRPr/>
            </a:pPr>
            <a:r>
              <a:rPr lang="cs-CZ" sz="1400" dirty="0" smtClean="0"/>
              <a:t>osoba hospitalizovaná, která je schopna podat svědeckou výpověď, ale nemůže opustit nemocniční zařízení</a:t>
            </a:r>
          </a:p>
          <a:p>
            <a:pPr marL="0" indent="0">
              <a:defRPr/>
            </a:pPr>
            <a:endParaRPr lang="cs-CZ" sz="1400" dirty="0" smtClean="0"/>
          </a:p>
          <a:p>
            <a:pPr marL="0" indent="0">
              <a:defRPr/>
            </a:pPr>
            <a:r>
              <a:rPr lang="cs-CZ" sz="1400" b="1" dirty="0" smtClean="0"/>
              <a:t>2. je-li to potřebné pro zajištění bezpečnosti osob</a:t>
            </a:r>
          </a:p>
          <a:p>
            <a:pPr marL="285750" indent="-285750" algn="just">
              <a:buFont typeface="Wingdings" panose="05000000000000000000" pitchFamily="2" charset="2"/>
              <a:buChar char="Ø"/>
              <a:defRPr/>
            </a:pPr>
            <a:r>
              <a:rPr lang="cs-CZ" sz="1400" dirty="0" smtClean="0"/>
              <a:t>z důvodu zajištění bezpečnosti ohrožené osoby, kdy svědku nebo dalším osobám </a:t>
            </a:r>
            <a:br>
              <a:rPr lang="cs-CZ" sz="1400" dirty="0" smtClean="0"/>
            </a:br>
            <a:r>
              <a:rPr lang="cs-CZ" sz="1400" dirty="0" smtClean="0"/>
              <a:t>v souvislosti s trestním stíháním zřejmě hrozí újma na zdraví nebo jiné vážné nebezpečí</a:t>
            </a:r>
          </a:p>
          <a:p>
            <a:pPr marL="0" indent="0" algn="just">
              <a:defRPr/>
            </a:pPr>
            <a:endParaRPr lang="cs-CZ" sz="1400" dirty="0" smtClean="0"/>
          </a:p>
          <a:p>
            <a:pPr marL="0" indent="0">
              <a:defRPr/>
            </a:pPr>
            <a:r>
              <a:rPr lang="cs-CZ" sz="1400" b="1" dirty="0" smtClean="0"/>
              <a:t>3. jiné závažné důvody</a:t>
            </a:r>
          </a:p>
          <a:p>
            <a:pPr marL="285750" indent="-285750">
              <a:buFont typeface="Wingdings" panose="05000000000000000000" pitchFamily="2" charset="2"/>
              <a:buChar char="Ø"/>
              <a:defRPr/>
            </a:pPr>
            <a:r>
              <a:rPr lang="cs-CZ" sz="1400" dirty="0" smtClean="0"/>
              <a:t>např. osoba, která má být vyslechnuta, se nachází mimo ČR a nemůže se dostavit </a:t>
            </a:r>
            <a:br>
              <a:rPr lang="cs-CZ" sz="1400" dirty="0" smtClean="0"/>
            </a:br>
            <a:r>
              <a:rPr lang="cs-CZ" sz="1400" dirty="0" smtClean="0"/>
              <a:t>k výslechu, byť je její svědectví důležité</a:t>
            </a:r>
            <a:endParaRPr lang="cs-CZ" sz="1400" dirty="0"/>
          </a:p>
          <a:p>
            <a:pPr marL="0" indent="0">
              <a:defRPr/>
            </a:pPr>
            <a:endParaRPr lang="cs-CZ" sz="1400" dirty="0" smtClean="0"/>
          </a:p>
          <a:p>
            <a:pPr marL="0" indent="0">
              <a:defRPr/>
            </a:pPr>
            <a:endParaRPr lang="cs-CZ" sz="1400" dirty="0" smtClean="0"/>
          </a:p>
          <a:p>
            <a:pPr marL="0" indent="0">
              <a:defRPr/>
            </a:pPr>
            <a:endParaRPr lang="cs-CZ" sz="1400" dirty="0"/>
          </a:p>
          <a:p>
            <a:pPr marL="0" indent="0">
              <a:defRPr/>
            </a:pPr>
            <a:endParaRPr lang="cs-CZ" sz="1400" dirty="0"/>
          </a:p>
        </p:txBody>
      </p:sp>
    </p:spTree>
  </p:cSld>
  <p:clrMapOvr>
    <a:masterClrMapping/>
  </p:clrMapOvr>
  <p:transition>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331913" y="2708275"/>
            <a:ext cx="7010400" cy="609600"/>
          </a:xfrm>
        </p:spPr>
        <p:txBody>
          <a:bodyPr/>
          <a:lstStyle/>
          <a:p>
            <a:pPr algn="ctr"/>
            <a:r>
              <a:rPr lang="cs-CZ" altLang="cs-CZ" sz="4000" smtClean="0">
                <a:solidFill>
                  <a:srgbClr val="3399FF"/>
                </a:solidFill>
              </a:rPr>
              <a:t/>
            </a:r>
            <a:br>
              <a:rPr lang="cs-CZ" altLang="cs-CZ" sz="4000" smtClean="0">
                <a:solidFill>
                  <a:srgbClr val="3399FF"/>
                </a:solidFill>
              </a:rPr>
            </a:br>
            <a:r>
              <a:rPr lang="cs-CZ" altLang="cs-CZ" sz="4000" smtClean="0">
                <a:solidFill>
                  <a:srgbClr val="3399FF"/>
                </a:solidFill>
              </a:rPr>
              <a:t/>
            </a:r>
            <a:br>
              <a:rPr lang="cs-CZ" altLang="cs-CZ" sz="4000" smtClean="0">
                <a:solidFill>
                  <a:srgbClr val="3399FF"/>
                </a:solidFill>
              </a:rPr>
            </a:br>
            <a:r>
              <a:rPr lang="cs-CZ" altLang="cs-CZ" sz="4000" smtClean="0">
                <a:solidFill>
                  <a:srgbClr val="3399FF"/>
                </a:solidFill>
              </a:rPr>
              <a:t>Děkuji za pozornost.</a:t>
            </a:r>
          </a:p>
        </p:txBody>
      </p:sp>
      <p:sp>
        <p:nvSpPr>
          <p:cNvPr id="34819" name="Rectangle 3"/>
          <p:cNvSpPr>
            <a:spLocks noGrp="1" noChangeArrowheads="1"/>
          </p:cNvSpPr>
          <p:nvPr>
            <p:ph type="body" idx="1"/>
          </p:nvPr>
        </p:nvSpPr>
        <p:spPr>
          <a:xfrm>
            <a:off x="1116013" y="2133600"/>
            <a:ext cx="7010400" cy="4343400"/>
          </a:xfrm>
        </p:spPr>
        <p:txBody>
          <a:bodyPr/>
          <a:lstStyle/>
          <a:p>
            <a:endParaRPr lang="cs-CZ" altLang="cs-CZ" smtClean="0"/>
          </a:p>
          <a:p>
            <a:endParaRPr lang="cs-CZ" altLang="cs-CZ" smtClean="0"/>
          </a:p>
          <a:p>
            <a:endParaRPr lang="cs-CZ" altLang="cs-CZ" smtClean="0"/>
          </a:p>
          <a:p>
            <a:endParaRPr lang="cs-CZ" altLang="cs-CZ" smtClean="0"/>
          </a:p>
          <a:p>
            <a:endParaRPr lang="cs-CZ" altLang="cs-CZ" smtClean="0"/>
          </a:p>
          <a:p>
            <a:endParaRPr lang="cs-CZ" altLang="cs-CZ" smtClean="0"/>
          </a:p>
          <a:p>
            <a:endParaRPr lang="cs-CZ" altLang="cs-CZ" smtClean="0"/>
          </a:p>
          <a:p>
            <a:pPr algn="ctr"/>
            <a:r>
              <a:rPr lang="cs-CZ" altLang="cs-CZ" sz="2400" b="1" smtClean="0">
                <a:solidFill>
                  <a:srgbClr val="3399FF"/>
                </a:solidFill>
                <a:latin typeface="45 Helvetica CE Light" pitchFamily="84" charset="-18"/>
              </a:rPr>
              <a:t>Mgr. Markéta Kalousková  </a:t>
            </a:r>
          </a:p>
        </p:txBody>
      </p:sp>
    </p:spTree>
  </p:cSld>
  <p:clrMapOvr>
    <a:masterClrMapping/>
  </p:clrMapOvr>
  <p:transition>
    <p:wedge/>
  </p:transition>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45 Helvetica CE Light"/>
        <a:ea typeface="Arial Unicode MS"/>
        <a:cs typeface="Arial Unicode MS"/>
      </a:majorFont>
      <a:minorFont>
        <a:latin typeface="Arial"/>
        <a:ea typeface="Arial Unicode MS"/>
        <a:cs typeface="Arial Unicode MS"/>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cs-CZ" sz="3200" b="0" i="0" u="none" strike="noStrike" cap="none" normalizeH="0" baseline="0" smtClean="0">
            <a:ln>
              <a:noFill/>
            </a:ln>
            <a:solidFill>
              <a:srgbClr val="2AB5EF"/>
            </a:solidFill>
            <a:effectLst/>
            <a:latin typeface="45 Helvetica CE Light" pitchFamily="84" charset="-18"/>
            <a:ea typeface="Arial Unicode MS" pitchFamily="34" charset="-128"/>
            <a:cs typeface="Arial Unicode MS"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cs-CZ" sz="3200" b="0" i="0" u="none" strike="noStrike" cap="none" normalizeH="0" baseline="0" smtClean="0">
            <a:ln>
              <a:noFill/>
            </a:ln>
            <a:solidFill>
              <a:srgbClr val="2AB5EF"/>
            </a:solidFill>
            <a:effectLst/>
            <a:latin typeface="45 Helvetica CE Light" pitchFamily="84" charset="-18"/>
            <a:ea typeface="Arial Unicode MS" pitchFamily="34" charset="-128"/>
            <a:cs typeface="Arial Unicode MS" pitchFamily="34"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mvcr_prezentace1</Template>
  <TotalTime>3276</TotalTime>
  <Words>975</Words>
  <Application>Microsoft Office PowerPoint</Application>
  <PresentationFormat>Předvádění na obrazovce (4:3)</PresentationFormat>
  <Paragraphs>155</Paragraphs>
  <Slides>14</Slides>
  <Notes>4</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14</vt:i4>
      </vt:variant>
    </vt:vector>
  </HeadingPairs>
  <TitlesOfParts>
    <vt:vector size="19" baseType="lpstr">
      <vt:lpstr>45 Helvetica CE Light</vt:lpstr>
      <vt:lpstr>Arial Unicode MS</vt:lpstr>
      <vt:lpstr>Arial</vt:lpstr>
      <vt:lpstr>Wingdings</vt:lpstr>
      <vt:lpstr>Blank Presentation</vt:lpstr>
      <vt:lpstr>Ochran zvlášť zranitelných osob - seniorů</vt:lpstr>
      <vt:lpstr>Zranitelné osoby - senioři</vt:lpstr>
      <vt:lpstr>Zranitelnost seniorů</vt:lpstr>
      <vt:lpstr>Zranitelné osoby - senioři</vt:lpstr>
      <vt:lpstr>Prezentace aplikace PowerPoint</vt:lpstr>
      <vt:lpstr>Senioři</vt:lpstr>
      <vt:lpstr>Nejčastější trestné činy páchané  na seniorech a oběť v akutním stavu po činu</vt:lpstr>
      <vt:lpstr>Nejčastější chyby při prvním kontaktu s obětí - seniorem</vt:lpstr>
      <vt:lpstr>Alternativní postupy ochrany seniora jako zvlášť zranitelné oběti</vt:lpstr>
      <vt:lpstr>     1) Speciální výslechové místnosti</vt:lpstr>
      <vt:lpstr>2) Videokonferenční zařízení</vt:lpstr>
      <vt:lpstr>2) Videokonferenční zařízení právní úprava</vt:lpstr>
      <vt:lpstr>Odůvodnění použití videokonference</vt:lpstr>
      <vt:lpstr>  Děkuji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CHARVÁT Jan, Mgr. Ing.</dc:creator>
  <cp:lastModifiedBy>KLÍMA Petr, Mgr., MPA</cp:lastModifiedBy>
  <cp:revision>130</cp:revision>
  <cp:lastPrinted>2019-05-14T08:02:44Z</cp:lastPrinted>
  <dcterms:modified xsi:type="dcterms:W3CDTF">2019-05-24T08:15:09Z</dcterms:modified>
</cp:coreProperties>
</file>