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66" r:id="rId6"/>
    <p:sldId id="261" r:id="rId7"/>
    <p:sldId id="263" r:id="rId8"/>
    <p:sldId id="262" r:id="rId9"/>
    <p:sldId id="264" r:id="rId10"/>
    <p:sldId id="267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6751944201419267"/>
          <c:y val="5.0473457250976198E-2"/>
          <c:w val="0.81704845922037528"/>
          <c:h val="0.7211486262702545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Karviná 7</c:v>
                </c:pt>
              </c:strCache>
            </c:strRef>
          </c:tx>
          <c:invertIfNegative val="0"/>
          <c:cat>
            <c:numRef>
              <c:f>List1!$A$2:$A$4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71</c:v>
                </c:pt>
                <c:pt idx="1">
                  <c:v>45</c:v>
                </c:pt>
                <c:pt idx="2">
                  <c:v>41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Karviná 1</c:v>
                </c:pt>
              </c:strCache>
            </c:strRef>
          </c:tx>
          <c:invertIfNegative val="0"/>
          <c:cat>
            <c:numRef>
              <c:f>List1!$A$2:$A$4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69</c:v>
                </c:pt>
                <c:pt idx="1">
                  <c:v>37</c:v>
                </c:pt>
                <c:pt idx="2">
                  <c:v>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058944"/>
        <c:axId val="5060480"/>
        <c:axId val="0"/>
      </c:bar3DChart>
      <c:catAx>
        <c:axId val="5058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5060480"/>
        <c:crosses val="autoZero"/>
        <c:auto val="1"/>
        <c:lblAlgn val="ctr"/>
        <c:lblOffset val="100"/>
        <c:noMultiLvlLbl val="0"/>
      </c:catAx>
      <c:valAx>
        <c:axId val="506048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cs-CZ"/>
          </a:p>
        </c:txPr>
        <c:crossAx val="5058944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>
                <a:solidFill>
                  <a:schemeClr val="bg1"/>
                </a:solidFill>
              </a:defRPr>
            </a:pPr>
            <a:endParaRPr lang="cs-CZ"/>
          </a:p>
        </c:txPr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Karviná</c:v>
                </c:pt>
              </c:strCache>
            </c:strRef>
          </c:tx>
          <c:invertIfNegative val="0"/>
          <c:cat>
            <c:numRef>
              <c:f>List1!$A$2:$A$4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List1!$B$2:$B$4</c:f>
              <c:numCache>
                <c:formatCode>#,##0\ "Kč"</c:formatCode>
                <c:ptCount val="3"/>
                <c:pt idx="0">
                  <c:v>37000</c:v>
                </c:pt>
                <c:pt idx="1">
                  <c:v>34500</c:v>
                </c:pt>
                <c:pt idx="2">
                  <c:v>9460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Dotace MV ČR</c:v>
                </c:pt>
              </c:strCache>
            </c:strRef>
          </c:tx>
          <c:invertIfNegative val="0"/>
          <c:cat>
            <c:numRef>
              <c:f>List1!$A$2:$A$4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List1!$C$2:$C$4</c:f>
              <c:numCache>
                <c:formatCode>#,##0\ "Kč"</c:formatCode>
                <c:ptCount val="3"/>
                <c:pt idx="0">
                  <c:v>49000</c:v>
                </c:pt>
                <c:pt idx="1">
                  <c:v>98000</c:v>
                </c:pt>
                <c:pt idx="2">
                  <c:v>83000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187072"/>
        <c:axId val="5188608"/>
        <c:axId val="0"/>
      </c:bar3DChart>
      <c:catAx>
        <c:axId val="5187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5188608"/>
        <c:crosses val="autoZero"/>
        <c:auto val="1"/>
        <c:lblAlgn val="ctr"/>
        <c:lblOffset val="100"/>
        <c:noMultiLvlLbl val="0"/>
      </c:catAx>
      <c:valAx>
        <c:axId val="5188608"/>
        <c:scaling>
          <c:orientation val="minMax"/>
        </c:scaling>
        <c:delete val="0"/>
        <c:axPos val="l"/>
        <c:majorGridlines/>
        <c:numFmt formatCode="#,##0\ &quot;Kč&quot;" sourceLinked="1"/>
        <c:majorTickMark val="none"/>
        <c:minorTickMark val="none"/>
        <c:tickLblPos val="nextTo"/>
        <c:crossAx val="5187072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cs-CZ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980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773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37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098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135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9580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123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617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727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475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829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9DE12-F8B8-44C1-8307-ECC5428E75D4}" type="datetimeFigureOut">
              <a:rPr lang="cs-CZ" smtClean="0"/>
              <a:t>9.5.2016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12743-A9C5-463F-AE06-C74626E37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28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Zkušenosti se značením 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jízdních kol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Městská policie Karviná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9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Značení kol syntetickou DNA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Městská policie Karviná začala značit jízdní kola od roku 2014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Od roku 2015 kromě jízdních kol značíme i invalidní vozíky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28800"/>
            <a:ext cx="2712955" cy="182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45024"/>
            <a:ext cx="2719387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1053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Zájem občanů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97" y="1600200"/>
            <a:ext cx="6761006" cy="4525963"/>
          </a:xfrm>
        </p:spPr>
      </p:pic>
    </p:spTree>
    <p:extLst>
      <p:ext uri="{BB962C8B-B14F-4D97-AF65-F5344CB8AC3E}">
        <p14:creationId xmlns:p14="http://schemas.microsoft.com/office/powerpoint/2010/main" val="3559859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Než jsme začali značit, bylo třeba: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podat žádost o dotaci,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objednat materiál,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vyškolit strážníky,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seznámit Policii ČR s metodou,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propagace v tisku a televizi.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7901" y="1268760"/>
            <a:ext cx="3203848" cy="2143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169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Propagace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6408712" cy="4660882"/>
          </a:xfrm>
        </p:spPr>
      </p:pic>
    </p:spTree>
    <p:extLst>
      <p:ext uri="{BB962C8B-B14F-4D97-AF65-F5344CB8AC3E}">
        <p14:creationId xmlns:p14="http://schemas.microsoft.com/office/powerpoint/2010/main" val="1207751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Počet odcizených jízdních kol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447776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57665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Počet označených jízdních kol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V roce 2014 celkem označeno 322 kol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V roce 2015 celkem označeno 271 kol a vozíčků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Celkem označeno 593 ks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098" name="Picture 2" descr="E:\Foto\Značení kol\kolo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56993"/>
            <a:ext cx="3024336" cy="238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759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Vynaložené finanční prostředky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659582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44690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A co bude dál?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Městská policie Karviná má v plánu v roce 2016 </a:t>
            </a:r>
            <a:r>
              <a:rPr lang="cs-CZ" dirty="0" smtClean="0">
                <a:solidFill>
                  <a:schemeClr val="bg1"/>
                </a:solidFill>
              </a:rPr>
              <a:t>označit: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250 jízdních kol,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30 invalidních vozíků.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492896"/>
            <a:ext cx="4087138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6733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b="1" i="1" dirty="0">
                <a:solidFill>
                  <a:schemeClr val="bg1"/>
                </a:solidFill>
              </a:rPr>
              <a:t>Činnost městských policií v příhraničí bylo </a:t>
            </a:r>
            <a:r>
              <a:rPr lang="cs-CZ" sz="2800" b="1" i="1" dirty="0" smtClean="0">
                <a:solidFill>
                  <a:schemeClr val="bg1"/>
                </a:solidFill>
              </a:rPr>
              <a:t>tématem </a:t>
            </a:r>
            <a:r>
              <a:rPr lang="cs-CZ" sz="2800" b="1" i="1" dirty="0">
                <a:solidFill>
                  <a:schemeClr val="bg1"/>
                </a:solidFill>
              </a:rPr>
              <a:t>setkání představitelů měst Karviná a </a:t>
            </a:r>
            <a:r>
              <a:rPr lang="cs-CZ" sz="2800" b="1" i="1" dirty="0" err="1">
                <a:solidFill>
                  <a:schemeClr val="bg1"/>
                </a:solidFill>
              </a:rPr>
              <a:t>Jastzembie</a:t>
            </a:r>
            <a:r>
              <a:rPr lang="cs-CZ" sz="2800" b="1" i="1" dirty="0">
                <a:solidFill>
                  <a:schemeClr val="bg1"/>
                </a:solidFill>
              </a:rPr>
              <a:t>-Zdroj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680" y="1667362"/>
            <a:ext cx="5658640" cy="4391638"/>
          </a:xfrm>
        </p:spPr>
      </p:pic>
    </p:spTree>
    <p:extLst>
      <p:ext uri="{BB962C8B-B14F-4D97-AF65-F5344CB8AC3E}">
        <p14:creationId xmlns:p14="http://schemas.microsoft.com/office/powerpoint/2010/main" val="4189072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/>
          <a:lstStyle/>
          <a:p>
            <a:r>
              <a:rPr lang="cs-CZ" i="1" dirty="0" smtClean="0">
                <a:solidFill>
                  <a:schemeClr val="bg1"/>
                </a:solidFill>
              </a:rPr>
              <a:t>Děkuji za pozornost</a:t>
            </a:r>
            <a:endParaRPr lang="cs-CZ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7266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933</TotalTime>
  <Words>135</Words>
  <Application>Microsoft Office PowerPoint</Application>
  <PresentationFormat>Předvádění na obrazovce (4:3)</PresentationFormat>
  <Paragraphs>28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Zkušenosti se značením  jízdních kol</vt:lpstr>
      <vt:lpstr>Značení kol syntetickou DNA</vt:lpstr>
      <vt:lpstr>Zájem občanů</vt:lpstr>
      <vt:lpstr>Než jsme začali značit, bylo třeba:</vt:lpstr>
      <vt:lpstr>Propagace</vt:lpstr>
      <vt:lpstr>Počet odcizených jízdních kol</vt:lpstr>
      <vt:lpstr>Počet označených jízdních kol</vt:lpstr>
      <vt:lpstr>Vynaložené finanční prostředky</vt:lpstr>
      <vt:lpstr>A co bude dál?</vt:lpstr>
      <vt:lpstr>Činnost městských policií v příhraničí bylo tématem setkání představitelů měst Karviná a Jastzembie-Zdroj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petr.slezak</dc:creator>
  <cp:lastModifiedBy>karin.kanova</cp:lastModifiedBy>
  <cp:revision>34</cp:revision>
  <dcterms:created xsi:type="dcterms:W3CDTF">2016-04-12T06:21:49Z</dcterms:created>
  <dcterms:modified xsi:type="dcterms:W3CDTF">2016-05-09T06:30:58Z</dcterms:modified>
</cp:coreProperties>
</file>