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sldIdLst>
    <p:sldId id="350" r:id="rId3"/>
    <p:sldId id="339" r:id="rId4"/>
    <p:sldId id="351" r:id="rId5"/>
    <p:sldId id="356" r:id="rId6"/>
    <p:sldId id="353" r:id="rId7"/>
    <p:sldId id="355" r:id="rId8"/>
    <p:sldId id="354" r:id="rId9"/>
    <p:sldId id="346" r:id="rId10"/>
    <p:sldId id="331" r:id="rId11"/>
    <p:sldId id="341" r:id="rId12"/>
    <p:sldId id="347" r:id="rId13"/>
    <p:sldId id="332" r:id="rId14"/>
    <p:sldId id="343" r:id="rId15"/>
    <p:sldId id="344" r:id="rId16"/>
    <p:sldId id="334" r:id="rId17"/>
    <p:sldId id="337" r:id="rId18"/>
    <p:sldId id="335" r:id="rId19"/>
    <p:sldId id="358" r:id="rId20"/>
    <p:sldId id="306" r:id="rId21"/>
    <p:sldId id="323" r:id="rId22"/>
    <p:sldId id="333" r:id="rId23"/>
    <p:sldId id="357" r:id="rId2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99CCFF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62" autoAdjust="0"/>
    <p:restoredTop sz="94660"/>
  </p:normalViewPr>
  <p:slideViewPr>
    <p:cSldViewPr>
      <p:cViewPr>
        <p:scale>
          <a:sx n="64" d="100"/>
          <a:sy n="64" d="100"/>
        </p:scale>
        <p:origin x="-1278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F903F-A473-4872-8944-913AA24DD776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F47A09-9E92-4F35-8F66-09AD7DD69C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1701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292DC-A2C7-4001-A15E-3EB83D07740D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F2765C-14D9-45C4-9971-19A8D14F9D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50737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7AB50-D661-4A59-8A4D-17ABF58F58CD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2B6A22-5379-49CF-81E9-C75A9002AE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9191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88E115-1286-445E-8B10-A61EA856171D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2738C-C4AD-44A4-A404-2821116365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212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1DC3E-D61B-46C7-8C86-376E379324C4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D2F10-82FC-45D1-9A6C-34B36479D0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1199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621E82-148C-4D7E-949F-63841FB3173A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67AE88-5045-4E88-BA4A-D06B8635E4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7027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DB7AC-511E-4E62-9C58-98FD1D931658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46E03-A00A-49D5-A898-8B7091FACF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51053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636185-742F-491D-9059-23B03A2FF9AB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B9521-96ED-47ED-8189-614A64576D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82858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3D4C2E-B13E-4DD5-BA47-8AD750ED4A24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26B155-48D2-4179-A4D5-9A79CB91FA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0433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A85BD7-F390-4603-8DCA-33FF5BE7334B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FD827-70F8-470E-8D0D-18D482CE79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071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DE8BF-46D8-4ED8-870F-62A841E2B377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E1AE86-08AC-4AF2-B84A-68E0935958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59614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379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8215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8656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81348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9119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0018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97209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2724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7593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9513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</a:rPr>
              <a:pPr/>
              <a:t>11.05.2016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7184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134504-EC1B-488B-99E1-E1AE39D70995}" type="datetimeFigureOut">
              <a:rPr lang="cs-CZ"/>
              <a:pPr>
                <a:defRPr/>
              </a:pPr>
              <a:t>11.05.2016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16A8C90-CE09-4343-B57B-A57830E5BA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D1FE1143-241B-4972-96F2-ED1C7BE18589}" type="datetimeFigureOut">
              <a:rPr lang="cs-CZ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11.05.2016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733996D4-1CFE-47E5-A119-3EEAFFBBEFC5}" type="slidenum">
              <a:rPr lang="cs-CZ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11925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10" Type="http://schemas.openxmlformats.org/officeDocument/2006/relationships/image" Target="../media/image11.pn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8.jpe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8.jpe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18.jpeg"/><Relationship Id="rId7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10" Type="http://schemas.openxmlformats.org/officeDocument/2006/relationships/image" Target="../media/image19.png"/><Relationship Id="rId4" Type="http://schemas.openxmlformats.org/officeDocument/2006/relationships/image" Target="../media/image39.jpeg"/><Relationship Id="rId9" Type="http://schemas.openxmlformats.org/officeDocument/2006/relationships/image" Target="../media/image4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jpeg"/><Relationship Id="rId4" Type="http://schemas.openxmlformats.org/officeDocument/2006/relationships/image" Target="../media/image1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13" Type="http://schemas.openxmlformats.org/officeDocument/2006/relationships/image" Target="../media/image55.jpeg"/><Relationship Id="rId3" Type="http://schemas.openxmlformats.org/officeDocument/2006/relationships/image" Target="../media/image47.png"/><Relationship Id="rId7" Type="http://schemas.openxmlformats.org/officeDocument/2006/relationships/image" Target="../media/image18.jpeg"/><Relationship Id="rId12" Type="http://schemas.openxmlformats.org/officeDocument/2006/relationships/image" Target="../media/image54.jpeg"/><Relationship Id="rId2" Type="http://schemas.openxmlformats.org/officeDocument/2006/relationships/image" Target="../media/image1.png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11" Type="http://schemas.openxmlformats.org/officeDocument/2006/relationships/image" Target="../media/image53.jpeg"/><Relationship Id="rId5" Type="http://schemas.openxmlformats.org/officeDocument/2006/relationships/hyperlink" Target="http://images.google.com/url?sa=i&amp;rct=j&amp;q=datadotdna&amp;source=images&amp;cd=&amp;cad=rja&amp;docid=wTv2Nqaqh54XOM&amp;tbnid=nGUbtxydTTjXdM:&amp;ved=0CAUQjRw&amp;url=http://www.powerlite.com.au/default.asp?id=54&amp;ei=khTdUfOkHoLfOuDGgJAH&amp;bvm=bv.48705608,d.ZWU&amp;psig=AFQjCNFuoHZyJYwnJe-1fL_FbFSMPrE4JA&amp;ust=1373528783015005" TargetMode="External"/><Relationship Id="rId15" Type="http://schemas.openxmlformats.org/officeDocument/2006/relationships/image" Target="../media/image57.jpeg"/><Relationship Id="rId10" Type="http://schemas.openxmlformats.org/officeDocument/2006/relationships/image" Target="../media/image52.jpeg"/><Relationship Id="rId4" Type="http://schemas.openxmlformats.org/officeDocument/2006/relationships/image" Target="../media/image48.png"/><Relationship Id="rId9" Type="http://schemas.openxmlformats.org/officeDocument/2006/relationships/image" Target="../media/image51.jpeg"/><Relationship Id="rId1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19.png"/><Relationship Id="rId3" Type="http://schemas.openxmlformats.org/officeDocument/2006/relationships/image" Target="../media/image58.jpeg"/><Relationship Id="rId7" Type="http://schemas.openxmlformats.org/officeDocument/2006/relationships/image" Target="../media/image18.jpeg"/><Relationship Id="rId12" Type="http://schemas.openxmlformats.org/officeDocument/2006/relationships/image" Target="../media/image6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11" Type="http://schemas.openxmlformats.org/officeDocument/2006/relationships/image" Target="../media/image65.png"/><Relationship Id="rId5" Type="http://schemas.openxmlformats.org/officeDocument/2006/relationships/image" Target="../media/image60.jpeg"/><Relationship Id="rId10" Type="http://schemas.openxmlformats.org/officeDocument/2006/relationships/image" Target="../media/image64.png"/><Relationship Id="rId4" Type="http://schemas.openxmlformats.org/officeDocument/2006/relationships/image" Target="../media/image59.png"/><Relationship Id="rId9" Type="http://schemas.openxmlformats.org/officeDocument/2006/relationships/image" Target="../media/image6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807021"/>
          </a:xfrm>
        </p:spPr>
        <p:txBody>
          <a:bodyPr>
            <a:normAutofit fontScale="90000"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FORENZNÍ IDENTIFIKAČNÍ ZNAČENÍ JÍZDNÍCH KOL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55" y="3356992"/>
            <a:ext cx="8258479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1" descr="http://www.dobrestroje.cz/fotky5238/gen320/cesko-slovensk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262" y="2060848"/>
            <a:ext cx="5568553" cy="321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475656" y="5461193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ČESKÁ REPUBLIKA – SLOVENSKÁ REPUBLIKA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586396" y="5853277"/>
            <a:ext cx="5616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cs-CZ" sz="12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SPOLUPRÁCE V OBLASTI OCHRANY MAJETKU </a:t>
            </a:r>
          </a:p>
        </p:txBody>
      </p:sp>
      <p:sp>
        <p:nvSpPr>
          <p:cNvPr id="13" name="Rovnoramenný trojúhelník 12"/>
          <p:cNvSpPr/>
          <p:nvPr/>
        </p:nvSpPr>
        <p:spPr>
          <a:xfrm rot="10800000">
            <a:off x="1043608" y="620688"/>
            <a:ext cx="7056784" cy="1872208"/>
          </a:xfrm>
          <a:prstGeom prst="triangl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Podnadpis 2"/>
          <p:cNvSpPr txBox="1">
            <a:spLocks/>
          </p:cNvSpPr>
          <p:nvPr/>
        </p:nvSpPr>
        <p:spPr>
          <a:xfrm>
            <a:off x="1371600" y="840505"/>
            <a:ext cx="6400800" cy="1081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cs-CZ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Setkání obecních a městských policií Slovenska</a:t>
            </a:r>
          </a:p>
          <a:p>
            <a:pPr fontAlgn="auto">
              <a:spcAft>
                <a:spcPts val="0"/>
              </a:spcAft>
            </a:pPr>
            <a:r>
              <a:rPr lang="cs-CZ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ŽILINA</a:t>
            </a:r>
          </a:p>
          <a:p>
            <a:pPr fontAlgn="auto">
              <a:spcAft>
                <a:spcPts val="0"/>
              </a:spcAft>
            </a:pPr>
            <a:r>
              <a:rPr lang="cs-CZ" sz="1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12. 5. 2016 </a:t>
            </a:r>
            <a:endParaRPr lang="cs-CZ" sz="14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vnoramenný trojúhelník 15"/>
          <p:cNvSpPr/>
          <p:nvPr/>
        </p:nvSpPr>
        <p:spPr>
          <a:xfrm>
            <a:off x="1001706" y="6130276"/>
            <a:ext cx="6984776" cy="634529"/>
          </a:xfrm>
          <a:prstGeom prst="triangl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84394" y="6370361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400" b="1" dirty="0">
                <a:solidFill>
                  <a:prstClr val="white"/>
                </a:solidFill>
                <a:latin typeface="Calibri"/>
              </a:rPr>
              <a:t>PREVENCE SE MUSÍ VYPLATIT</a:t>
            </a:r>
          </a:p>
        </p:txBody>
      </p:sp>
    </p:spTree>
    <p:extLst>
      <p:ext uri="{BB962C8B-B14F-4D97-AF65-F5344CB8AC3E}">
        <p14:creationId xmlns:p14="http://schemas.microsoft.com/office/powerpoint/2010/main" val="40478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20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5" name="Obdélník 4"/>
          <p:cNvSpPr/>
          <p:nvPr/>
        </p:nvSpPr>
        <p:spPr>
          <a:xfrm>
            <a:off x="114300" y="160338"/>
            <a:ext cx="8928100" cy="66246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4400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831850"/>
            <a:ext cx="8928100" cy="12954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800" b="1" dirty="0" smtClean="0">
                <a:solidFill>
                  <a:schemeClr val="bg1"/>
                </a:solidFill>
              </a:rPr>
              <a:t> </a:t>
            </a:r>
            <a:r>
              <a:rPr lang="cs-CZ" sz="2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SETKÁNÍ OBECNÍCH A MĚSTSKÝCH POLICIÍ SLOVENSKA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13970" y="280381"/>
            <a:ext cx="8922079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 Forenzní identifikační </a:t>
            </a:r>
            <a:r>
              <a:rPr lang="cs-CZ" sz="24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označování - ochrana </a:t>
            </a:r>
            <a:r>
              <a:rPr lang="cs-CZ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proti krádeži</a:t>
            </a:r>
          </a:p>
        </p:txBody>
      </p:sp>
      <p:sp>
        <p:nvSpPr>
          <p:cNvPr id="2057" name="Rectangle 21"/>
          <p:cNvSpPr>
            <a:spLocks noChangeArrowheads="1"/>
          </p:cNvSpPr>
          <p:nvPr/>
        </p:nvSpPr>
        <p:spPr bwMode="auto">
          <a:xfrm>
            <a:off x="2484438" y="6308725"/>
            <a:ext cx="45720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spcBef>
                <a:spcPct val="50000"/>
              </a:spcBef>
              <a:buFont typeface="Arial" charset="0"/>
              <a:buNone/>
            </a:pPr>
            <a:r>
              <a:rPr lang="cs-CZ" altLang="cs-CZ" sz="2000" b="1"/>
              <a:t>     </a:t>
            </a:r>
          </a:p>
          <a:p>
            <a:pPr marL="342900" indent="-342900">
              <a:spcBef>
                <a:spcPct val="50000"/>
              </a:spcBef>
              <a:buFont typeface="Arial" charset="0"/>
              <a:buChar char="•"/>
            </a:pPr>
            <a:endParaRPr lang="cs-CZ" altLang="cs-CZ" sz="2000" b="1"/>
          </a:p>
        </p:txBody>
      </p:sp>
      <p:sp>
        <p:nvSpPr>
          <p:cNvPr id="2058" name="Rectangle 23"/>
          <p:cNvSpPr>
            <a:spLocks noChangeArrowheads="1"/>
          </p:cNvSpPr>
          <p:nvPr/>
        </p:nvSpPr>
        <p:spPr bwMode="auto">
          <a:xfrm>
            <a:off x="2700338" y="6237288"/>
            <a:ext cx="44561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cs-CZ" b="1"/>
              <a:t> </a:t>
            </a:r>
          </a:p>
        </p:txBody>
      </p:sp>
      <p:sp>
        <p:nvSpPr>
          <p:cNvPr id="2059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   </a:t>
            </a:r>
            <a:r>
              <a:rPr lang="cs-CZ" b="1" dirty="0" smtClean="0">
                <a:solidFill>
                  <a:schemeClr val="bg1"/>
                </a:solidFill>
              </a:rPr>
              <a:t>Bc. Jaromír </a:t>
            </a:r>
            <a:r>
              <a:rPr lang="cs-CZ" b="1" dirty="0" err="1" smtClean="0">
                <a:solidFill>
                  <a:schemeClr val="bg1"/>
                </a:solidFill>
              </a:rPr>
              <a:t>Kolářík</a:t>
            </a:r>
            <a:r>
              <a:rPr lang="cs-CZ" b="1" dirty="0" smtClean="0">
                <a:solidFill>
                  <a:schemeClr val="bg1"/>
                </a:solidFill>
              </a:rPr>
              <a:t> - Ostrava </a:t>
            </a:r>
            <a:endParaRPr lang="cs-CZ" dirty="0"/>
          </a:p>
        </p:txBody>
      </p:sp>
      <p:pic>
        <p:nvPicPr>
          <p:cNvPr id="2061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3" y="2620963"/>
            <a:ext cx="183197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8" y="4518025"/>
            <a:ext cx="1836737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575" y="4503738"/>
            <a:ext cx="19177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00" y="2592388"/>
            <a:ext cx="1830388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4503738"/>
            <a:ext cx="1841500" cy="120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Obrázek 1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" y="4551363"/>
            <a:ext cx="1836738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2" descr="L:\DNA\forenzní značení\Forenzní značení 2014\foto JK drahé a levné\DSC_0005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388" y="2600325"/>
            <a:ext cx="1819275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21" descr="L:\DNA\forenzní značení\Invalidní vozíky 2014\fotky vozíků\já a roman u vozíku\DSC_0008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5" y="2560638"/>
            <a:ext cx="19177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69" name="Obdélník 1"/>
          <p:cNvSpPr>
            <a:spLocks noChangeArrowheads="1"/>
          </p:cNvSpPr>
          <p:nvPr/>
        </p:nvSpPr>
        <p:spPr bwMode="auto">
          <a:xfrm>
            <a:off x="7056438" y="1781585"/>
            <a:ext cx="187102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 sz="3200" b="1" i="1" dirty="0" smtClean="0">
                <a:solidFill>
                  <a:schemeClr val="bg1"/>
                </a:solidFill>
              </a:rPr>
              <a:t> </a:t>
            </a:r>
            <a:r>
              <a:rPr lang="cs-CZ" sz="2400" i="1" dirty="0" smtClean="0">
                <a:solidFill>
                  <a:schemeClr val="bg1"/>
                </a:solidFill>
              </a:rPr>
              <a:t>Žilina 2016</a:t>
            </a:r>
            <a:endParaRPr lang="cs-CZ" sz="2400" i="1" dirty="0">
              <a:solidFill>
                <a:schemeClr val="bg1"/>
              </a:solidFill>
            </a:endParaRPr>
          </a:p>
        </p:txBody>
      </p:sp>
      <p:pic>
        <p:nvPicPr>
          <p:cNvPr id="20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800" y="1806913"/>
            <a:ext cx="511175" cy="640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205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5" name="Obdélník 4"/>
          <p:cNvSpPr/>
          <p:nvPr/>
        </p:nvSpPr>
        <p:spPr>
          <a:xfrm>
            <a:off x="114300" y="160338"/>
            <a:ext cx="8928100" cy="662463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4400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831850"/>
            <a:ext cx="8928100" cy="129540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>
              <a:buNone/>
              <a:defRPr/>
            </a:pP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Jak zabránit krádeži kola? Musíme zloděje 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odradit!</a:t>
            </a:r>
            <a:endParaRPr lang="cs-CZ" sz="28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113970" y="280381"/>
            <a:ext cx="8922079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  </a:t>
            </a:r>
            <a:r>
              <a:rPr lang="cs-CZ" sz="24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Proč forenzní </a:t>
            </a:r>
            <a:r>
              <a:rPr lang="cs-CZ" sz="2400" b="1" dirty="0">
                <a:solidFill>
                  <a:prstClr val="black"/>
                </a:solidFill>
                <a:latin typeface="Arial" charset="0"/>
                <a:cs typeface="Arial" charset="0"/>
              </a:rPr>
              <a:t>identifikační </a:t>
            </a:r>
            <a:r>
              <a:rPr lang="cs-CZ" sz="2400" b="1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značení jízdních kol? </a:t>
            </a:r>
            <a:endParaRPr lang="cs-CZ" sz="2400" b="1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2058" name="Rectangle 23"/>
          <p:cNvSpPr>
            <a:spLocks noChangeArrowheads="1"/>
          </p:cNvSpPr>
          <p:nvPr/>
        </p:nvSpPr>
        <p:spPr bwMode="auto">
          <a:xfrm>
            <a:off x="2700338" y="6237288"/>
            <a:ext cx="44561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 altLang="cs-CZ" b="1"/>
              <a:t> </a:t>
            </a:r>
          </a:p>
        </p:txBody>
      </p:sp>
      <p:pic>
        <p:nvPicPr>
          <p:cNvPr id="45058" name="Picture 2" descr="http://g.denik.cz/11/7c/3635907_lovosice_cipovani_kola_galerie-9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293096"/>
            <a:ext cx="2520280" cy="165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4" descr="http://krnov.cyklistikakrnov.com/images/mp-nalepka-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8303" y="2517774"/>
            <a:ext cx="2204270" cy="165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6" descr="http://mtbs.cz/media/cms/2015/04/28/protect6-predstaveni-mtbs-cl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302448"/>
            <a:ext cx="1646054" cy="164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http://kolo.cz/media/2010/11/24/RTEmagicC_evidence_kol.JP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502695"/>
            <a:ext cx="2176549" cy="165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6" name="Picture 10" descr="http://kolo.cz/media/2011/05/15/sericisl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2502695"/>
            <a:ext cx="1821113" cy="1654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7" name="Picture 11" descr="F:\Disk 500GB 28.10.2015\prevence\My Passport 500\DNA\forenzní značení\Orlová\kolo tečky\DSC_0008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1516" y="4366191"/>
            <a:ext cx="2378007" cy="1581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4" descr="L:\DNA\datadotdna\Logo prevenc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933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 smtClean="0">
                <a:solidFill>
                  <a:schemeClr val="bg1"/>
                </a:solidFill>
              </a:rPr>
              <a:t>FIZ moderní </a:t>
            </a:r>
            <a:r>
              <a:rPr lang="cs-CZ" b="1" dirty="0">
                <a:solidFill>
                  <a:schemeClr val="bg1"/>
                </a:solidFill>
              </a:rPr>
              <a:t>ochrana </a:t>
            </a:r>
            <a:r>
              <a:rPr lang="cs-CZ" b="1" dirty="0" smtClean="0">
                <a:solidFill>
                  <a:schemeClr val="bg1"/>
                </a:solidFill>
              </a:rPr>
              <a:t>jízdních kol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3064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5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075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chemeClr val="bg1"/>
                </a:solidFill>
              </a:rPr>
              <a:t>  Unikátní ochrana majetku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chemeClr val="bg1"/>
                </a:solidFill>
              </a:rPr>
              <a:t>  Jednoduchá aplikace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chemeClr val="bg1"/>
                </a:solidFill>
              </a:rPr>
              <a:t>  Možnost „masového“ využití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rgbClr val="FFFFFF"/>
                </a:solidFill>
              </a:rPr>
              <a:t>  Dlouhá životnost 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rgbClr val="FFFFFF"/>
                </a:solidFill>
              </a:rPr>
              <a:t>  Vysoká odolnost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rgbClr val="FFFFFF"/>
                </a:solidFill>
              </a:rPr>
              <a:t>  Jednoduchá identifikace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rgbClr val="FFFFFF"/>
                </a:solidFill>
              </a:rPr>
              <a:t>  Nízká cena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rgbClr val="FFFFFF"/>
                </a:solidFill>
              </a:rPr>
              <a:t>  Využití registrů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endParaRPr lang="cs-CZ" sz="24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dirty="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Forenzní identifikační značení</a:t>
            </a:r>
            <a:endParaRPr lang="cs-CZ" sz="2800" b="1" dirty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3083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3084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3089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8" name="Picture 6" descr="http://www.nakole.cz/images/f/diskuse/47/l/772152-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2636912"/>
            <a:ext cx="3926440" cy="294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62917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075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dát jízdnímu kolu identitu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odradit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pachatele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zvýšit riziko dopadení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znemožnit další používání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omezit </a:t>
            </a: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prodej 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minimalizovat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podvody</a:t>
            </a:r>
          </a:p>
          <a:p>
            <a:pPr marL="285750" indent="-285750">
              <a:buFont typeface="Wingdings" pitchFamily="2" charset="2"/>
              <a:buChar char="Ø"/>
              <a:defRPr/>
            </a:pP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urychlit </a:t>
            </a:r>
            <a:r>
              <a:rPr lang="cs-CZ" sz="2400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vrácení </a:t>
            </a:r>
            <a:r>
              <a:rPr lang="cs-CZ" sz="2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jízdních kol</a:t>
            </a: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dirty="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Cíle forenzního identifikačního </a:t>
            </a: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značení 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3083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3084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3089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4" name="Picture 2" descr="alt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866" y="2519724"/>
            <a:ext cx="1947390" cy="1216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56" name="Picture 4" descr="http://www.centrumnews.cz/sites/default/files/field/image/zlodej_kol_big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985739"/>
            <a:ext cx="1656482" cy="1174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60" name="Picture 8" descr="http://datatag.cz/images-news/news_2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8866" y="4005064"/>
            <a:ext cx="1737688" cy="1303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162" name="Picture 10" descr="http://i.idnes.cz/11/113/cl6/JB3f50c5_113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40611">
            <a:off x="6384194" y="3970287"/>
            <a:ext cx="1998287" cy="1164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8490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075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Označování jízdních kol pomocí speciálních roztoků, obsahujících UV složku, mikročástice s kódem, „DNA“, jako prevence krádežím, nebo za účelem pozdější identifikace…</a:t>
            </a:r>
          </a:p>
          <a:p>
            <a:pPr marL="0" indent="0">
              <a:buFont typeface="Arial" charset="0"/>
              <a:buAutoNum type="arabicPeriod"/>
            </a:pPr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dirty="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Forenzní identifikační značení 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3083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3084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sp>
        <p:nvSpPr>
          <p:cNvPr id="3086" name="Obdélník 1"/>
          <p:cNvSpPr>
            <a:spLocks noChangeArrowheads="1"/>
          </p:cNvSpPr>
          <p:nvPr/>
        </p:nvSpPr>
        <p:spPr bwMode="auto">
          <a:xfrm>
            <a:off x="555789" y="3846414"/>
            <a:ext cx="794982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altLang="cs-CZ" sz="2400" b="1" dirty="0" smtClean="0">
                <a:solidFill>
                  <a:schemeClr val="bg1"/>
                </a:solidFill>
              </a:rPr>
              <a:t>  Zdraví </a:t>
            </a:r>
            <a:r>
              <a:rPr lang="cs-CZ" altLang="cs-CZ" sz="2400" b="1" dirty="0">
                <a:solidFill>
                  <a:schemeClr val="bg1"/>
                </a:solidFill>
              </a:rPr>
              <a:t>nezávadné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>
                <a:solidFill>
                  <a:schemeClr val="bg1"/>
                </a:solidFill>
              </a:rPr>
              <a:t>  Netoxické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>
                <a:solidFill>
                  <a:schemeClr val="bg1"/>
                </a:solidFill>
              </a:rPr>
              <a:t>  Chemicky stabilní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>
                <a:solidFill>
                  <a:schemeClr val="bg1"/>
                </a:solidFill>
              </a:rPr>
              <a:t>  Nízké nebezpečí požáru</a:t>
            </a:r>
          </a:p>
          <a:p>
            <a:pPr>
              <a:buFont typeface="Wingdings" pitchFamily="2" charset="2"/>
              <a:buChar char="Ø"/>
            </a:pPr>
            <a:r>
              <a:rPr lang="cs-CZ" altLang="cs-CZ" sz="2400" b="1" dirty="0">
                <a:solidFill>
                  <a:schemeClr val="bg1"/>
                </a:solidFill>
              </a:rPr>
              <a:t>  Nepoškozuje </a:t>
            </a:r>
            <a:r>
              <a:rPr lang="cs-CZ" altLang="cs-CZ" sz="2400" b="1" dirty="0" smtClean="0">
                <a:solidFill>
                  <a:schemeClr val="bg1"/>
                </a:solidFill>
              </a:rPr>
              <a:t>povrch jízdního </a:t>
            </a:r>
            <a:r>
              <a:rPr lang="cs-CZ" altLang="cs-CZ" sz="2400" b="1" dirty="0">
                <a:solidFill>
                  <a:schemeClr val="bg1"/>
                </a:solidFill>
              </a:rPr>
              <a:t>kola</a:t>
            </a:r>
          </a:p>
        </p:txBody>
      </p:sp>
      <p:pic>
        <p:nvPicPr>
          <p:cNvPr id="3089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Disk 500GB 28.10.2015\prevence\My Passport 500\DNA\forenzní značení\foto z MP ČR\Příbor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837840"/>
            <a:ext cx="1617636" cy="1821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364175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075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 marL="285750" indent="-285750">
              <a:buFont typeface="Wingdings" pitchFamily="2" charset="2"/>
              <a:buChar char="Ø"/>
              <a:defRPr/>
            </a:pPr>
            <a:endParaRPr lang="cs-CZ" sz="2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Font typeface="Arial" charset="0"/>
              <a:buNone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dirty="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Ochrana 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jízdních kol </a:t>
            </a:r>
            <a:r>
              <a:rPr lang="cs-CZ" sz="28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s tříletou tradicí </a:t>
            </a:r>
            <a:r>
              <a:rPr lang="cs-CZ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v ČR</a:t>
            </a:r>
            <a:endParaRPr lang="cs-CZ" sz="24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3083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3084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3089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F:\Disk 500GB 28.10.2015\prevence\My Passport 500\DNA\forenzní značení\Orlová\kolo tečky\DSC_0008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0438" y="2935963"/>
            <a:ext cx="4003084" cy="266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:\Disk 500GB 28.10.2015\prevence\My Passport 500\DNA\forenzní značení\Orlová\kolo tečky\DSC_0007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24944"/>
            <a:ext cx="4036229" cy="2683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Šipka dolů 14"/>
          <p:cNvSpPr/>
          <p:nvPr/>
        </p:nvSpPr>
        <p:spPr>
          <a:xfrm rot="17959596">
            <a:off x="1538102" y="2882046"/>
            <a:ext cx="484632" cy="97840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lů 15"/>
          <p:cNvSpPr/>
          <p:nvPr/>
        </p:nvSpPr>
        <p:spPr>
          <a:xfrm rot="17959596">
            <a:off x="1661339" y="3860105"/>
            <a:ext cx="484632" cy="97840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lů 16"/>
          <p:cNvSpPr/>
          <p:nvPr/>
        </p:nvSpPr>
        <p:spPr>
          <a:xfrm rot="17959596">
            <a:off x="5738972" y="4038735"/>
            <a:ext cx="484632" cy="97840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lů 17"/>
          <p:cNvSpPr/>
          <p:nvPr/>
        </p:nvSpPr>
        <p:spPr>
          <a:xfrm rot="17959596">
            <a:off x="5522948" y="3034447"/>
            <a:ext cx="484632" cy="978408"/>
          </a:xfrm>
          <a:prstGeom prst="downArrow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7023100" y="5160904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2013 - 2016</a:t>
            </a:r>
            <a:endParaRPr lang="cs-CZ" sz="2400" b="1" dirty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6053" y="3611915"/>
            <a:ext cx="1968500" cy="147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571672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171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7172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542338" cy="37766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endParaRPr lang="cs-CZ" altLang="cs-CZ" sz="2400" b="1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800" b="1" dirty="0" smtClean="0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Forenzní </a:t>
            </a: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identifikační značení  </a:t>
            </a: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jízdních kol </a:t>
            </a:r>
          </a:p>
          <a:p>
            <a:pPr algn="ctr">
              <a:defRPr/>
            </a:pP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a kompenzačních pomůcek</a:t>
            </a:r>
            <a:endParaRPr lang="cs-CZ" sz="2800" b="1" dirty="0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algn="ctr">
              <a:defRPr/>
            </a:pPr>
            <a:endParaRPr lang="cs-CZ" sz="2800" b="1" dirty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7179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7180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1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7182" name="Obrázek 11" descr="E:\DNA\forenzní značení\foto míst na kole\kolo označené pomocí FIZ - neviditelné pro lidské ok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20938"/>
            <a:ext cx="2276475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Obrázek 12" descr="E:\DNA\forenzní značení\foto míst na kole\kolo označené FIZ - označení je vidět pod UV lampou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9900" y="2420938"/>
            <a:ext cx="2266950" cy="150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Obrázek 14" descr="E:\DNA\forenzní značení\Invalidní vozíky 2014\fotky vozíků\vozík dna\IMG_001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850" y="4214813"/>
            <a:ext cx="22383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Obrázek 15" descr="E:\DNA\forenzní značení\Invalidní vozíky 2014\fotky vozíků\vozík dna\IMG_001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4214813"/>
            <a:ext cx="227647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6" name="TextovéPole 1"/>
          <p:cNvSpPr txBox="1">
            <a:spLocks noChangeArrowheads="1"/>
          </p:cNvSpPr>
          <p:nvPr/>
        </p:nvSpPr>
        <p:spPr bwMode="auto">
          <a:xfrm>
            <a:off x="5435600" y="2574925"/>
            <a:ext cx="3606800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</a:rPr>
              <a:t>označení předmětu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</a:rPr>
              <a:t>vyplnění registračních formulářů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</a:rPr>
              <a:t>fotodokumentace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2400">
              <a:solidFill>
                <a:schemeClr val="bg1"/>
              </a:solidFill>
            </a:endParaRPr>
          </a:p>
          <a:p>
            <a:pPr eaLnBrk="1" hangingPunct="1">
              <a:buFont typeface="Wingdings" pitchFamily="2" charset="2"/>
              <a:buChar char="Ø"/>
            </a:pPr>
            <a:r>
              <a:rPr lang="cs-CZ" sz="2400">
                <a:solidFill>
                  <a:schemeClr val="bg1"/>
                </a:solidFill>
              </a:rPr>
              <a:t>registrace předmětů do příslušných registrů</a:t>
            </a:r>
          </a:p>
        </p:txBody>
      </p:sp>
      <p:pic>
        <p:nvPicPr>
          <p:cNvPr id="17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8195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5124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2244725"/>
            <a:ext cx="8964612" cy="3776663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p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opis a foto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   jízdního kola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ú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daje o majiteli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v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stup </a:t>
            </a: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pouze </a:t>
            </a: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   příslušná </a:t>
            </a: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MP</a:t>
            </a: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  <a:endParaRPr lang="cs-CZ" altLang="cs-CZ" sz="24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0650" y="87312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Místní registr obecní/ městské policie</a:t>
            </a:r>
          </a:p>
        </p:txBody>
      </p:sp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8202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pic>
        <p:nvPicPr>
          <p:cNvPr id="8204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8206" name="Obrázek 1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2420938"/>
            <a:ext cx="5905500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243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5124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2244725"/>
            <a:ext cx="8964612" cy="3776663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  <a:endParaRPr lang="cs-CZ" altLang="cs-CZ" sz="24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0650" y="87312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Místní registr obecní/ městské policie</a:t>
            </a:r>
          </a:p>
        </p:txBody>
      </p:sp>
      <p:pic>
        <p:nvPicPr>
          <p:cNvPr id="102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10250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sp>
        <p:nvSpPr>
          <p:cNvPr id="10252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chemeClr val="bg1"/>
                </a:solidFill>
              </a:rPr>
              <a:t> Projekt MVČR a obecních policií </a:t>
            </a:r>
            <a:endParaRPr lang="cs-CZ"/>
          </a:p>
        </p:txBody>
      </p:sp>
      <p:pic>
        <p:nvPicPr>
          <p:cNvPr id="10253" name="Obrázek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3"/>
          <a:stretch>
            <a:fillRect/>
          </a:stretch>
        </p:blipFill>
        <p:spPr bwMode="auto">
          <a:xfrm>
            <a:off x="120650" y="2168525"/>
            <a:ext cx="8964613" cy="4592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267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5124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2244725"/>
            <a:ext cx="8964612" cy="3776663"/>
          </a:xfrm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4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  <a:endParaRPr lang="cs-CZ" altLang="cs-CZ" sz="24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20650" y="87312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Místní registr obecní/ městské policie</a:t>
            </a: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11274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sp>
        <p:nvSpPr>
          <p:cNvPr id="11276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chemeClr val="bg1"/>
                </a:solidFill>
              </a:rPr>
              <a:t> Projekt MVČR a obecních policií </a:t>
            </a:r>
            <a:endParaRPr lang="cs-CZ"/>
          </a:p>
        </p:txBody>
      </p:sp>
      <p:pic>
        <p:nvPicPr>
          <p:cNvPr id="11277" name="Obrázek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78" b="5293"/>
          <a:stretch>
            <a:fillRect/>
          </a:stretch>
        </p:blipFill>
        <p:spPr bwMode="auto">
          <a:xfrm>
            <a:off x="120650" y="2182813"/>
            <a:ext cx="8921750" cy="457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291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922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2244725"/>
            <a:ext cx="8964612" cy="3776663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1. městské policie</a:t>
            </a: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popis jízdního kola</a:t>
            </a: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0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f</a:t>
            </a: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otografie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základní údaje majitele</a:t>
            </a:r>
          </a:p>
          <a:p>
            <a:pPr marL="0" indent="0" eaLnBrk="1" hangingPunct="1">
              <a:spcBef>
                <a:spcPct val="0"/>
              </a:spcBef>
              <a:spcAft>
                <a:spcPts val="600"/>
              </a:spcAft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2. fyzické osoby</a:t>
            </a: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0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popis jízdního kola</a:t>
            </a: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fotografie</a:t>
            </a:r>
          </a:p>
          <a:p>
            <a:pPr eaLnBrk="1" hangingPunct="1">
              <a:spcBef>
                <a:spcPct val="0"/>
              </a:spcBef>
              <a:spcAft>
                <a:spcPts val="600"/>
              </a:spcAft>
              <a:buClr>
                <a:schemeClr val="bg1"/>
              </a:buClr>
              <a:buFont typeface="Wingdings" pitchFamily="2" charset="2"/>
              <a:buChar char="Ø"/>
              <a:defRPr/>
            </a:pPr>
            <a:r>
              <a:rPr lang="cs-CZ" altLang="cs-CZ" sz="20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</a:t>
            </a: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sobní údaje majitele</a:t>
            </a:r>
          </a:p>
          <a:p>
            <a:pPr marL="0" indent="0" eaLnBrk="1" hangingPunct="1">
              <a:spcBef>
                <a:spcPct val="0"/>
              </a:spcBef>
              <a:spcAft>
                <a:spcPts val="600"/>
              </a:spcAft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3. Policie ČR</a:t>
            </a:r>
          </a:p>
          <a:p>
            <a:pPr marL="0" indent="0" eaLnBrk="1" hangingPunct="1">
              <a:spcBef>
                <a:spcPct val="0"/>
              </a:spcBef>
              <a:spcAft>
                <a:spcPts val="600"/>
              </a:spcAft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4. Pojišťovny ČR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Národní registr REFIZ</a:t>
            </a:r>
          </a:p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registr forenzního identifikačního značení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pic>
        <p:nvPicPr>
          <p:cNvPr id="12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3600" y="2492375"/>
            <a:ext cx="5537200" cy="2976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9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pic>
        <p:nvPicPr>
          <p:cNvPr id="12301" name="Picture 14" descr="L:\DNA\datadotdna\Logo preven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2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14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339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922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2244725"/>
            <a:ext cx="8964612" cy="3776663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Národní registr REFIZ</a:t>
            </a:r>
          </a:p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registr forenzního identifikačního značení</a:t>
            </a:r>
          </a:p>
        </p:txBody>
      </p:sp>
      <p:pic>
        <p:nvPicPr>
          <p:cNvPr id="143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14346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pic>
        <p:nvPicPr>
          <p:cNvPr id="14348" name="Obrázek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5" r="1541" b="8389"/>
          <a:stretch>
            <a:fillRect/>
          </a:stretch>
        </p:blipFill>
        <p:spPr bwMode="auto">
          <a:xfrm>
            <a:off x="114300" y="2276475"/>
            <a:ext cx="8921750" cy="448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363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922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179388" y="2244725"/>
            <a:ext cx="8964612" cy="3776663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</a:p>
          <a:p>
            <a:pPr marL="0" indent="0" eaLnBrk="1" hangingPunct="1">
              <a:spcBef>
                <a:spcPct val="0"/>
              </a:spcBef>
              <a:buClr>
                <a:schemeClr val="bg1"/>
              </a:buClr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eaLnBrk="1" hangingPunct="1">
              <a:spcBef>
                <a:spcPct val="0"/>
              </a:spcBef>
              <a:buClr>
                <a:schemeClr val="bg1"/>
              </a:buClr>
              <a:buFont typeface="Wingdings" pitchFamily="2" charset="2"/>
              <a:buChar char="Ø"/>
              <a:defRPr/>
            </a:pPr>
            <a:endParaRPr lang="cs-CZ" altLang="cs-CZ" sz="20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Národní registr REFIZ</a:t>
            </a:r>
          </a:p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registr forenzního identifikačního značení</a:t>
            </a:r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15370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pic>
        <p:nvPicPr>
          <p:cNvPr id="15372" name="Obrázek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30" b="8360"/>
          <a:stretch>
            <a:fillRect/>
          </a:stretch>
        </p:blipFill>
        <p:spPr bwMode="auto">
          <a:xfrm>
            <a:off x="117475" y="2276475"/>
            <a:ext cx="8918575" cy="448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5364088" y="3140968"/>
            <a:ext cx="151216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000" dirty="0" smtClea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endParaRPr lang="cs-CZ" sz="20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Jeseník, MP Krnov, MP Opava, MP Hlučín, </a:t>
            </a: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Bílovec, MP 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Vítkov,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Ostrava, 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Orlová, </a:t>
            </a:r>
          </a:p>
          <a:p>
            <a:pPr>
              <a:defRPr/>
            </a:pP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Karviná,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Český-Těšín, MP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Frýdek-Místek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</a:t>
            </a:r>
            <a:endParaRPr lang="cs-CZ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Příbor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Nový Jičín, 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Frenštát p/R,</a:t>
            </a: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Kroměříž, MP Rumburk, MP Varnsdorf, </a:t>
            </a: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Domažlice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, MP Přeštice, MP Plzeň, MP Břeclav, </a:t>
            </a: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Praha, MP Bruntál, MP Rýmařov, MP Hranice, </a:t>
            </a:r>
          </a:p>
          <a:p>
            <a:pPr>
              <a:defRPr/>
            </a:pP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MP </a:t>
            </a:r>
            <a:r>
              <a:rPr lang="cs-CZ" sz="24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cs-CZ" sz="24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setín</a:t>
            </a:r>
            <a:endParaRPr lang="cs-CZ" sz="24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38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8" name="Obdélník 7"/>
          <p:cNvSpPr/>
          <p:nvPr/>
        </p:nvSpPr>
        <p:spPr>
          <a:xfrm>
            <a:off x="107950" y="91122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sz="28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cs-CZ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Značení jízdních kol „syntetickou DNA“</a:t>
            </a:r>
          </a:p>
          <a:p>
            <a:pPr algn="ctr">
              <a:defRPr/>
            </a:pPr>
            <a:r>
              <a:rPr lang="cs-CZ" sz="2800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městskými policiemi v  ČR </a:t>
            </a:r>
          </a:p>
          <a:p>
            <a:pPr algn="ctr">
              <a:defRPr/>
            </a:pPr>
            <a:endParaRPr lang="cs-CZ" sz="4400" b="1" dirty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16389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pic>
        <p:nvPicPr>
          <p:cNvPr id="16393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3" descr="L:\DNA\forenzní značení\foto z MP ČR\MP Karviná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1418" y="2420888"/>
            <a:ext cx="1725037" cy="1152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4" descr="L:\DNA\forenzní značení\foto z MP ČR\odmaštění OP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001" y="3776590"/>
            <a:ext cx="1727254" cy="1164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7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sp>
        <p:nvSpPr>
          <p:cNvPr id="16399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14" name="Picture 20" descr="F:\Disk 500GB 28.10.2015\prevence\My Passport 500\DNA\forenzní značení\foto z MP ČR\Kroměříž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001" y="5142331"/>
            <a:ext cx="1725037" cy="1149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1" descr="F:\Disk 500GB 28.10.2015\prevence\My Passport 500\DNA\forenzní značení\foto z MP ČR\Kroměříž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915699"/>
            <a:ext cx="916695" cy="137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2" descr="F:\Disk 500GB 28.10.2015\prevence\My Passport 500\DNA\forenzní značení\foto z MP ČR\Hlučín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2471" y="4941168"/>
            <a:ext cx="1727592" cy="114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00" name="Picture 16" descr="F:\Disk 500GB 28.10.2015\prevence\My Passport 500\DNA\forenzní značení\foto z MP ČR\Hlučín1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435" y="4915699"/>
            <a:ext cx="1727631" cy="1148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411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68313" y="2266950"/>
            <a:ext cx="8574087" cy="3917950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Registrováno v REFIZ 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– 7118 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jízdních kol</a:t>
            </a: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Odcizeno v REFIZ 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– 46 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jízdních kol</a:t>
            </a: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Průměrně </a:t>
            </a:r>
            <a:r>
              <a:rPr lang="cs-CZ" altLang="cs-CZ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REFIZ 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každý 155 majitel</a:t>
            </a:r>
            <a:endParaRPr lang="cs-CZ" altLang="cs-CZ" sz="2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spcBef>
                <a:spcPts val="300"/>
              </a:spcBef>
              <a:buFont typeface="Arial" charset="0"/>
              <a:buNone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růměrně v ČR – každý 40 majitel</a:t>
            </a:r>
          </a:p>
          <a:p>
            <a:pPr marL="0" indent="0">
              <a:spcBef>
                <a:spcPts val="300"/>
              </a:spcBef>
              <a:buFont typeface="Arial" charset="0"/>
              <a:buNone/>
              <a:defRPr/>
            </a:pPr>
            <a:endParaRPr lang="cs-CZ" altLang="cs-CZ" sz="24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300"/>
              </a:spcBef>
              <a:buFont typeface="Arial" charset="0"/>
              <a:buNone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růměrně v jiných registrech – každý 75 majitel</a:t>
            </a:r>
          </a:p>
        </p:txBody>
      </p:sp>
      <p:sp>
        <p:nvSpPr>
          <p:cNvPr id="8" name="Obdélník 7"/>
          <p:cNvSpPr/>
          <p:nvPr/>
        </p:nvSpPr>
        <p:spPr>
          <a:xfrm>
            <a:off x="114300" y="912813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Je značení a registrace efektivní?</a:t>
            </a:r>
            <a:endParaRPr lang="cs-CZ" sz="2800" b="1" dirty="0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pic>
        <p:nvPicPr>
          <p:cNvPr id="17418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sp>
        <p:nvSpPr>
          <p:cNvPr id="17421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schemeClr val="bg1"/>
                </a:solidFill>
              </a:rPr>
              <a:t>FIZ moderní ochrana jízdních kol </a:t>
            </a:r>
            <a:endParaRPr lang="cs-CZ" dirty="0"/>
          </a:p>
        </p:txBody>
      </p:sp>
      <p:pic>
        <p:nvPicPr>
          <p:cNvPr id="14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0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0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ctrTitle" idx="4294967295"/>
          </p:nvPr>
        </p:nvSpPr>
        <p:spPr>
          <a:xfrm>
            <a:off x="33338" y="1484313"/>
            <a:ext cx="9144000" cy="1417637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cs-CZ" altLang="cs-CZ" sz="3600" b="1" smtClean="0">
                <a:solidFill>
                  <a:srgbClr val="FFFFFF"/>
                </a:solidFill>
                <a:latin typeface="Arial" charset="0"/>
              </a:rPr>
              <a:t>Forenzní značení a registrace jízdních kol městskými policiemi v ČR</a:t>
            </a:r>
          </a:p>
        </p:txBody>
      </p:sp>
      <p:sp>
        <p:nvSpPr>
          <p:cNvPr id="20486" name="TextovéPole 15"/>
          <p:cNvSpPr txBox="1">
            <a:spLocks noChangeArrowheads="1"/>
          </p:cNvSpPr>
          <p:nvPr/>
        </p:nvSpPr>
        <p:spPr bwMode="auto">
          <a:xfrm>
            <a:off x="179388" y="4875213"/>
            <a:ext cx="885507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defRPr sz="2600">
                <a:solidFill>
                  <a:schemeClr val="tx1"/>
                </a:solidFill>
                <a:latin typeface="Perpetua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Perpetua" pitchFamily="18" charset="0"/>
              </a:defRPr>
            </a:lvl2pPr>
            <a:lvl3pPr marL="1143000">
              <a:defRPr sz="2000">
                <a:solidFill>
                  <a:schemeClr val="tx1"/>
                </a:solidFill>
                <a:latin typeface="Perpetua" pitchFamily="18" charset="0"/>
              </a:defRPr>
            </a:lvl3pPr>
            <a:lvl4pPr marL="1600200">
              <a:defRPr sz="2000">
                <a:solidFill>
                  <a:schemeClr val="tx1"/>
                </a:solidFill>
                <a:latin typeface="Perpetua" pitchFamily="18" charset="0"/>
              </a:defRPr>
            </a:lvl4pPr>
            <a:lvl5pPr marL="2057400">
              <a:defRPr sz="2000">
                <a:solidFill>
                  <a:schemeClr val="tx1"/>
                </a:solidFill>
                <a:latin typeface="Perpetua" pitchFamily="18" charset="0"/>
              </a:defRPr>
            </a:lvl5pPr>
            <a:lvl6pPr marL="25146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</a:defRPr>
            </a:lvl6pPr>
            <a:lvl7pPr marL="29718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</a:defRPr>
            </a:lvl7pPr>
            <a:lvl8pPr marL="34290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</a:defRPr>
            </a:lvl8pPr>
            <a:lvl9pPr marL="388620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>
                <a:solidFill>
                  <a:schemeClr val="tx1"/>
                </a:solidFill>
                <a:latin typeface="Perpetua" pitchFamily="18" charset="0"/>
              </a:defRPr>
            </a:lvl9pPr>
          </a:lstStyle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endParaRPr lang="cs-CZ" sz="2400" dirty="0" smtClean="0">
              <a:latin typeface="Arial" charset="0"/>
            </a:endParaRPr>
          </a:p>
          <a:p>
            <a:pPr marL="0" indent="0">
              <a:buClr>
                <a:schemeClr val="accent1"/>
              </a:buClr>
              <a:defRPr/>
            </a:pPr>
            <a:endParaRPr lang="cs-CZ" sz="2400" dirty="0">
              <a:latin typeface="Arial" charset="0"/>
            </a:endParaRPr>
          </a:p>
          <a:p>
            <a:pPr marL="0" indent="0">
              <a:buClr>
                <a:schemeClr val="accent1"/>
              </a:buClr>
              <a:defRPr/>
            </a:pPr>
            <a:endParaRPr lang="cs-CZ" sz="2400" dirty="0" smtClean="0">
              <a:latin typeface="Arial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None/>
              <a:defRPr/>
            </a:pPr>
            <a:endParaRPr lang="cs-CZ" sz="2400" b="1" dirty="0" smtClean="0">
              <a:latin typeface="Arial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None/>
              <a:defRPr/>
            </a:pPr>
            <a:r>
              <a:rPr lang="cs-CZ" sz="2400" dirty="0" smtClean="0">
                <a:latin typeface="Arial" charset="0"/>
              </a:rPr>
              <a:t>                        </a:t>
            </a:r>
            <a:endParaRPr lang="cs-CZ" sz="2400" dirty="0" smtClean="0">
              <a:latin typeface="Arial" charset="0"/>
              <a:sym typeface="Arial" charset="0"/>
            </a:endParaRPr>
          </a:p>
          <a:p>
            <a:pPr>
              <a:defRPr/>
            </a:pPr>
            <a:r>
              <a:rPr lang="cs-CZ" sz="2400" dirty="0" smtClean="0">
                <a:latin typeface="Arial" charset="0"/>
                <a:sym typeface="Arial" charset="0"/>
              </a:rPr>
              <a:t>      </a:t>
            </a:r>
          </a:p>
          <a:p>
            <a:pPr>
              <a:defRPr/>
            </a:pPr>
            <a:endParaRPr lang="cs-CZ" sz="2400" dirty="0" smtClean="0">
              <a:latin typeface="Arial" charset="0"/>
              <a:sym typeface="Arial" charset="0"/>
            </a:endParaRPr>
          </a:p>
          <a:p>
            <a:pPr>
              <a:defRPr/>
            </a:pPr>
            <a:endParaRPr lang="cs-CZ" sz="1800" dirty="0" smtClean="0">
              <a:latin typeface="Arial" charset="0"/>
              <a:sym typeface="Arial" charset="0"/>
            </a:endParaRPr>
          </a:p>
          <a:p>
            <a:pPr>
              <a:defRPr/>
            </a:pPr>
            <a:endParaRPr lang="cs-CZ" sz="1800" dirty="0" smtClean="0">
              <a:latin typeface="Arial" charset="0"/>
              <a:sym typeface="Arial" charset="0"/>
            </a:endParaRPr>
          </a:p>
          <a:p>
            <a:pPr>
              <a:defRPr/>
            </a:pPr>
            <a:endParaRPr lang="cs-CZ" sz="2400" dirty="0" smtClean="0">
              <a:latin typeface="Arial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AutoNum type="arabicPeriod"/>
              <a:defRPr/>
            </a:pPr>
            <a:endParaRPr lang="cs-CZ" sz="2400" dirty="0" smtClean="0">
              <a:latin typeface="Arial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endParaRPr lang="cs-CZ" sz="2400" dirty="0" smtClean="0">
              <a:latin typeface="Arial" charset="0"/>
            </a:endParaRPr>
          </a:p>
          <a:p>
            <a:pPr>
              <a:buClr>
                <a:schemeClr val="accent1"/>
              </a:buClr>
              <a:buFont typeface="Wingdings" pitchFamily="2" charset="2"/>
              <a:buChar char="Ø"/>
              <a:defRPr/>
            </a:pPr>
            <a:endParaRPr lang="cs-CZ" sz="2400" dirty="0" smtClean="0">
              <a:latin typeface="Arial" charset="0"/>
            </a:endParaRPr>
          </a:p>
        </p:txBody>
      </p:sp>
      <p:cxnSp>
        <p:nvCxnSpPr>
          <p:cNvPr id="3" name="Přímá spojnice 2"/>
          <p:cNvCxnSpPr/>
          <p:nvPr/>
        </p:nvCxnSpPr>
        <p:spPr>
          <a:xfrm>
            <a:off x="6588125" y="3068638"/>
            <a:ext cx="504825" cy="21590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092950" y="3284538"/>
            <a:ext cx="287338" cy="5048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 flipH="1">
            <a:off x="7235825" y="3789363"/>
            <a:ext cx="144463" cy="7143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7235825" y="3860800"/>
            <a:ext cx="50482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 flipH="1">
            <a:off x="7524750" y="3860800"/>
            <a:ext cx="215900" cy="2889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4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1437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8" name="Přímá spojnice 27"/>
          <p:cNvCxnSpPr/>
          <p:nvPr/>
        </p:nvCxnSpPr>
        <p:spPr>
          <a:xfrm>
            <a:off x="6732588" y="2565400"/>
            <a:ext cx="360362" cy="35877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7092950" y="2924175"/>
            <a:ext cx="395288" cy="25241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 flipH="1">
            <a:off x="7380288" y="3176588"/>
            <a:ext cx="107950" cy="2524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 flipV="1">
            <a:off x="7380288" y="3284538"/>
            <a:ext cx="504825" cy="14446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 flipH="1">
            <a:off x="7740650" y="3284538"/>
            <a:ext cx="144463" cy="2524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 flipV="1">
            <a:off x="7740650" y="3357563"/>
            <a:ext cx="287338" cy="17938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8027988" y="3284538"/>
            <a:ext cx="288925" cy="7302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>
            <a:off x="8316913" y="3284538"/>
            <a:ext cx="142875" cy="25241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H="1">
            <a:off x="8027988" y="3536950"/>
            <a:ext cx="431800" cy="10795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7632700" y="3644900"/>
            <a:ext cx="395288" cy="1793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Ovál 62"/>
          <p:cNvSpPr/>
          <p:nvPr/>
        </p:nvSpPr>
        <p:spPr>
          <a:xfrm>
            <a:off x="3086100" y="981075"/>
            <a:ext cx="46038" cy="46038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18454" name="TextovéPole 18431"/>
          <p:cNvSpPr txBox="1">
            <a:spLocks noChangeArrowheads="1"/>
          </p:cNvSpPr>
          <p:nvPr/>
        </p:nvSpPr>
        <p:spPr bwMode="auto">
          <a:xfrm>
            <a:off x="271149" y="303070"/>
            <a:ext cx="4752975" cy="36933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/>
              <a:t>Forenzní identifikační značení </a:t>
            </a:r>
            <a:r>
              <a:rPr lang="cs-CZ" b="1" dirty="0" smtClean="0"/>
              <a:t>nejen v ČR </a:t>
            </a:r>
            <a:endParaRPr lang="cs-CZ" b="1" dirty="0"/>
          </a:p>
        </p:txBody>
      </p:sp>
      <p:sp>
        <p:nvSpPr>
          <p:cNvPr id="18458" name="TextovéPole 18440"/>
          <p:cNvSpPr txBox="1">
            <a:spLocks noChangeArrowheads="1"/>
          </p:cNvSpPr>
          <p:nvPr/>
        </p:nvSpPr>
        <p:spPr bwMode="auto">
          <a:xfrm>
            <a:off x="349250" y="5949950"/>
            <a:ext cx="1701800" cy="646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  <a:p>
            <a:pPr eaLnBrk="1" hangingPunct="1"/>
            <a:endParaRPr lang="cs-CZ"/>
          </a:p>
        </p:txBody>
      </p:sp>
      <p:sp>
        <p:nvSpPr>
          <p:cNvPr id="18459" name="TextovéPole 18441"/>
          <p:cNvSpPr txBox="1">
            <a:spLocks noChangeArrowheads="1"/>
          </p:cNvSpPr>
          <p:nvPr/>
        </p:nvSpPr>
        <p:spPr bwMode="auto">
          <a:xfrm>
            <a:off x="2051050" y="6272213"/>
            <a:ext cx="1081088" cy="369887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cs-CZ"/>
          </a:p>
        </p:txBody>
      </p:sp>
      <p:sp>
        <p:nvSpPr>
          <p:cNvPr id="18460" name="TextovéPole 18442"/>
          <p:cNvSpPr txBox="1">
            <a:spLocks noChangeArrowheads="1"/>
          </p:cNvSpPr>
          <p:nvPr/>
        </p:nvSpPr>
        <p:spPr bwMode="auto">
          <a:xfrm rot="2636710">
            <a:off x="7480300" y="2387600"/>
            <a:ext cx="172085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 b="1"/>
              <a:t>Spolupráce s Polskou republikou</a:t>
            </a:r>
          </a:p>
        </p:txBody>
      </p:sp>
      <p:sp>
        <p:nvSpPr>
          <p:cNvPr id="18461" name="TextovéPole 86"/>
          <p:cNvSpPr txBox="1">
            <a:spLocks noChangeArrowheads="1"/>
          </p:cNvSpPr>
          <p:nvPr/>
        </p:nvSpPr>
        <p:spPr bwMode="auto">
          <a:xfrm rot="-3180491">
            <a:off x="7410450" y="4473575"/>
            <a:ext cx="23796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 b="1" dirty="0"/>
              <a:t>Spolupráce se </a:t>
            </a:r>
          </a:p>
          <a:p>
            <a:pPr eaLnBrk="1" hangingPunct="1"/>
            <a:r>
              <a:rPr lang="cs-CZ" sz="1200" b="1" dirty="0"/>
              <a:t>Slovenskou republikou</a:t>
            </a:r>
          </a:p>
        </p:txBody>
      </p:sp>
      <p:pic>
        <p:nvPicPr>
          <p:cNvPr id="1846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>
              <a:defRPr/>
            </a:pPr>
            <a:r>
              <a:rPr lang="cs-CZ" altLang="cs-CZ" sz="2400" b="1" dirty="0" smtClean="0">
                <a:solidFill>
                  <a:srgbClr val="FFFFFF"/>
                </a:solidFill>
                <a:latin typeface="Calibri" pitchFamily="34" charset="0"/>
              </a:rPr>
              <a:t>          </a:t>
            </a:r>
            <a:r>
              <a:rPr lang="cs-CZ" altLang="cs-CZ" sz="2400" b="1" dirty="0" smtClean="0">
                <a:solidFill>
                  <a:schemeClr val="tx2">
                    <a:lumMod val="50000"/>
                  </a:schemeClr>
                </a:solidFill>
                <a:latin typeface="Calibri" pitchFamily="34" charset="0"/>
              </a:rPr>
              <a:t>2O17 </a:t>
            </a:r>
          </a:p>
        </p:txBody>
      </p:sp>
      <p:sp>
        <p:nvSpPr>
          <p:cNvPr id="18465" name="TextovéPole 2"/>
          <p:cNvSpPr txBox="1">
            <a:spLocks noChangeArrowheads="1"/>
          </p:cNvSpPr>
          <p:nvPr/>
        </p:nvSpPr>
        <p:spPr bwMode="auto">
          <a:xfrm>
            <a:off x="1331913" y="6227763"/>
            <a:ext cx="4896272" cy="368300"/>
          </a:xfrm>
          <a:prstGeom prst="rect">
            <a:avLst/>
          </a:prstGeom>
          <a:solidFill>
            <a:srgbClr val="002060"/>
          </a:solidFill>
          <a:ln w="9525">
            <a:solidFill>
              <a:srgbClr val="00206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 smtClean="0">
                <a:solidFill>
                  <a:schemeClr val="bg1"/>
                </a:solidFill>
              </a:rPr>
              <a:t>  FIZ </a:t>
            </a:r>
            <a:r>
              <a:rPr lang="cs-CZ" b="1" dirty="0">
                <a:solidFill>
                  <a:schemeClr val="bg1"/>
                </a:solidFill>
              </a:rPr>
              <a:t>moderní </a:t>
            </a:r>
            <a:r>
              <a:rPr lang="cs-CZ" b="1" dirty="0" smtClean="0">
                <a:solidFill>
                  <a:schemeClr val="bg1"/>
                </a:solidFill>
              </a:rPr>
              <a:t>a efektivní ochrana  majetku</a:t>
            </a:r>
            <a:endParaRPr lang="cs-CZ" dirty="0"/>
          </a:p>
        </p:txBody>
      </p:sp>
      <p:pic>
        <p:nvPicPr>
          <p:cNvPr id="18466" name="Picture 14" descr="L:\DNA\datadotdna\Logo prevenc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1150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7632700" y="3824288"/>
            <a:ext cx="395288" cy="18097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ál 37"/>
          <p:cNvSpPr/>
          <p:nvPr/>
        </p:nvSpPr>
        <p:spPr>
          <a:xfrm>
            <a:off x="3261519" y="1228946"/>
            <a:ext cx="45719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39" name="Ovál 38"/>
          <p:cNvSpPr/>
          <p:nvPr/>
        </p:nvSpPr>
        <p:spPr>
          <a:xfrm>
            <a:off x="6444208" y="5747845"/>
            <a:ext cx="46038" cy="46038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1" name="Ovál 40"/>
          <p:cNvSpPr/>
          <p:nvPr/>
        </p:nvSpPr>
        <p:spPr>
          <a:xfrm>
            <a:off x="3261519" y="2924175"/>
            <a:ext cx="46038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5" name="Ovál 44"/>
          <p:cNvSpPr/>
          <p:nvPr/>
        </p:nvSpPr>
        <p:spPr>
          <a:xfrm>
            <a:off x="1619672" y="4005262"/>
            <a:ext cx="45719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6" name="Ovál 45"/>
          <p:cNvSpPr/>
          <p:nvPr/>
        </p:nvSpPr>
        <p:spPr>
          <a:xfrm>
            <a:off x="1835696" y="3749241"/>
            <a:ext cx="45719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7" name="Ovál 46"/>
          <p:cNvSpPr/>
          <p:nvPr/>
        </p:nvSpPr>
        <p:spPr>
          <a:xfrm>
            <a:off x="1154431" y="4195444"/>
            <a:ext cx="45719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7308056" y="4005262"/>
            <a:ext cx="719932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Ovál 42"/>
          <p:cNvSpPr/>
          <p:nvPr/>
        </p:nvSpPr>
        <p:spPr>
          <a:xfrm>
            <a:off x="6805200" y="4509120"/>
            <a:ext cx="46038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sp>
        <p:nvSpPr>
          <p:cNvPr id="49" name="Ovál 48"/>
          <p:cNvSpPr/>
          <p:nvPr/>
        </p:nvSpPr>
        <p:spPr>
          <a:xfrm>
            <a:off x="7812881" y="4463039"/>
            <a:ext cx="46038" cy="45719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6732588" y="2565400"/>
            <a:ext cx="180181" cy="55403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flipH="1">
            <a:off x="6738128" y="3122613"/>
            <a:ext cx="180181" cy="10795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Obdélník 6"/>
          <p:cNvSpPr/>
          <p:nvPr/>
        </p:nvSpPr>
        <p:spPr>
          <a:xfrm rot="21119662">
            <a:off x="789050" y="2747131"/>
            <a:ext cx="6408316" cy="6480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>
                <a:solidFill>
                  <a:prstClr val="black"/>
                </a:solidFill>
                <a:latin typeface="Arial" charset="0"/>
                <a:cs typeface="Arial" charset="0"/>
              </a:rPr>
              <a:t> </a:t>
            </a:r>
            <a:r>
              <a:rPr lang="cs-CZ" b="1" dirty="0">
                <a:solidFill>
                  <a:srgbClr val="002060"/>
                </a:solidFill>
                <a:latin typeface="Arial" charset="0"/>
                <a:cs typeface="Arial" charset="0"/>
              </a:rPr>
              <a:t>NUTNOST SPOLUPRÁCE SE SOUSEDNÍMI STÁTY</a:t>
            </a:r>
            <a:endParaRPr lang="cs-CZ" dirty="0"/>
          </a:p>
        </p:txBody>
      </p:sp>
      <p:pic>
        <p:nvPicPr>
          <p:cNvPr id="1026" name="Picture 2" descr="E:\Disk 500GB 28.10.2015\prevence\My Passport 500\DNA\forenzní značení\foto český těšín mezin.sp\IMG_0014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519" y="1027113"/>
            <a:ext cx="1199769" cy="89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9"/>
          <p:cNvCxnSpPr>
            <a:stCxn id="63" idx="6"/>
            <a:endCxn id="38" idx="5"/>
          </p:cNvCxnSpPr>
          <p:nvPr/>
        </p:nvCxnSpPr>
        <p:spPr>
          <a:xfrm>
            <a:off x="3132138" y="1004094"/>
            <a:ext cx="168405" cy="26387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>
            <a:stCxn id="46" idx="4"/>
            <a:endCxn id="45" idx="7"/>
          </p:cNvCxnSpPr>
          <p:nvPr/>
        </p:nvCxnSpPr>
        <p:spPr>
          <a:xfrm flipH="1">
            <a:off x="1658696" y="3794960"/>
            <a:ext cx="199860" cy="21699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>
            <a:stCxn id="45" idx="1"/>
            <a:endCxn id="47" idx="1"/>
          </p:cNvCxnSpPr>
          <p:nvPr/>
        </p:nvCxnSpPr>
        <p:spPr>
          <a:xfrm flipH="1">
            <a:off x="1161126" y="4011957"/>
            <a:ext cx="465241" cy="190182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7411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68313" y="2266950"/>
            <a:ext cx="8574087" cy="3917950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nový a moderní systém ochrany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j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ednoduchý a efektivní systém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dolný systém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s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ystém zahrnující registry</a:t>
            </a:r>
            <a:endParaRPr lang="cs-CZ" altLang="cs-CZ" sz="24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n</a:t>
            </a: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enákladný systém</a:t>
            </a:r>
          </a:p>
          <a:p>
            <a:pPr marL="0" indent="0">
              <a:buNone/>
              <a:defRPr/>
            </a:pP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                 200 jízdních kol – </a:t>
            </a:r>
          </a:p>
          <a:p>
            <a:pPr>
              <a:buFont typeface="Wingdings" pitchFamily="2" charset="2"/>
              <a:buChar char="Ø"/>
              <a:defRPr/>
            </a:pPr>
            <a:endParaRPr lang="cs-CZ" altLang="cs-CZ" sz="20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None/>
              <a:defRPr/>
            </a:pP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           50 kompenzačních –   </a:t>
            </a:r>
          </a:p>
          <a:p>
            <a:pPr marL="0" indent="0">
              <a:buNone/>
              <a:defRPr/>
            </a:pPr>
            <a:r>
              <a:rPr lang="cs-CZ" altLang="cs-CZ" sz="2000" b="1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  <a:r>
              <a:rPr lang="cs-CZ" altLang="cs-CZ" sz="20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               pomůcek</a:t>
            </a:r>
          </a:p>
          <a:p>
            <a:pPr marL="0" indent="0">
              <a:buNone/>
              <a:defRPr/>
            </a:pPr>
            <a:endParaRPr lang="cs-CZ" altLang="cs-CZ" sz="2400" b="1" dirty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spcBef>
                <a:spcPts val="300"/>
              </a:spcBef>
              <a:buFont typeface="Arial" charset="0"/>
              <a:buNone/>
              <a:defRPr/>
            </a:pPr>
            <a:endParaRPr lang="cs-CZ" altLang="cs-CZ" sz="28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14300" y="912813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    </a:t>
            </a: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Potřebujeme </a:t>
            </a:r>
            <a:r>
              <a:rPr lang="cs-CZ" sz="2800" b="1" dirty="0" smtClean="0">
                <a:solidFill>
                  <a:srgbClr val="FFFFFF"/>
                </a:solidFill>
                <a:latin typeface="Arial" charset="0"/>
                <a:cs typeface="Arial" charset="0"/>
              </a:rPr>
              <a:t>forenzní značení? </a:t>
            </a:r>
          </a:p>
        </p:txBody>
      </p:sp>
      <p:pic>
        <p:nvPicPr>
          <p:cNvPr id="174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Zaoblený obdélník 12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pic>
        <p:nvPicPr>
          <p:cNvPr id="17418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9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 </a:t>
            </a:r>
          </a:p>
        </p:txBody>
      </p:sp>
      <p:sp>
        <p:nvSpPr>
          <p:cNvPr id="17421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>
                <a:solidFill>
                  <a:prstClr val="white"/>
                </a:solidFill>
              </a:rPr>
              <a:t>FIZ moderní ochrana jízdních kol 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17422" name="TextovéPole 1"/>
          <p:cNvSpPr txBox="1">
            <a:spLocks noChangeArrowheads="1"/>
          </p:cNvSpPr>
          <p:nvPr/>
        </p:nvSpPr>
        <p:spPr bwMode="auto">
          <a:xfrm>
            <a:off x="4188036" y="4472243"/>
            <a:ext cx="482758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 dirty="0" smtClean="0">
                <a:solidFill>
                  <a:prstClr val="white"/>
                </a:solidFill>
              </a:rPr>
              <a:t>hodnota </a:t>
            </a:r>
            <a:r>
              <a:rPr lang="cs-CZ" b="1" dirty="0">
                <a:solidFill>
                  <a:prstClr val="white"/>
                </a:solidFill>
              </a:rPr>
              <a:t>majetku 2 </a:t>
            </a:r>
            <a:r>
              <a:rPr lang="cs-CZ" b="1" dirty="0" smtClean="0">
                <a:solidFill>
                  <a:prstClr val="white"/>
                </a:solidFill>
              </a:rPr>
              <a:t>700 000 </a:t>
            </a:r>
            <a:r>
              <a:rPr lang="cs-CZ" b="1" dirty="0">
                <a:solidFill>
                  <a:prstClr val="white"/>
                </a:solidFill>
              </a:rPr>
              <a:t>Kč</a:t>
            </a:r>
          </a:p>
          <a:p>
            <a:pPr eaLnBrk="1" hangingPunct="1"/>
            <a:r>
              <a:rPr lang="cs-CZ" b="1" dirty="0" smtClean="0">
                <a:solidFill>
                  <a:prstClr val="white"/>
                </a:solidFill>
              </a:rPr>
              <a:t>náklad </a:t>
            </a:r>
            <a:r>
              <a:rPr lang="cs-CZ" b="1" dirty="0">
                <a:solidFill>
                  <a:prstClr val="white"/>
                </a:solidFill>
              </a:rPr>
              <a:t>na značení    </a:t>
            </a:r>
            <a:r>
              <a:rPr lang="cs-CZ" b="1" dirty="0" smtClean="0">
                <a:solidFill>
                  <a:prstClr val="white"/>
                </a:solidFill>
              </a:rPr>
              <a:t>24 </a:t>
            </a:r>
            <a:r>
              <a:rPr lang="cs-CZ" b="1" dirty="0">
                <a:solidFill>
                  <a:prstClr val="white"/>
                </a:solidFill>
              </a:rPr>
              <a:t>000 Kč</a:t>
            </a:r>
          </a:p>
        </p:txBody>
      </p:sp>
      <p:sp>
        <p:nvSpPr>
          <p:cNvPr id="17423" name="TextovéPole 1"/>
          <p:cNvSpPr txBox="1">
            <a:spLocks noChangeArrowheads="1"/>
          </p:cNvSpPr>
          <p:nvPr/>
        </p:nvSpPr>
        <p:spPr bwMode="auto">
          <a:xfrm>
            <a:off x="3995935" y="5013176"/>
            <a:ext cx="566317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3200" b="1" dirty="0">
                <a:solidFill>
                  <a:prstClr val="white"/>
                </a:solidFill>
              </a:rPr>
              <a:t> </a:t>
            </a:r>
            <a:r>
              <a:rPr lang="cs-CZ" sz="3200" b="1" dirty="0" smtClean="0">
                <a:solidFill>
                  <a:prstClr val="white"/>
                </a:solidFill>
              </a:rPr>
              <a:t> </a:t>
            </a:r>
            <a:r>
              <a:rPr lang="cs-CZ" b="1" dirty="0" smtClean="0">
                <a:solidFill>
                  <a:prstClr val="white"/>
                </a:solidFill>
              </a:rPr>
              <a:t>hodnota </a:t>
            </a:r>
            <a:r>
              <a:rPr lang="cs-CZ" b="1" dirty="0">
                <a:solidFill>
                  <a:prstClr val="white"/>
                </a:solidFill>
              </a:rPr>
              <a:t>majetku 4 </a:t>
            </a:r>
            <a:r>
              <a:rPr lang="cs-CZ" b="1" dirty="0" smtClean="0">
                <a:solidFill>
                  <a:prstClr val="white"/>
                </a:solidFill>
              </a:rPr>
              <a:t>200 000 </a:t>
            </a:r>
            <a:r>
              <a:rPr lang="cs-CZ" b="1" dirty="0">
                <a:solidFill>
                  <a:prstClr val="white"/>
                </a:solidFill>
              </a:rPr>
              <a:t>Kč</a:t>
            </a:r>
          </a:p>
          <a:p>
            <a:pPr eaLnBrk="1" hangingPunct="1"/>
            <a:r>
              <a:rPr lang="cs-CZ" b="1" dirty="0">
                <a:solidFill>
                  <a:prstClr val="white"/>
                </a:solidFill>
              </a:rPr>
              <a:t>  </a:t>
            </a:r>
            <a:r>
              <a:rPr lang="cs-CZ" b="1" dirty="0" smtClean="0">
                <a:solidFill>
                  <a:prstClr val="white"/>
                </a:solidFill>
              </a:rPr>
              <a:t>  náklad </a:t>
            </a:r>
            <a:r>
              <a:rPr lang="cs-CZ" b="1" dirty="0">
                <a:solidFill>
                  <a:prstClr val="white"/>
                </a:solidFill>
              </a:rPr>
              <a:t>na značení      5 </a:t>
            </a:r>
            <a:r>
              <a:rPr lang="cs-CZ" b="1" dirty="0" smtClean="0">
                <a:solidFill>
                  <a:prstClr val="white"/>
                </a:solidFill>
              </a:rPr>
              <a:t>500 </a:t>
            </a:r>
            <a:r>
              <a:rPr lang="cs-CZ" b="1" dirty="0">
                <a:solidFill>
                  <a:prstClr val="white"/>
                </a:solidFill>
              </a:rPr>
              <a:t>Kč</a:t>
            </a:r>
          </a:p>
        </p:txBody>
      </p:sp>
      <p:pic>
        <p:nvPicPr>
          <p:cNvPr id="14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1970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3075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3076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altLang="cs-CZ" sz="2400" b="1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Označování hotových předmětů pomocí speciálních roztoků, gelů, mastí, prášků, nebo emulzí, obsahujících UV složku, mikročástice s kódem, „DNA“, jako prevence krádežím, nebo za účelem pozdější identifikace…</a:t>
            </a:r>
          </a:p>
          <a:p>
            <a:pPr marL="0" indent="0">
              <a:buFont typeface="Arial" charset="0"/>
              <a:buAutoNum type="arabicPeriod"/>
            </a:pPr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b="1" dirty="0" smtClean="0">
              <a:solidFill>
                <a:schemeClr val="bg1"/>
              </a:solidFill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buFont typeface="Arial" charset="0"/>
              <a:buAutoNum type="arabicPeriod"/>
            </a:pPr>
            <a:endParaRPr lang="cs-CZ" altLang="cs-CZ" sz="2800" dirty="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Forenzní identifikační značení </a:t>
            </a: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aoblený obdélník 13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3083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3084" name="Picture 14" descr="L:\DNA\datadotdna\Logo preven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chemeClr val="bg1"/>
                </a:solidFill>
              </a:rPr>
              <a:t>      Moderní ochrana majetku </a:t>
            </a:r>
            <a:endParaRPr lang="cs-CZ"/>
          </a:p>
        </p:txBody>
      </p:sp>
      <p:sp>
        <p:nvSpPr>
          <p:cNvPr id="3086" name="Obdélník 1"/>
          <p:cNvSpPr>
            <a:spLocks noChangeArrowheads="1"/>
          </p:cNvSpPr>
          <p:nvPr/>
        </p:nvSpPr>
        <p:spPr bwMode="auto">
          <a:xfrm>
            <a:off x="582613" y="4306888"/>
            <a:ext cx="3197225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Zdraví nezávadné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Netoxické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Chemicky stabilní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Nízké nebezpečí požáru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Nepoškozuje povrch</a:t>
            </a:r>
          </a:p>
          <a:p>
            <a:pPr>
              <a:buFont typeface="Arial" charset="0"/>
              <a:buNone/>
            </a:pPr>
            <a:r>
              <a:rPr lang="cs-CZ" altLang="cs-CZ" b="1">
                <a:solidFill>
                  <a:schemeClr val="bg1"/>
                </a:solidFill>
              </a:rPr>
              <a:t>    jízdního kola</a:t>
            </a:r>
          </a:p>
        </p:txBody>
      </p:sp>
      <p:sp>
        <p:nvSpPr>
          <p:cNvPr id="3087" name="Obdélník 2"/>
          <p:cNvSpPr>
            <a:spLocks noChangeArrowheads="1"/>
          </p:cNvSpPr>
          <p:nvPr/>
        </p:nvSpPr>
        <p:spPr bwMode="auto">
          <a:xfrm>
            <a:off x="4568825" y="3860800"/>
            <a:ext cx="45720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Unikátní ochrana majetku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Jednoduchá aplikace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chemeClr val="bg1"/>
                </a:solidFill>
              </a:rPr>
              <a:t>  Možnost „masového“ využití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rgbClr val="FFFFFF"/>
                </a:solidFill>
              </a:rPr>
              <a:t>  Dlouhá životnost 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rgbClr val="FFFFFF"/>
                </a:solidFill>
              </a:rPr>
              <a:t>  Vysoká odolnost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rgbClr val="FFFFFF"/>
                </a:solidFill>
              </a:rPr>
              <a:t>  Jednoduchá identifikace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rgbClr val="FFFFFF"/>
                </a:solidFill>
              </a:rPr>
              <a:t>  Nízká cena</a:t>
            </a:r>
          </a:p>
          <a:p>
            <a:pPr>
              <a:buFont typeface="Wingdings" pitchFamily="2" charset="2"/>
              <a:buChar char="Ø"/>
            </a:pPr>
            <a:r>
              <a:rPr lang="cs-CZ" altLang="cs-CZ" b="1">
                <a:solidFill>
                  <a:srgbClr val="FFFFFF"/>
                </a:solidFill>
              </a:rPr>
              <a:t>  Využití registrů</a:t>
            </a:r>
          </a:p>
        </p:txBody>
      </p:sp>
      <p:pic>
        <p:nvPicPr>
          <p:cNvPr id="3089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099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410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 marL="0" indent="0">
              <a:buFont typeface="Arial" charset="0"/>
              <a:buAutoNum type="arabicPeriod"/>
            </a:pPr>
            <a:r>
              <a:rPr lang="cs-CZ" altLang="cs-CZ" sz="2800" b="1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</a:t>
            </a:r>
            <a:r>
              <a:rPr lang="cs-CZ" altLang="cs-CZ" sz="2400" b="1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SelectaDNA</a:t>
            </a:r>
          </a:p>
          <a:p>
            <a:pPr marL="0" indent="0">
              <a:buFont typeface="Arial" charset="0"/>
              <a:buAutoNum type="arabicPeriod"/>
            </a:pPr>
            <a:r>
              <a:rPr lang="cs-CZ" altLang="cs-CZ" sz="2400" b="1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Datatag</a:t>
            </a:r>
          </a:p>
          <a:p>
            <a:pPr marL="0" indent="0">
              <a:buFont typeface="Arial" charset="0"/>
              <a:buAutoNum type="arabicPeriod"/>
            </a:pPr>
            <a:r>
              <a:rPr lang="cs-CZ" altLang="cs-CZ" sz="2400" b="1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 DataDotDNA</a:t>
            </a:r>
          </a:p>
          <a:p>
            <a:pPr marL="0" indent="0">
              <a:buFont typeface="Arial" charset="0"/>
              <a:buNone/>
            </a:pPr>
            <a:endParaRPr lang="cs-CZ" altLang="cs-CZ" sz="280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/>
            <a:endParaRPr lang="cs-CZ" altLang="cs-CZ" sz="280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Forenzní identifikační značení v ČR </a:t>
            </a: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3" name="AutoShape 2" descr="data:image/jpeg;base64,/9j/4AAQSkZJRgABAQAAAQABAAD/2wCEAAkGBxMQEhMUExMVExUVFhUYGBcSGBUYGxUYFxUYGxoXGBQYKCggHRolGxUcIjEiJiorLi4uFyAzODMsNygtLisBCgoKDg0OGxAQGzQkICQvLy0sLCw3NywsNCwsLTAsLC8sLCwvLCwsLCwsLCwsLCwsLCwsLCwsLCwsLCwsLCwsLP/AABEIAI4BYgMBEQACEQEDEQH/xAAcAAEAAgMBAQEAAAAAAAAAAAAABgcDBAUBAgj/xABQEAABAgMBBhEJBgQFBAMAAAABAAIDBBEFBgcSEyExFRYzQVFSVGFxcnORkpOy0dIiMjQ1U1aisbMUdYGhwdMjVYPCJCVCw+JDRGLxF0aC/8QAGgEBAAMBAQEAAAAAAAAAAAAAAAMEBQIBBv/EADIRAAIBAgMHAwQDAAMBAQEAAAABAgMEERRREhMxMjNSkSFxgUGhscEiNGEFQvDh8SP/2gAMAwEAAhEDEQA/ALSu0usgWVLmNGNSTRjG0wojqZhvbJ1kBWstM27azMfEmYdlSjq4NRguLTmLa+UeEubXOF42lxOZSUVjJ4HguTd7yR+m/wAa43sNSLNUe5HulN3vHH6b/Gm+hqMzS7kNKbveSP03+NN7DUZmj3I80qO95I/Tf403sNRmqPchpUd7yR+m/wAab2GozVHuQ0qO95I/Tf403sNRmqPchpUd7yR+m/xpvYajNUe5DSo73kj9N/jTew1Gao9yGlR3vJH6b/Gm9hqM1R7kNKjveSP03+NN7DUZqj3IaVHe8kfpv8ab2GozVHuQ0qO95I/Tf403sNRmqPchpUd7yR+m/wAab2GozVHuQ0qO95I/Tf403sNRmqPcjx1yj6Gl0kautV8TxpvYajNUe5GHSlH95X88X9xN7DUZqj3IaUo/vK/ni/uJvYajNUe5HmlON7zP54v7ib2Gp5m6HevI0pxveZ/PF/cTew1Gbod68jSnG95n88X9xN7DUZuh3ryNKcb3mfzxf3E3sNRm6HevI0pxveZ/PF/cTew1Gbod68jSnG95n88X9xN7DUZuh3ryNKcb3mfzxf3E3sNRm6HevIFykb3mfzxf3E3sNRm6HevJt6CzXvN8H/NN7DUZqh3ryfTbCmz/APZvh/5r3ew1PVdUe9eT60Am/eb4R403kNRmaPcvI0Am/eb4R403kNRmaPcvI0Am/eb4R403kNRmaPcvI0Am/eb4R403kNRmaPcvI0Am/eb4R403kNRmaPevI0Am/eb4R403kNRmaPevI0Am/eb4R403kNRmaPevI0Am/eb4R403kNRmaPevI0Am/eb4R403kNRmaPevI0Am/eb4R403kNRmaPevI0Am/eb4R403kNRmaPevI0Am/eb4R403kNRmaPevI0Am/eb4R403kNRmaPevJ9Ym25Fpjys9DtaE3LEhkVfQZ8FoJObYdXeK6Uk+BJCcZrGLxJrcDd5L2vDJh1hxmAYyE7O3/wAmn/U2uuvTsliApiLCba1tzUaZGFJ2W2gYcznjWI16ua4nitGYrxvBYnM5KEXJ/QxWvasSaiYcQ8Vg82GNho/XXWNVqyqPFmFUqSqPal/+GkozkIAgPKrwYjCGymKGIBQHq9AQBAEAQBAEAQBAEAQBAEAQBAEAQBAEAQBAEAQBAEAQBAEAQBAEAQHdsexoEeE97phzDDaXPaIeFgtrQEGuVWKdKEotuXDiWKVGE4tuXDibL7k6tl3w4he2M/BqW0wWmpDqV2Gkrp23pFxfE7driouL4mjPQ32dNOEKIcJmD5VKYQIBo5uuFxLGhUwiyKcXRqfxfqaF1DGyU7Z9sSwxTJmK2FMsbmwiSH5BstDvxZVasJbUVI16NRVIKS+peC6JCmblNUuky1/iu+cRR1eRle66M/ZnMWKYwQBAZZOEHxIbTmc9rTTYLgP1XsVi0jqKxkkXXBs+Exoa2EwAZAA0LbUIpYJG6oRSwSPv7JD2jOiF7so92Voc26Ky4USXigsaCGOLSGgFpAqCCo6tOMoNYEVanGUGsCngsUxAvQEAQBAEAQBAEBILnLl3zsOI8RAzBOCAQThOoDl2BlCsUbd1U3iWaFu6qbxOARRVyseIAgCAIAgCAIAgNmzZMx4rITSAXupU5hvrqENuSijunBzkor6m/dNYJkntaXh4e2oIFMxoQRlUlajumliSV6O6aWOJx1CQBAEAQBAEAQBAEAQBAb9nWliWR2YOFjoeBWtMHLWtKGvBkXcKmypLUkhU2VJYcfQ6ctdW+HCENsMZIOKDi7MfKpEpTPRxFK/ipY3LUdlL6Yf/AEmjdOMdlL6Yf/Tl21aP2mM6Lg4GFTya4VKADPQbCiq1NuW0Q1am8ltYHLvin/IYG9aGTe/gxitO16aNCw6Xyy9rMP8ABhcmzshWC6U9cZ510nLRO3FUdXkZBddGXszQWKYoQBAbNmatB5SH2wuocy90d0+de6LwW4bwQGpa+oRuTf2SuZ8rOKnKykAsIwT1egIAgCAIAgCAICy72bCJaIdtGcR+DGD5haVkv4P3NSxX/wDN+5W0TOeE/NZr4mY+J8oeBAEAQBAEAQBAdi49pM7L02xPM1xP5BTW/ViT23Vid2+hqsDiP7QU99zRLF/zRIUqRQCAIAgCAIAgCAIAgCAIAgCAw3xfUMH7w/2Yy1bXpo1LDpfLL1svUYXJs7IVkulQXGefdJyz+3FUdXkZBc9GXsc9YpimzAs+NEFWQYrxsshvcOcBeqEnwT8HahJ+qT8GTQeZ3NH6qL3L3dz7X4Z7up9r8M3LHsOZdHhfwIrQHsJL4b2gAOBJJcAFJTpTc16M7pUZua9GXAtg2ggNS19Qjcm/slcz5WcVOVlKS8FzyGsa57thgLjzDKsNJvgYSTfokbWg8zuaP1UXuXW7n2vwzvdT7X4Y0HmdzR+qi9ybufa/DG6n2vwxoPM7mj9VF7k3c+1+GN1PtfhjQeZ3NH6qL3Ju59r8Mbqfa/DGg8zuaP1UXuTdz7X4Z5up9r8MwQJWJEJayG97hnaxrnEcIAqvFFv0SPFGTeCRn0HmdzR+qi9y93c+1+Gdbqfa/DN6zLlZqO4DFOhN13RWllP/AMnKVJTt6k3ww9ySnbVJvhh7lp2TZ7ZaEyEzM0ZznJ1yeErVhBQioo1qcFCKiimp+SiQnHGQ3sqTTDaRXLrE51jThKL9UYk4Si/VYH1DsqYcAWwIzgcxbCiEHgICbufa/DG7m/8Aq/B9aDzO5o/VRe5N3Ptfhnu6n2vwxoPM7mj9VF7k3c+1+GN1PtfhjQeZ3NH6qL3Ju59r8Mbqfa/DGg8zuaP1UXuTdz7X4Y3U+1+GYJiUiQ6YyG+HXNjGubXgwgF44tcVgcuMo8VgZhZEwc0vHPBCidy93c+1+Ge7qfa/DPuHYky4gCWj1OzDeBzkABeqlN+my/B6qVR/9X4J7cXcsZYmLGpjCKNaMuADnqdsVoW1vsfylxNG2tnT/lLiaF8mSixHwnMhve1rH4RY0uDcoz0zKO8hJtNIjvYSbTSINAgPiHBYxzzsMaXHmGVUEm+CM9JvgsTZ0HmdzR+qi9y63c+1+Gd7qfa/DGg8zuaP1UXuTdz7X4Y3U+1+GNB5nc0fqovcm7n2vwxup9r8MaDzO5o/VRe5N3PtfhjdT7X4YNkTO54/VRO5N3Ptfhnm6n2vwzTouTg2xZEwcol45G9Cidy63c+1+Gd7qfa/DPdB5nc0fqovcm7n2vwz3dT7X4Y0HmdzR+qi9ybufa/DG6n2vwxoPM7mj9VF7k3c+1+GN1PtfhjQeZ3NH6qL3Ju59r8Mbqfa/DGg8zuaP1UXuTdz7X4Y3U+1+GabmkEgggjIQchB2CFycGC+L6hg/eH+zGWra9NGnYdL5Zetl6jC5NnZCsl0qC4zz7pOWf24qjq8jILnoy9jnlYhil2WNDDZeCAKAQ2ZBxQtymsIpI3qaSgktDi2nd1KQHlmE6IQaHFioB2MI0B/BcSrwXoVKv8AyNCm9nHH2OjYd0UvOA4p/lDO1wo4b9Ncb4XcKkZ8CahdU63IzrLssBAalr6hG5N/ZK5nys4qcrIZetYP45pl/hiu8cLJ+SpWK4lGwXMyfK+aIQGvPzrIDDEiODWtzk/IDXK5lJRWLOZTUViyKuvhwcKghRC2vneTXhwaqrnYY8GVM9DHgyT2ZaMOZYIkJ2E084OwRrFWYTjNYxLUJxmsYkWmbfhSM9Mh7DR4hHCYBUEMGcb9VVlWjTqyTXHAqSrxpVZJrjgTKG/CAI1wDzq6i8j6QBAV9dBdLBnHS8FjHEY+GXF4AyYWCWga9arPrV41HGK1RnVriNRxil9UWCtA0QgCAjVs3aQJd5YA6K4GjsClGnYLjr8CrVLqEHhxKtS7hB4cTNYV1kCbdgCsOIczX08rikZDwL2lcwqPDgzqlcwqPDgz4u6eGS7YhaHGHGgvAO88VH4io/FeXXpDHRr8nl16Q2tGvybtgW7DnGuMMOGDQEOAzkbykpVY1FiiSlWjVWKOqpSUIDi3QXSQpItD2uc5wJaGgZabJObOoateNPiQVq8aXE4d7WjhMvwQC54zawNTgg7GVQWfrtP/AEgsvXaf+k2V0vBAa1oz8OXYYkVwa0fmdYAa5XM5qCxZzOcYLGRFf/kODhUxUTBr53k14cGqq52GPBlTPQx4MlVnz0OYYIkNwc0642dcEaxVqE1NYotwmprGJX03Bbozg0FMbDNNauKa6vSyrOaWaw/39GbJLNYf7+iylpmoEB8RooY0ucQGtBJJzADOV43gsWeNpLFkCtG+E7CIgw24AzOiVq7fwRm/NUJ3rx/ijPnfPH+KOvcxdg2adi4jRDiHzaGrX7IFcx3lNQuVUey/Rk1C6VR7L9Gdi27ZhybA+IHEF2CMEVy0J/RTVKqprFk9WrGmsWVNbs+JiPEihuCHHINegFKnfyLJqz25uSMarPbm5I5V8X1DB+8P9mMtG16aNCw6Xyy9bL1GFybOyFZLpUFxnn3Scs/txVHV5GQXPRl7HOKxDFLRulnHQbLwmmjjChNBGcYQaDQ7NCVsTeFI07uo6ds2tF9yn1SPlzoXPzjoMzBe00Ie0HfDiAR+IK6g8JJontajhWi1qXytI+vCA1LX1CNyb+yVzPlZxU5WQ69bmmP6fycqVjwZSsOEvgnivmgEBAL6Ed1YDK+TR7iNk5ACeAV51QvW/RGdfN/xRBVQM8md7KO4RorK+SWYVN8OArzFXbJvaaL1jJ7TRzr4DaTsTfbDPwgfoorvqsjvOqy0ZPU2cVvyC1VwNaPAzL09CApKzvSYXLQ/qBYkOde6/JhQ6i91+S7Vtm6EBo27MGFLR3t85sN5HCGmn5qOrLZg2tCOrJxg2tClCVimEfUKM5hDmmjmkEEaxGUIm16o9TaeKLQu+dWRJ2XQjzuC1LvpeDWu+l4Odeu8yPxmdkqOy5WRWPKycK8XwgK7voarA4j+0FnX3NEzb/mibt6/U4/Hb2VJZcrO7HlZN1dL4QFdXzpkmLCh18kMw6b7nEV5m/ms69l/JIzb6T2lEhapFAm97CYdjI0OvklrXU2CDT8wfyCvWTeLRfsZPFoxTfrv+pD+g1cv+18/o8f9v5/RY60jTCAj93kQtkotDSpYPwL2g/kq908KT/8AfUrXbwpP/wB9SplkmObdkPLY8EjIREZ2gu6bwmvckpc69yfXzfR4fKDslX73kXuaF9yL3K2WaZZ83ft/yOWrr2iPpRh+i1bXpo1LDpfLL3lxRjeKPkrJdKWuSOW6Tl3fUiKOtyMrXfQn7GkViGOWPdr6qbxYH9q16nS8F/8A5D+o/gqlUz5s2LO1WFyjO0F6uKJKPUj7r8n6BWmfZBAalr6hG5N/ZK5nys4qcrK3uHt+HKOiCLUNiBvlAE0La5wMtMussy1rRp47X1My1rxp4qX1Jjp2kvau6uJ3K5m6Wv2ZdzlLX7MadpL2ruridyZulr9mM5S1+zITdpbbJyK0w64DGkAkUwiTUmmenCqVzVVSSw4IoXNZVJLZ4IjyrlYnV7KQdhRYxFG0wGnZNamm8KBXrKD9ZGhYwfrI5N8L0x3EZ8lFd9T4Ibzq/BZ8nqbOK35Bai4GtHgZl6ehAUbCjYuK19K4EQOps4Lq0/JYSeEsf9MBPCWP+lnQ7uJMgEvc07BY8kb1QCFqK7pamqrylqfWnaS9q7q4ncmbpa/Znucpa/ZnMukuxlokvEhwi57ojS3zXNAByEkuA1thR1rqEoNR+pFWuqcoNR+pXazjMNmzpF0xEZCYKl5pwDXcd4DKuoQc5bKO4Qc5KKLKvgNpJOGw6H2gtK76Xg1LzpP4Obeu8yPxmdkqOy5WRWPKycK8XwgK7voarA4j+0FnX3NEzb/mialw90MKUxjYtQ15BDgCaEClCBlXFtXjTxUji1rxp4qRLdO0l7V3VxO5W83S1+zLmcpa/ZjTtJe1d1cTuTN0tfsxnKWv2ZBLsLXZNx8OGDgtYGAuyF1C41precqNxVVSeKM+5qqpPFHDUBXJ9eykHARYxFA4Bjd+hq48FaD8Cr9lB+sjRsYNYyNOb9d/1If0Grh/2vn9HD/t/P6LHWkaYQEdvgegxOND+o1VrvpP4/JWvOk/j8lULKMc2bL1aFyjO0F1T517ndPnXuWBfN9Hh8oOyVoXvIvc0b7kXuVss0yxfA9RSv3iOxHWta9NGrY9H5f5L1gea3gHyVguFLXJ57pOXd9SIo63IytedCfsaRWIY5Y92vqpvFgf2rXqdLwX/wDkP6j+CqVTPmzYs7VYXKM7QXq4oko9SPuvyfoFaZ9kEBqWvqEbk39krmfKzipysrq4OwoU06I6KC5sMNo2pAJdXKSMutmWba0YzxcvoZtpRjUxcvoTQ3JSXsG9J/eruWpaF7LUtDHDuXkHebCY7ge4/Iorek/oeK3ovgjJpRkvYDpP70y1LQ9y1LtPW3JyYNcQ38S8/kSvcvS0GWpdp2YbA0ANAAGQAZAPwUyWBOlgVZfC9MdxGfJZV31PgyLzq/BZ8nqbOK35Bai4GtHgZl6ehAUbBg4yK1laYcQNrsYTqV/NYaWMsP8ATASxlh/pakK46TaAMThU13OfU75yrVVtSX0NdWtJfQ+X3MSANDCYCdYvcDzVTL0tBl6Ohk0oyXsB0n96Zaloe5al2jSjJewHSf3plqWgy1LtOhZ1lQZcEQobWVz0znhccpUkKcYcqJIU4w5Vgca+H6E7jw+0FDd9J/BBedJ/BzL13mR+MzslRWXKyKx5WThXi+EBXd9DVYHEf2gs6+5ombf80TXuDsGFNYx8YYQYQA2pAqRWpIy/gubWjGeLkc2lGNTFyJebkpIZ4Dek/vVzL0tC7lqWh8wrl5B3mwmO4r3n5FFb0n9DxW9F8EfelGS9gOk/vTLUtD3LUu0+mXJyYIOIbk2S4jmJovcvS0CtqS/6nZY0AAAAAZgNZTE5XM367/qQ/oNWa/7Xz+jMf9v5/RY60jTCAjt8D0GJxof1Gqtd9J/H5K150n8fkqhZRjmzZerQuUZ2guqfOvc7p869ywL5vo8PlB2StC95F7mjfci9ytlmmWL4HqKV+8R2I61rXpo1bHo/L/JesDzW8A+SsFwpa5PPdJy7vqRFHW5GVrzoT9jSKxDHLHu19VN4sD+1a9TpeC//AMh/UfwVSqZ82bFnarC5RnaC9XFElHqR91+T9ArTPsggNS19Qjcm/slcz5WcVOVkOvW5pj+n8nKlY8GUrDhL4OVdzbj4sd8FriIUM4NAfOcM5OzsU3lFdVXKTiuCIrqs5TcVwRHJWYfCcHw3FjhmLcn/ALG8q0ZOLxRVjJxeKLguatP7VLsiEUcahwG2aaHnz/itijU24KRtUam8gpHUUpKEBVV8L0x3EZ8llXfU+DIvOr8Fnyeps4rfkFqLga0eBmXp6EBSVnekwuWh/UCxIc691+TCh1F7r8lmXbWy6VgDF5HxHYIO1FCS4b+t+K07mq6cPTizUuqrpw9OLKoiPLiXOJcTnLjUn8Ssl+rxZkN4vFk4veW48xDLvcXNLSWYRqWkZ212CPkr1pVbewy/Z1m3sMsBaBohARq+H6E7jw+0FWu+k/gq3nSfwcy9d5kfjM7JUVlysiseVk4V4vhAV3fQ1WBxH9oLOvuaJm3/ADRN29fqcfjt7KksuVndjys4F2luPjx3ww4iFDJaGg5HEZC52zlVe5quUnH6Ir3VZym4/RHCk5p8FwfDcWOGu39RrjeVeMnF4xK8ZOLxiXHYFo/aZeHFpQuHlAazhkP5hbNKe3BSNulPbgpHQUhIEBXE367/AKkP6DVmv+18/ozH/b+f0WOtI0wgOBd1CL5KKAK0wHfg17SfyCr3SxpMr3SxpMqVZJjG5Y0MvmILQKkxGdoH5LuksZpf6SUljNL/AEnt830eHyg7JV+95F7mhfci9ytlmmWL4HqKV+8R2I61rXpo1bHo/L/JesDzW8A+SsFwpa5PPdJy7vqRFHW5GVrzoT9jSKxDHLHu19VN4sD+1a9TpeC//wAh/UfwVSqZ82bFnarC5RnaC9XFElHqR91+T9ArTPsggNS19Qjcm/slcz5WcVOVkOvW5pj+n8nKlY8GUrDhL4IldB6VMcq/tFVK3Ul7lOt1Je5z1GRFo3ufQxyj/wBFqWnTNez6RKFaLQQFVXwvTHcRnyWVd9T4Mi86vwWfJ6mzit+QWouBrR4GZenoQFJWd6TC5aH9QLEhzr3X5MKHUXuvyTW+j5kvxn9kK7e8EXr/AJUV8s8zSQXBn/GwuB/YKsWvVRZtOqi2VrGwEBGr4foTuPD7QVa76T+CredJ/BzL13mR+MzslRWXKyKx5WThXi+EBXd9DVYHEf2gs6+5ombf80TdvX6nH47eypLLlZ3Y8rIRa+rxuUf2iqNTnfuUavO/c1FwRlrXvj/gofGidsrVtOkvk2LPpL5/JI1ZLIQFcTfrv+pD+g1Zr/tfP6Mx/wBv5/RY60jTCA8e0EEEAgihBzEHWIQEJtG98xziYMUsaf8AS4YQHAc9OFUp2Sb/AIvAoTsU3jF4HWucuUhSZw6mJEpTCIADRr4I/VS0beNP14smo20afrxZy750w3FQmVGEX4VNegaRXnKivZLZSIr6S2Uiu1nGYL4HqKV+8R2I61rXpo1bHo/L/JesDzW8A+SsFwpa5PPdJy7vqRFHW5GVrzoT9jSKxDHLfnLME1ICDWhdCZQ7Dg0FpO9ULacdqnh/hs1aO9o7GqKctGzYsu8sisc1w2QaHfadcb6ouLi8GfLVaFSlLZkju3E3NxJmMyI5hbBY4OLnAjCLTUNbs5c6kpU3J4/QuWFpOpUU2v4ouFXz6UIDUtfUI3Jv7JXM+VnFTlZDr1uaY/p/JypWPBlKw4S+DQu5ufiMjPjsaXQ35TgipY7XqBra9VHdUZKW0uDI7qhJSc1wZGpKQiR3BkNjnOOwDk3ydYb6rRhKTwSKsYSk8Iot656zPssuyFWpAJcdlxNTTey0/BbFKnsQUTZo093BROkpCUICqr4XpjuIz5LKu+p8GRedX4LPk9TZxW/ILUXA1o8DMvT0ICkrO9JhctD+oFiQ517r8mFDqL3X5LPuysUzcCjNUYcJtdfIQW13wecBalxS3kcFxNW5pOpDBcUVTGlnscWuY5rhrOBB5lkuLTwaMhxaeDROL39z8RjzMRWlnk0Y12QmudxBzCmbhV60otPbkX7OhJPbkTxXzQCAjV8If4J/Hh9sKtd9J/BVvOk/g5l67zI/GZ2SorLlZFY8rJwrxfCAru+hqsDiP7QWdfc0TNv+aJu3r9Tj8dvZUllys7seVnGu0ueiQoz4rGl0J5LqtBOATnDqZhXMVBc0JRk5LgyG6oSjJyXBnAkLOix3hkJhcTvGg33OzAKvCnKbwSK0KcpvCKLhsSzxLQIcKtcEZTsk5SecrZpw2IqJtUobEFE3l2SBAVxN+u/6kP6DVmv+18/ozH/b+f0SO6y52LOOYWRsANBBacKhqfOya+srNejKo1g8C1cUJVGsHgcDSFMbob8agyc+4r5KfcNIUxuhvxpk59wyU+4aQpjdDfjTJz7hkp9w0hTG6G/GmTn3DJT7jgXQ2BFk3NxhDw+tHtrlIzg1zFV61GVN+pWrUJU36nIUJAL4HqKV+8R2I61rXpo1bHo/L/JesDzW8A+SsFwpa5PPdJy7vqRFHW5GVrzoT9jTWIY5Z9hXXS2IhiJExb2ta1wIdnaKVBAzGi1aVzDZWLwZrUrqnsLF4M3nXVSRzxmnha7uXeYpakmZpanumyS9u3mf3JmKWozNLuGm2T9u3mf3L3MUtRmaXcNNsn7dvM/uTMUtRmaXcc+3rrpbERBDiYx7mloDQ7O4UqSRmFVHVuaey8HiyOrdU9h4PFkbuCtuFKuiNinBDw2jqEgFtchpwqra1YwbUiraVo021L6k002yft28z+5XsxS1L2Zpdx4Lq5If9dvM7uXmYpajM0u4902yft28z+5e5ilqMzS7hptk/bt5n9yZilqMzS7hptk/bt5n9y8zFLUZml3Fb3VWk2amXxGVwaNaK64aM9Fm16inNtGXcVFUm2ifWZdhKGEzDiYtwaAWuDshApnAzLQhc03FYvA0YXVNxWLwNrTbJ+3bzP7l3mKWp3maXcY5m7GTa0kRQ8gZGtDqk7GULl3NNLieO6pJY4lVy0fAiMiUrgva+mzRwNPyWUnhJP8A0yIywkn/AKWtDuvkyAccBXWcHVG8ci1lc0tTXV1Sf1PTdXJe3bzO7kzFLU9zNLU902yft28z+5e5ilqMzS7hptk/bt5n9yZilqMzS7hptk/bt5n9yZilqMzS7iPXbXSwI0DFQnYwuc0kgEBoaa6+vUBVrmvCUNmLxK11cQlDZi8TnXB27ClTFZFOCH4JDqEgEVBBpwqO1rRhipEdpWjDFSJlptk/bt5n9yu5ilqXczS7hptk/bt5n9yZilqMzS7iC3c2zDmozMUcJrGkYWUYRJrkB1sgVC6qxnJbP0M+7qxqSWz9DauCt2FLY1kU4AeQ4OoSKgUoaLq1rRhipHdpWjDFSJhptk/bt5n9yu5ilqXczS7jwXVyQ/67eZ3cvMxS1GZpdx7ptk/bt5n9y9zFLUZml3DTbJ+3bzP7kzFLUZml3A3Wyft28z+5eZmlqMzS7iEy0+2YtVkVoIa6I2lc5DYeDU8ODVUozU7jaWv6KEZqdypLX9Eou5ugdKsbDhGkSJU4WTyGjXAOucw4CrV1WcFhHiy3dV3TWEeLK50RjYWFjYmFs4bqrN3k8ccTM3k8ccWWPcPb7ppjmRTWJDp5WbCacxIGvkotK2rOosHxRqWtd1FhLiiUK0WggITfQ1KByjuyqV7yr3KN9yr3K8WcZgvgeopX7xHYjrWtemjVsej8v8l6wPNbwD5KwXClrk890nLu+pEUdbkZWvOhP2NNYpjhAEAQBAEAQBAEAQBAEAQBAEAQBAEAQBAEAQBAEAQBAEAQBAEAQBAEAQHWuT9Ml+P+hUtv1Yk9v1Ynavm+kQuS/vcp73nXsTX3OvYh6plImd7DVo3JjtK7ZczL1jzMsZaJphAQu+eP4MHlD2CqV7yr3KN9yr3K6WcZgvgeopX7xHYjrWtemjVsej8v8l6wPNbwD5KwXClblDluk5d31YiircjK150JexqLGMcIAgCAIAgCAIAgCAIAgCAIAgCAIAgCAIAgCAIAgCAIAgCAIAgCAIAgCA61yfpkvx/0Klt+rEnt+rElN8uzHOxcdoq1gLX/APiK1DuCpP5K3e028JotXtNvCaIAs8ziwb2tmOaIkdwIDwGsrrgGpdwV+S0LOm0nJ/U0rKm0nJ/UnCvF8ICF3z9Rg8qew5Ur3lXuUb7kXuV0s4zBfA9RSv3iOxHWta9NGrY9H5f5L1gea3gHyVguFK3Itwn3SNGV2Oc6mvQRYhJ/IqOqsYMr3aboyw0NRYpjBAEAQBAEAQBAEAQBAEAQBAEAQBAEAQBAEAQBAEAQBAEAQBAEAQBAEAQG3ZM5iI0OLSuA4GmyNccy6pz2JKWh3TnsSUtCyG3cSZGVzxUZQYbj+BpULTzdLU1M5S1OdovZGFhYttc+ov8AlSii3ttjjh9iPe22OOH2OmLt5L2jurf3KXN0tfsSZylr9j3TxJe0d1cTuTN0tT3OUtfsNPEl7R3VxO5M3S1Gcpa/YiV210kObwGQgcBhLi5wphGlBQZ6UrnVS5rqpgolO6uI1MFEiyqlM9vgj/IpTftCo3xgRxkWta9NGrY9H5f5L0gea3gHyVguFN3W4Vg2x9vwC+TnRi44H+kuphZNnycIbPlBAbNqWDgtEaVP2iVeMJkSF5WCNh1MuTNXey0Ky61tKLxj6oxq1tKk/wCKxj/7icjEu2jui5V9iWhXGJdtHdFybEtAMS7aO6Lk2JaAYl20d0XJsS0AxLto7ouTYloBiXbR3RcmxLQDEu2jui5NiWgGJdtHdFybEtAMS7aO6Lk2JaAYl20d0XJsS0AxLto7ouTYloBiXbR3RcmxLQDEu2jui5NiWgGJdtHdFybEtAMS7aO6Lk2JaAYl20d0XJsS0AxLto7ouTYloBiXbR3RcmxLQDEu2jui5NiWgGJdtHdFybEtAMS7aO6Lk2JaAYl20d0XJsS0AxLto7ouTYloBiXbR3RcmxLQDEu2jui5NiWgGJdtHdFybEtAMS7aO6Lk2JaAYl20d0XJsS0AxLto7ouTYloBiXbR3RcmxLQDEu2jui5NiWgGJdtHdFybEtAMS7aO6Lk2JaAYl20d0XJsS0AxLto7ouTYloBiXbR3RcmxLQDEu2jui5NiWgGJdtHdFybEtAMS7aO6Lk2JaAYl20d0XJsS0B1bJucjRzVzTAhAVdFijBAbrkYVKn8lNTtpyfr6ImpUKlR8MFqzAHst20paXlgTZ1nUe59DgxXgjIDvnJvjCK1UklgjZhFQiorgi6F6dGna1lwZuE6DHhtiQ3Z2vAPARsEaxQFbyl7GdkIpdZlpOgwnGuJjtL2jLmp5p4aA76A62g1vfzGV6goBoNb38xleoKAaDW9/MZXqCgGg1vfzGV6goBoNb38xleoKAwusu3/5hKdSe5AeaGW/u+U6k9yAaGW/u+U6k9yAaGW/u+U6k9yAaGW/u+U6k9yAaGW/u+U6k9yAaGW/u+U6k9yAaGW/u+U6k9yAaGW/u+U6k9yA9bZtvj/v5Q8ME9yAyfYbf3bJdS5APsNv7tkupcgH2G392yXUuQD7Db+7ZLqXIB9ht/dsl1LkA+w2/u2S6lyAfYbf3bJdS5APsNv7tkupcgH2G392yXUuQD7Db+7ZLqXIB9ht/dsl1LkA+w2/u2S6lyA1puDdCwjBm5B1dmG9vyBQGCl0e6bP6ETwIBS6PdNn9CJ4EApdHumz+hE8CAUuj3TZ/QieBAKXR7ps/oRPAgFLo902f0IngQCl0e6bP6ETwID7wrovb2d0IvhQDCui9vZ3Qi+FAYXw7oyfS5AcDH+BAfTW3Rj/ALqQPCyJ4EB49l0ZFPtUgN8Mf+rEBzW3uLUtI/5jaZdDByw4GFguGfzaMYDv4JQFoXOXPy9nwRBl2BjBn13OO2c7XKA6iA//2Q=="/>
          <p:cNvSpPr>
            <a:spLocks noChangeAspect="1" noChangeArrowheads="1"/>
          </p:cNvSpPr>
          <p:nvPr/>
        </p:nvSpPr>
        <p:spPr bwMode="auto">
          <a:xfrm>
            <a:off x="155575" y="-914400"/>
            <a:ext cx="47244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pic>
        <p:nvPicPr>
          <p:cNvPr id="410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388" y="2924175"/>
            <a:ext cx="939800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388" y="2454275"/>
            <a:ext cx="1270000" cy="29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2" descr="http://www.powerlite.com.au/images/images%202/datadot%20-%20ddta.gif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7388" y="3449638"/>
            <a:ext cx="1293812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8" name="TextovéPole 3"/>
          <p:cNvSpPr txBox="1">
            <a:spLocks noChangeArrowheads="1"/>
          </p:cNvSpPr>
          <p:nvPr/>
        </p:nvSpPr>
        <p:spPr bwMode="auto">
          <a:xfrm>
            <a:off x="330200" y="4183063"/>
            <a:ext cx="407828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altLang="cs-CZ" sz="2000" b="1">
                <a:solidFill>
                  <a:schemeClr val="bg1"/>
                </a:solidFill>
              </a:rPr>
              <a:t>A.  </a:t>
            </a:r>
            <a:r>
              <a:rPr lang="cs-CZ" altLang="cs-CZ" sz="2400" b="1">
                <a:solidFill>
                  <a:schemeClr val="bg1"/>
                </a:solidFill>
              </a:rPr>
              <a:t>UV produkty</a:t>
            </a:r>
          </a:p>
          <a:p>
            <a:pPr eaLnBrk="1" hangingPunct="1"/>
            <a:r>
              <a:rPr lang="cs-CZ" altLang="cs-CZ" sz="2400" b="1">
                <a:solidFill>
                  <a:schemeClr val="bg1"/>
                </a:solidFill>
              </a:rPr>
              <a:t>B. Nástrahový systém</a:t>
            </a:r>
          </a:p>
          <a:p>
            <a:pPr eaLnBrk="1" hangingPunct="1"/>
            <a:r>
              <a:rPr lang="cs-CZ" altLang="cs-CZ" sz="2400" b="1">
                <a:solidFill>
                  <a:schemeClr val="bg1"/>
                </a:solidFill>
              </a:rPr>
              <a:t>C. Preventivní systémové    </a:t>
            </a:r>
          </a:p>
          <a:p>
            <a:pPr eaLnBrk="1" hangingPunct="1"/>
            <a:r>
              <a:rPr lang="cs-CZ" altLang="cs-CZ" sz="2400" b="1">
                <a:solidFill>
                  <a:schemeClr val="bg1"/>
                </a:solidFill>
              </a:rPr>
              <a:t>     řešení</a:t>
            </a:r>
          </a:p>
        </p:txBody>
      </p:sp>
      <p:sp>
        <p:nvSpPr>
          <p:cNvPr id="20" name="Zaoblený obdélník 19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4113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4114" name="Picture 14" descr="L:\DNA\datadotdna\Logo prevenc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15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chemeClr val="bg1"/>
                </a:solidFill>
              </a:rPr>
              <a:t>      Moderní ochrana majetku </a:t>
            </a:r>
            <a:endParaRPr lang="cs-CZ"/>
          </a:p>
        </p:txBody>
      </p:sp>
      <p:pic>
        <p:nvPicPr>
          <p:cNvPr id="4120" name="Picture 24" descr="Zna&amp;ccaron;ící sada - Velká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2433383"/>
            <a:ext cx="1302926" cy="86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UV Sprej (400ml)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8600" y="3440053"/>
            <a:ext cx="1302926" cy="86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obrázek 1" descr="SELECTADNA Gel (50g)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2435889"/>
            <a:ext cx="1254329" cy="867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32" descr="UV Pero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863" y="4474680"/>
            <a:ext cx="1302926" cy="86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1" descr="uv-tracer-paste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0" y="3449638"/>
            <a:ext cx="1277590" cy="85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9" name="Picture 33" descr="F:\Disk 500GB 28.10.2015\prevence\My Passport 500\DNA\forenzní značení\Orlová\2[1]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401" y="4460839"/>
            <a:ext cx="1277590" cy="883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0" name="Picture 34" descr="F:\Disk 500GB 28.10.2015\prevence\My Passport 500\DNA\forenzní značení\Orlová\4[1]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2172" y="5517231"/>
            <a:ext cx="1309354" cy="982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1" name="Picture 35" descr="F:\Disk 500GB 28.10.2015\prevence\My Passport 500\DNA\forenzní značení\Orlová\1[1]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2389" y="5520532"/>
            <a:ext cx="1276350" cy="814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14300" y="136525"/>
            <a:ext cx="8928100" cy="6624638"/>
          </a:xfrm>
          <a:prstGeom prst="rect">
            <a:avLst/>
          </a:prstGeom>
          <a:solidFill>
            <a:srgbClr val="376092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dirty="0">
              <a:solidFill>
                <a:prstClr val="white"/>
              </a:solidFill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5123" name="Nadpis 1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endParaRPr lang="cs-CZ" altLang="cs-CZ" smtClean="0"/>
          </a:p>
        </p:txBody>
      </p:sp>
      <p:sp>
        <p:nvSpPr>
          <p:cNvPr id="4100" name="Zástupný symbol pro obsah 2"/>
          <p:cNvSpPr>
            <a:spLocks noGrp="1"/>
          </p:cNvSpPr>
          <p:nvPr>
            <p:ph sz="half" idx="4294967295"/>
          </p:nvPr>
        </p:nvSpPr>
        <p:spPr>
          <a:xfrm>
            <a:off x="457200" y="2349500"/>
            <a:ext cx="8291513" cy="3776663"/>
          </a:xfrm>
        </p:spPr>
        <p:txBody>
          <a:bodyPr/>
          <a:lstStyle/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majetek měst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m</a:t>
            </a: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ajetek občanů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c</a:t>
            </a: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ennosti, starožitnosti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s</a:t>
            </a: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akrální předměty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m</a:t>
            </a: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ajetek velkých firem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r</a:t>
            </a: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ůzné výrobky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l</a:t>
            </a: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esy, pěstitelé vzácných rostlin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cs-CZ" altLang="cs-CZ" sz="2400" dirty="0" smtClean="0">
                <a:solidFill>
                  <a:schemeClr val="bg1"/>
                </a:solidFill>
                <a:latin typeface="Arial" charset="0"/>
                <a:ea typeface="Calibri" pitchFamily="34" charset="0"/>
                <a:cs typeface="Arial" charset="0"/>
              </a:rPr>
              <a:t>…</a:t>
            </a:r>
          </a:p>
          <a:p>
            <a:pPr marL="0" indent="0">
              <a:buFont typeface="Arial" charset="0"/>
              <a:buAutoNum type="arabicPeriod"/>
              <a:defRPr/>
            </a:pPr>
            <a:endParaRPr lang="cs-CZ" altLang="cs-CZ" sz="2800" dirty="0" smtClean="0">
              <a:latin typeface="Arial" charset="0"/>
              <a:ea typeface="Calibri" pitchFamily="34" charset="0"/>
              <a:cs typeface="Arial" charset="0"/>
            </a:endParaRPr>
          </a:p>
          <a:p>
            <a:pPr marL="0" indent="0">
              <a:defRPr/>
            </a:pPr>
            <a:endParaRPr lang="cs-CZ" altLang="cs-CZ" sz="2800" dirty="0" smtClean="0">
              <a:ea typeface="Calibri" pitchFamily="34" charset="0"/>
              <a:cs typeface="Arial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07950" y="981075"/>
            <a:ext cx="8928100" cy="1295400"/>
          </a:xfrm>
          <a:prstGeom prst="rect">
            <a:avLst/>
          </a:prstGeom>
          <a:solidFill>
            <a:srgbClr val="17375E"/>
          </a:solidFill>
          <a:ln>
            <a:solidFill>
              <a:srgbClr val="1737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2800" b="1" dirty="0">
                <a:solidFill>
                  <a:srgbClr val="FFFFFF"/>
                </a:solidFill>
                <a:latin typeface="Arial" charset="0"/>
                <a:cs typeface="Arial" charset="0"/>
              </a:rPr>
              <a:t>Využití forenzního identifikačního značení </a:t>
            </a:r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58788"/>
            <a:ext cx="403860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21" descr="http://www.houska.cz/_data/page_uniquekeyimg_43_121207489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6388" y="2341563"/>
            <a:ext cx="933450" cy="156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23" descr="http://www.praha11.cz/galerie/obrazky/image.php?img=42861&amp;x=875&amp;y=63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25" y="3681413"/>
            <a:ext cx="1635125" cy="119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9" descr="E:\DNA\forenzní značení\Invalidní vozíky 2015\foto vozíků 2015\IMG_34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8763" y="5383213"/>
            <a:ext cx="1574800" cy="118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21" descr="E:\DNA\forenzní značení\Forenzní značení 2014\foto JK drahé a levné\DSC_000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5437188"/>
            <a:ext cx="1719263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Zaoblený obdélník 20"/>
          <p:cNvSpPr/>
          <p:nvPr/>
        </p:nvSpPr>
        <p:spPr>
          <a:xfrm>
            <a:off x="113971" y="280381"/>
            <a:ext cx="5040560" cy="542805"/>
          </a:xfrm>
          <a:prstGeom prst="round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glow rad="38100">
              <a:schemeClr val="accent1">
                <a:satMod val="175000"/>
                <a:alpha val="68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prstClr val="black"/>
                </a:solidFill>
              </a:rPr>
              <a:t>Forenzní identifikační značení</a:t>
            </a:r>
          </a:p>
        </p:txBody>
      </p:sp>
      <p:sp>
        <p:nvSpPr>
          <p:cNvPr id="5135" name="extovéPole 8"/>
          <p:cNvSpPr txBox="1">
            <a:spLocks noChangeArrowheads="1"/>
          </p:cNvSpPr>
          <p:nvPr/>
        </p:nvSpPr>
        <p:spPr bwMode="auto">
          <a:xfrm>
            <a:off x="5580063" y="492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cs-CZ" altLang="cs-CZ" sz="2400" b="1">
                <a:solidFill>
                  <a:srgbClr val="FFFFFF"/>
                </a:solidFill>
                <a:latin typeface="Calibri" pitchFamily="34" charset="0"/>
              </a:rPr>
              <a:t>          2013 - 2016</a:t>
            </a:r>
          </a:p>
        </p:txBody>
      </p:sp>
      <p:pic>
        <p:nvPicPr>
          <p:cNvPr id="5136" name="Picture 14" descr="L:\DNA\datadotdna\Logo prevence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8" y="6089650"/>
            <a:ext cx="901700" cy="49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7" name="TextovéPole 2"/>
          <p:cNvSpPr txBox="1">
            <a:spLocks noChangeArrowheads="1"/>
          </p:cNvSpPr>
          <p:nvPr/>
        </p:nvSpPr>
        <p:spPr bwMode="auto">
          <a:xfrm>
            <a:off x="1331913" y="6154738"/>
            <a:ext cx="3822700" cy="368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b="1">
                <a:solidFill>
                  <a:schemeClr val="bg1"/>
                </a:solidFill>
              </a:rPr>
              <a:t>      Moderní ochrana majetku </a:t>
            </a:r>
            <a:endParaRPr lang="cs-CZ"/>
          </a:p>
        </p:txBody>
      </p:sp>
      <p:pic>
        <p:nvPicPr>
          <p:cNvPr id="5138" name="Picture 2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825" y="2363788"/>
            <a:ext cx="1782763" cy="1157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39" name="Picture 2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9588" y="2333625"/>
            <a:ext cx="12604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0" name="Picture 2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0" y="4165600"/>
            <a:ext cx="1112838" cy="90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1" name="Picture 2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8850" y="3681413"/>
            <a:ext cx="1455738" cy="649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42" name="Picture 2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5988" y="4443413"/>
            <a:ext cx="1520825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17" descr="https://upload.wikimedia.org/wikipedia/commons/thumb/d/d2/Coat_of_arms_of_Slovakia.svg/150px-Coat_of_arms_of_Slovakia.svg.pn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7332" y="319386"/>
            <a:ext cx="343066" cy="42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6632"/>
            <a:ext cx="7772400" cy="807021"/>
          </a:xfrm>
        </p:spPr>
        <p:txBody>
          <a:bodyPr>
            <a:normAutofit fontScale="90000"/>
          </a:bodyPr>
          <a:lstStyle/>
          <a:p>
            <a:r>
              <a:rPr lang="cs-CZ" sz="2400" b="1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FORENZNÍ IDENTIFIKAČNÍ ZNAČENÍ JÍZDNÍCH KOL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400" b="1" dirty="0" smtClean="0">
                <a:latin typeface="Arial" pitchFamily="34" charset="0"/>
                <a:cs typeface="Arial" pitchFamily="34" charset="0"/>
              </a:rPr>
            </a:br>
            <a:endParaRPr lang="cs-CZ" sz="24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855" y="3356992"/>
            <a:ext cx="8258479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31" descr="http://www.dobrestroje.cz/fotky5238/gen320/cesko-slovensk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262" y="2060848"/>
            <a:ext cx="5568553" cy="3219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1475656" y="5461193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sz="20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ČESKÁ REPUBLIKA – SLOVENSKÁ REPUBLIKA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586396" y="5853277"/>
            <a:ext cx="56166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cs-CZ" sz="12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cs-CZ" sz="1200" b="1" dirty="0">
                <a:solidFill>
                  <a:srgbClr val="1F497D">
                    <a:lumMod val="75000"/>
                  </a:srgbClr>
                </a:solidFill>
                <a:latin typeface="Arial" pitchFamily="34" charset="0"/>
                <a:cs typeface="Arial" pitchFamily="34" charset="0"/>
              </a:rPr>
              <a:t>SPOLUPRÁCE V OBLASTI OCHRANY MAJETKU </a:t>
            </a:r>
          </a:p>
        </p:txBody>
      </p:sp>
      <p:sp>
        <p:nvSpPr>
          <p:cNvPr id="13" name="Rovnoramenný trojúhelník 12"/>
          <p:cNvSpPr/>
          <p:nvPr/>
        </p:nvSpPr>
        <p:spPr>
          <a:xfrm rot="10800000">
            <a:off x="1043608" y="620688"/>
            <a:ext cx="7056784" cy="1872208"/>
          </a:xfrm>
          <a:prstGeom prst="triangl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5" name="Podnadpis 2"/>
          <p:cNvSpPr txBox="1">
            <a:spLocks/>
          </p:cNvSpPr>
          <p:nvPr/>
        </p:nvSpPr>
        <p:spPr>
          <a:xfrm>
            <a:off x="1371600" y="840505"/>
            <a:ext cx="6400800" cy="10818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cs-CZ" sz="2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SLOVENSKO – ŽILINA</a:t>
            </a:r>
          </a:p>
          <a:p>
            <a:pPr fontAlgn="auto">
              <a:spcAft>
                <a:spcPts val="0"/>
              </a:spcAft>
            </a:pPr>
            <a:r>
              <a:rPr lang="cs-CZ" sz="2400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12. 5. 2016 </a:t>
            </a:r>
            <a:endParaRPr lang="cs-CZ" sz="2400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vnoramenný trojúhelník 15"/>
          <p:cNvSpPr/>
          <p:nvPr/>
        </p:nvSpPr>
        <p:spPr>
          <a:xfrm>
            <a:off x="1001706" y="6130276"/>
            <a:ext cx="6984776" cy="634529"/>
          </a:xfrm>
          <a:prstGeom prst="triangle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white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284394" y="6370361"/>
            <a:ext cx="25922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cs-CZ" sz="1400" b="1" dirty="0">
                <a:solidFill>
                  <a:prstClr val="white"/>
                </a:solidFill>
                <a:latin typeface="Calibri"/>
              </a:rPr>
              <a:t>PREVENCE SE MUSÍ VYPLATIT</a:t>
            </a:r>
          </a:p>
        </p:txBody>
      </p:sp>
    </p:spTree>
    <p:extLst>
      <p:ext uri="{BB962C8B-B14F-4D97-AF65-F5344CB8AC3E}">
        <p14:creationId xmlns:p14="http://schemas.microsoft.com/office/powerpoint/2010/main" val="428630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3981</TotalTime>
  <Words>891</Words>
  <Application>Microsoft Office PowerPoint</Application>
  <PresentationFormat>Předvádění na obrazovce (4:3)</PresentationFormat>
  <Paragraphs>266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4" baseType="lpstr">
      <vt:lpstr>Motiv sady Office</vt:lpstr>
      <vt:lpstr>1_Motiv systému Office</vt:lpstr>
      <vt:lpstr>FORENZNÍ IDENTIFIKAČNÍ ZNAČENÍ JÍZDNÍCH KOL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Forenzní značení a registrace jízdních kol městskými policiemi v ČR</vt:lpstr>
      <vt:lpstr>Prezentace aplikace PowerPoint</vt:lpstr>
      <vt:lpstr>Prezentace aplikace PowerPoint</vt:lpstr>
      <vt:lpstr>Prezentace aplikace PowerPoint</vt:lpstr>
      <vt:lpstr>Prezentace aplikace PowerPoint</vt:lpstr>
      <vt:lpstr>FORENZNÍ IDENTIFIKAČNÍ ZNAČENÍ JÍZDNÍCH KOL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jarda Kolarik</cp:lastModifiedBy>
  <cp:revision>341</cp:revision>
  <dcterms:created xsi:type="dcterms:W3CDTF">2012-04-04T05:51:21Z</dcterms:created>
  <dcterms:modified xsi:type="dcterms:W3CDTF">2016-05-11T22:10:45Z</dcterms:modified>
</cp:coreProperties>
</file>