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76" r:id="rId2"/>
    <p:sldId id="296" r:id="rId3"/>
    <p:sldId id="295" r:id="rId4"/>
    <p:sldId id="275" r:id="rId5"/>
    <p:sldId id="273" r:id="rId6"/>
    <p:sldId id="307" r:id="rId7"/>
    <p:sldId id="308" r:id="rId8"/>
    <p:sldId id="309" r:id="rId9"/>
    <p:sldId id="304" r:id="rId10"/>
    <p:sldId id="305" r:id="rId11"/>
    <p:sldId id="313" r:id="rId12"/>
    <p:sldId id="316" r:id="rId13"/>
    <p:sldId id="29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AAD0D-8063-45D4-A49E-7C5DA1B035C9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99F155-C57D-4AD8-B5F9-6D9A16C34D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6632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7401486-88EF-4061-8416-A90B61BB5503}" type="datetimeFigureOut">
              <a:rPr lang="cs-CZ" smtClean="0"/>
              <a:t>12.6.2016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32DE7B-DC4B-43E7-A282-C451E17FC009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bezpecnemesto.e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851648" cy="352839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Bezpečné město - setkání s metodiky prevence kriminality, Solenice 2016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4725144"/>
            <a:ext cx="7854696" cy="12961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Ing. Aleš Průša</a:t>
            </a:r>
          </a:p>
          <a:p>
            <a:pPr algn="ctr"/>
            <a:endParaRPr lang="cs-CZ" sz="3200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67" y="0"/>
            <a:ext cx="4249738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prusaa\Desktop\logo mal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5566"/>
            <a:ext cx="2232248" cy="124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757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Co bylo na počátku 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Primárně je nutné předcházet protiprávním jednáním ve městě,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obci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Společná odpovědnost samosprávy a PČR za oblast bezpečnosti 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Koordinace a spolupráce 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Osobní odpovědnost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Vytvoření interdisciplinárních pracovních skupin (policista-strážník-zastupitel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Aktivní komunikace – záruka úspěchu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8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Institucionální zajištění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altLang="cs-CZ" sz="2400" dirty="0">
                <a:latin typeface="ArialMT"/>
              </a:rPr>
              <a:t>2.1.2009 spuštění </a:t>
            </a:r>
            <a:r>
              <a:rPr lang="cs-CZ" altLang="cs-CZ" sz="2400" dirty="0" smtClean="0">
                <a:latin typeface="ArialMT"/>
              </a:rPr>
              <a:t>samostatného webového </a:t>
            </a:r>
            <a:r>
              <a:rPr lang="cs-CZ" altLang="cs-CZ" sz="2400" dirty="0">
                <a:latin typeface="ArialMT"/>
              </a:rPr>
              <a:t>portálu Bezpečné </a:t>
            </a:r>
            <a:r>
              <a:rPr lang="cs-CZ" altLang="cs-CZ" sz="2400" dirty="0" smtClean="0">
                <a:latin typeface="ArialMT"/>
              </a:rPr>
              <a:t>město (</a:t>
            </a:r>
            <a:r>
              <a:rPr lang="cs-CZ" altLang="cs-CZ" sz="2400" dirty="0" smtClean="0">
                <a:solidFill>
                  <a:schemeClr val="accent1"/>
                </a:solidFill>
                <a:hlinkClick r:id="rId2"/>
              </a:rPr>
              <a:t>www.bezpecnemesto.eu</a:t>
            </a:r>
            <a:r>
              <a:rPr lang="cs-CZ" altLang="cs-CZ" sz="2400" dirty="0" smtClean="0"/>
              <a:t>)</a:t>
            </a:r>
          </a:p>
          <a:p>
            <a:endParaRPr lang="cs-CZ" altLang="cs-CZ" sz="2400" dirty="0">
              <a:solidFill>
                <a:schemeClr val="accent1"/>
              </a:solidFill>
              <a:latin typeface="ArialMT"/>
            </a:endParaRPr>
          </a:p>
          <a:p>
            <a:endParaRPr lang="cs-CZ" altLang="cs-CZ" sz="2400" dirty="0" smtClean="0">
              <a:latin typeface="ArialMT"/>
            </a:endParaRPr>
          </a:p>
          <a:p>
            <a:endParaRPr lang="cs-CZ" altLang="cs-CZ" sz="2400" dirty="0">
              <a:latin typeface="ArialMT"/>
            </a:endParaRPr>
          </a:p>
          <a:p>
            <a:r>
              <a:rPr lang="cs-CZ" altLang="cs-CZ" sz="2400" dirty="0">
                <a:latin typeface="ArialMT"/>
              </a:rPr>
              <a:t>22.1.2009 podpis Koordinační dohody mezi Statutárním městem Plzní a Krajským ředitelstvím Policie </a:t>
            </a:r>
            <a:r>
              <a:rPr lang="cs-CZ" altLang="cs-CZ" sz="2400" dirty="0" smtClean="0">
                <a:latin typeface="ArialMT"/>
              </a:rPr>
              <a:t>ČR (vymezení konkrétních povinností včetně kontrolních mechanismů) </a:t>
            </a:r>
          </a:p>
          <a:p>
            <a:r>
              <a:rPr lang="cs-CZ" altLang="cs-CZ" sz="2400" dirty="0" smtClean="0">
                <a:latin typeface="ArialMT"/>
              </a:rPr>
              <a:t>1.4.2009 vznik Odboru bezpečnosti a prevence kriminality Magistrátu města Plzně</a:t>
            </a:r>
          </a:p>
          <a:p>
            <a:endParaRPr lang="cs-CZ" altLang="cs-CZ" sz="2400" dirty="0" smtClean="0">
              <a:latin typeface="ArialMT"/>
            </a:endParaRPr>
          </a:p>
          <a:p>
            <a:endParaRPr lang="cs-CZ" altLang="cs-CZ" sz="2400" dirty="0">
              <a:latin typeface="ArialMT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08920"/>
            <a:ext cx="3384376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06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Institucionální zajištění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MT"/>
              </a:rPr>
              <a:t>Odbor BEZP MMP vznikl </a:t>
            </a:r>
            <a:r>
              <a:rPr lang="cs-CZ" dirty="0" smtClean="0">
                <a:latin typeface="ArialMT"/>
              </a:rPr>
              <a:t> </a:t>
            </a:r>
            <a:r>
              <a:rPr lang="cs-CZ" dirty="0">
                <a:latin typeface="ArialMT"/>
              </a:rPr>
              <a:t>jako odbor nezařazený v rámci úřadů Magistrátu města Plzně v přímé podřízenosti primátora města </a:t>
            </a:r>
            <a:r>
              <a:rPr lang="cs-CZ" dirty="0" smtClean="0">
                <a:latin typeface="ArialMT"/>
              </a:rPr>
              <a:t>Plzně </a:t>
            </a:r>
          </a:p>
          <a:p>
            <a:r>
              <a:rPr lang="cs-CZ" dirty="0">
                <a:latin typeface="ArialMT"/>
              </a:rPr>
              <a:t>Odbor BEZP MMP plní v otázce bezpečnosti na území města Plzně velmi důležitou roli a jeho prioritním úkolem je zvyšování pocitu bezpečí občanů města nejen jako koordinátora všech bezpečnostních složek, neziskových organizací působících na poli prevence kriminality a protidrogové kriminality se </a:t>
            </a:r>
            <a:r>
              <a:rPr lang="cs-CZ" dirty="0" smtClean="0">
                <a:latin typeface="ArialMT"/>
              </a:rPr>
              <a:t>samosprávou </a:t>
            </a:r>
            <a:endParaRPr lang="cs-CZ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18367545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Institucionální zajištění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61925">
              <a:spcAft>
                <a:spcPts val="0"/>
              </a:spcAft>
            </a:pPr>
            <a:r>
              <a:rPr lang="cs-CZ" sz="2800" dirty="0">
                <a:latin typeface="ArialMT"/>
                <a:ea typeface="Times New Roman"/>
              </a:rPr>
              <a:t>Odbor BEZP MMP byl v rámci Magistrátu města Plzně zřízen jako součást pilotního bezpečnostního projektu Bezpečné </a:t>
            </a:r>
            <a:r>
              <a:rPr lang="cs-CZ" sz="2800" dirty="0" smtClean="0">
                <a:latin typeface="ArialMT"/>
                <a:ea typeface="Times New Roman"/>
              </a:rPr>
              <a:t>město</a:t>
            </a:r>
            <a:endParaRPr lang="cs-CZ" sz="2800" dirty="0">
              <a:latin typeface="ArialMT"/>
              <a:ea typeface="Times New Roman"/>
            </a:endParaRPr>
          </a:p>
          <a:p>
            <a:pPr marL="161925">
              <a:spcAft>
                <a:spcPts val="0"/>
              </a:spcAft>
            </a:pPr>
            <a:r>
              <a:rPr lang="cs-CZ" sz="2800" dirty="0">
                <a:latin typeface="ArialMT"/>
                <a:ea typeface="Times New Roman"/>
              </a:rPr>
              <a:t>Strategie odboru vychází z:</a:t>
            </a:r>
          </a:p>
          <a:p>
            <a:pPr marL="342900" lvl="0" indent="-342900">
              <a:spcAft>
                <a:spcPts val="0"/>
              </a:spcAft>
              <a:buFont typeface="Symbol"/>
              <a:buBlip>
                <a:blip r:embed="rId2"/>
              </a:buBlip>
            </a:pPr>
            <a:r>
              <a:rPr lang="cs-CZ" sz="2800" dirty="0">
                <a:latin typeface="ArialMT"/>
                <a:ea typeface="Times New Roman"/>
              </a:rPr>
              <a:t>aktuálních potřeb projektu Bezpečné město, který odráží aktuální bezpečnostní situaci na území města</a:t>
            </a:r>
          </a:p>
          <a:p>
            <a:pPr marL="342900" lvl="0" indent="-342900">
              <a:spcAft>
                <a:spcPts val="0"/>
              </a:spcAft>
              <a:buFont typeface="Symbol"/>
              <a:buBlip>
                <a:blip r:embed="rId2"/>
              </a:buBlip>
            </a:pPr>
            <a:r>
              <a:rPr lang="cs-CZ" sz="2800" dirty="0">
                <a:latin typeface="ArialMT"/>
                <a:ea typeface="Times New Roman"/>
              </a:rPr>
              <a:t>priorit statutárního</a:t>
            </a:r>
            <a:r>
              <a:rPr lang="cs-CZ" sz="2800" dirty="0">
                <a:solidFill>
                  <a:srgbClr val="FF0000"/>
                </a:solidFill>
                <a:latin typeface="ArialMT"/>
                <a:ea typeface="Times New Roman"/>
              </a:rPr>
              <a:t> </a:t>
            </a:r>
            <a:r>
              <a:rPr lang="cs-CZ" sz="2800" dirty="0">
                <a:latin typeface="ArialMT"/>
                <a:ea typeface="Times New Roman"/>
              </a:rPr>
              <a:t>města Plzně v oblasti bezpečnosti</a:t>
            </a:r>
          </a:p>
          <a:p>
            <a:pPr marL="342900" lvl="0" indent="-342900">
              <a:spcAft>
                <a:spcPts val="0"/>
              </a:spcAft>
              <a:buFont typeface="Symbol"/>
              <a:buBlip>
                <a:blip r:embed="rId2"/>
              </a:buBlip>
            </a:pPr>
            <a:r>
              <a:rPr lang="cs-CZ" sz="2800" dirty="0">
                <a:latin typeface="ArialMT"/>
                <a:ea typeface="Times New Roman"/>
              </a:rPr>
              <a:t>závěrů dlouhodobého akčního plánu v rámci prevence kriminality a protidrogové prevence. </a:t>
            </a:r>
            <a:endParaRPr lang="cs-CZ" sz="2800" dirty="0">
              <a:effectLst/>
              <a:latin typeface="ArialMT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07747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Projekt „Bezpečné město“</a:t>
            </a:r>
            <a:br>
              <a:rPr lang="pl-PL" b="1" dirty="0"/>
            </a:br>
            <a:r>
              <a:rPr lang="pl-PL" b="1" dirty="0"/>
              <a:t> filosofie projektu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latin typeface="ArialMT"/>
              </a:rPr>
              <a:t>primárně je nutné předcházet protiprávním jednáním ve městě, obci = to si přeje občan </a:t>
            </a:r>
          </a:p>
          <a:p>
            <a:pPr>
              <a:defRPr/>
            </a:pPr>
            <a:r>
              <a:rPr lang="cs-CZ" dirty="0">
                <a:latin typeface="ArialMT"/>
              </a:rPr>
              <a:t>společná odpovědnost samosprávy a PČR za oblast bezpečnosti </a:t>
            </a:r>
          </a:p>
          <a:p>
            <a:pPr>
              <a:defRPr/>
            </a:pPr>
            <a:r>
              <a:rPr lang="cs-CZ" dirty="0">
                <a:latin typeface="ArialMT"/>
              </a:rPr>
              <a:t>koordinace a spolupráce </a:t>
            </a:r>
          </a:p>
          <a:p>
            <a:pPr>
              <a:defRPr/>
            </a:pPr>
            <a:r>
              <a:rPr lang="cs-CZ" dirty="0">
                <a:latin typeface="ArialMT"/>
              </a:rPr>
              <a:t>osobní odpovědnost</a:t>
            </a:r>
          </a:p>
          <a:p>
            <a:pPr>
              <a:defRPr/>
            </a:pPr>
            <a:r>
              <a:rPr lang="cs-CZ" dirty="0">
                <a:latin typeface="ArialMT"/>
              </a:rPr>
              <a:t>aktivní komunikace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4273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Projekt „Bezpečné město“</a:t>
            </a:r>
            <a:br>
              <a:rPr lang="pl-PL" b="1" dirty="0"/>
            </a:br>
            <a:r>
              <a:rPr lang="pl-PL" b="1" dirty="0"/>
              <a:t>nástroje projektu „Plzeň“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>
                <a:latin typeface="ArialMT"/>
              </a:rPr>
              <a:t>rozdělení městských obvodů na okrsky (60)</a:t>
            </a:r>
          </a:p>
          <a:p>
            <a:pPr>
              <a:defRPr/>
            </a:pPr>
            <a:r>
              <a:rPr lang="cs-CZ" dirty="0">
                <a:latin typeface="ArialMT"/>
              </a:rPr>
              <a:t>zařazení konkrétních policistů, strážníků a zastupitelů do okrsků</a:t>
            </a:r>
          </a:p>
          <a:p>
            <a:pPr>
              <a:defRPr/>
            </a:pPr>
            <a:r>
              <a:rPr lang="cs-CZ" dirty="0">
                <a:latin typeface="ArialMT"/>
              </a:rPr>
              <a:t>odstranění anonymity, nastavení osobní odpovědnosti</a:t>
            </a:r>
          </a:p>
          <a:p>
            <a:pPr>
              <a:defRPr/>
            </a:pPr>
            <a:r>
              <a:rPr lang="cs-CZ" dirty="0">
                <a:latin typeface="ArialMT"/>
              </a:rPr>
              <a:t>aktivní obousměrná komunikace „partneři projektu-občan“(průzkum k pocitu bezpečí)</a:t>
            </a:r>
          </a:p>
          <a:p>
            <a:pPr>
              <a:defRPr/>
            </a:pPr>
            <a:r>
              <a:rPr lang="cs-CZ" dirty="0">
                <a:latin typeface="ArialMT"/>
              </a:rPr>
              <a:t>vytvoření komunikačních prostředků (telefonní linky, informační schránky, informační brožury a letáky….)</a:t>
            </a:r>
          </a:p>
          <a:p>
            <a:pPr>
              <a:defRPr/>
            </a:pPr>
            <a:r>
              <a:rPr lang="cs-CZ" dirty="0">
                <a:latin typeface="ArialMT"/>
              </a:rPr>
              <a:t>samostatný webový portál Bezpečné město (www.bezpecnemesto.eu)</a:t>
            </a:r>
          </a:p>
          <a:p>
            <a:pPr>
              <a:defRPr/>
            </a:pPr>
            <a:r>
              <a:rPr lang="cs-CZ" dirty="0">
                <a:latin typeface="ArialMT"/>
              </a:rPr>
              <a:t>spolupráce s KÚ PK – „Plzeňský kraj – Bezpečný kraj“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675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Projekt „Bezpečné město“</a:t>
            </a:r>
            <a:br>
              <a:rPr lang="pl-PL" b="1" dirty="0"/>
            </a:br>
            <a:r>
              <a:rPr lang="pl-PL" b="1" dirty="0"/>
              <a:t>cíle projektu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latin typeface="ArialMT"/>
              </a:rPr>
              <a:t>zjednodušení komunikace mezi občanem, samosprávou a Policií ČR</a:t>
            </a:r>
          </a:p>
          <a:p>
            <a:pPr>
              <a:defRPr/>
            </a:pPr>
            <a:r>
              <a:rPr lang="cs-CZ" dirty="0">
                <a:latin typeface="ArialMT"/>
              </a:rPr>
              <a:t>zvýšení zájmu občanů města o otázky bezpečnosti</a:t>
            </a:r>
          </a:p>
          <a:p>
            <a:pPr>
              <a:defRPr/>
            </a:pPr>
            <a:r>
              <a:rPr lang="cs-CZ" dirty="0">
                <a:latin typeface="ArialMT"/>
              </a:rPr>
              <a:t>zlepšení vnímání bezpečnostních orgánů občany města</a:t>
            </a:r>
          </a:p>
          <a:p>
            <a:pPr>
              <a:defRPr/>
            </a:pPr>
            <a:r>
              <a:rPr lang="cs-CZ" dirty="0">
                <a:latin typeface="ArialMT"/>
              </a:rPr>
              <a:t>snížení kriminality ve městě</a:t>
            </a:r>
          </a:p>
          <a:p>
            <a:pPr>
              <a:defRPr/>
            </a:pPr>
            <a:r>
              <a:rPr lang="cs-CZ" dirty="0">
                <a:latin typeface="ArialMT"/>
              </a:rPr>
              <a:t>zvýšení pocitu bezpečí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434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 smtClean="0"/>
              <a:t>Spolupráce s PČR a MP Plzeň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aktivní komunikace – vzájemná výměna informací</a:t>
            </a:r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vzájemná koordinace</a:t>
            </a:r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aktivní spolupráce při tvorbě bezpečnostních opatření</a:t>
            </a:r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vzájemná spolupráce při tvorbě preventivních projektů</a:t>
            </a:r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společná prezentace a aktivní účast při realizaci preventivních projektů </a:t>
            </a:r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ArialMT"/>
              </a:rPr>
              <a:t>finanční podpora</a:t>
            </a:r>
          </a:p>
          <a:p>
            <a:pPr lvl="0">
              <a:buClr>
                <a:srgbClr val="0BD0D9"/>
              </a:buClr>
            </a:pPr>
            <a:endParaRPr lang="cs-CZ" dirty="0" smtClean="0">
              <a:solidFill>
                <a:prstClr val="black"/>
              </a:solidFill>
              <a:latin typeface="ArialMT"/>
            </a:endParaRPr>
          </a:p>
          <a:p>
            <a:pPr lvl="0">
              <a:buClr>
                <a:srgbClr val="0BD0D9"/>
              </a:buClr>
            </a:pPr>
            <a:endParaRPr lang="cs-CZ" dirty="0">
              <a:solidFill>
                <a:prstClr val="black"/>
              </a:solidFill>
              <a:latin typeface="ArialM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93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Spolupráce s neziskovým organizacemi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15000"/>
              </a:lnSpc>
              <a:buClr>
                <a:srgbClr val="0BD0D9"/>
              </a:buClr>
              <a:buBlip>
                <a:blip r:embed="rId2"/>
              </a:buBlip>
            </a:pPr>
            <a:r>
              <a:rPr lang="cs-CZ" dirty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Centrum protidrogové prevence a terapie, o.p.s.</a:t>
            </a: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Clr>
                <a:srgbClr val="0BD0D9"/>
              </a:buClr>
              <a:buBlip>
                <a:blip r:embed="rId2"/>
              </a:buBlip>
            </a:pPr>
            <a:r>
              <a:rPr lang="cs-CZ" dirty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Ulice – Agentura sociální práce, </a:t>
            </a:r>
            <a:r>
              <a:rPr lang="cs-CZ" dirty="0" err="1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o.s</a:t>
            </a:r>
            <a:r>
              <a:rPr lang="cs-CZ" dirty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.</a:t>
            </a: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buClr>
                <a:srgbClr val="0BD0D9"/>
              </a:buClr>
              <a:buBlip>
                <a:blip r:embed="rId2"/>
              </a:buBlip>
            </a:pPr>
            <a:r>
              <a:rPr lang="cs-CZ" dirty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POINT 14</a:t>
            </a: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Blip>
                <a:blip r:embed="rId2"/>
              </a:buBlip>
            </a:pPr>
            <a:r>
              <a:rPr lang="cs-CZ" dirty="0" smtClean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Člověk v tísni, o.p.s.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BD0D9"/>
              </a:buClr>
              <a:buBlip>
                <a:blip r:embed="rId2"/>
              </a:buBlip>
            </a:pPr>
            <a:r>
              <a:rPr lang="cs-CZ" dirty="0" smtClean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Středisko </a:t>
            </a:r>
            <a:r>
              <a:rPr lang="cs-CZ" dirty="0">
                <a:solidFill>
                  <a:prstClr val="black"/>
                </a:solidFill>
                <a:latin typeface="ArialMT"/>
                <a:ea typeface="Calibri"/>
                <a:cs typeface="ArialMT"/>
              </a:rPr>
              <a:t>křesťanské pomoci Plzeň</a:t>
            </a: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ArialMT"/>
              </a:rPr>
              <a:t>spolupráce při realizaci projektů prevence 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ArialMT"/>
              </a:rPr>
              <a:t>výměna informací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ArialMT"/>
              </a:rPr>
              <a:t>finanční podpora města</a:t>
            </a:r>
            <a:endParaRPr lang="cs-CZ" dirty="0">
              <a:solidFill>
                <a:prstClr val="black"/>
              </a:solidFill>
              <a:latin typeface="ArialM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8050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Bezpečnostní opatření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cs-CZ" sz="2400" dirty="0">
                <a:latin typeface="ArialMT"/>
              </a:rPr>
              <a:t>zřízení expertního týmu na problematiku extremismu 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>
                <a:latin typeface="ArialMT"/>
              </a:rPr>
              <a:t>pravidelné koordinační porady 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>
                <a:latin typeface="ArialMT"/>
              </a:rPr>
              <a:t>evidence a analýza oznámených shromáždění 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 smtClean="0">
                <a:latin typeface="ArialMT"/>
              </a:rPr>
              <a:t>osobní účast zástupce BEZP na oznámených shromážděních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 smtClean="0">
                <a:latin typeface="ArialMT"/>
              </a:rPr>
              <a:t>zřízení </a:t>
            </a:r>
            <a:r>
              <a:rPr lang="cs-CZ" sz="2400" dirty="0">
                <a:latin typeface="ArialMT"/>
              </a:rPr>
              <a:t>komisí bezpečnosti na jednotlivých ÚMO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 smtClean="0">
                <a:latin typeface="ArialMT"/>
              </a:rPr>
              <a:t>vznik </a:t>
            </a:r>
            <a:r>
              <a:rPr lang="cs-CZ" sz="2400" dirty="0">
                <a:latin typeface="ArialMT"/>
              </a:rPr>
              <a:t>„Územně strážní služby“ MP Plzeň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 smtClean="0">
                <a:latin typeface="ArialMT"/>
              </a:rPr>
              <a:t>postupné rozšíření </a:t>
            </a:r>
            <a:r>
              <a:rPr lang="cs-CZ" sz="2400" dirty="0">
                <a:latin typeface="ArialMT"/>
              </a:rPr>
              <a:t>MKDS a jeho zavedení do Základních a Mateřských škol</a:t>
            </a:r>
          </a:p>
          <a:p>
            <a:pPr>
              <a:lnSpc>
                <a:spcPct val="80000"/>
              </a:lnSpc>
              <a:defRPr/>
            </a:pPr>
            <a:r>
              <a:rPr lang="cs-CZ" sz="2400" dirty="0" smtClean="0">
                <a:latin typeface="ArialMT"/>
              </a:rPr>
              <a:t>bezpečnost na stadionech</a:t>
            </a:r>
            <a:endParaRPr lang="cs-CZ" sz="2400" dirty="0">
              <a:latin typeface="ArialMT"/>
            </a:endParaRPr>
          </a:p>
          <a:p>
            <a:endParaRPr lang="cs-CZ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3236921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Co projekt přinesl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aktivní komunikace mezi Policií ČR, MP </a:t>
            </a:r>
            <a:r>
              <a:rPr lang="cs-CZ" sz="2800" dirty="0" err="1">
                <a:latin typeface="ArialMT"/>
              </a:rPr>
              <a:t>Plzeň,Magistrátem</a:t>
            </a:r>
            <a:r>
              <a:rPr lang="cs-CZ" sz="2800" dirty="0">
                <a:latin typeface="ArialMT"/>
              </a:rPr>
              <a:t> města Plzně, jednotlivými úřady MO,MP Plzeň a dalšími institucemi</a:t>
            </a:r>
          </a:p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úspěšná koordinace hlavních pilířů projektu</a:t>
            </a:r>
          </a:p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finanční podpora společných projektů ze strany města Plzně</a:t>
            </a:r>
          </a:p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přiblížení Policie ČR a MP Plzeň občanům města Plzně ve smyslu motta „Pomáhat a chránit“</a:t>
            </a:r>
          </a:p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podíl na zlepšení bezpečnostní situace na území města Plzně – snížení nápadu trestné činnosti a zvýšení objasněnosti</a:t>
            </a:r>
          </a:p>
          <a:p>
            <a:pPr>
              <a:lnSpc>
                <a:spcPct val="80000"/>
              </a:lnSpc>
              <a:defRPr/>
            </a:pPr>
            <a:r>
              <a:rPr lang="cs-CZ" sz="2800" dirty="0">
                <a:latin typeface="ArialMT"/>
              </a:rPr>
              <a:t>město Plzeň se zařadilo mezi přední města v oblasti bezpečnosti v rámci celé České 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9620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Poděkování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latin typeface="ArialMT"/>
              </a:rPr>
              <a:t>představitelům Statutárního města Plzně – za podporu projektu</a:t>
            </a:r>
          </a:p>
          <a:p>
            <a:pPr>
              <a:defRPr/>
            </a:pPr>
            <a:r>
              <a:rPr lang="cs-CZ" dirty="0">
                <a:latin typeface="ArialMT"/>
              </a:rPr>
              <a:t>partnerům projektu Bezpečné město za profesionální spolupráci</a:t>
            </a:r>
          </a:p>
          <a:p>
            <a:pPr>
              <a:defRPr/>
            </a:pPr>
            <a:r>
              <a:rPr lang="cs-CZ" dirty="0">
                <a:latin typeface="ArialMT"/>
              </a:rPr>
              <a:t>neziskovým organizacím působících v oblasti prevence kriminality a protidrogové prevence</a:t>
            </a:r>
          </a:p>
          <a:p>
            <a:pPr>
              <a:defRPr/>
            </a:pPr>
            <a:r>
              <a:rPr lang="cs-CZ" dirty="0" smtClean="0">
                <a:latin typeface="ArialMT"/>
              </a:rPr>
              <a:t>MV ČR za odbornou pomoc při vzniku projektu a finanční podporu projektů v oblasti prevence kriminality a protidrogové prevence</a:t>
            </a:r>
          </a:p>
          <a:p>
            <a:pPr>
              <a:defRPr/>
            </a:pPr>
            <a:r>
              <a:rPr lang="cs-CZ" dirty="0" smtClean="0">
                <a:latin typeface="ArialMT"/>
              </a:rPr>
              <a:t>všem </a:t>
            </a:r>
            <a:r>
              <a:rPr lang="cs-CZ" dirty="0">
                <a:latin typeface="ArialMT"/>
              </a:rPr>
              <a:t>přítomným za pozornost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40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1047</TotalTime>
  <Words>522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Bezpečné město - setkání s metodiky prevence kriminality, Solenice 2016 </vt:lpstr>
      <vt:lpstr>Co bylo na počátku ? </vt:lpstr>
      <vt:lpstr>Institucionální zajištění</vt:lpstr>
      <vt:lpstr>Institucionální zajištění</vt:lpstr>
      <vt:lpstr>Institucionální zajištění</vt:lpstr>
      <vt:lpstr>Projekt „Bezpečné město“  filosofie projektu </vt:lpstr>
      <vt:lpstr>Projekt „Bezpečné město“ nástroje projektu „Plzeň“</vt:lpstr>
      <vt:lpstr>Projekt „Bezpečné město“ cíle projektu </vt:lpstr>
      <vt:lpstr>Spolupráce s PČR a MP Plzeň</vt:lpstr>
      <vt:lpstr>Spolupráce s neziskovým organizacemi</vt:lpstr>
      <vt:lpstr>Bezpečnostní opatření</vt:lpstr>
      <vt:lpstr>Co projekt přinesl</vt:lpstr>
      <vt:lpstr>Poděkování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Gregorová Andrea</dc:creator>
  <cp:lastModifiedBy>Průša Aleš</cp:lastModifiedBy>
  <cp:revision>87</cp:revision>
  <dcterms:created xsi:type="dcterms:W3CDTF">2012-06-03T14:18:19Z</dcterms:created>
  <dcterms:modified xsi:type="dcterms:W3CDTF">2016-06-12T15:58:03Z</dcterms:modified>
</cp:coreProperties>
</file>