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92" r:id="rId2"/>
    <p:sldId id="312" r:id="rId3"/>
    <p:sldId id="331" r:id="rId4"/>
    <p:sldId id="301" r:id="rId5"/>
    <p:sldId id="336" r:id="rId6"/>
    <p:sldId id="332" r:id="rId7"/>
    <p:sldId id="333" r:id="rId8"/>
    <p:sldId id="334" r:id="rId9"/>
    <p:sldId id="337" r:id="rId10"/>
    <p:sldId id="340" r:id="rId11"/>
    <p:sldId id="341" r:id="rId12"/>
    <p:sldId id="338" r:id="rId13"/>
    <p:sldId id="339" r:id="rId14"/>
    <p:sldId id="335" r:id="rId15"/>
    <p:sldId id="28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0A118874-4BA2-4D88-85D3-A358E4085675}">
          <p14:sldIdLst>
            <p14:sldId id="292"/>
            <p14:sldId id="312"/>
            <p14:sldId id="331"/>
            <p14:sldId id="301"/>
            <p14:sldId id="336"/>
            <p14:sldId id="332"/>
            <p14:sldId id="333"/>
            <p14:sldId id="334"/>
            <p14:sldId id="337"/>
            <p14:sldId id="340"/>
            <p14:sldId id="341"/>
            <p14:sldId id="338"/>
            <p14:sldId id="339"/>
            <p14:sldId id="335"/>
            <p14:sldId id="28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B1E8"/>
    <a:srgbClr val="818174"/>
    <a:srgbClr val="9898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13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42EF3-7C0E-45C4-B0B4-14A1C42551D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D0C774-CB08-4FE8-BCCD-FA278C671A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9947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konyprolidi.cz/cs/2014-181#f6078814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VLOŽTE JSEM PLS:</a:t>
            </a:r>
          </a:p>
          <a:p>
            <a:pPr marL="228600" indent="-228600">
              <a:buAutoNum type="arabicPeriod"/>
            </a:pPr>
            <a:r>
              <a:rPr lang="cs-CZ"/>
              <a:t>SVOJE JMÉNO A KDE JSTE DPO</a:t>
            </a:r>
          </a:p>
          <a:p>
            <a:pPr marL="228600" indent="-228600">
              <a:buAutoNum type="arabicPeriod"/>
            </a:pPr>
            <a:r>
              <a:rPr lang="cs-CZ"/>
              <a:t>NÁZEV SVÉ PREDNÁŠKY/TÉMY KTEROU PREZENTUJETE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D77510-C9FE-2348-B177-78DC4D0CDEB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74267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cs-CZ" dirty="0" smtClean="0"/>
              <a:t>Tento zákon upravuje práva a povinnosti osob a působnost a pravomoci orgánů veřejné moci v oblasti kybernetické bezpečnosti.</a:t>
            </a:r>
          </a:p>
          <a:p>
            <a:pPr lvl="0"/>
            <a:r>
              <a:rPr lang="cs-CZ" dirty="0" smtClean="0"/>
              <a:t>Tento zákon zapracovává příslušné předpisy Evropské unie</a:t>
            </a:r>
            <a:r>
              <a:rPr lang="cs-CZ" b="1" u="sng" baseline="30000" dirty="0" smtClean="0">
                <a:hlinkClick r:id="rId3"/>
              </a:rPr>
              <a:t>6</a:t>
            </a:r>
            <a:r>
              <a:rPr lang="cs-CZ" b="1" u="sng" dirty="0" smtClean="0">
                <a:hlinkClick r:id="rId3"/>
              </a:rPr>
              <a:t>)</a:t>
            </a:r>
            <a:r>
              <a:rPr lang="cs-CZ" dirty="0" smtClean="0"/>
              <a:t> a upravuje zajišťování bezpečnosti sítí elektronických komunikací a informačních systémů.</a:t>
            </a:r>
          </a:p>
          <a:p>
            <a:pPr lvl="0"/>
            <a:r>
              <a:rPr lang="cs-CZ" dirty="0" smtClean="0"/>
              <a:t>Tento zákon se nevztahuje na informační nebo komunikační systémy, které nakládají s utajovanými informacemi.</a:t>
            </a:r>
          </a:p>
          <a:p>
            <a:pPr algn="just">
              <a:buFont typeface="Wingdings" panose="05000000000000000000" pitchFamily="2" charset="2"/>
              <a:buChar char="v"/>
            </a:pPr>
            <a:endParaRPr lang="cs-CZ" sz="1600" dirty="0" smtClean="0">
              <a:solidFill>
                <a:srgbClr val="818174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0C774-CB08-4FE8-BCCD-FA278C671A43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00713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Nyní se v rámci pracovního zařazení oddělení vzdělávání NÚKIB zaměřuji se na implementaci kybernetické bezpečnosti do vzdělávacích procesů. Věnuji se metodické podpoře pracovníků státní správy a pedagogů základních škol. Specializuji se na problematiku prevence rizikového chování v kyberprostoru a problematiku </a:t>
            </a:r>
            <a:r>
              <a:rPr lang="cs-CZ" sz="120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kyberšikany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Působím jako lektor ve školách. Účastním</a:t>
            </a:r>
            <a:r>
              <a:rPr lang="cs-CZ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cs-CZ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 vzdělávacích i osvětových aktivit v dané oblasti. Oblast prevence a včasného působení chápu jako „základní východisko“ pro vzdělávání v oblasti kybernetické bezpečnosti i následnou ochranu společnosti před možnými negativními důsledky v této oblasti.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0C774-CB08-4FE8-BCCD-FA278C671A4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18803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V současné době probíhá fáze představení záměru, mapování, sběru, vyhodnocování dat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0C774-CB08-4FE8-BCCD-FA278C671A43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7309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Řízené rozhovory – metodikové </a:t>
            </a:r>
            <a:r>
              <a:rPr lang="cs-CZ" smtClean="0"/>
              <a:t>ve školách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D0C774-CB08-4FE8-BCCD-FA278C671A43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9975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1411819"/>
            <a:ext cx="8694420" cy="3271972"/>
          </a:xfrm>
        </p:spPr>
        <p:txBody>
          <a:bodyPr anchor="ctr">
            <a:normAutofit/>
          </a:bodyPr>
          <a:lstStyle>
            <a:lvl1pPr algn="l">
              <a:defRPr sz="3000" b="0">
                <a:latin typeface="Fira Sans Medium" panose="00000600000000000000" pitchFamily="50" charset="0"/>
                <a:ea typeface="Fira Sans Medium" panose="00000600000000000000" pitchFamily="50" charset="0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Fira Sans" panose="00000500000000000000" pitchFamily="50" charset="0"/>
                <a:ea typeface="Fira Sans" panose="00000500000000000000" pitchFamily="50" charset="0"/>
              </a:defRPr>
            </a:lvl1pPr>
          </a:lstStyle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Fira Sans" panose="00000500000000000000" pitchFamily="50" charset="0"/>
                <a:ea typeface="Fira Sans" panose="00000500000000000000" pitchFamily="50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Fira Sans" panose="00000500000000000000" pitchFamily="50" charset="0"/>
                <a:ea typeface="Fira Sans" panose="00000500000000000000" pitchFamily="50" charset="0"/>
              </a:defRPr>
            </a:lvl1pPr>
          </a:lstStyle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28600" y="4165602"/>
            <a:ext cx="8694420" cy="158419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baseline="0">
                <a:solidFill>
                  <a:srgbClr val="818174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147297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1789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>
            <a:normAutofit/>
          </a:bodyPr>
          <a:lstStyle>
            <a:lvl1pPr>
              <a:defRPr sz="27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3090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6728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75288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0523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7740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>
            <a:normAutofit/>
          </a:bodyPr>
          <a:lstStyle>
            <a:lvl1pPr>
              <a:defRPr sz="21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>
            <a:normAutofit/>
          </a:bodyPr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8554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>
            <a:normAutofit/>
          </a:bodyPr>
          <a:lstStyle>
            <a:lvl1pPr>
              <a:defRPr sz="21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4819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6747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2975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5/14/2019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6456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/>
          <p:nvPr/>
        </p:nvSpPr>
        <p:spPr>
          <a:xfrm>
            <a:off x="0" y="6432551"/>
            <a:ext cx="9144000" cy="448308"/>
          </a:xfrm>
          <a:prstGeom prst="rect">
            <a:avLst/>
          </a:prstGeom>
          <a:solidFill>
            <a:srgbClr val="58585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1350" smtClean="0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98" y="758228"/>
            <a:ext cx="8699923" cy="8758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098" y="1699604"/>
            <a:ext cx="8699923" cy="46898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3097" y="6483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  <a:latin typeface="Fira Sans" panose="00000500000000000000" pitchFamily="50" charset="0"/>
                <a:ea typeface="Fira Sans" panose="00000500000000000000" pitchFamily="50" charset="0"/>
              </a:defRPr>
            </a:lvl1pPr>
          </a:lstStyle>
          <a:p>
            <a:fld id="{7B516325-64FD-42B0-8E98-200102D6FCC7}" type="datetimeFigureOut">
              <a:rPr lang="cs-CZ" smtClean="0"/>
              <a:t>14.05.2019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30008" y="648335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  <a:latin typeface="Fira Sans" panose="00000500000000000000" pitchFamily="50" charset="0"/>
                <a:ea typeface="Fira Sans" panose="00000500000000000000" pitchFamily="50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5620" y="648335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  <a:latin typeface="Fira Sans" panose="00000500000000000000" pitchFamily="50" charset="0"/>
                <a:ea typeface="Fira Sans" panose="00000500000000000000" pitchFamily="50" charset="0"/>
              </a:defRPr>
            </a:lvl1pPr>
          </a:lstStyle>
          <a:p>
            <a:fld id="{6375CD48-9D53-4F94-A8AE-019390916FE6}" type="slidenum">
              <a:rPr lang="cs-CZ" smtClean="0"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575"/>
            <a:ext cx="9143999" cy="69527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732" y="50735"/>
            <a:ext cx="596289" cy="598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090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550" b="0" kern="1200" baseline="0">
          <a:solidFill>
            <a:srgbClr val="818174"/>
          </a:solidFill>
          <a:effectLst/>
          <a:latin typeface="Fira Sans Medium" panose="00000600000000000000" pitchFamily="50" charset="0"/>
          <a:ea typeface="Fira Sans Medium" panose="00000600000000000000" pitchFamily="50" charset="0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ukib.cz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007077"/>
            <a:ext cx="7886700" cy="2458993"/>
          </a:xfrm>
        </p:spPr>
        <p:txBody>
          <a:bodyPr>
            <a:normAutofit/>
          </a:bodyPr>
          <a:lstStyle/>
          <a:p>
            <a:pPr algn="ctr"/>
            <a:r>
              <a:rPr lang="cs-CZ" dirty="0"/>
              <a:t>„Co (pro Vás) aktuálně připravujeme v oblasti vzdělávání  </a:t>
            </a:r>
            <a:r>
              <a:rPr lang="cs-CZ" dirty="0" smtClean="0"/>
              <a:t>v</a:t>
            </a:r>
            <a:r>
              <a:rPr lang="cs-CZ" dirty="0"/>
              <a:t> </a:t>
            </a:r>
            <a:r>
              <a:rPr lang="cs-CZ" dirty="0" smtClean="0"/>
              <a:t>kybernetické bezpečnosti“? </a:t>
            </a:r>
            <a:endParaRPr lang="cs-CZ" sz="32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623888" y="5461685"/>
            <a:ext cx="7886700" cy="627967"/>
          </a:xfrm>
        </p:spPr>
        <p:txBody>
          <a:bodyPr>
            <a:normAutofit/>
          </a:bodyPr>
          <a:lstStyle/>
          <a:p>
            <a:r>
              <a:rPr lang="cs-CZ" sz="1600" dirty="0" smtClean="0">
                <a:solidFill>
                  <a:srgbClr val="818174"/>
                </a:solidFill>
              </a:rPr>
              <a:t>Mgr. et Mgr. </a:t>
            </a:r>
            <a:r>
              <a:rPr lang="cs-CZ" sz="1600" dirty="0" smtClean="0">
                <a:solidFill>
                  <a:srgbClr val="14B1E8"/>
                </a:solidFill>
              </a:rPr>
              <a:t>Lucie Kosová	             </a:t>
            </a:r>
            <a:r>
              <a:rPr lang="cs-CZ" sz="1600" dirty="0">
                <a:solidFill>
                  <a:srgbClr val="818174"/>
                </a:solidFill>
              </a:rPr>
              <a:t> </a:t>
            </a:r>
            <a:r>
              <a:rPr lang="cs-CZ" sz="1600" dirty="0" smtClean="0">
                <a:solidFill>
                  <a:srgbClr val="818174"/>
                </a:solidFill>
              </a:rPr>
              <a:t>                      Kašperské Hory 13.5-15.5.2019</a:t>
            </a:r>
            <a:endParaRPr lang="cs-CZ" sz="1600" dirty="0">
              <a:solidFill>
                <a:srgbClr val="818174"/>
              </a:solidFill>
            </a:endParaRPr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366179" y="4908429"/>
            <a:ext cx="8694420" cy="11266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0" kern="1200" baseline="0">
                <a:solidFill>
                  <a:srgbClr val="818174"/>
                </a:solidFill>
                <a:effectLst/>
                <a:latin typeface="Fira Sans Medium" panose="00000600000000000000" pitchFamily="50" charset="0"/>
                <a:ea typeface="Fira Sans Medium" panose="00000600000000000000" pitchFamily="50" charset="0"/>
                <a:cs typeface="+mj-cs"/>
              </a:defRPr>
            </a:lvl1pPr>
          </a:lstStyle>
          <a:p>
            <a:pPr>
              <a:lnSpc>
                <a:spcPct val="100000"/>
              </a:lnSpc>
            </a:pPr>
            <a:endParaRPr lang="cs-CZ" sz="2400" dirty="0">
              <a:solidFill>
                <a:srgbClr val="14B1E8"/>
              </a:solidFill>
              <a:latin typeface="Fira Sans" panose="00000500000000000000" pitchFamily="50" charset="0"/>
              <a:ea typeface="Fira Sans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51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/>
              <a:t>Národní úřad pro kybernetickou a informační bezpečnost  (dále NÚKIB; „Úřad“)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400" b="1" dirty="0">
              <a:solidFill>
                <a:srgbClr val="98988D"/>
              </a:solidFill>
            </a:endParaRPr>
          </a:p>
          <a:p>
            <a:pPr lvl="0"/>
            <a:r>
              <a:rPr lang="cs-CZ" sz="2100" dirty="0" smtClean="0">
                <a:solidFill>
                  <a:srgbClr val="818174"/>
                </a:solidFill>
              </a:rPr>
              <a:t>Činnost NÚKIB vychází ze </a:t>
            </a:r>
            <a:r>
              <a:rPr lang="cs-CZ" dirty="0">
                <a:solidFill>
                  <a:srgbClr val="14B1E8"/>
                </a:solidFill>
              </a:rPr>
              <a:t>„</a:t>
            </a:r>
            <a:r>
              <a:rPr lang="cs-CZ" dirty="0" smtClean="0">
                <a:solidFill>
                  <a:srgbClr val="14B1E8"/>
                </a:solidFill>
              </a:rPr>
              <a:t>Zákona </a:t>
            </a:r>
            <a:r>
              <a:rPr lang="cs-CZ" dirty="0">
                <a:solidFill>
                  <a:srgbClr val="14B1E8"/>
                </a:solidFill>
              </a:rPr>
              <a:t>o kybernetické </a:t>
            </a:r>
            <a:r>
              <a:rPr lang="cs-CZ" dirty="0" smtClean="0">
                <a:solidFill>
                  <a:srgbClr val="14B1E8"/>
                </a:solidFill>
              </a:rPr>
              <a:t>bezpečnosti</a:t>
            </a:r>
            <a:r>
              <a:rPr lang="cs-CZ" dirty="0">
                <a:solidFill>
                  <a:srgbClr val="14B1E8"/>
                </a:solidFill>
              </a:rPr>
              <a:t>“  181/2014 Sb</a:t>
            </a:r>
            <a:r>
              <a:rPr lang="cs-CZ" dirty="0" smtClean="0">
                <a:solidFill>
                  <a:srgbClr val="14B1E8"/>
                </a:solidFill>
              </a:rPr>
              <a:t>.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, pozdějších změn </a:t>
            </a:r>
          </a:p>
          <a:p>
            <a:r>
              <a:rPr lang="cs-CZ" b="1" dirty="0">
                <a:solidFill>
                  <a:schemeClr val="bg1">
                    <a:lumMod val="50000"/>
                  </a:schemeClr>
                </a:solidFill>
              </a:rPr>
              <a:t>Národní úřad pro kybernetickou a informační bezpečnost (NÚKIB)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 je</a:t>
            </a:r>
            <a:r>
              <a:rPr lang="cs-CZ" b="1" u="sng" dirty="0">
                <a:solidFill>
                  <a:schemeClr val="bg1">
                    <a:lumMod val="50000"/>
                  </a:schemeClr>
                </a:solidFill>
              </a:rPr>
              <a:t> ústředním správním orgánem pro kybernetickou bezpečnost včetně ochrany utajovaných informací v oblasti informačních a komunikačních systémů a kryptografické ochrany.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 Dále má na starosti problematiku neveřejné služby v rámci družicového systému Galileo. Vznikl 1. srpna 2017 na základě zákona číslo 205/2017 Sb., kterým se změnil </a:t>
            </a:r>
            <a:r>
              <a:rPr lang="cs-CZ" b="1" u="sng" dirty="0">
                <a:solidFill>
                  <a:schemeClr val="bg1">
                    <a:lumMod val="50000"/>
                  </a:schemeClr>
                </a:solidFill>
              </a:rPr>
              <a:t>zákon č. 181/2014 Sb., o kybernetické bezpečnosti a o změně souvisejících zákonů (zákon o kybernetické bezpečnosti)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cs-CZ" b="1" dirty="0"/>
              <a:t>Sekce bezpečnosti digitalizace, výzkumu a vzdělávání</a:t>
            </a:r>
            <a:r>
              <a:rPr lang="cs-CZ" dirty="0"/>
              <a:t> </a:t>
            </a:r>
            <a:r>
              <a:rPr lang="cs-CZ" b="1" dirty="0"/>
              <a:t>Odbor vzdělávání</a:t>
            </a:r>
            <a:r>
              <a:rPr lang="cs-CZ" dirty="0"/>
              <a:t>, </a:t>
            </a:r>
            <a:r>
              <a:rPr lang="cs-CZ" b="1" dirty="0"/>
              <a:t>výzkumu a projektů</a:t>
            </a:r>
            <a:r>
              <a:rPr lang="cs-CZ" dirty="0"/>
              <a:t/>
            </a:r>
            <a:br>
              <a:rPr lang="cs-CZ" dirty="0"/>
            </a:br>
            <a:r>
              <a:rPr lang="cs-CZ" i="1" dirty="0">
                <a:solidFill>
                  <a:srgbClr val="818174"/>
                </a:solidFill>
              </a:rPr>
              <a:t>Zajišťuje vzdělávací a osvětové aktivity Úřadu, pořádá konference a semináře na téma kybernetické bezpečnosti, vzdělává zaměstnance veřejné správy, podporuje vzdělávací instituce při šíření osvěty u žáků všech stupňů a široké veřejnosti a připravuje a provozuje tematické e-</a:t>
            </a:r>
            <a:r>
              <a:rPr lang="cs-CZ" i="1" dirty="0" err="1">
                <a:solidFill>
                  <a:srgbClr val="818174"/>
                </a:solidFill>
              </a:rPr>
              <a:t>learningové</a:t>
            </a:r>
            <a:r>
              <a:rPr lang="cs-CZ" i="1" dirty="0">
                <a:solidFill>
                  <a:srgbClr val="818174"/>
                </a:solidFill>
              </a:rPr>
              <a:t> kurzy. Koordinuje výzkum a vývoj v oblasti kybernetické bezpečnosti. Zajišťuje projektové řízení vybraných ICT projektů Úřadu.</a:t>
            </a:r>
            <a:r>
              <a:rPr lang="cs-CZ" dirty="0">
                <a:solidFill>
                  <a:srgbClr val="818174"/>
                </a:solidFill>
              </a:rPr>
              <a:t> </a:t>
            </a:r>
          </a:p>
          <a:p>
            <a:pPr lvl="0"/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16D0-595C-4B98-AE1C-E4377667A118}" type="datetime1">
              <a:rPr lang="cs-CZ" smtClean="0"/>
              <a:t>14.05.2019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470EF-A677-40F9-9C86-2034E64E8C79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2740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ODDĚLENÍ VZDĚLÁVÁNÍ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i="1" dirty="0"/>
          </a:p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Zajišťuje 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vzdělávací a osvětové aktivity, pořádá konference a školení na téma kybernetické bezpečnosti, připravuje a provozuje tematické e-</a:t>
            </a:r>
            <a:r>
              <a:rPr lang="cs-CZ" dirty="0" err="1">
                <a:solidFill>
                  <a:schemeClr val="bg1">
                    <a:lumMod val="50000"/>
                  </a:schemeClr>
                </a:solidFill>
              </a:rPr>
              <a:t>learningové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 kurzy. </a:t>
            </a:r>
            <a:endParaRPr lang="cs-CZ" dirty="0" smtClean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14B1E8"/>
                </a:solidFill>
              </a:rPr>
              <a:t>Primární </a:t>
            </a:r>
            <a:r>
              <a:rPr lang="cs-CZ" dirty="0">
                <a:solidFill>
                  <a:srgbClr val="14B1E8"/>
                </a:solidFill>
              </a:rPr>
              <a:t>cílovou skupinou vzdělávání 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jsou zaměstnanci veřejné správy a další osoby, které zastávají role podle Zákona o kybernetické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bezpečnosti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14B1E8"/>
                </a:solidFill>
              </a:rPr>
              <a:t>Sekundární </a:t>
            </a:r>
            <a:r>
              <a:rPr lang="cs-CZ" dirty="0">
                <a:solidFill>
                  <a:srgbClr val="14B1E8"/>
                </a:solidFill>
              </a:rPr>
              <a:t>cílovou skupinu 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tvoří osoby identifikované jako „zranitelné v kyberprostoru“. Jsou jimi žáci a studenti všech stupňů vzdělávání a senioři </a:t>
            </a:r>
            <a:r>
              <a:rPr lang="cs-CZ" b="1" i="1" u="sng" dirty="0"/>
              <a:t>  </a:t>
            </a:r>
            <a:r>
              <a:rPr lang="cs-CZ" b="1" u="sng" dirty="0">
                <a:hlinkClick r:id="rId3"/>
              </a:rPr>
              <a:t>www.nukib.cz</a:t>
            </a:r>
            <a:endParaRPr lang="cs-CZ" dirty="0"/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TEDY, MÁ ČINNOST I ČINNOST MÝCH KOLEGŮ JE TEDY ČLENĚNA DLE JEDNOTLIVÝCH CÍLOVÝCH SKUPIN</a:t>
            </a:r>
          </a:p>
          <a:p>
            <a:pPr marL="0" indent="0">
              <a:buNone/>
            </a:pPr>
            <a:endParaRPr lang="cs-CZ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712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Kdy je tedy možné se na nás obrátit?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3098" y="1357632"/>
            <a:ext cx="8699923" cy="4689897"/>
          </a:xfrm>
        </p:spPr>
        <p:txBody>
          <a:bodyPr>
            <a:noAutofit/>
          </a:bodyPr>
          <a:lstStyle/>
          <a:p>
            <a:pPr marL="228600" indent="-228600">
              <a:spcBef>
                <a:spcPts val="1000"/>
              </a:spcBef>
            </a:pPr>
            <a:endParaRPr lang="cs-CZ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28600" indent="-228600">
              <a:spcBef>
                <a:spcPts val="1000"/>
              </a:spcBef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případě, že jste v okruhu „působnosti“ námi zaměřovaných cílových skupin</a:t>
            </a:r>
          </a:p>
          <a:p>
            <a:pPr marL="228600" indent="-228600">
              <a:spcBef>
                <a:spcPts val="1000"/>
              </a:spcBef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Provádíme vzdělávání v oblasti kybernetické a informační bezpečnosti na „národní“ úrovni, měli bychom působit jako „gestor“ pro danou oblast</a:t>
            </a:r>
          </a:p>
          <a:p>
            <a:pPr marL="228600" indent="-228600">
              <a:spcBef>
                <a:spcPts val="1000"/>
              </a:spcBef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Kontaktní formou</a:t>
            </a:r>
          </a:p>
          <a:p>
            <a:pPr marL="228600" indent="-228600">
              <a:spcBef>
                <a:spcPts val="1000"/>
              </a:spcBef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>
                <a:solidFill>
                  <a:srgbClr val="14B1E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Vytváříme pro Vás vzdělávání formou nekontaktní</a:t>
            </a:r>
          </a:p>
          <a:p>
            <a:pPr marL="228600" indent="-228600">
              <a:spcBef>
                <a:spcPts val="1000"/>
              </a:spcBef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Poskytujeme metodickou podporu při implementaci vzdělávání v dané oblasti do praxe</a:t>
            </a:r>
          </a:p>
          <a:p>
            <a:pPr marL="228600" indent="-228600">
              <a:spcBef>
                <a:spcPts val="1000"/>
              </a:spcBef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Spolupracujeme na úrovni ministerstev, krajů, velkých měst</a:t>
            </a:r>
          </a:p>
          <a:p>
            <a:pPr marL="228600" indent="-228600">
              <a:spcBef>
                <a:spcPts val="1000"/>
              </a:spcBef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Spolupracujeme s významnými mezinárodními (ENISA) i národními organizacemi (AFCEA),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Digikoalice</a:t>
            </a:r>
            <a:endParaRPr lang="cs-CZ" dirty="0" smtClean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28600" indent="-228600">
              <a:spcBef>
                <a:spcPts val="1000"/>
              </a:spcBef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rojekty v dané oblasti (CZ.NIC, CESNET, 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E-bezpečí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cs-CZ" dirty="0" err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connected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cs-CZ" dirty="0" smtClean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28600" indent="-228600">
              <a:spcBef>
                <a:spcPts val="1000"/>
              </a:spcBef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Pořádáme konference, vzdělávací aktivity v dané oblasti pro uvedené cílové skupiny</a:t>
            </a:r>
          </a:p>
          <a:p>
            <a:pPr marL="228600" lvl="0" indent="-228600">
              <a:spcBef>
                <a:spcPts val="1000"/>
              </a:spcBef>
            </a:pPr>
            <a:endParaRPr lang="cs-CZ" sz="2400" dirty="0">
              <a:solidFill>
                <a:prstClr val="black"/>
              </a:solidFill>
            </a:endParaRPr>
          </a:p>
          <a:p>
            <a:pPr marL="0" indent="0" algn="ctr">
              <a:lnSpc>
                <a:spcPct val="250000"/>
              </a:lnSpc>
              <a:buNone/>
            </a:pPr>
            <a:endParaRPr lang="cs-CZ" sz="2800" dirty="0" smtClean="0">
              <a:solidFill>
                <a:srgbClr val="818174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316D0-595C-4B98-AE1C-E4377667A118}" type="datetime1">
              <a:rPr lang="cs-CZ" smtClean="0"/>
              <a:t>14.05.2019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470EF-A677-40F9-9C86-2034E64E8C79}" type="slidenum">
              <a:rPr lang="cs-CZ" smtClean="0"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350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„učíme“(předáváme)?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Témata: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Fyzická (kybernetická) bezpečnost – „bezpečné“ využívání IT technologií – hesla, přístupy VPN,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wi-fi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 – veřejný prostor a ochrana v něm, „mediální gramotnost“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Sociální sítě</a:t>
            </a:r>
          </a:p>
          <a:p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Youtubering</a:t>
            </a:r>
            <a:endParaRPr lang="cs-CZ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Ne-vhodné chování na internetu – závislostní chování –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netolismus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 - prevence</a:t>
            </a:r>
          </a:p>
          <a:p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Kyberšikana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 - prevence</a:t>
            </a: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Praktické ukázky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E-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learning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p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ro „úředníky“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c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hystán pro „metodiky prevence“</a:t>
            </a:r>
            <a:endParaRPr lang="cs-CZ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081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 námi nyní připravovaných akcí: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>
                <a:solidFill>
                  <a:srgbClr val="14B1E8"/>
                </a:solidFill>
              </a:rPr>
              <a:t>FBI – „Festival bezpečného internetu“ </a:t>
            </a:r>
          </a:p>
          <a:p>
            <a:endParaRPr lang="cs-CZ" dirty="0">
              <a:solidFill>
                <a:srgbClr val="14B1E8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14B1E8"/>
              </a:solidFill>
            </a:endParaRPr>
          </a:p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V průběhu měsíce října – „měsíce bezpečného internetu“ pořádáme spolu s partnery (CZ.NIC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z.s.p.o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, CESNET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z.s.p.o,you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connected,z.s.vysoká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 škola regionálního rozvoje a bankovní institut </a:t>
            </a:r>
            <a:r>
              <a:rPr lang="cs-CZ" dirty="0" err="1" smtClean="0">
                <a:solidFill>
                  <a:schemeClr val="bg1">
                    <a:lumMod val="50000"/>
                  </a:schemeClr>
                </a:solidFill>
              </a:rPr>
              <a:t>AMBIS,a.s</a:t>
            </a:r>
            <a:r>
              <a:rPr lang="cs-CZ" dirty="0" smtClean="0">
                <a:solidFill>
                  <a:schemeClr val="bg1">
                    <a:lumMod val="50000"/>
                  </a:schemeClr>
                </a:solidFill>
              </a:rPr>
              <a:t>.)</a:t>
            </a:r>
          </a:p>
          <a:p>
            <a:endParaRPr lang="cs-CZ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cs-CZ" dirty="0" smtClean="0"/>
              <a:t>2.10.2019 – </a:t>
            </a:r>
            <a:r>
              <a:rPr lang="cs-CZ" dirty="0" smtClean="0">
                <a:solidFill>
                  <a:srgbClr val="00B0F0"/>
                </a:solidFill>
              </a:rPr>
              <a:t>konference pro odbornou veřejnost PRAHA</a:t>
            </a:r>
          </a:p>
          <a:p>
            <a:r>
              <a:rPr lang="cs-CZ" dirty="0" smtClean="0"/>
              <a:t>3.10.2019 – konference pro laickou veřejnost PRAHA</a:t>
            </a:r>
          </a:p>
          <a:p>
            <a:r>
              <a:rPr lang="cs-CZ" dirty="0" smtClean="0"/>
              <a:t>15.10.2019 – </a:t>
            </a:r>
            <a:r>
              <a:rPr lang="cs-CZ" dirty="0" smtClean="0">
                <a:solidFill>
                  <a:srgbClr val="00B0F0"/>
                </a:solidFill>
              </a:rPr>
              <a:t>konference pro „pedagogické pracovníky“ Karlovy Vary</a:t>
            </a:r>
          </a:p>
          <a:p>
            <a:r>
              <a:rPr lang="cs-CZ" dirty="0" smtClean="0"/>
              <a:t>16.10.2019 – konference pro příslušníky obvodních oddělení PČR Karlovy Vary</a:t>
            </a:r>
          </a:p>
          <a:p>
            <a:r>
              <a:rPr lang="cs-CZ" dirty="0" smtClean="0"/>
              <a:t>21.10.2019 – </a:t>
            </a:r>
            <a:r>
              <a:rPr lang="cs-CZ" dirty="0" smtClean="0">
                <a:solidFill>
                  <a:srgbClr val="00B0F0"/>
                </a:solidFill>
              </a:rPr>
              <a:t>konference pro pedagogické pracovníky Olomouc</a:t>
            </a:r>
          </a:p>
          <a:p>
            <a:r>
              <a:rPr lang="cs-CZ" dirty="0" smtClean="0"/>
              <a:t>21.10.2019- konference pro příslušníky PČR Olomouc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493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VZDĚLÁVÁNÍ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818174"/>
                </a:solidFill>
              </a:rPr>
              <a:t>20.6.2019 připravujeme seminář ve spolupráci s KÚ JMK, oddělením sociální práce, SPO a rodinné politiky pro pracovníky sociálně-právní ochrany dětí</a:t>
            </a:r>
          </a:p>
          <a:p>
            <a:pPr marL="0" indent="0">
              <a:buNone/>
            </a:pPr>
            <a:endParaRPr lang="cs-CZ" dirty="0" smtClean="0">
              <a:solidFill>
                <a:srgbClr val="818174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818174"/>
              </a:solidFill>
            </a:endParaRPr>
          </a:p>
          <a:p>
            <a:r>
              <a:rPr lang="cs-CZ" dirty="0" smtClean="0">
                <a:solidFill>
                  <a:srgbClr val="818174"/>
                </a:solidFill>
              </a:rPr>
              <a:t>26.9.2019 </a:t>
            </a:r>
            <a:r>
              <a:rPr lang="cs-CZ" dirty="0" smtClean="0">
                <a:solidFill>
                  <a:srgbClr val="818174"/>
                </a:solidFill>
              </a:rPr>
              <a:t> </a:t>
            </a:r>
            <a:r>
              <a:rPr lang="cs-CZ" dirty="0" smtClean="0">
                <a:solidFill>
                  <a:srgbClr val="818174"/>
                </a:solidFill>
              </a:rPr>
              <a:t>připravujeme seminář pro pedagogické pracovníky a metodiky prevence ve spolupráci s KÚ JMK oddělením prevence a volnočasových aktivit</a:t>
            </a:r>
          </a:p>
          <a:p>
            <a:pPr marL="0" indent="0">
              <a:buNone/>
            </a:pPr>
            <a:endParaRPr lang="cs-CZ" dirty="0" smtClean="0">
              <a:solidFill>
                <a:srgbClr val="818174"/>
              </a:solidFill>
            </a:endParaRPr>
          </a:p>
          <a:p>
            <a:r>
              <a:rPr lang="cs-CZ" dirty="0" smtClean="0">
                <a:solidFill>
                  <a:srgbClr val="818174"/>
                </a:solidFill>
              </a:rPr>
              <a:t>Provádíme také průběžně dle stanovených kvót semináře pro žáky základních škol, (rodiče)</a:t>
            </a:r>
          </a:p>
          <a:p>
            <a:r>
              <a:rPr lang="cs-CZ" dirty="0" smtClean="0">
                <a:solidFill>
                  <a:srgbClr val="818174"/>
                </a:solidFill>
              </a:rPr>
              <a:t>Aktivně se účastníme osvětových konferencí v dané oblasti (Bezpečná škola, Finále </a:t>
            </a:r>
            <a:r>
              <a:rPr lang="cs-CZ" dirty="0" err="1" smtClean="0">
                <a:solidFill>
                  <a:srgbClr val="818174"/>
                </a:solidFill>
              </a:rPr>
              <a:t>kybersoutěže</a:t>
            </a:r>
            <a:r>
              <a:rPr lang="cs-CZ" dirty="0" smtClean="0">
                <a:solidFill>
                  <a:srgbClr val="818174"/>
                </a:solidFill>
              </a:rPr>
              <a:t> pro SŠ, mezinárodní konference v Jihlavě, atd.)</a:t>
            </a:r>
            <a:endParaRPr lang="cs-CZ" dirty="0">
              <a:solidFill>
                <a:srgbClr val="8181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49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STRATEGIE VZDĚLÁVÁNÍ KIB SE ZAMĚŘENÍM NA METODOLOGII A KOORDINACI PREVENCE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1" indent="0">
              <a:buNone/>
            </a:pPr>
            <a:endParaRPr lang="cs-CZ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818174"/>
                </a:solidFill>
              </a:rPr>
              <a:t>V této oblasti zjištěno „bílé místo“ – nejednotnost -  potřeba „zastřešení, sjednocení“ </a:t>
            </a:r>
          </a:p>
          <a:p>
            <a:pPr marL="342900" lvl="1" indent="0">
              <a:buNone/>
            </a:pPr>
            <a:endParaRPr lang="cs-CZ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>
                <a:solidFill>
                  <a:srgbClr val="14B1E8"/>
                </a:solidFill>
              </a:rPr>
              <a:t>Cílem: vytvořit (celo)plošně využitelný, uživatelsky přínosný </a:t>
            </a:r>
            <a:r>
              <a:rPr lang="cs-CZ" dirty="0">
                <a:solidFill>
                  <a:srgbClr val="14B1E8"/>
                </a:solidFill>
              </a:rPr>
              <a:t> </a:t>
            </a:r>
            <a:r>
              <a:rPr lang="cs-CZ" dirty="0" smtClean="0">
                <a:solidFill>
                  <a:srgbClr val="14B1E8"/>
                </a:solidFill>
              </a:rPr>
              <a:t>„pomocný“ materiál (produkt) zaměřený na cílové skupiny – osoby, provádějící metodologii a koordinaci prevence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dirty="0">
              <a:solidFill>
                <a:srgbClr val="14B1E8"/>
              </a:solidFill>
            </a:endParaRPr>
          </a:p>
          <a:p>
            <a:pPr marL="342900" lvl="1" indent="0">
              <a:buNone/>
            </a:pPr>
            <a:r>
              <a:rPr lang="cs-CZ" dirty="0" smtClean="0"/>
              <a:t>Připravované materiály:</a:t>
            </a:r>
          </a:p>
          <a:p>
            <a:pPr marL="342900" lvl="1" indent="0">
              <a:buNone/>
            </a:pPr>
            <a:endParaRPr lang="cs-CZ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r</a:t>
            </a:r>
            <a:r>
              <a:rPr lang="cs-CZ" dirty="0" smtClean="0"/>
              <a:t>ozcestníky (metodik, koordinátor) - rejstřík poskytovatelů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m</a:t>
            </a:r>
            <a:r>
              <a:rPr lang="cs-CZ" dirty="0" smtClean="0"/>
              <a:t>etodika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 smtClean="0"/>
              <a:t>e-</a:t>
            </a:r>
            <a:r>
              <a:rPr lang="cs-CZ" dirty="0" err="1" smtClean="0"/>
              <a:t>learning</a:t>
            </a:r>
            <a:endParaRPr lang="cs-CZ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dirty="0"/>
              <a:t>n</a:t>
            </a:r>
            <a:r>
              <a:rPr lang="cs-CZ" dirty="0" smtClean="0"/>
              <a:t>abídka metodické podpory při implementaci do praxe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dirty="0"/>
          </a:p>
          <a:p>
            <a:pPr marL="342900" lvl="1" indent="0">
              <a:buNone/>
            </a:pPr>
            <a:r>
              <a:rPr lang="cs-CZ" dirty="0" smtClean="0">
                <a:solidFill>
                  <a:srgbClr val="818174"/>
                </a:solidFill>
              </a:rPr>
              <a:t>S tím související navazující kontaktní vzdělávání, medializace, osvěta, prevence („Předáme Vám tak, abyste mohli předávat sami“)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lvl="1"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marL="342900" lvl="1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67201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„Mapovací“ dotazník – data - výstupy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METODOLOGIE PREVENCE (KOORDINACE) v KIB</a:t>
            </a:r>
          </a:p>
          <a:p>
            <a:pPr marL="0" indent="0">
              <a:buNone/>
            </a:pPr>
            <a:endParaRPr lang="cs-CZ" dirty="0"/>
          </a:p>
          <a:p>
            <a:pPr lvl="0"/>
            <a:r>
              <a:rPr lang="cs-CZ" dirty="0"/>
              <a:t>fáze SBĚR DAT MAPOVÁNÍ –VYHODNOCENÍ   (květen)</a:t>
            </a:r>
          </a:p>
          <a:p>
            <a:r>
              <a:rPr lang="cs-CZ" dirty="0"/>
              <a:t>představení ZÁMĚRU na celorepublikových aktivitách (MVČR, MŠMT, MPSV, Svaz měst a obcí, Asociace Krajů) – VYHODNOCENÍ   (červen)</a:t>
            </a:r>
          </a:p>
          <a:p>
            <a:r>
              <a:rPr lang="cs-CZ" dirty="0"/>
              <a:t>        2. fáze – </a:t>
            </a:r>
            <a:r>
              <a:rPr lang="cs-CZ" b="1" dirty="0"/>
              <a:t>SEZNAMY-) ROZCESTNÍK</a:t>
            </a:r>
            <a:r>
              <a:rPr lang="cs-CZ" dirty="0"/>
              <a:t> (k připomínkování) (srpen)</a:t>
            </a:r>
          </a:p>
          <a:p>
            <a:r>
              <a:rPr lang="cs-CZ" b="1" dirty="0"/>
              <a:t>METODIKA (do prosince), E-LEARNING </a:t>
            </a:r>
            <a:r>
              <a:rPr lang="cs-CZ" dirty="0"/>
              <a:t>(k připomínkování)-prosinec</a:t>
            </a:r>
            <a:r>
              <a:rPr lang="cs-CZ" b="1" dirty="0"/>
              <a:t>, METODICKÁ PODPORA PŘI IMPLEMENTACI DO PRAXE </a:t>
            </a:r>
            <a:endParaRPr lang="cs-CZ" dirty="0"/>
          </a:p>
          <a:p>
            <a:pPr lvl="0"/>
            <a:r>
              <a:rPr lang="cs-CZ" dirty="0"/>
              <a:t>fáze – VYDÁNÍ + Osvětová činnost + Zpětná </a:t>
            </a:r>
            <a:r>
              <a:rPr lang="cs-CZ" dirty="0" smtClean="0"/>
              <a:t>vazba</a:t>
            </a:r>
          </a:p>
          <a:p>
            <a:pPr marL="0" lv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METODOLOGIE </a:t>
            </a:r>
            <a:r>
              <a:rPr lang="cs-CZ" dirty="0"/>
              <a:t>PREVENCE</a:t>
            </a:r>
            <a:r>
              <a:rPr lang="cs-CZ" dirty="0" smtClean="0"/>
              <a:t>:</a:t>
            </a:r>
            <a:r>
              <a:rPr lang="cs-CZ" dirty="0"/>
              <a:t> </a:t>
            </a:r>
          </a:p>
          <a:p>
            <a:pPr lvl="0"/>
            <a:r>
              <a:rPr lang="cs-CZ" dirty="0"/>
              <a:t>lokální úroveň – METODIK školní, METODIK okresní (PPP), manažer prevence (Město), </a:t>
            </a:r>
            <a:r>
              <a:rPr lang="cs-CZ" dirty="0" err="1"/>
              <a:t>preventista</a:t>
            </a:r>
            <a:r>
              <a:rPr lang="cs-CZ" dirty="0"/>
              <a:t> </a:t>
            </a:r>
            <a:r>
              <a:rPr lang="cs-CZ" dirty="0" err="1"/>
              <a:t>MěP</a:t>
            </a:r>
            <a:r>
              <a:rPr lang="cs-CZ" dirty="0"/>
              <a:t>, </a:t>
            </a:r>
            <a:r>
              <a:rPr lang="cs-CZ" dirty="0" err="1"/>
              <a:t>odd.tisku</a:t>
            </a:r>
            <a:r>
              <a:rPr lang="cs-CZ" dirty="0"/>
              <a:t> a prevence „</a:t>
            </a:r>
            <a:r>
              <a:rPr lang="cs-CZ" dirty="0" err="1"/>
              <a:t>preventista</a:t>
            </a:r>
            <a:r>
              <a:rPr lang="cs-CZ" dirty="0"/>
              <a:t> PČR“, kurátor pro děti a mládež krajská úroveň – REFERENT/MANAŽER PREVENCE KRIMINALITY (MVČR);  KORDINÁTOR PRIM. PREVENCE ve školství (MŠMT)</a:t>
            </a:r>
          </a:p>
          <a:p>
            <a:pPr lvl="0"/>
            <a:r>
              <a:rPr lang="cs-CZ" dirty="0"/>
              <a:t>krajská úroveň – REFERENT/MANAŽER PREVENCE KRIMINALITY (MVČR);  KORDINÁTOR PRIM. PREVENCE ve školství (MŠMT) - koordinátoři primární prevence MŠMT, KŘ tisk a prevence </a:t>
            </a:r>
            <a:r>
              <a:rPr lang="cs-CZ" dirty="0" smtClean="0"/>
              <a:t>PČR, </a:t>
            </a:r>
            <a:r>
              <a:rPr lang="cs-CZ" dirty="0"/>
              <a:t>metodologie SPO- MPSV, </a:t>
            </a:r>
            <a:r>
              <a:rPr lang="cs-CZ" dirty="0" smtClean="0"/>
              <a:t>PMS </a:t>
            </a:r>
            <a:endParaRPr lang="cs-CZ" dirty="0"/>
          </a:p>
          <a:p>
            <a:pPr lvl="0"/>
            <a:r>
              <a:rPr lang="cs-CZ" dirty="0"/>
              <a:t>ministerstva: MVČR, MŠMT, (MPSV), (MS)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8517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Dotazník : Mapování </a:t>
            </a:r>
            <a:r>
              <a:rPr lang="cs-CZ" b="1" dirty="0"/>
              <a:t>prevence a vzdělávání v oblasti kybernetické a informační bezpečnosti (dále KIB)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b="1" dirty="0" smtClean="0"/>
              <a:t>V</a:t>
            </a:r>
            <a:r>
              <a:rPr lang="cs-CZ" b="1" dirty="0"/>
              <a:t> daném dotazníkovém šetření byla zjišťována prováděná prevence a vzdělávání v oblasti KIB v závislosti na provádějícím subjektu, instituci organizaci. Specificky zaměřena na oblast „koordinace a metodologie prevence.“ Cílem bylo zjistit současný stav prováděného vzdělávání, prevence na „lokálních úrovních“ ve školách – pracovní pozice pedagog - metodik prevence, „</a:t>
            </a:r>
            <a:r>
              <a:rPr lang="cs-CZ" b="1" dirty="0" err="1"/>
              <a:t>preventista</a:t>
            </a:r>
            <a:r>
              <a:rPr lang="cs-CZ" b="1" dirty="0"/>
              <a:t>,“ koordinátor prevence. </a:t>
            </a:r>
            <a:endParaRPr lang="cs-CZ" dirty="0"/>
          </a:p>
          <a:p>
            <a:r>
              <a:rPr lang="cs-CZ" dirty="0"/>
              <a:t>Popis: Mapovací dotazník (analýza- vertikální, horizontální </a:t>
            </a:r>
            <a:r>
              <a:rPr lang="cs-CZ" dirty="0" err="1"/>
              <a:t>s.ř</a:t>
            </a:r>
            <a:r>
              <a:rPr lang="cs-CZ" dirty="0"/>
              <a:t>.)</a:t>
            </a:r>
          </a:p>
          <a:p>
            <a:pPr lvl="0"/>
            <a:r>
              <a:rPr lang="cs-CZ" dirty="0"/>
              <a:t>2 krát data ( subjekt, organizace;  email)</a:t>
            </a:r>
          </a:p>
          <a:p>
            <a:pPr lvl="0"/>
            <a:r>
              <a:rPr lang="cs-CZ" dirty="0"/>
              <a:t>10 otevřených otázek</a:t>
            </a:r>
          </a:p>
          <a:p>
            <a:r>
              <a:rPr lang="cs-CZ" dirty="0"/>
              <a:t>Kvantitativní data: </a:t>
            </a:r>
          </a:p>
          <a:p>
            <a:r>
              <a:rPr lang="cs-CZ" dirty="0" smtClean="0"/>
              <a:t>239  </a:t>
            </a:r>
            <a:r>
              <a:rPr lang="cs-CZ" dirty="0"/>
              <a:t>odpovědí celkem</a:t>
            </a:r>
          </a:p>
          <a:p>
            <a:pPr lvl="0"/>
            <a:r>
              <a:rPr lang="cs-CZ" dirty="0"/>
              <a:t>Subjekty   </a:t>
            </a:r>
          </a:p>
          <a:p>
            <a:pPr marL="0" indent="0">
              <a:buNone/>
            </a:pPr>
            <a:endParaRPr lang="cs-CZ" dirty="0"/>
          </a:p>
          <a:p>
            <a:pPr lvl="0"/>
            <a:r>
              <a:rPr lang="cs-CZ" b="1" i="1" dirty="0"/>
              <a:t>VYKONÁVÁ  INSTITUCE/ORGANIZACE VZDĚLÁVÁNÍ V KIB? Jakým způsobem (k., n., komb.)</a:t>
            </a:r>
            <a:endParaRPr lang="cs-CZ" dirty="0"/>
          </a:p>
          <a:p>
            <a:r>
              <a:rPr lang="cs-CZ" dirty="0"/>
              <a:t>Převažující odpověď :  </a:t>
            </a:r>
            <a:r>
              <a:rPr lang="cs-CZ" b="1" dirty="0"/>
              <a:t>Ano </a:t>
            </a:r>
            <a:endParaRPr lang="cs-CZ" dirty="0"/>
          </a:p>
          <a:p>
            <a:r>
              <a:rPr lang="cs-CZ" dirty="0"/>
              <a:t>Převažující odpověď: </a:t>
            </a:r>
            <a:r>
              <a:rPr lang="cs-CZ" b="1" dirty="0"/>
              <a:t>kontaktně</a:t>
            </a:r>
            <a:r>
              <a:rPr lang="cs-CZ" dirty="0"/>
              <a:t> – interaktivní formou za pomoci dalších nástrojů – videí…</a:t>
            </a:r>
          </a:p>
          <a:p>
            <a:pPr lvl="0"/>
            <a:r>
              <a:rPr lang="cs-CZ" b="1" i="1" dirty="0"/>
              <a:t>KTERÉ CÍLOVÉ SKUPINY JSOU VÁMI PROŠKOLOVÁNY?</a:t>
            </a:r>
            <a:endParaRPr lang="cs-CZ" dirty="0"/>
          </a:p>
          <a:p>
            <a:r>
              <a:rPr lang="cs-CZ" dirty="0"/>
              <a:t>Převažující odpověď dle zaměření instituce, organizace. Zastoupeny námi prováděné všechny cílové skupiny – méně primární. </a:t>
            </a:r>
          </a:p>
          <a:p>
            <a:pPr lvl="0"/>
            <a:r>
              <a:rPr lang="cs-CZ" b="1" i="1" dirty="0"/>
              <a:t>JAK ČASTO SE DANÁ ŠKOLENÍ PROVÁDĚJÍ, OPAKUJÍ?</a:t>
            </a:r>
            <a:endParaRPr lang="cs-CZ" dirty="0"/>
          </a:p>
          <a:p>
            <a:r>
              <a:rPr lang="cs-CZ" dirty="0"/>
              <a:t>Převažující odpověď dle instituce, organizace. Nejčastější odpověď jednou ročně, dle potřeb, nepravidelně. </a:t>
            </a:r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849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Dotazník: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cs-CZ" b="1" i="1" dirty="0"/>
              <a:t>JAKOU FORMOU SE KONAJÍ?</a:t>
            </a:r>
            <a:endParaRPr lang="cs-CZ" dirty="0"/>
          </a:p>
          <a:p>
            <a:r>
              <a:rPr lang="cs-CZ" b="1" dirty="0"/>
              <a:t>Kontaktní :  </a:t>
            </a:r>
            <a:r>
              <a:rPr lang="cs-CZ" b="1" dirty="0" smtClean="0"/>
              <a:t>79,4 </a:t>
            </a:r>
            <a:r>
              <a:rPr lang="cs-CZ" b="1" dirty="0" smtClean="0"/>
              <a:t>%</a:t>
            </a:r>
            <a:endParaRPr lang="cs-CZ" dirty="0"/>
          </a:p>
          <a:p>
            <a:r>
              <a:rPr lang="cs-CZ" b="1" dirty="0"/>
              <a:t>Nekontaktní: </a:t>
            </a:r>
            <a:r>
              <a:rPr lang="cs-CZ" b="1" dirty="0" smtClean="0"/>
              <a:t>20</a:t>
            </a:r>
            <a:r>
              <a:rPr lang="cs-CZ" b="1" dirty="0" smtClean="0"/>
              <a:t>,1 </a:t>
            </a:r>
            <a:r>
              <a:rPr lang="cs-CZ" b="1" dirty="0" smtClean="0"/>
              <a:t>%</a:t>
            </a:r>
            <a:endParaRPr lang="cs-CZ" dirty="0"/>
          </a:p>
          <a:p>
            <a:r>
              <a:rPr lang="cs-CZ" b="1" dirty="0"/>
              <a:t>Kombinovaná: </a:t>
            </a:r>
            <a:r>
              <a:rPr lang="cs-CZ" b="1" dirty="0" smtClean="0"/>
              <a:t>20,5</a:t>
            </a:r>
            <a:r>
              <a:rPr lang="cs-CZ" b="1" dirty="0" smtClean="0"/>
              <a:t> </a:t>
            </a:r>
            <a:r>
              <a:rPr lang="cs-CZ" b="1" dirty="0" smtClean="0"/>
              <a:t>%</a:t>
            </a:r>
          </a:p>
          <a:p>
            <a:pPr marL="0" indent="0">
              <a:buNone/>
            </a:pPr>
            <a:endParaRPr lang="cs-CZ" dirty="0"/>
          </a:p>
          <a:p>
            <a:pPr lvl="0"/>
            <a:r>
              <a:rPr lang="cs-CZ" b="1" dirty="0"/>
              <a:t>Jakou formu sami upřednostňujete?</a:t>
            </a:r>
            <a:endParaRPr lang="cs-CZ" dirty="0"/>
          </a:p>
          <a:p>
            <a:r>
              <a:rPr lang="cs-CZ" dirty="0"/>
              <a:t>Převažující odpověď</a:t>
            </a:r>
            <a:r>
              <a:rPr lang="cs-CZ" b="1" dirty="0"/>
              <a:t> kontaktní. </a:t>
            </a:r>
            <a:r>
              <a:rPr lang="cs-CZ" dirty="0"/>
              <a:t>Následuje </a:t>
            </a:r>
            <a:r>
              <a:rPr lang="cs-CZ" b="1" dirty="0"/>
              <a:t>kombinovaná forma. </a:t>
            </a:r>
            <a:endParaRPr lang="cs-CZ" dirty="0"/>
          </a:p>
          <a:p>
            <a:pPr lvl="0"/>
            <a:r>
              <a:rPr lang="cs-CZ" b="1" i="1" dirty="0"/>
              <a:t>V případě potřeby, víte kde nalézt potřebné informace k dané oblasti?</a:t>
            </a:r>
            <a:endParaRPr lang="cs-CZ" dirty="0"/>
          </a:p>
          <a:p>
            <a:r>
              <a:rPr lang="cs-CZ" dirty="0"/>
              <a:t>Převažující odpověď</a:t>
            </a:r>
            <a:r>
              <a:rPr lang="cs-CZ" b="1" i="1" dirty="0"/>
              <a:t> :  ano. Internet</a:t>
            </a:r>
            <a:endParaRPr lang="cs-CZ" dirty="0"/>
          </a:p>
          <a:p>
            <a:pPr lvl="0"/>
            <a:r>
              <a:rPr lang="cs-CZ" b="1" i="1" dirty="0"/>
              <a:t>Kde dané informace nejčastěji vyhledáváte?</a:t>
            </a:r>
            <a:endParaRPr lang="cs-CZ" dirty="0"/>
          </a:p>
          <a:p>
            <a:r>
              <a:rPr lang="cs-CZ" dirty="0"/>
              <a:t>Převažující odpověď: Internet. Následně odborník – koordinátor.</a:t>
            </a:r>
          </a:p>
          <a:p>
            <a:pPr lvl="0"/>
            <a:r>
              <a:rPr lang="cs-CZ" b="1" i="1" dirty="0"/>
              <a:t>Co Vám v dané oblasti chybí, co považujete za tzv. „bílé místo“?</a:t>
            </a:r>
            <a:endParaRPr lang="cs-CZ" dirty="0"/>
          </a:p>
          <a:p>
            <a:r>
              <a:rPr lang="cs-CZ" dirty="0"/>
              <a:t>Převažující odpovědi:</a:t>
            </a:r>
            <a:r>
              <a:rPr lang="cs-CZ" b="1" i="1" dirty="0"/>
              <a:t> Pravidelné vzdělávání, aktuální informace, pracovníci, finance, technologie, zkušenosti</a:t>
            </a:r>
            <a:endParaRPr lang="cs-CZ" dirty="0"/>
          </a:p>
          <a:p>
            <a:pPr lvl="0"/>
            <a:r>
              <a:rPr lang="cs-CZ" b="1" i="1" dirty="0"/>
              <a:t>Jaké jsou Vaše podněty, v případě, že by bylo záměrem vytvořit jednotnější strategii ve vzdělávání, prevenci a osvětě v oblasti kybernetické bezpečnosti?</a:t>
            </a:r>
            <a:endParaRPr lang="cs-CZ" dirty="0"/>
          </a:p>
          <a:p>
            <a:r>
              <a:rPr lang="cs-CZ" dirty="0"/>
              <a:t>Převažující odpověď: Více a častěji kontaktní i kombinované vzdělávání – důraz na aktuálnost (situace se neustále mění). Jednotné informace na jednotném místě. </a:t>
            </a: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053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Kvalitativní </a:t>
            </a:r>
            <a:r>
              <a:rPr lang="cs-CZ" dirty="0" smtClean="0"/>
              <a:t>šetření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Potvrzující výsledky mapovacího dotazníku. 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Většina „</a:t>
            </a:r>
            <a:r>
              <a:rPr lang="cs-CZ" dirty="0" err="1" smtClean="0"/>
              <a:t>preventistů</a:t>
            </a:r>
            <a:r>
              <a:rPr lang="cs-CZ" dirty="0" smtClean="0"/>
              <a:t>“ obecně vychází z materiálů Projekt E-bezpečí, dříve Seznam.cz nyní CZ.NIC</a:t>
            </a:r>
          </a:p>
          <a:p>
            <a:endParaRPr lang="cs-CZ" dirty="0"/>
          </a:p>
          <a:p>
            <a:r>
              <a:rPr lang="cs-CZ" dirty="0" smtClean="0"/>
              <a:t>„Pracovní setkání“  ohledně dané problematiky – „gestoři“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701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Kvalitativní analýza získaných dat i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>
                <a:solidFill>
                  <a:srgbClr val="0070C0"/>
                </a:solidFill>
              </a:rPr>
              <a:t>Závěrem k provedenému šetření: na základě provedeného dotazníkového šetření i následného šetření formou kvalitativní analýzy je jasná potřeba zaměření se na oblast metodologie, koordinace  prevence - na sjednocení postupu na všech úrovních řízení. Počínaje na lokálních úrovních od metodika prevence ZŠ, ale poté i využívání a koordinace spolupráce včetně multidisciplinární spolupráce v rámci „propojení“ systému. Základními potřebami je kontaktní a kombinovaná forma vzdělávání. Metodikové prevence se zaměřují na danou oblast „nad rámec zákonem stanovenou povinností“ ve chvíli, kdy a až „vyvstane ve škole daná potřeba“ ( </a:t>
            </a:r>
            <a:r>
              <a:rPr lang="cs-CZ" dirty="0" smtClean="0">
                <a:solidFill>
                  <a:srgbClr val="0070C0"/>
                </a:solidFill>
              </a:rPr>
              <a:t>nejčastější </a:t>
            </a:r>
            <a:r>
              <a:rPr lang="cs-CZ" dirty="0">
                <a:solidFill>
                  <a:srgbClr val="0070C0"/>
                </a:solidFill>
              </a:rPr>
              <a:t>problematiky </a:t>
            </a:r>
            <a:r>
              <a:rPr lang="cs-CZ" dirty="0" err="1">
                <a:solidFill>
                  <a:srgbClr val="0070C0"/>
                </a:solidFill>
              </a:rPr>
              <a:t>kyberšikana</a:t>
            </a:r>
            <a:r>
              <a:rPr lang="cs-CZ" dirty="0">
                <a:solidFill>
                  <a:srgbClr val="0070C0"/>
                </a:solidFill>
              </a:rPr>
              <a:t>, </a:t>
            </a:r>
            <a:r>
              <a:rPr lang="cs-CZ" dirty="0" err="1">
                <a:solidFill>
                  <a:srgbClr val="0070C0"/>
                </a:solidFill>
              </a:rPr>
              <a:t>netolismus</a:t>
            </a:r>
            <a:r>
              <a:rPr lang="cs-CZ" dirty="0">
                <a:solidFill>
                  <a:srgbClr val="0070C0"/>
                </a:solidFill>
              </a:rPr>
              <a:t>, chybí programy na oblast  mediální gramotnosti obecně?) </a:t>
            </a:r>
          </a:p>
        </p:txBody>
      </p:sp>
    </p:spTree>
    <p:extLst>
      <p:ext uri="{BB962C8B-B14F-4D97-AF65-F5344CB8AC3E}">
        <p14:creationId xmlns:p14="http://schemas.microsoft.com/office/powerpoint/2010/main" val="1322657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sz="4800" b="1" smtClean="0">
                <a:solidFill>
                  <a:srgbClr val="818174"/>
                </a:solidFill>
              </a:rPr>
              <a:t> </a:t>
            </a:r>
            <a:r>
              <a:rPr lang="cs-CZ" sz="4800" b="1">
                <a:solidFill>
                  <a:srgbClr val="818174"/>
                </a:solidFill>
              </a:rPr>
              <a:t> </a:t>
            </a:r>
            <a:r>
              <a:rPr lang="cs-CZ" sz="4800" b="1" smtClean="0">
                <a:solidFill>
                  <a:srgbClr val="818174"/>
                </a:solidFill>
              </a:rPr>
              <a:t>     </a:t>
            </a:r>
            <a:r>
              <a:rPr lang="cs-CZ" sz="3200" b="1" smtClean="0">
                <a:solidFill>
                  <a:srgbClr val="818174"/>
                </a:solidFill>
              </a:rPr>
              <a:t>VOLNÝ  </a:t>
            </a:r>
            <a:r>
              <a:rPr lang="cs-CZ" sz="3200" b="1" dirty="0" smtClean="0">
                <a:solidFill>
                  <a:srgbClr val="818174"/>
                </a:solidFill>
              </a:rPr>
              <a:t>PROSTOR PRO  VAŠE </a:t>
            </a:r>
            <a:r>
              <a:rPr lang="cs-CZ" sz="3200" b="1" smtClean="0">
                <a:solidFill>
                  <a:srgbClr val="818174"/>
                </a:solidFill>
              </a:rPr>
              <a:t>DOTAZY  </a:t>
            </a:r>
            <a:endParaRPr lang="cs-CZ" sz="3200" b="1" dirty="0">
              <a:solidFill>
                <a:srgbClr val="8181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332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1521551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/>
              <a:t>Děkuji za pozornost.</a:t>
            </a:r>
            <a:endParaRPr lang="cs-CZ" sz="3200" dirty="0"/>
          </a:p>
        </p:txBody>
      </p:sp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00000"/>
              </a:lnSpc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  <a:latin typeface="Fira Sans" panose="00000500000000000000" pitchFamily="50" charset="0"/>
                <a:ea typeface="Fira Sans" panose="00000500000000000000" pitchFamily="50" charset="0"/>
              </a:rPr>
              <a:t>Mgr. et Mgr. </a:t>
            </a:r>
            <a:r>
              <a:rPr lang="cs-CZ" dirty="0">
                <a:solidFill>
                  <a:srgbClr val="14B1E8"/>
                </a:solidFill>
                <a:latin typeface="Fira Sans" panose="00000500000000000000" pitchFamily="50" charset="0"/>
                <a:ea typeface="Fira Sans" panose="00000500000000000000" pitchFamily="50" charset="0"/>
              </a:rPr>
              <a:t>Lucie Kosová</a:t>
            </a:r>
          </a:p>
          <a:p>
            <a:pPr>
              <a:lnSpc>
                <a:spcPct val="100000"/>
              </a:lnSpc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  <a:latin typeface="Fira Sans" panose="00000500000000000000" pitchFamily="50" charset="0"/>
                <a:ea typeface="Fira Sans" panose="00000500000000000000" pitchFamily="50" charset="0"/>
              </a:rPr>
              <a:t>Oddělení vzdělávání</a:t>
            </a:r>
          </a:p>
          <a:p>
            <a:pPr>
              <a:lnSpc>
                <a:spcPct val="100000"/>
              </a:lnSpc>
            </a:pPr>
            <a:r>
              <a:rPr lang="cs-CZ" dirty="0">
                <a:solidFill>
                  <a:schemeClr val="bg1">
                    <a:lumMod val="50000"/>
                  </a:schemeClr>
                </a:solidFill>
                <a:latin typeface="Fira Sans" panose="00000500000000000000" pitchFamily="50" charset="0"/>
                <a:ea typeface="Fira Sans" panose="00000500000000000000" pitchFamily="50" charset="0"/>
              </a:rPr>
              <a:t>Národní úřad pro kybernetickou a informační bezpečnost</a:t>
            </a:r>
          </a:p>
          <a:p>
            <a:pPr>
              <a:lnSpc>
                <a:spcPct val="100000"/>
              </a:lnSpc>
            </a:pPr>
            <a:r>
              <a:rPr lang="cs-CZ" dirty="0" smtClean="0">
                <a:solidFill>
                  <a:srgbClr val="14B1E8"/>
                </a:solidFill>
                <a:latin typeface="Fira Sans" panose="00000500000000000000" pitchFamily="50" charset="0"/>
                <a:ea typeface="Fira Sans" panose="00000500000000000000" pitchFamily="50" charset="0"/>
              </a:rPr>
              <a:t>e-mail: l.kosova@nukib.cz</a:t>
            </a:r>
            <a:endParaRPr lang="cs-CZ" u="sng" dirty="0" smtClean="0">
              <a:solidFill>
                <a:srgbClr val="14B1E8"/>
              </a:solidFill>
              <a:latin typeface="Fira Sans" panose="00000500000000000000" pitchFamily="50" charset="0"/>
              <a:ea typeface="Fira Sans" panose="00000500000000000000" pitchFamily="50" charset="0"/>
            </a:endParaRPr>
          </a:p>
          <a:p>
            <a:pPr>
              <a:lnSpc>
                <a:spcPct val="100000"/>
              </a:lnSpc>
            </a:pPr>
            <a:r>
              <a:rPr lang="cs-CZ" u="sng" dirty="0" smtClean="0">
                <a:solidFill>
                  <a:srgbClr val="14B1E8"/>
                </a:solidFill>
                <a:latin typeface="Fira Sans" panose="00000500000000000000" pitchFamily="50" charset="0"/>
                <a:ea typeface="Fira Sans" panose="00000500000000000000" pitchFamily="50" charset="0"/>
              </a:rPr>
              <a:t>www.nukib.cz</a:t>
            </a:r>
          </a:p>
          <a:p>
            <a:pPr>
              <a:lnSpc>
                <a:spcPct val="100000"/>
              </a:lnSpc>
            </a:pPr>
            <a:endParaRPr lang="cs-CZ" dirty="0">
              <a:solidFill>
                <a:srgbClr val="14B1E8"/>
              </a:solidFill>
              <a:latin typeface="Fira Sans" panose="00000500000000000000" pitchFamily="50" charset="0"/>
              <a:ea typeface="Fira Sans" panose="00000500000000000000" pitchFamily="50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559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ávrh-nukib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ávrh-nukib" id="{FC98AA1A-4EB5-4BA5-A696-D59716727601}" vid="{06F508D4-8256-46E8-8E61-99EB3445C8A2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návrh-nukib</Template>
  <TotalTime>1625</TotalTime>
  <Words>999</Words>
  <Application>Microsoft Office PowerPoint</Application>
  <PresentationFormat>Předvádění na obrazovce (4:3)</PresentationFormat>
  <Paragraphs>153</Paragraphs>
  <Slides>15</Slides>
  <Notes>5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Arial</vt:lpstr>
      <vt:lpstr>Calibri</vt:lpstr>
      <vt:lpstr>Fira Sans</vt:lpstr>
      <vt:lpstr>Fira Sans Medium</vt:lpstr>
      <vt:lpstr>Wingdings</vt:lpstr>
      <vt:lpstr>návrh-nukib</vt:lpstr>
      <vt:lpstr>„Co (pro Vás) aktuálně připravujeme v oblasti vzdělávání  v kybernetické bezpečnosti“? </vt:lpstr>
      <vt:lpstr>Národní úřad pro kybernetickou a informační bezpečnost  (dále NÚKIB; „Úřad“)</vt:lpstr>
      <vt:lpstr>ODDĚLENÍ VZDĚLÁVÁNÍ</vt:lpstr>
      <vt:lpstr>Kdy je tedy možné se na nás obrátit?</vt:lpstr>
      <vt:lpstr>Co „učíme“(předáváme)? </vt:lpstr>
      <vt:lpstr>Z námi nyní připravovaných akcí:</vt:lpstr>
      <vt:lpstr>VZDĚLÁVÁNÍ </vt:lpstr>
      <vt:lpstr>STRATEGIE VZDĚLÁVÁNÍ KIB SE ZAMĚŘENÍM NA METODOLOGII A KOORDINACI PREVENCE</vt:lpstr>
      <vt:lpstr>„Mapovací“ dotazník – data - výstupy</vt:lpstr>
      <vt:lpstr>Dotazník : Mapování prevence a vzdělávání v oblasti kybernetické a informační bezpečnosti (dále KIB) </vt:lpstr>
      <vt:lpstr>Dotazník: </vt:lpstr>
      <vt:lpstr>Kvalitativní šetření</vt:lpstr>
      <vt:lpstr>Kvalitativní analýza získaných dat i informací</vt:lpstr>
      <vt:lpstr>Prezentace aplikace PowerPoint</vt:lpstr>
      <vt:lpstr>Děkuji za pozornost.</vt:lpstr>
    </vt:vector>
  </TitlesOfParts>
  <Company>NBÚ, Na Popelce 2, Praha 5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Kybernetická bezpečnost</dc:title>
  <dc:creator>Miriam Sedláčková</dc:creator>
  <cp:lastModifiedBy>Lucie Kosová</cp:lastModifiedBy>
  <cp:revision>123</cp:revision>
  <dcterms:created xsi:type="dcterms:W3CDTF">2019-01-04T07:37:50Z</dcterms:created>
  <dcterms:modified xsi:type="dcterms:W3CDTF">2019-05-14T06:38:30Z</dcterms:modified>
</cp:coreProperties>
</file>