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58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32959084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5" name="Shape 3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1" name="Shape 4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7" name="Shape 4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Shape 59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0" name="Shape 6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66" name="Shape 6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2" name="Shape 7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79" name="Shape 7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5" name="Shape 8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hape 90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1" name="Shape 9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685800" y="1583342"/>
            <a:ext cx="7772400" cy="1159856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ctr">
              <a:spcBef>
                <a:spcPts val="0"/>
              </a:spcBef>
              <a:buSzPct val="100000"/>
              <a:defRPr sz="4800"/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0" name="Shape 10"/>
          <p:cNvSpPr txBox="1">
            <a:spLocks noGrp="1"/>
          </p:cNvSpPr>
          <p:nvPr>
            <p:ph type="subTitle" idx="1"/>
          </p:nvPr>
        </p:nvSpPr>
        <p:spPr>
          <a:xfrm>
            <a:off x="685800" y="2840053"/>
            <a:ext cx="7772400" cy="784737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0"/>
              </a:spcBef>
              <a:buClr>
                <a:schemeClr val="dk2"/>
              </a:buClr>
              <a:buNone/>
              <a:defRPr>
                <a:solidFill>
                  <a:schemeClr val="dk2"/>
                </a:solidFill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1" name="Shape 11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8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8" name="Shape 1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3994525" cy="372568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2"/>
          </p:nvPr>
        </p:nvSpPr>
        <p:spPr>
          <a:xfrm>
            <a:off x="4692273" y="1200150"/>
            <a:ext cx="3994525" cy="372568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defRPr/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457200" y="4406309"/>
            <a:ext cx="8229600" cy="51952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ctr">
              <a:spcBef>
                <a:spcPts val="360"/>
              </a:spcBef>
              <a:buSzPct val="100000"/>
              <a:buNone/>
              <a:defRPr sz="1800"/>
            </a:lvl1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>
              <a:spcBef>
                <a:spcPts val="0"/>
              </a:spcBef>
              <a:buNone/>
            </a:pPr>
            <a:fld id="{00000000-1234-1234-1234-123412341234}" type="slidenum">
              <a:rPr lang="cs"/>
              <a:t>‹#›</a:t>
            </a:fld>
            <a:endParaRPr lang="c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8">
            <a:alphaModFix/>
          </a:blip>
          <a:stretch>
            <a:fillRect/>
          </a:stretch>
        </a:blip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8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Clr>
                <a:schemeClr val="dk1"/>
              </a:buClr>
              <a:buSzPct val="100000"/>
              <a:defRPr sz="3000">
                <a:solidFill>
                  <a:schemeClr val="dk1"/>
                </a:solidFill>
              </a:defRPr>
            </a:lvl1pPr>
            <a:lvl2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2pPr>
            <a:lvl3pPr>
              <a:spcBef>
                <a:spcPts val="480"/>
              </a:spcBef>
              <a:buClr>
                <a:schemeClr val="dk1"/>
              </a:buClr>
              <a:buSzPct val="100000"/>
              <a:defRPr sz="2400">
                <a:solidFill>
                  <a:schemeClr val="dk1"/>
                </a:solidFill>
              </a:defRPr>
            </a:lvl3pPr>
            <a:lvl4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4pPr>
            <a:lvl5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5pPr>
            <a:lvl6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6pPr>
            <a:lvl7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7pPr>
            <a:lvl8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8pPr>
            <a:lvl9pPr>
              <a:spcBef>
                <a:spcPts val="360"/>
              </a:spcBef>
              <a:buClr>
                <a:schemeClr val="dk1"/>
              </a:buClr>
              <a:buSzPct val="100000"/>
              <a:defRPr sz="1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1" y="4749850"/>
            <a:ext cx="548699" cy="39352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algn="r">
              <a:spcBef>
                <a:spcPts val="0"/>
              </a:spcBef>
              <a:buNone/>
            </a:pPr>
            <a:fld id="{00000000-1234-1234-1234-123412341234}" type="slidenum">
              <a:rPr lang="cs" sz="1300">
                <a:solidFill>
                  <a:schemeClr val="dk1"/>
                </a:solidFill>
              </a:rPr>
              <a:t>‹#›</a:t>
            </a:fld>
            <a:endParaRPr lang="cs" sz="1300">
              <a:solidFill>
                <a:schemeClr val="dk1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</p:sldLayoutIdLst>
  <p:hf sldNum="0"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fiz.eu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ctrTitle"/>
          </p:nvPr>
        </p:nvSpPr>
        <p:spPr>
          <a:xfrm>
            <a:off x="685800" y="1583342"/>
            <a:ext cx="7772400" cy="1159856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Centrální registr</a:t>
            </a:r>
          </a:p>
        </p:txBody>
      </p:sp>
      <p:sp>
        <p:nvSpPr>
          <p:cNvPr id="31" name="Shape 31"/>
          <p:cNvSpPr txBox="1">
            <a:spLocks noGrp="1"/>
          </p:cNvSpPr>
          <p:nvPr>
            <p:ph type="subTitle" idx="1"/>
          </p:nvPr>
        </p:nvSpPr>
        <p:spPr>
          <a:xfrm>
            <a:off x="685800" y="2840045"/>
            <a:ext cx="7772400" cy="1712999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cs" u="sng">
                <a:solidFill>
                  <a:schemeClr val="hlink"/>
                </a:solidFill>
                <a:hlinkClick r:id="rId3"/>
              </a:rPr>
              <a:t>https://www.refiz.eu</a:t>
            </a:r>
          </a:p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software a technické zabezpečení Ladislav Filip</a:t>
            </a:r>
          </a:p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odborná konzultace Jaromír Kolařík</a:t>
            </a:r>
          </a:p>
          <a:p>
            <a:pPr marL="457200" lvl="0" indent="-317500" algn="l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zastřešuje jako celek Imatrade s.r.o.</a:t>
            </a:r>
          </a:p>
        </p:txBody>
      </p:sp>
      <p:pic>
        <p:nvPicPr>
          <p:cNvPr id="32" name="Shape 3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43300" y="372075"/>
            <a:ext cx="2057400" cy="111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>
            <a:spLocks noGrp="1"/>
          </p:cNvSpPr>
          <p:nvPr>
            <p:ph type="ctrTitle"/>
          </p:nvPr>
        </p:nvSpPr>
        <p:spPr>
          <a:xfrm>
            <a:off x="685800" y="1127503"/>
            <a:ext cx="7772400" cy="16155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r>
              <a:rPr lang="cs"/>
              <a:t>Důvody pro založení centrálního registru</a:t>
            </a:r>
          </a:p>
        </p:txBody>
      </p:sp>
      <p:sp>
        <p:nvSpPr>
          <p:cNvPr id="38" name="Shape 38"/>
          <p:cNvSpPr txBox="1">
            <a:spLocks noGrp="1"/>
          </p:cNvSpPr>
          <p:nvPr>
            <p:ph type="subTitle" idx="1"/>
          </p:nvPr>
        </p:nvSpPr>
        <p:spPr>
          <a:xfrm>
            <a:off x="685800" y="2840046"/>
            <a:ext cx="7772400" cy="1570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sjednocení evidence identifikačního značení - SelectDNA, DataDotDNA</a:t>
            </a:r>
          </a:p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značení předmětů bez centrální evidence je neefektivní</a:t>
            </a:r>
          </a:p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možnost prověřit předmět před koupí (bazar, zastávárna)</a:t>
            </a:r>
          </a:p>
          <a:p>
            <a:pPr marL="457200" lvl="0" indent="-317500" algn="l" rtl="0">
              <a:spcBef>
                <a:spcPts val="0"/>
              </a:spcBef>
              <a:buClr>
                <a:schemeClr val="dk1"/>
              </a:buClr>
              <a:buSzPct val="100000"/>
              <a:buChar char="●"/>
            </a:pPr>
            <a:r>
              <a:rPr lang="cs" sz="1400">
                <a:solidFill>
                  <a:schemeClr val="dk1"/>
                </a:solidFill>
              </a:rPr>
              <a:t>sdílení informací mezi organizacemi (MP, PČR, pojišťovny,...)</a:t>
            </a:r>
          </a:p>
        </p:txBody>
      </p:sp>
    </p:spTree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Historie a statistika:	</a:t>
            </a:r>
          </a:p>
        </p:txBody>
      </p:sp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prosinec 2013 - začátek vývoje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leden 2014 - spuštěn zkušební provoz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červenec 2014 - zahájen ostrý provoz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říjen 2015 - aktivně zapojeno 14 MP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aktuální stav cca 5900 předmětů - v roce 2014 se zaevidovalo 1520 předmětů a v letošním roce již přes 4000 předmětů</a:t>
            </a:r>
          </a:p>
          <a:p>
            <a:pPr marL="457200" lvl="0" indent="-228600">
              <a:spcBef>
                <a:spcPts val="0"/>
              </a:spcBef>
              <a:buSzPct val="100000"/>
            </a:pPr>
            <a:r>
              <a:rPr lang="cs" sz="2400"/>
              <a:t>města s nejvyšším počtem evidencí: Ostrava (1900) a Frýdek Místek (1200)</a:t>
            </a:r>
          </a:p>
        </p:txBody>
      </p:sp>
    </p:spTree>
  </p:cSld>
  <p:clrMapOvr>
    <a:masterClrMapping/>
  </p:clrMapOvr>
  <p:transition spd="slow"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Shape 4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Rozložení evidovaných předmětů</a:t>
            </a:r>
          </a:p>
        </p:txBody>
      </p:sp>
      <p:sp>
        <p:nvSpPr>
          <p:cNvPr id="50" name="Shape 5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/>
          </a:p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51" name="Shape 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91150" y="1388850"/>
            <a:ext cx="5334000" cy="3162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Technické řešení</a:t>
            </a:r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</a:pPr>
            <a:r>
              <a:rPr lang="cs"/>
              <a:t>webový portál přístupný z běžných prohlížečů (PC, mobil, tablet)</a:t>
            </a:r>
          </a:p>
          <a:p>
            <a:pPr marL="457200" lvl="0" indent="-228600" rtl="0">
              <a:spcBef>
                <a:spcPts val="0"/>
              </a:spcBef>
            </a:pPr>
            <a:r>
              <a:rPr lang="cs"/>
              <a:t>zabezpečené šifrované připojení HTTPS (128 bitové šifrování)</a:t>
            </a:r>
          </a:p>
          <a:p>
            <a:pPr marL="457200" lvl="0" indent="-228600" rtl="0">
              <a:spcBef>
                <a:spcPts val="0"/>
              </a:spcBef>
            </a:pPr>
            <a:r>
              <a:rPr lang="cs"/>
              <a:t>pravidelně zálohovaný server na rychlé síti</a:t>
            </a:r>
          </a:p>
          <a:p>
            <a:pPr marL="457200" lvl="0" indent="-228600">
              <a:spcBef>
                <a:spcPts val="0"/>
              </a:spcBef>
            </a:pPr>
            <a:r>
              <a:rPr lang="cs"/>
              <a:t>webová služba pro připojení SW třetích stran - realizováno např. u MP Ostrava</a:t>
            </a:r>
          </a:p>
        </p:txBody>
      </p:sp>
    </p:spTree>
  </p:cSld>
  <p:clrMapOvr>
    <a:masterClrMapping/>
  </p:clrMapOvr>
  <p:transition spd="slow">
    <p:cut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Poskytované funkce</a:t>
            </a:r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centrální evidence libovolných předmětů označených pomocí forenzní identifikace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předměty jsou uloženy včetně fotografií, sériových čísel, popisu a samozřejmě identifikačního kódu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podpora pro evidenci jízdních kol a invalidních vozíků se zaměřením na městské policie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 b="1">
                <a:solidFill>
                  <a:srgbClr val="990000"/>
                </a:solidFill>
              </a:rPr>
              <a:t>data z MP jsou evidována jako anonymní</a:t>
            </a:r>
            <a:r>
              <a:rPr lang="cs" sz="1400"/>
              <a:t>, nelze identifikovat samotného majitele, pouze MP u které je kolo evidováno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podpora pro organizace nevkládající data - mohou prohlížet a vyhledávat odcizené/ztracené předměty, např. PČR, MP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podpora pro notifikace - oznámení, kdy v případě krádeže předmětu může být na vybrané uživatele odeslána zpráva obsahující seznam těchto předmětů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pro běžné občany je dostupná funkce, kdy zadá např. číslo rámu jízdního kola nebo sériové číslo předmětu a systém mu odpoví zda je předmět evidován jako odcizený nebo ztracený</a:t>
            </a:r>
          </a:p>
          <a:p>
            <a:pPr marL="457200" lvl="0" indent="-228600">
              <a:spcBef>
                <a:spcPts val="0"/>
              </a:spcBef>
              <a:buSzPct val="100000"/>
            </a:pPr>
            <a:r>
              <a:rPr lang="cs" sz="1400"/>
              <a:t>webová služba s API rozhraním pro připojení SW třetích stran - samotné MP si mohou upravit svůj stávající informační systém a přímo vkládat data do centrálního registru</a:t>
            </a:r>
          </a:p>
        </p:txBody>
      </p:sp>
    </p:spTree>
  </p:cSld>
  <p:clrMapOvr>
    <a:masterClrMapping/>
  </p:clrMapOvr>
  <p:transition spd="slow">
    <p:cut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Budoucí vývoj</a:t>
            </a:r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vývoj specializované aplikace pro mobilní zařízení - Android, iOS, Windows Phone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konfigurovatelné notifikace = organizace si může vybrat z jakého okruhu (kola, domácí elektronika,...) a z jakého místa (okresy, kraje) bude oznámení o odcizených předmětech dostávat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1400"/>
              <a:t>rozšíření webové služby - IS u organizací budou moci přes tuto službu získávat také informace, např, si stahovat seznam odcizených/ztracených předmětů</a:t>
            </a:r>
          </a:p>
          <a:p>
            <a:pPr marL="457200" lvl="0" indent="-228600">
              <a:spcBef>
                <a:spcPts val="0"/>
              </a:spcBef>
            </a:pPr>
            <a:endParaRPr sz="1400"/>
          </a:p>
        </p:txBody>
      </p:sp>
    </p:spTree>
  </p:cSld>
  <p:clrMapOvr>
    <a:masterClrMapping/>
  </p:clrMapOvr>
  <p:transition spd="slow">
    <p:cut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Bike Guard - evidence jízdních kol</a:t>
            </a:r>
          </a:p>
        </p:txBody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rtl="0">
              <a:spcBef>
                <a:spcPts val="0"/>
              </a:spcBef>
              <a:buNone/>
            </a:pPr>
            <a:endParaRPr/>
          </a:p>
          <a:p>
            <a:pPr rtl="0">
              <a:spcBef>
                <a:spcPts val="0"/>
              </a:spcBef>
              <a:buNone/>
            </a:pPr>
            <a:endParaRPr/>
          </a:p>
          <a:p>
            <a:pPr rtl="0">
              <a:spcBef>
                <a:spcPts val="0"/>
              </a:spcBef>
              <a:buNone/>
            </a:pPr>
            <a:endParaRPr/>
          </a:p>
          <a:p>
            <a:pPr rtl="0">
              <a:spcBef>
                <a:spcPts val="0"/>
              </a:spcBef>
              <a:buNone/>
            </a:pPr>
            <a:endParaRPr/>
          </a:p>
          <a:p>
            <a:pPr rtl="0">
              <a:spcBef>
                <a:spcPts val="0"/>
              </a:spcBef>
              <a:buNone/>
            </a:pPr>
            <a:endParaRPr/>
          </a:p>
          <a:p>
            <a:pPr marL="457200" lvl="0" indent="-228600" rtl="0">
              <a:spcBef>
                <a:spcPts val="0"/>
              </a:spcBef>
            </a:pPr>
            <a:r>
              <a:rPr lang="cs"/>
              <a:t>instalace u 13 organizací MP</a:t>
            </a:r>
          </a:p>
          <a:p>
            <a:pPr>
              <a:spcBef>
                <a:spcPts val="0"/>
              </a:spcBef>
              <a:buNone/>
            </a:pPr>
            <a:endParaRPr/>
          </a:p>
        </p:txBody>
      </p:sp>
      <p:pic>
        <p:nvPicPr>
          <p:cNvPr id="76" name="Shape 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9500" y="1476375"/>
            <a:ext cx="1905000" cy="2190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cut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O co jde</a:t>
            </a:r>
          </a:p>
        </p:txBody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jedná se o webovou aplikaci běžící u libovolné MP, v lokální síti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slouží k jejich vlastní velmi podrobné evidenci jízdních kol a kompenzačních pomůcek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umí komunikovat s centrálním registrem pomocí šifrovaných balíčků odesílaných emailem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umí komunikovat s centrálním registrem pomocí webové služby</a:t>
            </a:r>
          </a:p>
        </p:txBody>
      </p:sp>
    </p:spTree>
  </p:cSld>
  <p:clrMapOvr>
    <a:masterClrMapping/>
  </p:clrMapOvr>
  <p:transition spd="slow">
    <p:cut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FA8DC"/>
        </a:solidFill>
        <a:effectLst/>
      </p:bgPr>
    </p:bg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Shape 8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cs"/>
              <a:t>Vlastnosti a funkce</a:t>
            </a:r>
          </a:p>
        </p:txBody>
      </p:sp>
      <p:sp>
        <p:nvSpPr>
          <p:cNvPr id="88" name="Shape 8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7256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podrobná evidence předmětů se specializací na jízdní kola a kompenzační pomůcky = mnoho připravených číselníků (rámy, brzdy,...)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fotogalerie ke každému předmětu</a:t>
            </a:r>
          </a:p>
          <a:p>
            <a:pPr marL="457200" lvl="0" indent="-228600" rtl="0">
              <a:spcBef>
                <a:spcPts val="0"/>
              </a:spcBef>
              <a:buSzPct val="100000"/>
            </a:pPr>
            <a:r>
              <a:rPr lang="cs" sz="2400"/>
              <a:t>evidence vlastníků těchto předmětů - základní iniciály, OP, r.č., adresa,...</a:t>
            </a:r>
          </a:p>
          <a:p>
            <a:pPr marL="457200" lvl="0" indent="-228600">
              <a:spcBef>
                <a:spcPts val="0"/>
              </a:spcBef>
              <a:buSzPct val="100000"/>
            </a:pPr>
            <a:r>
              <a:rPr lang="cs" sz="2400"/>
              <a:t>uživatelské účty - strážníci mohou přístup s odlišným oprávněním (např. bez možnosti zápisu)</a:t>
            </a:r>
          </a:p>
        </p:txBody>
      </p:sp>
    </p:spTree>
  </p:cSld>
  <p:clrMapOvr>
    <a:masterClrMapping/>
  </p:clrMapOvr>
  <p:transition spd="slow">
    <p:cut/>
  </p:transition>
</p:sld>
</file>

<file path=ppt/theme/theme1.xml><?xml version="1.0" encoding="utf-8"?>
<a:theme xmlns:a="http://schemas.openxmlformats.org/drawingml/2006/main" name="simple-light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512</Words>
  <Application>Microsoft Office PowerPoint</Application>
  <PresentationFormat>Předvádění na obrazovce (16:9)</PresentationFormat>
  <Paragraphs>53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simple-light</vt:lpstr>
      <vt:lpstr>Centrální registr</vt:lpstr>
      <vt:lpstr>Důvody pro založení centrálního registru</vt:lpstr>
      <vt:lpstr>Historie a statistika: </vt:lpstr>
      <vt:lpstr>Rozložení evidovaných předmětů</vt:lpstr>
      <vt:lpstr>Technické řešení</vt:lpstr>
      <vt:lpstr>Poskytované funkce</vt:lpstr>
      <vt:lpstr>Budoucí vývoj</vt:lpstr>
      <vt:lpstr>Bike Guard - evidence jízdních kol</vt:lpstr>
      <vt:lpstr>O co jde</vt:lpstr>
      <vt:lpstr>Vlastnosti a funkce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Centrální registr</dc:title>
  <dc:creator>Koníček Tomáš</dc:creator>
  <cp:lastModifiedBy>MVCR</cp:lastModifiedBy>
  <cp:revision>1</cp:revision>
  <dcterms:modified xsi:type="dcterms:W3CDTF">2015-11-05T09:56:52Z</dcterms:modified>
</cp:coreProperties>
</file>