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74" r:id="rId4"/>
    <p:sldId id="275" r:id="rId5"/>
    <p:sldId id="277" r:id="rId6"/>
    <p:sldId id="279" r:id="rId7"/>
    <p:sldId id="276" r:id="rId8"/>
    <p:sldId id="278" r:id="rId9"/>
    <p:sldId id="280" r:id="rId10"/>
    <p:sldId id="268" r:id="rId11"/>
  </p:sldIdLst>
  <p:sldSz cx="9144000" cy="6858000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-1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 předlohy.</a:t>
            </a:r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 předlohy.</a:t>
            </a:r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Nadpis, 2 malé a 1 velký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styl.</a:t>
            </a:r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cs-CZ" sz="3200" b="0" strike="noStrike" spc="-1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s-CZ" sz="44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7" name="PlaceHolder 7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s-CZ" sz="32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14"/>
          <a:stretch/>
        </p:blipFill>
        <p:spPr>
          <a:xfrm>
            <a:off x="0" y="-8280"/>
            <a:ext cx="9175680" cy="6881400"/>
          </a:xfrm>
          <a:prstGeom prst="rect">
            <a:avLst/>
          </a:prstGeom>
          <a:ln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cs-CZ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Klikněte pro úpravu formátu textu nadpisu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Obrázek 38"/>
          <p:cNvPicPr/>
          <p:nvPr/>
        </p:nvPicPr>
        <p:blipFill>
          <a:blip r:embed="rId14"/>
          <a:stretch/>
        </p:blipFill>
        <p:spPr>
          <a:xfrm>
            <a:off x="3600" y="360"/>
            <a:ext cx="9135720" cy="6856200"/>
          </a:xfrm>
          <a:prstGeom prst="rect">
            <a:avLst/>
          </a:prstGeom>
          <a:ln>
            <a:noFill/>
          </a:ln>
        </p:spPr>
      </p:pic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s-CZ" sz="4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Klikněte pro úpravu formátu textu nadpisu</a:t>
            </a: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160255" y="3359617"/>
            <a:ext cx="8776353" cy="2556557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ctr">
              <a:lnSpc>
                <a:spcPct val="100000"/>
              </a:lnSpc>
            </a:pPr>
            <a:r>
              <a:rPr lang="cs-CZ" sz="4800" b="1" strike="noStrike" spc="-1" dirty="0" smtClean="0">
                <a:solidFill>
                  <a:srgbClr val="001E96"/>
                </a:solidFill>
                <a:uFill>
                  <a:solidFill>
                    <a:srgbClr val="FFFFFF"/>
                  </a:solidFill>
                </a:uFill>
                <a:latin typeface="Arial"/>
                <a:ea typeface="DejaVu Sans"/>
              </a:rPr>
              <a:t>Podpora asistentů prevence kriminality úřady práce</a:t>
            </a:r>
            <a:r>
              <a:rPr dirty="0"/>
              <a:t/>
            </a:r>
            <a:br>
              <a:rPr dirty="0"/>
            </a:br>
            <a:endParaRPr lang="cs-CZ" sz="60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8" name="CustomShape 2"/>
          <p:cNvSpPr/>
          <p:nvPr/>
        </p:nvSpPr>
        <p:spPr>
          <a:xfrm>
            <a:off x="612720" y="5118042"/>
            <a:ext cx="7774560" cy="5752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  <a:spcBef>
                <a:spcPts val="1199"/>
              </a:spcBef>
            </a:pPr>
            <a:r>
              <a:rPr lang="cs-CZ" sz="2600" b="1" spc="-1" dirty="0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</a:rPr>
              <a:t>Konference </a:t>
            </a:r>
            <a:r>
              <a:rPr lang="da-DK" sz="2600" b="1" spc="-1" dirty="0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</a:rPr>
              <a:t>„10 </a:t>
            </a:r>
            <a:r>
              <a:rPr lang="da-DK" sz="2600" b="1" spc="-1" dirty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</a:rPr>
              <a:t>let projektu Asistent prevence kriminality v ČR</a:t>
            </a:r>
            <a:r>
              <a:rPr lang="da-DK" sz="2600" b="1" spc="-1" dirty="0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</a:rPr>
              <a:t>“</a:t>
            </a:r>
            <a:r>
              <a:rPr lang="cs-CZ" sz="2600" b="1" spc="-1" dirty="0" smtClean="0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</a:rPr>
              <a:t>, Orlová-Lutyně</a:t>
            </a:r>
            <a:endParaRPr lang="cs-CZ" sz="26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9" name="CustomShape 3"/>
          <p:cNvSpPr/>
          <p:nvPr/>
        </p:nvSpPr>
        <p:spPr>
          <a:xfrm>
            <a:off x="826920" y="6012913"/>
            <a:ext cx="7560360" cy="317880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cs-CZ" sz="1500" b="0" strike="noStrike" spc="-1" dirty="0" smtClean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libri"/>
                <a:ea typeface="DejaVu Sans"/>
              </a:rPr>
              <a:t>Vypracoval Ing. Dalibor Závacký</a:t>
            </a:r>
            <a:endParaRPr lang="cs-CZ" sz="15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sz="3600" b="1" dirty="0">
                <a:solidFill>
                  <a:srgbClr val="001E96"/>
                </a:solidFill>
              </a:rPr>
              <a:t>Podpora asistentů prevence kriminality úřady práce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/>
          </p:nvPr>
        </p:nvSpPr>
        <p:spPr>
          <a:xfrm>
            <a:off x="457200" y="1453690"/>
            <a:ext cx="8083485" cy="4730293"/>
          </a:xfrm>
        </p:spPr>
        <p:txBody>
          <a:bodyPr>
            <a:normAutofit/>
          </a:bodyPr>
          <a:lstStyle/>
          <a:p>
            <a:pPr marL="457200" indent="-457200" algn="just">
              <a:buFont typeface="Wingdings" pitchFamily="2" charset="2"/>
              <a:buChar char="Ø"/>
            </a:pPr>
            <a:r>
              <a:rPr lang="cs-CZ" sz="2600" dirty="0" smtClean="0"/>
              <a:t>Realizováno prostřednictvím veřejně prospěšných prací (VPP) v rámci nástrojů aktivní politiky zaměstnanosti</a:t>
            </a:r>
          </a:p>
          <a:p>
            <a:pPr marL="457200" indent="-457200" algn="just">
              <a:buFont typeface="Wingdings" pitchFamily="2" charset="2"/>
              <a:buChar char="Ø"/>
            </a:pPr>
            <a:r>
              <a:rPr lang="cs-CZ" sz="2600" dirty="0" smtClean="0"/>
              <a:t>Náplní činnosti asistenta prevence kriminality (APK) je podílet se na prevenci kriminality ve městech a obcích ČR. Podílí se zejména na dohledu nad veřejným pořádkem, pořádkem ve veřejných budovách a řeší záležitosti související s narušováním občanského soužití.</a:t>
            </a:r>
          </a:p>
          <a:p>
            <a:pPr marL="457200" indent="-457200" algn="just">
              <a:buFont typeface="Wingdings" pitchFamily="2" charset="2"/>
              <a:buChar char="Ø"/>
            </a:pPr>
            <a:r>
              <a:rPr lang="cs-CZ" sz="2600" dirty="0" smtClean="0"/>
              <a:t>APK je vždy zaměstnancem obce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186024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49365" y="151239"/>
            <a:ext cx="6197764" cy="1144800"/>
          </a:xfrm>
        </p:spPr>
        <p:txBody>
          <a:bodyPr/>
          <a:lstStyle/>
          <a:p>
            <a:pPr algn="r"/>
            <a:r>
              <a:rPr lang="cs-CZ" sz="3600" b="1" dirty="0" smtClean="0">
                <a:solidFill>
                  <a:srgbClr val="001E96"/>
                </a:solidFill>
              </a:rPr>
              <a:t>Jihomoravský kraj</a:t>
            </a:r>
            <a:endParaRPr lang="cs-CZ" sz="3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/>
          </p:nvPr>
        </p:nvSpPr>
        <p:spPr>
          <a:xfrm>
            <a:off x="391213" y="1833366"/>
            <a:ext cx="7367047" cy="3977280"/>
          </a:xfrm>
        </p:spPr>
        <p:txBody>
          <a:bodyPr>
            <a:normAutofit/>
          </a:bodyPr>
          <a:lstStyle/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 smtClean="0"/>
              <a:t>Příspěvek čerpán od roku 2015            všemi okresy kraje (7 okresů)</a:t>
            </a:r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 smtClean="0"/>
              <a:t>Podpořeno 59 míst</a:t>
            </a:r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 smtClean="0"/>
              <a:t>Poskytnutá částka 10 026 000 Kč</a:t>
            </a:r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 smtClean="0"/>
              <a:t>V roce 2019 budou podpořeny asi 3 okresy </a:t>
            </a:r>
            <a:endParaRPr lang="cs-CZ" sz="2800" dirty="0"/>
          </a:p>
        </p:txBody>
      </p:sp>
      <p:pic>
        <p:nvPicPr>
          <p:cNvPr id="6" name="Obrázek 5" descr="Mapa ČR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594" y="1230051"/>
            <a:ext cx="2670535" cy="1597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929" y="2828041"/>
            <a:ext cx="2109200" cy="1602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18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3171" y="169905"/>
            <a:ext cx="8229240" cy="1144800"/>
          </a:xfrm>
        </p:spPr>
        <p:txBody>
          <a:bodyPr/>
          <a:lstStyle/>
          <a:p>
            <a:pPr algn="r"/>
            <a:r>
              <a:rPr lang="cs-CZ" sz="3600" b="1" dirty="0" smtClean="0">
                <a:solidFill>
                  <a:srgbClr val="001E96"/>
                </a:solidFill>
              </a:rPr>
              <a:t>Kraj Vysočina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/>
          </p:nvPr>
        </p:nvSpPr>
        <p:spPr>
          <a:xfrm>
            <a:off x="523172" y="2084425"/>
            <a:ext cx="8229240" cy="3977280"/>
          </a:xfrm>
        </p:spPr>
        <p:txBody>
          <a:bodyPr/>
          <a:lstStyle/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Příspěvek čerpán od roku 2016  </a:t>
            </a:r>
            <a:endParaRPr lang="cs-CZ" sz="2800" dirty="0" smtClean="0"/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 smtClean="0"/>
              <a:t>Podpořeno 17 míst</a:t>
            </a:r>
            <a:endParaRPr lang="cs-CZ" sz="2800" dirty="0"/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Poskytnutá částka </a:t>
            </a:r>
            <a:r>
              <a:rPr lang="cs-CZ" sz="2800" dirty="0" smtClean="0"/>
              <a:t>4 174 019 </a:t>
            </a:r>
            <a:r>
              <a:rPr lang="cs-CZ" sz="2800" dirty="0"/>
              <a:t>Kč</a:t>
            </a:r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V roce 2019 </a:t>
            </a:r>
            <a:r>
              <a:rPr lang="cs-CZ" sz="2800" dirty="0" smtClean="0"/>
              <a:t>zatím ještě </a:t>
            </a:r>
            <a:r>
              <a:rPr lang="cs-CZ" sz="2800" dirty="0" smtClean="0"/>
              <a:t>dobíhají        </a:t>
            </a:r>
            <a:r>
              <a:rPr lang="cs-CZ" sz="2800" dirty="0" smtClean="0"/>
              <a:t>prodloužené dohody  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72" y="1206187"/>
            <a:ext cx="2502440" cy="148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15" r="13314"/>
          <a:stretch/>
        </p:blipFill>
        <p:spPr bwMode="auto">
          <a:xfrm>
            <a:off x="7032396" y="2689177"/>
            <a:ext cx="1720015" cy="1581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6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7773" y="198185"/>
            <a:ext cx="8229240" cy="1144800"/>
          </a:xfrm>
        </p:spPr>
        <p:txBody>
          <a:bodyPr/>
          <a:lstStyle/>
          <a:p>
            <a:pPr algn="r"/>
            <a:r>
              <a:rPr lang="cs-CZ" sz="3600" b="1" dirty="0" smtClean="0">
                <a:solidFill>
                  <a:srgbClr val="001E96"/>
                </a:solidFill>
              </a:rPr>
              <a:t>Moravskoslezský kraj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/>
          </p:nvPr>
        </p:nvSpPr>
        <p:spPr>
          <a:xfrm>
            <a:off x="391212" y="2401969"/>
            <a:ext cx="8229240" cy="3977280"/>
          </a:xfrm>
        </p:spPr>
        <p:txBody>
          <a:bodyPr/>
          <a:lstStyle/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Příspěvek čerpán od roku 2015                     </a:t>
            </a:r>
            <a:r>
              <a:rPr lang="cs-CZ" sz="2800" dirty="0" smtClean="0"/>
              <a:t>čtyřmi </a:t>
            </a:r>
            <a:r>
              <a:rPr lang="cs-CZ" sz="2800" dirty="0"/>
              <a:t>okresy kraje (celkem </a:t>
            </a:r>
            <a:r>
              <a:rPr lang="cs-CZ" sz="2800" dirty="0" smtClean="0"/>
              <a:t>6 okresů)</a:t>
            </a:r>
            <a:endParaRPr lang="cs-CZ" sz="2800" dirty="0"/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Podpořeno </a:t>
            </a:r>
            <a:r>
              <a:rPr lang="cs-CZ" sz="2800" dirty="0" smtClean="0"/>
              <a:t>34 míst</a:t>
            </a:r>
            <a:endParaRPr lang="cs-CZ" sz="2800" dirty="0"/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Poskytnutá </a:t>
            </a:r>
            <a:r>
              <a:rPr lang="cs-CZ" sz="2800" dirty="0" smtClean="0"/>
              <a:t>částka 5 706 408 Kč</a:t>
            </a:r>
            <a:endParaRPr lang="cs-CZ" sz="2800" dirty="0"/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V roce 2019 </a:t>
            </a:r>
            <a:r>
              <a:rPr lang="cs-CZ" sz="2800" dirty="0" smtClean="0"/>
              <a:t>zatím podpořeny 3 místa plus dobíhají uzavřené dohody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692" y="1145889"/>
            <a:ext cx="2568428" cy="1522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0" t="5145" r="7890" b="3189"/>
          <a:stretch/>
        </p:blipFill>
        <p:spPr bwMode="auto">
          <a:xfrm>
            <a:off x="7046426" y="2752826"/>
            <a:ext cx="1848706" cy="1420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0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7773" y="151051"/>
            <a:ext cx="8229240" cy="1144800"/>
          </a:xfrm>
        </p:spPr>
        <p:txBody>
          <a:bodyPr/>
          <a:lstStyle/>
          <a:p>
            <a:pPr algn="r"/>
            <a:r>
              <a:rPr lang="cs-CZ" sz="3600" b="1" dirty="0" smtClean="0">
                <a:solidFill>
                  <a:srgbClr val="001E96"/>
                </a:solidFill>
              </a:rPr>
              <a:t>Olomoucký kraj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/>
          </p:nvPr>
        </p:nvSpPr>
        <p:spPr>
          <a:xfrm>
            <a:off x="391213" y="2252784"/>
            <a:ext cx="8229240" cy="3977280"/>
          </a:xfrm>
        </p:spPr>
        <p:txBody>
          <a:bodyPr/>
          <a:lstStyle/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Příspěvek čerpán od roku </a:t>
            </a:r>
            <a:r>
              <a:rPr lang="cs-CZ" sz="2800" dirty="0" smtClean="0"/>
              <a:t>2016                     třemi okresy </a:t>
            </a:r>
            <a:r>
              <a:rPr lang="cs-CZ" sz="2800" dirty="0"/>
              <a:t>kraje </a:t>
            </a:r>
            <a:r>
              <a:rPr lang="cs-CZ" sz="2800" dirty="0" smtClean="0"/>
              <a:t>(celkem 5 </a:t>
            </a:r>
            <a:r>
              <a:rPr lang="cs-CZ" sz="2800" dirty="0"/>
              <a:t>okresů)</a:t>
            </a:r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Podpořeno </a:t>
            </a:r>
            <a:r>
              <a:rPr lang="cs-CZ" sz="2800" dirty="0" smtClean="0"/>
              <a:t>24 míst</a:t>
            </a:r>
            <a:endParaRPr lang="cs-CZ" sz="2800" dirty="0"/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Poskytnutá částka </a:t>
            </a:r>
            <a:r>
              <a:rPr lang="cs-CZ" sz="2800" dirty="0" smtClean="0"/>
              <a:t>4 955 358 </a:t>
            </a:r>
            <a:r>
              <a:rPr lang="cs-CZ" sz="2800" dirty="0"/>
              <a:t>Kč</a:t>
            </a:r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V roce 2019 budou podpořeny </a:t>
            </a:r>
            <a:r>
              <a:rPr lang="cs-CZ" sz="2800" dirty="0" smtClean="0"/>
              <a:t>zatím 3 místa 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170" y="1130772"/>
            <a:ext cx="2704950" cy="1603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2" r="15799"/>
          <a:stretch/>
        </p:blipFill>
        <p:spPr bwMode="auto">
          <a:xfrm>
            <a:off x="7437645" y="2733773"/>
            <a:ext cx="1530878" cy="215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9629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8346" y="160478"/>
            <a:ext cx="8229240" cy="1144800"/>
          </a:xfrm>
        </p:spPr>
        <p:txBody>
          <a:bodyPr/>
          <a:lstStyle/>
          <a:p>
            <a:pPr algn="r"/>
            <a:r>
              <a:rPr lang="cs-CZ" sz="3600" b="1" dirty="0" smtClean="0">
                <a:solidFill>
                  <a:srgbClr val="001E96"/>
                </a:solidFill>
              </a:rPr>
              <a:t>Zlínský kraj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/>
          </p:nvPr>
        </p:nvSpPr>
        <p:spPr>
          <a:xfrm>
            <a:off x="391213" y="2172304"/>
            <a:ext cx="8229240" cy="3977280"/>
          </a:xfrm>
        </p:spPr>
        <p:txBody>
          <a:bodyPr/>
          <a:lstStyle/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Příspěvek čerpán od roku </a:t>
            </a:r>
            <a:r>
              <a:rPr lang="cs-CZ" sz="2800" dirty="0" smtClean="0"/>
              <a:t>2015                     všemi </a:t>
            </a:r>
            <a:r>
              <a:rPr lang="cs-CZ" sz="2800" dirty="0"/>
              <a:t>okresy kraje (celkem </a:t>
            </a:r>
            <a:r>
              <a:rPr lang="cs-CZ" sz="2800" dirty="0" smtClean="0"/>
              <a:t>4 okresy)</a:t>
            </a:r>
            <a:endParaRPr lang="cs-CZ" sz="2800" dirty="0"/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Podpořeno </a:t>
            </a:r>
            <a:r>
              <a:rPr lang="cs-CZ" sz="2800" dirty="0" smtClean="0"/>
              <a:t>42 </a:t>
            </a:r>
            <a:r>
              <a:rPr lang="cs-CZ" sz="2800" dirty="0"/>
              <a:t>míst</a:t>
            </a:r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Poskytnutá částka </a:t>
            </a:r>
            <a:r>
              <a:rPr lang="cs-CZ" sz="2800" dirty="0" smtClean="0"/>
              <a:t>8 230 991 </a:t>
            </a:r>
            <a:r>
              <a:rPr lang="cs-CZ" sz="2800" dirty="0"/>
              <a:t>Kč</a:t>
            </a:r>
          </a:p>
          <a:p>
            <a:pPr marL="442913" indent="-442913">
              <a:lnSpc>
                <a:spcPct val="130000"/>
              </a:lnSpc>
              <a:buFont typeface="Wingdings" pitchFamily="2" charset="2"/>
              <a:buChar char="Ø"/>
            </a:pPr>
            <a:r>
              <a:rPr lang="cs-CZ" sz="2800" dirty="0"/>
              <a:t>V roce 2019 </a:t>
            </a:r>
            <a:r>
              <a:rPr lang="cs-CZ" sz="2800" dirty="0" smtClean="0"/>
              <a:t>zatím dobíhají uzavřené dohody 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1119" y="1189900"/>
            <a:ext cx="2615562" cy="1550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7" r="18285"/>
          <a:stretch/>
        </p:blipFill>
        <p:spPr bwMode="auto">
          <a:xfrm>
            <a:off x="7042979" y="2862476"/>
            <a:ext cx="1884203" cy="159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540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sz="3600" b="1" dirty="0" smtClean="0">
                <a:solidFill>
                  <a:srgbClr val="001E96"/>
                </a:solidFill>
              </a:rPr>
              <a:t>Přehled o počtech míst APK financovaných úřady práce 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/>
          </p:nvPr>
        </p:nvSpPr>
        <p:spPr>
          <a:xfrm>
            <a:off x="419492" y="1246301"/>
            <a:ext cx="8229240" cy="2892066"/>
          </a:xfrm>
        </p:spPr>
        <p:txBody>
          <a:bodyPr/>
          <a:lstStyle/>
          <a:p>
            <a:pPr marL="457200" indent="-457200" algn="just">
              <a:buFont typeface="Wingdings" pitchFamily="2" charset="2"/>
              <a:buChar char="Ø"/>
            </a:pPr>
            <a:r>
              <a:rPr lang="cs-CZ" sz="2800" dirty="0" smtClean="0"/>
              <a:t>Informace se týkají krajů: Jihomoravského, Kraje Vysočina, Moravskoslezského, Olomouckého a Zlínského v období od roku 2015  </a:t>
            </a:r>
            <a:endParaRPr lang="cs-CZ" sz="28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0584282"/>
              </p:ext>
            </p:extLst>
          </p:nvPr>
        </p:nvGraphicFramePr>
        <p:xfrm>
          <a:off x="1104507" y="3817856"/>
          <a:ext cx="7068534" cy="1531786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356178"/>
                <a:gridCol w="2356178"/>
                <a:gridCol w="2356178"/>
              </a:tblGrid>
              <a:tr h="104637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počet vytvořených míst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výše vynaložených finančních prostředků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záměr v roce 2019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48541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176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33 092 776 Kč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u="none" strike="noStrike" dirty="0">
                          <a:effectLst/>
                        </a:rPr>
                        <a:t>6 míst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78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ustomShape 1"/>
          <p:cNvSpPr/>
          <p:nvPr/>
        </p:nvSpPr>
        <p:spPr>
          <a:xfrm>
            <a:off x="723535" y="2879095"/>
            <a:ext cx="7905740" cy="1768319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l-PL" sz="3600" b="1" dirty="0" smtClean="0">
                <a:solidFill>
                  <a:srgbClr val="001E96"/>
                </a:solidFill>
              </a:rPr>
              <a:t>DĚKUJI ZA POZORNOST</a:t>
            </a:r>
            <a:endParaRPr lang="cs-CZ" sz="3600" b="1" strike="noStrike" spc="-1" dirty="0">
              <a:solidFill>
                <a:srgbClr val="001E96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1" name="CustomShape 2"/>
          <p:cNvSpPr/>
          <p:nvPr/>
        </p:nvSpPr>
        <p:spPr>
          <a:xfrm>
            <a:off x="608945" y="2284742"/>
            <a:ext cx="8134920" cy="3720132"/>
          </a:xfrm>
          <a:prstGeom prst="rect">
            <a:avLst/>
          </a:prstGeom>
          <a:noFill/>
          <a:ln w="936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812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</a:pPr>
            <a:endParaRPr lang="cs-CZ" sz="26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360000" indent="-357188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  <a:buFont typeface="Arial"/>
              <a:buChar char="•"/>
            </a:pPr>
            <a:endParaRPr lang="cs-CZ" sz="26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360000" indent="-357188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  <a:buFont typeface="Arial"/>
              <a:buChar char="•"/>
            </a:pPr>
            <a:endParaRPr lang="cs-CZ" sz="26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360000" indent="-357188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  <a:buFont typeface="Arial"/>
              <a:buChar char="•"/>
            </a:pPr>
            <a:endParaRPr lang="cs-CZ" sz="26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360000" indent="-357188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  <a:buFont typeface="Arial"/>
              <a:buChar char="•"/>
            </a:pPr>
            <a:endParaRPr lang="cs-CZ" sz="26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360000" indent="-357188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  <a:buFont typeface="Arial"/>
              <a:buChar char="•"/>
            </a:pPr>
            <a:endParaRPr lang="cs-CZ" sz="2600" spc="-1" dirty="0" smtClean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360000" indent="-357188">
              <a:lnSpc>
                <a:spcPct val="100000"/>
              </a:lnSpc>
              <a:spcBef>
                <a:spcPts val="1199"/>
              </a:spcBef>
              <a:buClr>
                <a:srgbClr val="001E96"/>
              </a:buClr>
              <a:buFont typeface="Arial"/>
              <a:buChar char="•"/>
            </a:pPr>
            <a:endParaRPr lang="cs-CZ" sz="26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327195599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rezentace ÚP Č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 ÚP ČR" id="{E44DE6FB-8ED9-46C4-A530-C5A03058CAD4}" vid="{F64C70CE-AC8A-4775-A1B3-3960B458CE2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 ÚP ČR" id="{E44DE6FB-8ED9-46C4-A530-C5A03058CAD4}" vid="{0D34BBEB-55D4-400C-9000-79EB9745BE6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ÚP ČR</Template>
  <TotalTime>1479</TotalTime>
  <Words>293</Words>
  <Application>Microsoft Office PowerPoint</Application>
  <PresentationFormat>Předvádění na obrazovce (4:3)</PresentationFormat>
  <Paragraphs>46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prezentace ÚP ČR</vt:lpstr>
      <vt:lpstr>Office Theme</vt:lpstr>
      <vt:lpstr>Prezentace aplikace PowerPoint</vt:lpstr>
      <vt:lpstr>Podpora asistentů prevence kriminality úřady práce</vt:lpstr>
      <vt:lpstr>Jihomoravský kraj</vt:lpstr>
      <vt:lpstr>Kraj Vysočina</vt:lpstr>
      <vt:lpstr>Moravskoslezský kraj</vt:lpstr>
      <vt:lpstr>Olomoucký kraj</vt:lpstr>
      <vt:lpstr>Zlínský kraj</vt:lpstr>
      <vt:lpstr>Přehled o počtech míst APK financovaných úřady práce </vt:lpstr>
      <vt:lpstr>Prezentace aplikace PowerPoint</vt:lpstr>
    </vt:vector>
  </TitlesOfParts>
  <Company>MPSV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Slunská Iveta Ing. (UPT-KAA)</dc:creator>
  <cp:lastModifiedBy>Slunská Iveta Ing. (UPT-KAA)</cp:lastModifiedBy>
  <cp:revision>54</cp:revision>
  <dcterms:created xsi:type="dcterms:W3CDTF">2018-04-12T09:58:59Z</dcterms:created>
  <dcterms:modified xsi:type="dcterms:W3CDTF">2019-04-08T11:08:28Z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HP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Předvádění na obrazovce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4</vt:i4>
  </property>
</Properties>
</file>