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8"/>
  </p:notesMasterIdLst>
  <p:sldIdLst>
    <p:sldId id="256" r:id="rId5"/>
    <p:sldId id="259" r:id="rId6"/>
    <p:sldId id="273" r:id="rId7"/>
    <p:sldId id="263" r:id="rId8"/>
    <p:sldId id="261" r:id="rId9"/>
    <p:sldId id="264" r:id="rId10"/>
    <p:sldId id="274" r:id="rId11"/>
    <p:sldId id="265" r:id="rId12"/>
    <p:sldId id="266" r:id="rId13"/>
    <p:sldId id="269" r:id="rId14"/>
    <p:sldId id="268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D72D-A791-466B-B1F2-0E3E78F0E4FF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D4DD6-0826-45E9-BF22-84B7D7C485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61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93D3-B31E-4031-A952-3D89637F3480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07F1-3219-497D-B520-1E8A096EA9C6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F629F-F01C-4978-AAA0-89B9DBD13814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27127-81CD-4316-936F-D4A6D1269D9E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6C62-5488-45C0-865A-52ED6BAAD763}" type="datetime1">
              <a:rPr lang="cs-CZ" smtClean="0"/>
              <a:t>15.4.2019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C0BBE-17C6-4BDF-910D-116625484753}" type="datetime1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4D9B1-ABEA-4FA6-A69A-9B0E79642DE3}" type="datetime1">
              <a:rPr lang="cs-CZ" smtClean="0"/>
              <a:t>15.4.2019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D693E-6B2E-4787-B229-15F4AE74B178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A7E77-757F-4735-8582-390A24112B46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FCD05-875E-4553-803E-370987A74DC5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37527-8AF6-4B29-BA91-0C72B5E9290D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AAC1E-B999-4B34-9318-CCACE3644FF1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jirina.svitakova@gmail.co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Výměna dobré praxe 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rámci projektu 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36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projektu: 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7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</a:t>
            </a:r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podpory sociálně situační prevence v obci</a:t>
            </a:r>
          </a:p>
          <a:p>
            <a:pPr algn="just"/>
            <a:endParaRPr lang="cs-CZ" sz="5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</a:p>
          <a:p>
            <a:pPr algn="l"/>
            <a:endParaRPr lang="cs-CZ" sz="7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 – 14</a:t>
            </a:r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3. 2019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Kadaň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76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EVALUAČNÍ PROCES V PROJEKTU DP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hangingPunct="0"/>
            <a:endParaRPr lang="cs-CZ" sz="2000" b="1" dirty="0" smtClean="0"/>
          </a:p>
          <a:p>
            <a:pPr lvl="0" hangingPunct="0"/>
            <a:endParaRPr lang="cs-CZ" sz="2000" b="1" dirty="0"/>
          </a:p>
          <a:p>
            <a:pPr lvl="0" hangingPunct="0"/>
            <a:endParaRPr lang="cs-CZ" sz="2000" b="1" dirty="0" smtClean="0"/>
          </a:p>
          <a:p>
            <a:pPr lvl="0" hangingPunct="0"/>
            <a:endParaRPr lang="cs-CZ" sz="2000" b="1" dirty="0"/>
          </a:p>
          <a:p>
            <a:pPr lvl="0" hangingPunct="0"/>
            <a:endParaRPr lang="cs-CZ" sz="2000" b="1" dirty="0" smtClean="0"/>
          </a:p>
          <a:p>
            <a:pPr lvl="0" hangingPunct="0"/>
            <a:endParaRPr lang="cs-CZ" sz="2000" b="1" dirty="0"/>
          </a:p>
          <a:p>
            <a:pPr lvl="0" hangingPunct="0"/>
            <a:endParaRPr lang="cs-CZ" sz="2000" b="1" dirty="0" smtClean="0"/>
          </a:p>
          <a:p>
            <a:pPr marL="0" lvl="0" indent="0" hangingPunct="0">
              <a:buNone/>
            </a:pPr>
            <a:endParaRPr lang="cs-CZ" sz="2000" b="1" dirty="0"/>
          </a:p>
          <a:p>
            <a:pPr marL="0" lvl="0" indent="0" hangingPunct="0">
              <a:buNone/>
            </a:pPr>
            <a:endParaRPr lang="cs-CZ" sz="2000" b="1" dirty="0" smtClean="0"/>
          </a:p>
          <a:p>
            <a:pPr lvl="0" hangingPunct="0"/>
            <a:endParaRPr lang="cs-CZ" sz="2000" b="1" dirty="0"/>
          </a:p>
          <a:p>
            <a:pPr lvl="0" hangingPunct="0"/>
            <a:r>
              <a:rPr lang="cs-CZ" sz="2000" b="1" dirty="0" smtClean="0"/>
              <a:t>začátek roku 2017 </a:t>
            </a:r>
            <a:r>
              <a:rPr lang="cs-CZ" sz="2000" dirty="0" smtClean="0"/>
              <a:t>– zpracování </a:t>
            </a:r>
            <a:r>
              <a:rPr lang="cs-CZ" sz="2000" dirty="0" smtClean="0"/>
              <a:t>I. (vstupní) části sebeevaluace</a:t>
            </a:r>
          </a:p>
          <a:p>
            <a:pPr lvl="0" hangingPunct="0"/>
            <a:r>
              <a:rPr lang="cs-CZ" sz="2000" b="1" dirty="0" smtClean="0"/>
              <a:t>přelom let 2017 /2018 </a:t>
            </a:r>
            <a:r>
              <a:rPr lang="cs-CZ" sz="2000" dirty="0" smtClean="0"/>
              <a:t>– zpracování </a:t>
            </a:r>
            <a:r>
              <a:rPr lang="cs-CZ" sz="2000" dirty="0" smtClean="0"/>
              <a:t>II. (průběžné) části sebeevaluace</a:t>
            </a:r>
          </a:p>
          <a:p>
            <a:pPr lvl="0" hangingPunct="0"/>
            <a:r>
              <a:rPr lang="cs-CZ" sz="2000" b="1" dirty="0" smtClean="0"/>
              <a:t>červen 2019 – červen 2020 (?) </a:t>
            </a:r>
            <a:r>
              <a:rPr lang="cs-CZ" sz="2000" dirty="0" smtClean="0"/>
              <a:t>- zpracování III. (závěrečné) části sebeevaluace</a:t>
            </a:r>
          </a:p>
          <a:p>
            <a:pPr marL="0" indent="0">
              <a:buNone/>
            </a:pPr>
            <a:endParaRPr lang="cs-CZ" sz="3600" b="1" dirty="0" smtClean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3600" b="1" dirty="0" smtClean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cs-CZ" i="1" dirty="0"/>
          </a:p>
          <a:p>
            <a:pPr marL="0" indent="0">
              <a:buNone/>
            </a:pP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039" y="2156281"/>
            <a:ext cx="807720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5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EVALUACE</a:t>
            </a:r>
          </a:p>
          <a:p>
            <a:r>
              <a:rPr lang="cs-CZ" sz="2800" b="1" dirty="0" smtClean="0"/>
              <a:t>na začátku hodnotila, jak je projekt nastavený</a:t>
            </a:r>
          </a:p>
          <a:p>
            <a:pPr lvl="1">
              <a:buFontTx/>
              <a:buChar char="-"/>
            </a:pPr>
            <a:r>
              <a:rPr lang="cs-CZ" i="1" dirty="0" smtClean="0"/>
              <a:t>Jak by to mělo fungovat?</a:t>
            </a:r>
          </a:p>
          <a:p>
            <a:r>
              <a:rPr lang="cs-CZ" sz="2800" b="1" dirty="0" smtClean="0"/>
              <a:t>v průběhu projektu</a:t>
            </a:r>
            <a:r>
              <a:rPr lang="cs-CZ" sz="2800" b="1" dirty="0"/>
              <a:t> </a:t>
            </a:r>
            <a:r>
              <a:rPr lang="cs-CZ" sz="2800" b="1" dirty="0" smtClean="0"/>
              <a:t>hodnotila pokrok</a:t>
            </a:r>
            <a:endParaRPr lang="cs-CZ" sz="2800" b="1" dirty="0"/>
          </a:p>
          <a:p>
            <a:pPr lvl="1">
              <a:buFontTx/>
              <a:buChar char="-"/>
            </a:pPr>
            <a:r>
              <a:rPr lang="cs-CZ" i="1" dirty="0" smtClean="0"/>
              <a:t>Je </a:t>
            </a:r>
            <a:r>
              <a:rPr lang="cs-CZ" i="1" dirty="0"/>
              <a:t>realizován v souladu s </a:t>
            </a:r>
            <a:r>
              <a:rPr lang="cs-CZ" i="1" dirty="0" smtClean="0"/>
              <a:t>plánem a předpoklady?</a:t>
            </a:r>
            <a:endParaRPr lang="cs-CZ" i="1" dirty="0"/>
          </a:p>
          <a:p>
            <a:pPr lvl="1">
              <a:buFontTx/>
              <a:buChar char="-"/>
            </a:pPr>
            <a:r>
              <a:rPr lang="cs-CZ" i="1" dirty="0" smtClean="0"/>
              <a:t>Co se osvědčilo a co by se mělo příště udělat jinak?</a:t>
            </a:r>
          </a:p>
          <a:p>
            <a:pPr lvl="1">
              <a:buFontTx/>
              <a:buChar char="-"/>
            </a:pPr>
            <a:r>
              <a:rPr lang="cs-CZ" i="1" dirty="0" smtClean="0"/>
              <a:t>Čím je průběh projektu ovlivňován?</a:t>
            </a:r>
            <a:r>
              <a:rPr lang="cs-CZ" b="1" dirty="0" smtClean="0"/>
              <a:t> </a:t>
            </a:r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C00000"/>
                </a:solidFill>
              </a:rPr>
              <a:t>S blížícím </a:t>
            </a:r>
            <a:r>
              <a:rPr lang="cs-CZ" b="1" dirty="0">
                <a:solidFill>
                  <a:srgbClr val="C00000"/>
                </a:solidFill>
              </a:rPr>
              <a:t>se koncem </a:t>
            </a:r>
            <a:r>
              <a:rPr lang="cs-CZ" b="1" dirty="0" smtClean="0">
                <a:solidFill>
                  <a:srgbClr val="C00000"/>
                </a:solidFill>
              </a:rPr>
              <a:t>projektu bude </a:t>
            </a:r>
            <a:r>
              <a:rPr lang="cs-CZ" b="1" dirty="0">
                <a:solidFill>
                  <a:srgbClr val="C00000"/>
                </a:solidFill>
              </a:rPr>
              <a:t>hodnotit </a:t>
            </a:r>
            <a:r>
              <a:rPr lang="cs-CZ" b="1" dirty="0" smtClean="0">
                <a:solidFill>
                  <a:srgbClr val="C00000"/>
                </a:solidFill>
              </a:rPr>
              <a:t>výsledky</a:t>
            </a:r>
            <a:endParaRPr lang="cs-CZ" b="1" dirty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r>
              <a:rPr lang="cs-CZ" i="1" dirty="0" smtClean="0">
                <a:solidFill>
                  <a:srgbClr val="C00000"/>
                </a:solidFill>
              </a:rPr>
              <a:t>- Dosahujeme </a:t>
            </a:r>
            <a:r>
              <a:rPr lang="cs-CZ" i="1" dirty="0">
                <a:solidFill>
                  <a:srgbClr val="C00000"/>
                </a:solidFill>
              </a:rPr>
              <a:t>žádoucích změn?</a:t>
            </a:r>
          </a:p>
          <a:p>
            <a:pPr marL="457200" lvl="1" indent="0">
              <a:buNone/>
            </a:pPr>
            <a:endParaRPr lang="cs-CZ" i="1" dirty="0" smtClean="0"/>
          </a:p>
          <a:p>
            <a:pPr marL="457200" lvl="1" indent="0">
              <a:buNone/>
            </a:pPr>
            <a:endParaRPr lang="cs-CZ" i="1" dirty="0"/>
          </a:p>
          <a:p>
            <a:pPr marL="0" indent="0">
              <a:buNone/>
            </a:pP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2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28092"/>
            <a:ext cx="8229600" cy="40611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3000" b="1" dirty="0" smtClean="0"/>
              <a:t>Abychom mohli říct, jestli práce nás všech způsobuje nebo nezpůsobuje „žádoucí změny“, musíme vědět, čeho jsme chtěli dosáhnout.</a:t>
            </a:r>
          </a:p>
          <a:p>
            <a:pPr marL="0" indent="0">
              <a:buNone/>
            </a:pPr>
            <a:endParaRPr lang="cs-CZ" sz="3000" b="1" dirty="0" smtClean="0"/>
          </a:p>
          <a:p>
            <a:pPr marL="0" indent="0">
              <a:buNone/>
            </a:pPr>
            <a:r>
              <a:rPr lang="cs-CZ" sz="3000" dirty="0" smtClean="0"/>
              <a:t>Proto se na začátku projektu kreslila teorie změny - vyjádření toho, jak by to celé teoreticky mělo fungovat.</a:t>
            </a:r>
          </a:p>
          <a:p>
            <a:pPr marL="0" indent="0">
              <a:buNone/>
            </a:pPr>
            <a:endParaRPr lang="cs-CZ" sz="3000" b="1" i="1" dirty="0"/>
          </a:p>
          <a:p>
            <a:pPr marL="0" indent="0">
              <a:buNone/>
            </a:pPr>
            <a:endParaRPr lang="cs-CZ" sz="3000" b="1" i="1" dirty="0" smtClean="0"/>
          </a:p>
          <a:p>
            <a:pPr marL="0" indent="0">
              <a:buNone/>
            </a:pPr>
            <a:r>
              <a:rPr lang="cs-CZ" sz="3000" dirty="0" smtClean="0"/>
              <a:t>…aby evaluátor mohl tu ideální představu postupně srovnávat s tím, co se doopravdy děje.</a:t>
            </a:r>
            <a:endParaRPr lang="cs-CZ" sz="3000" dirty="0"/>
          </a:p>
          <a:p>
            <a:pPr marL="0" indent="0">
              <a:buNone/>
            </a:pPr>
            <a:endParaRPr lang="cs-CZ" sz="3000" b="1" dirty="0" smtClean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56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28092"/>
            <a:ext cx="8229600" cy="892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/>
              <a:t>Projekt „</a:t>
            </a:r>
            <a:r>
              <a:rPr lang="cs-CZ" sz="2800" dirty="0" smtClean="0"/>
              <a:t>Domovník-</a:t>
            </a:r>
            <a:r>
              <a:rPr lang="cs-CZ" sz="2800" dirty="0" err="1" smtClean="0"/>
              <a:t>preventista</a:t>
            </a:r>
            <a:r>
              <a:rPr lang="cs-CZ" sz="2800" dirty="0"/>
              <a:t>“ </a:t>
            </a:r>
            <a:r>
              <a:rPr lang="cs-CZ" sz="2800" dirty="0" smtClean="0"/>
              <a:t>má nakreslenou cestu, kterou chce docílit změny k lepšímu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" y="2564903"/>
            <a:ext cx="8892540" cy="4104457"/>
          </a:xfrm>
          <a:prstGeom prst="rect">
            <a:avLst/>
          </a:prstGeom>
        </p:spPr>
      </p:pic>
      <p:sp>
        <p:nvSpPr>
          <p:cNvPr id="3" name="Ovál 2"/>
          <p:cNvSpPr/>
          <p:nvPr/>
        </p:nvSpPr>
        <p:spPr>
          <a:xfrm>
            <a:off x="1115616" y="5445224"/>
            <a:ext cx="2016224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834845">
            <a:off x="232182" y="5257172"/>
            <a:ext cx="895879" cy="593095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37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528092"/>
            <a:ext cx="8209408" cy="46372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jaké tedy „změny“ bude 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evaluace 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hledat?</a:t>
            </a:r>
          </a:p>
          <a:p>
            <a:pPr marL="0" indent="0">
              <a:buNone/>
            </a:pPr>
            <a:endParaRPr lang="cs-CZ" sz="3000" b="1" i="1" dirty="0" smtClean="0"/>
          </a:p>
          <a:p>
            <a:r>
              <a:rPr lang="cs-CZ" sz="3000" b="1" dirty="0" smtClean="0"/>
              <a:t>K čemu je vaše práce dobrá pro město:</a:t>
            </a:r>
          </a:p>
          <a:p>
            <a:pPr marL="0" indent="0">
              <a:buNone/>
            </a:pPr>
            <a:r>
              <a:rPr lang="cs-CZ" sz="3000" dirty="0" smtClean="0"/>
              <a:t>Zlepšení </a:t>
            </a:r>
            <a:r>
              <a:rPr lang="cs-CZ" sz="3000" dirty="0"/>
              <a:t>situace ve využívání obecních bytů v SVL ve smyslu zlepšení:</a:t>
            </a:r>
          </a:p>
          <a:p>
            <a:pPr marL="357188" indent="0">
              <a:buNone/>
            </a:pPr>
            <a:r>
              <a:rPr lang="cs-CZ" sz="3000" dirty="0" smtClean="0"/>
              <a:t>- </a:t>
            </a:r>
            <a:r>
              <a:rPr lang="cs-CZ" sz="3000" dirty="0"/>
              <a:t>komunikace mezi obyvateli a mezilidských </a:t>
            </a:r>
            <a:r>
              <a:rPr lang="cs-CZ" sz="3000" dirty="0" smtClean="0"/>
              <a:t>vztahů</a:t>
            </a:r>
            <a:endParaRPr lang="cs-CZ" sz="3000" dirty="0"/>
          </a:p>
          <a:p>
            <a:pPr marL="357188" indent="0">
              <a:buNone/>
            </a:pPr>
            <a:r>
              <a:rPr lang="cs-CZ" sz="3000" dirty="0"/>
              <a:t>- hospodaření s bytovým fondem </a:t>
            </a:r>
          </a:p>
          <a:p>
            <a:pPr marL="357188" indent="0">
              <a:buNone/>
            </a:pPr>
            <a:r>
              <a:rPr lang="cs-CZ" sz="3000" dirty="0" smtClean="0"/>
              <a:t>- veřejného </a:t>
            </a:r>
            <a:r>
              <a:rPr lang="cs-CZ" sz="3000" dirty="0"/>
              <a:t>pořádku a bezpečí v zatížených lokalitách </a:t>
            </a:r>
            <a:endParaRPr lang="cs-CZ" sz="3000" dirty="0" smtClean="0"/>
          </a:p>
          <a:p>
            <a:pPr marL="814388" indent="-457200">
              <a:buFontTx/>
              <a:buChar char="-"/>
            </a:pPr>
            <a:r>
              <a:rPr lang="cs-CZ" sz="3000" dirty="0" smtClean="0"/>
              <a:t>…</a:t>
            </a:r>
            <a:endParaRPr lang="cs-CZ" sz="3000" dirty="0"/>
          </a:p>
          <a:p>
            <a:pPr marL="0" indent="0">
              <a:buNone/>
            </a:pPr>
            <a:endParaRPr lang="cs-CZ" sz="3000" b="1" dirty="0"/>
          </a:p>
          <a:p>
            <a:r>
              <a:rPr lang="cs-CZ" sz="3000" b="1" dirty="0" smtClean="0"/>
              <a:t>K čemu je vaše práce dobrá pro vás osobně:</a:t>
            </a:r>
          </a:p>
          <a:p>
            <a:pPr marL="0" indent="0">
              <a:buNone/>
            </a:pPr>
            <a:r>
              <a:rPr lang="cs-CZ" sz="3100" dirty="0"/>
              <a:t>Zaměstnání a zvýšení kvalifikace </a:t>
            </a:r>
            <a:r>
              <a:rPr lang="cs-CZ" sz="3100" dirty="0" smtClean="0"/>
              <a:t>30 (+) </a:t>
            </a:r>
            <a:r>
              <a:rPr lang="cs-CZ" sz="3100" dirty="0" smtClean="0"/>
              <a:t>domovníků-</a:t>
            </a:r>
            <a:r>
              <a:rPr lang="cs-CZ" sz="3100" dirty="0" err="1" smtClean="0"/>
              <a:t>preventistů</a:t>
            </a:r>
            <a:endParaRPr lang="cs-CZ" sz="3100" dirty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7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199" y="1528092"/>
            <a:ext cx="8291761" cy="46372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3000" b="1" dirty="0" smtClean="0"/>
              <a:t>Z toho, co evaluace zjistí, vznikají evaluační zprávy.</a:t>
            </a:r>
            <a:endParaRPr lang="cs-CZ" sz="3000" b="1" i="1" dirty="0"/>
          </a:p>
          <a:p>
            <a:pPr marL="0" indent="0">
              <a:buNone/>
            </a:pPr>
            <a:endParaRPr lang="cs-CZ" sz="3000" b="1" i="1" dirty="0" smtClean="0"/>
          </a:p>
          <a:p>
            <a:pPr marL="0" indent="0">
              <a:buNone/>
            </a:pPr>
            <a:r>
              <a:rPr lang="cs-CZ" sz="3000" dirty="0" smtClean="0"/>
              <a:t>…evaluační zprávy jsou odborné dokumenty, které popisují, jak a proč to celé dopadlo tak, jak to dopadlo </a:t>
            </a:r>
          </a:p>
          <a:p>
            <a:pPr marL="0" indent="0">
              <a:buNone/>
            </a:pPr>
            <a:r>
              <a:rPr lang="cs-CZ" sz="3000" dirty="0" smtClean="0"/>
              <a:t>…evaluační zprávy obsahují doporučení, co s tím dál</a:t>
            </a:r>
          </a:p>
          <a:p>
            <a:pPr marL="0" indent="0">
              <a:buNone/>
            </a:pPr>
            <a:endParaRPr lang="cs-CZ" sz="3000" b="1" dirty="0" smtClean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13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599479"/>
            <a:ext cx="8497441" cy="46378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dirty="0" smtClean="0"/>
          </a:p>
          <a:p>
            <a:pPr marL="0" indent="0" algn="ctr">
              <a:buNone/>
            </a:pPr>
            <a:r>
              <a:rPr lang="cs-CZ" sz="4800" b="1" dirty="0" smtClean="0"/>
              <a:t>A co je tedy pro evaluaci </a:t>
            </a:r>
          </a:p>
          <a:p>
            <a:pPr marL="0" indent="0" algn="ctr">
              <a:buNone/>
            </a:pPr>
            <a:r>
              <a:rPr lang="cs-CZ" sz="44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NEJDŮLEŽITĚJŠÍ</a:t>
            </a:r>
          </a:p>
          <a:p>
            <a:pPr marL="0" indent="0" algn="ctr">
              <a:buNone/>
            </a:pPr>
            <a:r>
              <a:rPr lang="cs-CZ" sz="4800" b="1" dirty="0" smtClean="0"/>
              <a:t>?</a:t>
            </a:r>
          </a:p>
          <a:p>
            <a:pPr marL="0" indent="0" algn="ctr">
              <a:buNone/>
            </a:pPr>
            <a:endParaRPr lang="cs-CZ" sz="4800" b="1" dirty="0" smtClean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2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743817"/>
            <a:ext cx="8497441" cy="434947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 evaluaci nejdůležitější jsou pravdivé a hutné informace, odpovědi na otázky, od vás všech.</a:t>
            </a:r>
          </a:p>
          <a:p>
            <a:pPr marL="0" indent="0">
              <a:buNone/>
            </a:pPr>
            <a:endParaRPr lang="cs-CZ" sz="2800" b="1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… od projektových manažerů a gestorů na MV o celém projektu, o jeho metodickém provedení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… od koordinátorů domovníků a zastupitelů o situaci v jejich městech, včetně vlivu externích faktorů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… od </a:t>
            </a: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domovníků</a:t>
            </a:r>
            <a:r>
              <a:rPr lang="cs-CZ" sz="2800" dirty="0"/>
              <a:t>-</a:t>
            </a:r>
            <a:r>
              <a:rPr lang="cs-CZ" sz="2800" dirty="0" err="1"/>
              <a:t>p</a:t>
            </a:r>
            <a:r>
              <a:rPr lang="cs-CZ" sz="2800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reventistů</a:t>
            </a: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 jejich lokalitách a vývoji situace v nich, problémech a potřebách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… od lektorů vzdělávání o jeho zaměření a užitečnosti</a:t>
            </a:r>
          </a:p>
          <a:p>
            <a:pPr marL="0" indent="0">
              <a:buNone/>
            </a:pPr>
            <a:endParaRPr lang="cs-CZ" sz="28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3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1" y="1743817"/>
            <a:ext cx="4824537" cy="47815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Evaluátor opravdu čte vaše týdenní souhrny a 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hlášení.</a:t>
            </a:r>
          </a:p>
          <a:p>
            <a:pPr marL="0" indent="0">
              <a:buNone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Jak jinak by se dozvěděl, co se u vás během pracovního dne děje? </a:t>
            </a:r>
            <a:endParaRPr lang="cs-CZ" sz="28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čím jste se potýkali? </a:t>
            </a:r>
            <a:endParaRPr lang="cs-CZ" sz="28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Jaké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situace jste řešili</a:t>
            </a: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algn="r">
              <a:buNone/>
            </a:pP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… co </a:t>
            </a: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se vám podařilo</a:t>
            </a:r>
          </a:p>
          <a:p>
            <a:pPr marL="0" indent="0" algn="r">
              <a:buNone/>
            </a:pPr>
            <a:r>
              <a:rPr lang="cs-CZ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… co vás překvapilo</a:t>
            </a:r>
            <a:endParaRPr lang="cs-CZ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5673" y="1141958"/>
            <a:ext cx="3315950" cy="554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53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11333"/>
            <a:ext cx="8712968" cy="524666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000" b="1" dirty="0"/>
              <a:t>K</a:t>
            </a:r>
            <a:r>
              <a:rPr lang="cs-CZ" sz="3000" b="1" dirty="0" smtClean="0"/>
              <a:t>dyž </a:t>
            </a:r>
            <a:r>
              <a:rPr lang="cs-CZ" sz="3000" b="1" dirty="0"/>
              <a:t>evaluátor získá data, může začít </a:t>
            </a:r>
            <a:r>
              <a:rPr lang="cs-CZ" sz="3000" b="1" dirty="0" smtClean="0"/>
              <a:t>hodnotit.</a:t>
            </a:r>
          </a:p>
          <a:p>
            <a:pPr marL="0" indent="0">
              <a:buNone/>
            </a:pPr>
            <a:endParaRPr lang="cs-CZ" sz="3000" b="1" dirty="0"/>
          </a:p>
          <a:p>
            <a:pPr marL="0" indent="0">
              <a:buNone/>
            </a:pPr>
            <a:r>
              <a:rPr lang="cs-CZ" sz="3000" dirty="0" smtClean="0"/>
              <a:t>V projektu </a:t>
            </a:r>
            <a:r>
              <a:rPr lang="cs-CZ" sz="3000" dirty="0" smtClean="0"/>
              <a:t>Domovník-</a:t>
            </a:r>
            <a:r>
              <a:rPr lang="cs-CZ" sz="3000" dirty="0" err="1" smtClean="0"/>
              <a:t>preventista</a:t>
            </a:r>
            <a:r>
              <a:rPr lang="cs-CZ" sz="3000" dirty="0" smtClean="0"/>
              <a:t> </a:t>
            </a:r>
            <a:r>
              <a:rPr lang="cs-CZ" sz="3000" dirty="0" smtClean="0"/>
              <a:t>máme </a:t>
            </a:r>
          </a:p>
          <a:p>
            <a:pPr marL="0" indent="0">
              <a:buNone/>
            </a:pPr>
            <a:r>
              <a:rPr lang="cs-CZ" sz="3000" dirty="0" smtClean="0"/>
              <a:t>- z dubna 2017 zpracovanou Vstupní evaluační zprávu</a:t>
            </a:r>
          </a:p>
          <a:p>
            <a:pPr marL="0" indent="0">
              <a:buNone/>
            </a:pPr>
            <a:r>
              <a:rPr lang="cs-CZ" sz="3000" dirty="0" smtClean="0"/>
              <a:t>- z června 2018 zpracovanou Průběžnou evaluační zprávu, zhodnocující:</a:t>
            </a:r>
          </a:p>
          <a:p>
            <a:pPr hangingPunct="0"/>
            <a:r>
              <a:rPr lang="cs-CZ" dirty="0"/>
              <a:t>Fáze oslovení a výběrového řízení pro výběr měst zapojených do projektu</a:t>
            </a:r>
          </a:p>
          <a:p>
            <a:pPr hangingPunct="0"/>
            <a:r>
              <a:rPr lang="cs-CZ" dirty="0"/>
              <a:t>Fáze výběru zaměstnanců na pozice </a:t>
            </a:r>
            <a:r>
              <a:rPr lang="cs-CZ" dirty="0" smtClean="0"/>
              <a:t>domovníků-</a:t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dirty="0"/>
              <a:t>preventistů v zapojených městech</a:t>
            </a:r>
          </a:p>
          <a:p>
            <a:pPr hangingPunct="0"/>
            <a:r>
              <a:rPr lang="cs-CZ" dirty="0"/>
              <a:t>Fáze prvních měsíců činnosti </a:t>
            </a:r>
            <a:r>
              <a:rPr lang="cs-CZ" dirty="0" smtClean="0"/>
              <a:t>domovníků-</a:t>
            </a:r>
            <a:r>
              <a:rPr lang="cs-CZ" dirty="0" err="1" smtClean="0"/>
              <a:t>preventistů</a:t>
            </a:r>
            <a:endParaRPr lang="cs-CZ" dirty="0" smtClean="0"/>
          </a:p>
          <a:p>
            <a:pPr marL="0" indent="0" hangingPunct="0">
              <a:buNone/>
            </a:pPr>
            <a:endParaRPr lang="cs-CZ" dirty="0" smtClean="0"/>
          </a:p>
          <a:p>
            <a:pPr marL="0" indent="0" algn="r" hangingPunct="0">
              <a:buNone/>
            </a:pPr>
            <a:r>
              <a:rPr lang="cs-CZ" sz="3000" b="1" dirty="0" smtClean="0"/>
              <a:t>Evaluační zpráva není tajná! …můžete si ji přečíst </a:t>
            </a: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-3204864" y="1187127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33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11333"/>
            <a:ext cx="8712968" cy="52466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dirty="0" smtClean="0"/>
              <a:t>Některá data se v evaluaci sbírají proto, aby bylo možné srovnávat jejich vývoj v čase.</a:t>
            </a:r>
          </a:p>
          <a:p>
            <a:pPr marL="0" indent="0">
              <a:buNone/>
            </a:pPr>
            <a:endParaRPr lang="cs-CZ" sz="3000" b="1" dirty="0"/>
          </a:p>
          <a:p>
            <a:pPr marL="0" indent="0">
              <a:buNone/>
            </a:pPr>
            <a:r>
              <a:rPr lang="cs-CZ" sz="3000" dirty="0" smtClean="0"/>
              <a:t>Průběžná evaluační zpráva obsahuje také kapitolu </a:t>
            </a:r>
            <a:r>
              <a:rPr lang="cs-CZ" i="1" dirty="0" smtClean="0"/>
              <a:t>Zhodnocení </a:t>
            </a:r>
            <a:r>
              <a:rPr lang="cs-CZ" i="1" dirty="0"/>
              <a:t>výchozí situace a prvních měsíců činnosti </a:t>
            </a:r>
            <a:r>
              <a:rPr lang="cs-CZ" i="1" dirty="0" smtClean="0"/>
              <a:t>domovníků-</a:t>
            </a:r>
            <a:r>
              <a:rPr lang="cs-CZ" i="1" dirty="0" err="1" smtClean="0"/>
              <a:t>preventistů</a:t>
            </a:r>
            <a:r>
              <a:rPr lang="cs-CZ" i="1" dirty="0" smtClean="0"/>
              <a:t> </a:t>
            </a:r>
            <a:r>
              <a:rPr lang="cs-CZ" i="1" dirty="0" smtClean="0"/>
              <a:t>v jednotlivých městech.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smtClean="0"/>
              <a:t>závěrečné </a:t>
            </a:r>
            <a:r>
              <a:rPr lang="cs-CZ" dirty="0" smtClean="0"/>
              <a:t>zprávy společně zkusíme situaci zhodnotit znovu.</a:t>
            </a: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-3204864" y="1187127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46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11333"/>
            <a:ext cx="8712968" cy="52466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Na závěr…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Z hlediska evaluace lze v současné chvíli říct, že jako projekt </a:t>
            </a:r>
            <a:r>
              <a:rPr lang="cs-CZ" sz="2800" b="1" dirty="0" smtClean="0"/>
              <a:t>Domovník-</a:t>
            </a:r>
            <a:r>
              <a:rPr lang="cs-CZ" sz="2800" b="1" dirty="0" err="1" smtClean="0"/>
              <a:t>preventista</a:t>
            </a:r>
            <a:r>
              <a:rPr lang="cs-CZ" sz="2800" b="1" dirty="0" smtClean="0"/>
              <a:t> </a:t>
            </a:r>
            <a:r>
              <a:rPr lang="cs-CZ" sz="2800" b="1" dirty="0" smtClean="0"/>
              <a:t>jdeme po dobré cestě a zaměřujme se především na tu „preventivní“ část práce.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 algn="r">
              <a:buNone/>
            </a:pPr>
            <a:r>
              <a:rPr lang="cs-CZ" sz="2800" dirty="0" smtClean="0"/>
              <a:t>Otázky k evaluaci směřujte na evaluátora…</a:t>
            </a:r>
          </a:p>
          <a:p>
            <a:pPr marL="0" indent="0" algn="r">
              <a:buNone/>
            </a:pPr>
            <a:r>
              <a:rPr lang="cs-CZ" sz="2800" dirty="0" smtClean="0"/>
              <a:t>Ing. Jiřina Svitáková, MBA, </a:t>
            </a:r>
            <a:r>
              <a:rPr lang="cs-CZ" sz="2800" dirty="0" smtClean="0"/>
              <a:t>Ph.D.</a:t>
            </a:r>
            <a:endParaRPr lang="cs-CZ" sz="2800" dirty="0" smtClean="0"/>
          </a:p>
          <a:p>
            <a:pPr marL="0" indent="0" algn="r">
              <a:buNone/>
            </a:pPr>
            <a:r>
              <a:rPr lang="cs-CZ" sz="2800" i="1" dirty="0" smtClean="0">
                <a:hlinkClick r:id="rId3"/>
              </a:rPr>
              <a:t>jirina.svitakova@gmail.com</a:t>
            </a:r>
            <a:endParaRPr lang="cs-CZ" sz="2800" i="1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-3204864" y="1187127"/>
            <a:ext cx="8353425" cy="9150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13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5A2E8721815DA449A31AF77EC7EEF8B" ma:contentTypeVersion="0" ma:contentTypeDescription="Vytvoří nový dokument" ma:contentTypeScope="" ma:versionID="10d5efcf5f59d12525eb110301587cb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657159-F4E5-47FD-8F0B-E8FAF6FC4B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C462AD-9E30-4D28-B23C-567A799BB8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01C85D5-1AB1-4073-8822-853F956F21E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596</Words>
  <Application>Microsoft Office PowerPoint</Application>
  <PresentationFormat>Předvádění na obrazovce (4:3)</PresentationFormat>
  <Paragraphs>113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Výměna dobré praxe v rámci projektu „Domovník-preventista“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Trličíková Michala (MPSV)</dc:creator>
  <cp:lastModifiedBy>MVCR</cp:lastModifiedBy>
  <cp:revision>73</cp:revision>
  <dcterms:created xsi:type="dcterms:W3CDTF">2015-05-26T11:30:55Z</dcterms:created>
  <dcterms:modified xsi:type="dcterms:W3CDTF">2019-04-15T10:46:50Z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0x01010085A2E8721815DA449A31AF77EC7EEF8B</vt:lpwstr>
  </property>
</Properties>
</file>