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7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EC00D94-2240-40D4-B912-C221AE9FE010}" type="datetimeFigureOut">
              <a:rPr lang="cs-CZ" smtClean="0"/>
              <a:t>1.12.2015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218DB7E-A798-4AD0-9333-DAA6B2D695D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3168351"/>
          </a:xfrm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Arial" pitchFamily="34" charset="0"/>
              </a:rPr>
              <a:t>Ministerstvo vnitra, odbor bezpečnostní politiky a prevence kriminality a Krajské ředitelství  policie  hl. m. Prahy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Arial" pitchFamily="34" charset="0"/>
              </a:rPr>
              <a:t/>
            </a:r>
            <a:b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Arial" pitchFamily="34" charset="0"/>
              </a:rPr>
            </a:b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Arial" pitchFamily="34" charset="0"/>
              </a:rPr>
              <a:t/>
            </a:r>
            <a:b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Arial" pitchFamily="34" charset="0"/>
              </a:rPr>
              <a:t>Právní prostředky vedoucí k ošetření potřeb dětských obětí v rámci trestního řízení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221088"/>
            <a:ext cx="6400800" cy="2232248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  <a:latin typeface="Cambria" pitchFamily="18" charset="0"/>
              </a:rPr>
              <a:t>Praha, </a:t>
            </a:r>
            <a:r>
              <a:rPr lang="cs-CZ" sz="2400" b="1" dirty="0" smtClean="0">
                <a:solidFill>
                  <a:schemeClr val="tx1"/>
                </a:solidFill>
                <a:latin typeface="Cambria" pitchFamily="18" charset="0"/>
              </a:rPr>
              <a:t>02</a:t>
            </a:r>
            <a:r>
              <a:rPr lang="cs-CZ" sz="2400" b="1" dirty="0" smtClean="0">
                <a:solidFill>
                  <a:schemeClr val="tx1"/>
                </a:solidFill>
                <a:latin typeface="Cambria" pitchFamily="18" charset="0"/>
              </a:rPr>
              <a:t>.12.2015</a:t>
            </a:r>
            <a:endParaRPr lang="cs-CZ" sz="2400" b="1" dirty="0" smtClean="0">
              <a:solidFill>
                <a:schemeClr val="tx1"/>
              </a:solidFill>
              <a:latin typeface="Cambria" pitchFamily="18" charset="0"/>
            </a:endParaRPr>
          </a:p>
          <a:p>
            <a:endParaRPr lang="cs-CZ" sz="2400" b="1" dirty="0">
              <a:solidFill>
                <a:schemeClr val="tx1"/>
              </a:solidFill>
              <a:latin typeface="Cambria" pitchFamily="18" charset="0"/>
            </a:endParaRPr>
          </a:p>
          <a:p>
            <a:r>
              <a:rPr lang="cs-CZ" sz="2000" b="1" dirty="0" smtClean="0">
                <a:solidFill>
                  <a:schemeClr val="tx1"/>
                </a:solidFill>
                <a:latin typeface="Cambria" pitchFamily="18" charset="0"/>
              </a:rPr>
              <a:t>JUDr. Tomáš </a:t>
            </a:r>
            <a:r>
              <a:rPr lang="cs-CZ" sz="2000" b="1" dirty="0" err="1" smtClean="0">
                <a:solidFill>
                  <a:schemeClr val="tx1"/>
                </a:solidFill>
                <a:latin typeface="Cambria" pitchFamily="18" charset="0"/>
              </a:rPr>
              <a:t>Durdík</a:t>
            </a:r>
            <a:r>
              <a:rPr lang="cs-CZ" sz="2000" b="1" dirty="0" smtClean="0">
                <a:solidFill>
                  <a:schemeClr val="tx1"/>
                </a:solidFill>
                <a:latin typeface="Cambria" pitchFamily="18" charset="0"/>
              </a:rPr>
              <a:t>, Městský soud v Praze, </a:t>
            </a:r>
          </a:p>
          <a:p>
            <a:r>
              <a:rPr lang="cs-CZ" sz="2000" b="1" dirty="0" smtClean="0">
                <a:solidFill>
                  <a:schemeClr val="tx1"/>
                </a:solidFill>
                <a:latin typeface="Cambria" pitchFamily="18" charset="0"/>
              </a:rPr>
              <a:t>                                           Bílý kruh bezpečí, z.s.</a:t>
            </a:r>
            <a:endParaRPr lang="cs-CZ" sz="2000" b="1" dirty="0">
              <a:solidFill>
                <a:schemeClr val="tx1"/>
              </a:solidFill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Vymezení pojmů a statistika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56584"/>
          </a:xfrm>
        </p:spPr>
        <p:txBody>
          <a:bodyPr>
            <a:normAutofit/>
          </a:bodyPr>
          <a:lstStyle/>
          <a:p>
            <a:pPr algn="just"/>
            <a:r>
              <a:rPr lang="cs-CZ" sz="2000" b="1" dirty="0" smtClean="0">
                <a:latin typeface="Cambria" pitchFamily="18" charset="0"/>
              </a:rPr>
              <a:t>Pojem dítě :</a:t>
            </a:r>
          </a:p>
          <a:p>
            <a:pPr marL="355600" indent="-355600" algn="just">
              <a:buNone/>
            </a:pPr>
            <a:r>
              <a:rPr lang="cs-CZ" sz="2000" dirty="0" smtClean="0">
                <a:latin typeface="Cambria" pitchFamily="18" charset="0"/>
              </a:rPr>
              <a:t>      = osoba mladší osmnácti let (pokud zákon nestanoví jinak; § 126 TZ)</a:t>
            </a:r>
          </a:p>
          <a:p>
            <a:pPr marL="355600" indent="-355600" algn="just">
              <a:buNone/>
            </a:pPr>
            <a:endParaRPr lang="cs-CZ" sz="2000" dirty="0" smtClean="0">
              <a:latin typeface="Cambria" pitchFamily="18" charset="0"/>
            </a:endParaRPr>
          </a:p>
          <a:p>
            <a:pPr algn="just"/>
            <a:r>
              <a:rPr lang="cs-CZ" sz="2000" b="1" dirty="0" smtClean="0">
                <a:latin typeface="Cambria" pitchFamily="18" charset="0"/>
              </a:rPr>
              <a:t>vymezení pojmu dítě jako jedné z kategorie obětí TČ </a:t>
            </a:r>
            <a:r>
              <a:rPr lang="cs-CZ" sz="2000" dirty="0" smtClean="0">
                <a:latin typeface="Cambria" pitchFamily="18" charset="0"/>
              </a:rPr>
              <a:t>Metodikou </a:t>
            </a:r>
            <a:r>
              <a:rPr lang="cs-CZ" sz="2000" dirty="0" err="1" smtClean="0">
                <a:latin typeface="Cambria" pitchFamily="18" charset="0"/>
              </a:rPr>
              <a:t>MSp</a:t>
            </a:r>
            <a:r>
              <a:rPr lang="cs-CZ" sz="2000" dirty="0" smtClean="0">
                <a:latin typeface="Cambria" pitchFamily="18" charset="0"/>
              </a:rPr>
              <a:t> pro vyplňování statistických listů obecnými soudy a státními zastupitelstvími  </a:t>
            </a:r>
            <a:r>
              <a:rPr lang="cs-CZ" sz="2000" i="1" dirty="0" smtClean="0">
                <a:latin typeface="Cambria" pitchFamily="18" charset="0"/>
              </a:rPr>
              <a:t>(= osoby ve věku do 18 let)</a:t>
            </a:r>
            <a:endParaRPr lang="cs-CZ" sz="2000" dirty="0" smtClean="0">
              <a:latin typeface="Cambria" pitchFamily="18" charset="0"/>
            </a:endParaRPr>
          </a:p>
          <a:p>
            <a:pPr algn="just">
              <a:buNone/>
            </a:pPr>
            <a:endParaRPr lang="cs-CZ" sz="2000" dirty="0" smtClean="0">
              <a:latin typeface="Cambria" pitchFamily="18" charset="0"/>
            </a:endParaRPr>
          </a:p>
          <a:p>
            <a:pPr algn="just"/>
            <a:r>
              <a:rPr lang="cs-CZ" sz="2000" b="1" dirty="0" smtClean="0">
                <a:latin typeface="Cambria" pitchFamily="18" charset="0"/>
              </a:rPr>
              <a:t>počet dětí jako obětí TČ v celé ČR </a:t>
            </a:r>
            <a:r>
              <a:rPr lang="cs-CZ" sz="2000" dirty="0" smtClean="0">
                <a:latin typeface="Cambria" pitchFamily="18" charset="0"/>
              </a:rPr>
              <a:t>(dle údajů </a:t>
            </a:r>
            <a:r>
              <a:rPr lang="cs-CZ" sz="2000" dirty="0" err="1" smtClean="0">
                <a:latin typeface="Cambria" pitchFamily="18" charset="0"/>
              </a:rPr>
              <a:t>MSp</a:t>
            </a:r>
            <a:r>
              <a:rPr lang="cs-CZ" sz="2000" dirty="0" smtClean="0">
                <a:latin typeface="Cambria" pitchFamily="18" charset="0"/>
              </a:rPr>
              <a:t>):</a:t>
            </a:r>
          </a:p>
          <a:p>
            <a:pPr algn="just"/>
            <a:r>
              <a:rPr lang="cs-CZ" sz="2000" dirty="0" smtClean="0">
                <a:latin typeface="Cambria" pitchFamily="18" charset="0"/>
              </a:rPr>
              <a:t>v roce 2012 33% z celkového počtu 35.717 obětí </a:t>
            </a:r>
            <a:r>
              <a:rPr lang="cs-CZ" sz="2000" i="1" dirty="0" smtClean="0">
                <a:latin typeface="Cambria" pitchFamily="18" charset="0"/>
              </a:rPr>
              <a:t>(naproti tomu senioři, tj. osoby starší 65 let, pouze 3%)</a:t>
            </a:r>
          </a:p>
          <a:p>
            <a:pPr algn="just"/>
            <a:r>
              <a:rPr lang="cs-CZ" sz="2000" dirty="0" smtClean="0">
                <a:latin typeface="Cambria" pitchFamily="18" charset="0"/>
              </a:rPr>
              <a:t>v roce 2013 40% z celkového počtu 39.585 obětí </a:t>
            </a:r>
            <a:r>
              <a:rPr lang="cs-CZ" sz="2000" i="1" dirty="0" smtClean="0">
                <a:latin typeface="Cambria" pitchFamily="18" charset="0"/>
              </a:rPr>
              <a:t>(senioři pouze 4</a:t>
            </a:r>
            <a:r>
              <a:rPr lang="cs-CZ" sz="2000" i="1" dirty="0" smtClean="0">
                <a:latin typeface="Cambria" pitchFamily="18" charset="0"/>
              </a:rPr>
              <a:t>%)</a:t>
            </a:r>
          </a:p>
          <a:p>
            <a:pPr algn="just"/>
            <a:r>
              <a:rPr lang="cs-CZ" sz="2000" dirty="0" smtClean="0">
                <a:latin typeface="Cambria" pitchFamily="18" charset="0"/>
              </a:rPr>
              <a:t>v</a:t>
            </a:r>
            <a:r>
              <a:rPr lang="cs-CZ" sz="2000" dirty="0" smtClean="0">
                <a:latin typeface="Cambria" pitchFamily="18" charset="0"/>
              </a:rPr>
              <a:t> roce 2014 32% z celkového počtu 36.395 obětí </a:t>
            </a:r>
            <a:r>
              <a:rPr lang="cs-CZ" sz="2000" i="1" dirty="0" smtClean="0">
                <a:latin typeface="Cambria" pitchFamily="18" charset="0"/>
              </a:rPr>
              <a:t>(senioři pouze 4%)</a:t>
            </a:r>
            <a:endParaRPr lang="cs-CZ" sz="2000" dirty="0" smtClean="0">
              <a:latin typeface="Cambria" pitchFamily="18" charset="0"/>
            </a:endParaRPr>
          </a:p>
          <a:p>
            <a:pPr marL="355600" indent="-355600" algn="just">
              <a:buNone/>
            </a:pPr>
            <a:endParaRPr lang="cs-CZ" sz="2400" dirty="0">
              <a:latin typeface="Cambria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/>
          </a:bodyPr>
          <a:lstStyle/>
          <a:p>
            <a:pPr algn="just"/>
            <a:r>
              <a:rPr lang="cs-CZ" sz="2000" b="1" dirty="0" smtClean="0">
                <a:latin typeface="Cambria" pitchFamily="18" charset="0"/>
              </a:rPr>
              <a:t>skutečnost, že se pachatel TČ dopustil na dítěti, může být :</a:t>
            </a:r>
          </a:p>
          <a:p>
            <a:pPr algn="just"/>
            <a:endParaRPr lang="cs-CZ" sz="2000" b="1" dirty="0" smtClean="0">
              <a:latin typeface="Cambria" pitchFamily="18" charset="0"/>
            </a:endParaRPr>
          </a:p>
          <a:p>
            <a:pPr algn="just">
              <a:buNone/>
            </a:pPr>
            <a:r>
              <a:rPr lang="cs-CZ" sz="2000" b="1" dirty="0" smtClean="0">
                <a:latin typeface="Cambria" pitchFamily="18" charset="0"/>
              </a:rPr>
              <a:t>A/ obecnou přitěžující okolností podle § 42 písm. h TZ </a:t>
            </a:r>
            <a:r>
              <a:rPr lang="cs-CZ" sz="1800" i="1" dirty="0" smtClean="0">
                <a:latin typeface="Cambria" pitchFamily="18" charset="0"/>
              </a:rPr>
              <a:t>(stejně jako těhotné ženy, osoby blízké, nemocné, zdravotně postižené, vysokého věku nebo nemohoucí)</a:t>
            </a:r>
          </a:p>
          <a:p>
            <a:pPr algn="just">
              <a:buNone/>
            </a:pPr>
            <a:endParaRPr lang="cs-CZ" sz="2000" b="1" dirty="0" smtClean="0">
              <a:latin typeface="Cambria" pitchFamily="18" charset="0"/>
            </a:endParaRPr>
          </a:p>
          <a:p>
            <a:pPr algn="just">
              <a:buNone/>
            </a:pPr>
            <a:endParaRPr lang="cs-CZ" sz="2000" b="1" dirty="0" smtClean="0">
              <a:latin typeface="Cambria" pitchFamily="18" charset="0"/>
            </a:endParaRPr>
          </a:p>
          <a:p>
            <a:pPr algn="just">
              <a:buNone/>
            </a:pPr>
            <a:r>
              <a:rPr lang="cs-CZ" sz="2000" b="1" dirty="0" smtClean="0">
                <a:latin typeface="Cambria" pitchFamily="18" charset="0"/>
              </a:rPr>
              <a:t>B/ zákonným znakem samostatné skutkové podstaty </a:t>
            </a:r>
          </a:p>
          <a:p>
            <a:pPr algn="just">
              <a:buNone/>
            </a:pPr>
            <a:r>
              <a:rPr lang="cs-CZ" sz="2000" i="1" dirty="0" smtClean="0">
                <a:latin typeface="Cambria" pitchFamily="18" charset="0"/>
              </a:rPr>
              <a:t>     </a:t>
            </a:r>
            <a:r>
              <a:rPr lang="cs-CZ" sz="1800" i="1" dirty="0" smtClean="0">
                <a:latin typeface="Cambria" pitchFamily="18" charset="0"/>
              </a:rPr>
              <a:t>např</a:t>
            </a:r>
            <a:r>
              <a:rPr lang="cs-CZ" sz="1800" i="1" dirty="0" smtClean="0">
                <a:latin typeface="Cambria" pitchFamily="18" charset="0"/>
              </a:rPr>
              <a:t>. TČ svěření dítěte do moci jiného podle § 169 TZ; pohlavní zneužití podle § 187 TZ (ochrana dětí mladších </a:t>
            </a:r>
            <a:r>
              <a:rPr lang="cs-CZ" sz="1800" i="1" dirty="0" smtClean="0">
                <a:latin typeface="Cambria" pitchFamily="18" charset="0"/>
              </a:rPr>
              <a:t>15-ti </a:t>
            </a:r>
            <a:r>
              <a:rPr lang="cs-CZ" sz="1800" i="1" dirty="0" smtClean="0">
                <a:latin typeface="Cambria" pitchFamily="18" charset="0"/>
              </a:rPr>
              <a:t>let); výroba a jiné nakládání s dětskou pornografií podle § 192 TZ; zneužití dítěte k výrobě pornografie podle § 193 TZ; opuštění dítěte nebo svěřené osoby podle § 195 TZ; týrání svěřené osoby podle § 198 TZ; únos dítěte nebo osoby stižené duševní poruchou podle § 200 TZ; ohrožování výchovy dítěte podle § 201 TZ; svádění k pohlavnímu styku podle § 202 TZ; podávání alkoholu dítěti podle § 204 TZ</a:t>
            </a:r>
            <a:endParaRPr lang="cs-CZ" sz="1800" i="1" dirty="0">
              <a:latin typeface="Cambria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2000" b="1" dirty="0" smtClean="0">
              <a:latin typeface="Cambria" pitchFamily="18" charset="0"/>
            </a:endParaRPr>
          </a:p>
          <a:p>
            <a:pPr algn="just">
              <a:buNone/>
            </a:pPr>
            <a:r>
              <a:rPr lang="cs-CZ" sz="2000" b="1" dirty="0" smtClean="0">
                <a:latin typeface="Cambria" pitchFamily="18" charset="0"/>
              </a:rPr>
              <a:t>C/ okolností podmiňující použití vyšší trestní sazby (tj. zákonným znakem kvalifikované skutkové podstaty u vybraných TČ) </a:t>
            </a:r>
            <a:r>
              <a:rPr lang="cs-CZ" sz="1800" i="1" dirty="0" smtClean="0">
                <a:latin typeface="Cambria" pitchFamily="18" charset="0"/>
              </a:rPr>
              <a:t>např. nedovolené přerušení těhotenství bez/se souhlasem těhotné ženy podle § 159 odst. 1, 2 písm. a) TZ a § 160 odst. 1, 2 písm. a) TZ; pomoc/svádění těhotné ženě(y) k umělému přerušení těhotenství podle § 161 odst. 1, 2 písm. a) TZ a § 162 odst. 1, 2 písm. a) TZ; braní rukojmí podle § 174 odst. 1, 2 písm. b) TZ; znásilnění podle § 185 odst. 1, 2 písm. b) TZ; sexuální nátlak podle § 186 odst. 1, 3 písm. a) TZ; nebezpečné vyhrožování podle § 353 odst. 1, 2 písm. b) TZ; nebezpečné pronásledování podle § 354 odst. 1, 2 písm. a) TZ </a:t>
            </a:r>
            <a:r>
              <a:rPr lang="cs-CZ" sz="2000" i="1" dirty="0" smtClean="0">
                <a:latin typeface="Cambria" pitchFamily="18" charset="0"/>
              </a:rPr>
              <a:t> </a:t>
            </a:r>
            <a:r>
              <a:rPr lang="cs-CZ" sz="2000" b="1" dirty="0" smtClean="0">
                <a:latin typeface="Cambria" pitchFamily="18" charset="0"/>
              </a:rPr>
              <a:t>+ zvýšená ochrana dětí mladších 15 let </a:t>
            </a:r>
            <a:r>
              <a:rPr lang="cs-CZ" sz="1800" i="1" dirty="0" smtClean="0">
                <a:latin typeface="Cambria" pitchFamily="18" charset="0"/>
              </a:rPr>
              <a:t>(např.</a:t>
            </a:r>
            <a:r>
              <a:rPr lang="cs-CZ" sz="1800" dirty="0" smtClean="0">
                <a:latin typeface="Cambria" pitchFamily="18" charset="0"/>
              </a:rPr>
              <a:t> </a:t>
            </a:r>
            <a:r>
              <a:rPr lang="cs-CZ" sz="1800" i="1" dirty="0" smtClean="0">
                <a:latin typeface="Cambria" pitchFamily="18" charset="0"/>
              </a:rPr>
              <a:t>u TČ vraždy podle § 140 odst. 1, 2 písm. c) TZ; zabití podle § 141 odst. 1, 2 písm. c) TZ; těžké ublížení na zdraví podle § 145 odst. 1, 2 c) TZ; ublížení na zdraví podle § 146 odst. 1, 2 písm. b) TZ; ublížení na zdraví z omluvitelné pohnutky podle § 146a odst. 1, 4 písm. c) TZ;  mučení a jiné nelidské a kruté zacházení podle § 149 odst. 1, 3 písm. b) TZ; znásilnění podle § 185 odst. 1, 3 písm. a) TZ; sexuální nátlak podle § 186 odst. 1, 5 písm. a) TZ; svádění k pohlavnímu styku podle § 202 odst. 1, 2 písm. a) TZ; nedovolená výroba a jiné nakládání s omamnými a psychotropními látkami a s jedy podle § 283 odst. 1, 2 písm. d), odst. 3 písm. d) TZ; šíření toxikomanie podle § 287 odst. 1, 2 písm. b) TZ; výroba a jiné nakládání s látkami s hormonálním účinkem podle § 288 odst. 2 písm. b), odst. 3 písm. c) TZ)  </a:t>
            </a:r>
          </a:p>
          <a:p>
            <a:pPr algn="just">
              <a:buNone/>
            </a:pPr>
            <a:endParaRPr lang="cs-CZ" sz="2000" b="1" dirty="0" smtClean="0">
              <a:latin typeface="Cambria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688632"/>
          </a:xfrm>
        </p:spPr>
        <p:txBody>
          <a:bodyPr>
            <a:normAutofit/>
          </a:bodyPr>
          <a:lstStyle/>
          <a:p>
            <a:pPr algn="just"/>
            <a:r>
              <a:rPr lang="cs-CZ" sz="2200" dirty="0" smtClean="0">
                <a:latin typeface="Cambria" pitchFamily="18" charset="0"/>
              </a:rPr>
              <a:t>zohledněno při úvahách soudu o ukládaném trestu (</a:t>
            </a:r>
            <a:r>
              <a:rPr lang="cs-CZ" sz="2200" i="1" dirty="0" smtClean="0">
                <a:latin typeface="Cambria" pitchFamily="18" charset="0"/>
              </a:rPr>
              <a:t>přitěžující okolnosti jsou pouze jedním ze zákonných hledisek, která je soud povinen při svém rozhodnutí zohlednit </a:t>
            </a:r>
            <a:r>
              <a:rPr lang="cs-CZ" sz="2200" b="1" i="1" dirty="0" smtClean="0">
                <a:latin typeface="Cambria" pitchFamily="18" charset="0"/>
              </a:rPr>
              <a:t>X </a:t>
            </a:r>
            <a:r>
              <a:rPr lang="cs-CZ" sz="2200" i="1" dirty="0" smtClean="0">
                <a:latin typeface="Cambria" pitchFamily="18" charset="0"/>
              </a:rPr>
              <a:t>k okolnosti, která je znakem základní skutkové podstaty nebo která podmiňuje použití vyšší trestní sazby je soud povinen přihlédnout vždy) </a:t>
            </a:r>
          </a:p>
          <a:p>
            <a:pPr algn="just"/>
            <a:endParaRPr lang="cs-CZ" sz="2200" i="1" dirty="0">
              <a:latin typeface="Cambria" pitchFamily="18" charset="0"/>
            </a:endParaRPr>
          </a:p>
          <a:p>
            <a:pPr algn="just"/>
            <a:r>
              <a:rPr lang="cs-CZ" sz="2200" b="1" dirty="0">
                <a:latin typeface="Cambria" pitchFamily="18" charset="0"/>
              </a:rPr>
              <a:t>z</a:t>
            </a:r>
            <a:r>
              <a:rPr lang="cs-CZ" sz="2200" b="1" dirty="0" smtClean="0">
                <a:latin typeface="Cambria" pitchFamily="18" charset="0"/>
              </a:rPr>
              <a:t>ákaz dvojího přičítání  </a:t>
            </a:r>
            <a:r>
              <a:rPr lang="cs-CZ" sz="2200" dirty="0" smtClean="0">
                <a:latin typeface="Cambria" pitchFamily="18" charset="0"/>
              </a:rPr>
              <a:t>(§ 39 odst. 4 TZ)</a:t>
            </a:r>
            <a:endParaRPr lang="cs-CZ" sz="2200" dirty="0">
              <a:latin typeface="Cambria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Dítě jako poškozený a oběť trestného činu</a:t>
            </a:r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sz="2000" b="1" u="sng" dirty="0" smtClean="0">
                <a:latin typeface="Cambria" pitchFamily="18" charset="0"/>
              </a:rPr>
              <a:t>Statut poškozeného </a:t>
            </a:r>
            <a:r>
              <a:rPr lang="cs-CZ" sz="2000" b="1" dirty="0" smtClean="0">
                <a:latin typeface="Cambria" pitchFamily="18" charset="0"/>
              </a:rPr>
              <a:t>- § 43 TŘ</a:t>
            </a:r>
          </a:p>
          <a:p>
            <a:pPr algn="just">
              <a:buNone/>
            </a:pPr>
            <a:r>
              <a:rPr lang="cs-CZ" sz="2000" dirty="0" smtClean="0">
                <a:latin typeface="Cambria" pitchFamily="18" charset="0"/>
              </a:rPr>
              <a:t>     </a:t>
            </a:r>
            <a:r>
              <a:rPr lang="cs-CZ" sz="2000" dirty="0" smtClean="0">
                <a:latin typeface="Cambria" pitchFamily="18" charset="0"/>
              </a:rPr>
              <a:t>pokud </a:t>
            </a:r>
            <a:r>
              <a:rPr lang="cs-CZ" sz="2000" dirty="0" smtClean="0">
                <a:latin typeface="Cambria" pitchFamily="18" charset="0"/>
              </a:rPr>
              <a:t>bylo dítěti TČ ublíženo na zdraví, způsobena majetková nebo nemajetková újma nebo jestliže se pachatel na jeho úkor bezdůvodně obohatil  </a:t>
            </a:r>
          </a:p>
          <a:p>
            <a:pPr algn="just"/>
            <a:endParaRPr lang="cs-CZ" sz="2000" dirty="0" smtClean="0">
              <a:latin typeface="Cambria" pitchFamily="18" charset="0"/>
            </a:endParaRPr>
          </a:p>
          <a:p>
            <a:pPr algn="just"/>
            <a:r>
              <a:rPr lang="cs-CZ" sz="2000" b="1" u="sng" dirty="0" smtClean="0">
                <a:latin typeface="Cambria" pitchFamily="18" charset="0"/>
              </a:rPr>
              <a:t>Statut oběti</a:t>
            </a:r>
            <a:r>
              <a:rPr lang="cs-CZ" sz="2000" b="1" dirty="0" smtClean="0">
                <a:latin typeface="Cambria" pitchFamily="18" charset="0"/>
              </a:rPr>
              <a:t>  - § 2 odst. 2, 3 zákona č. 45/2013 Sb., o obětech </a:t>
            </a:r>
            <a:r>
              <a:rPr lang="cs-CZ" sz="2000" b="1" dirty="0" smtClean="0">
                <a:latin typeface="Cambria" pitchFamily="18" charset="0"/>
              </a:rPr>
              <a:t>TČ</a:t>
            </a:r>
          </a:p>
          <a:p>
            <a:pPr marL="627063" indent="-627063" algn="just">
              <a:buNone/>
            </a:pPr>
            <a:r>
              <a:rPr lang="cs-CZ" sz="2000" b="1" dirty="0" smtClean="0">
                <a:latin typeface="Cambria" pitchFamily="18" charset="0"/>
              </a:rPr>
              <a:t> </a:t>
            </a:r>
            <a:r>
              <a:rPr lang="cs-CZ" sz="2000" b="1" dirty="0" smtClean="0">
                <a:latin typeface="Cambria" pitchFamily="18" charset="0"/>
              </a:rPr>
              <a:t>    </a:t>
            </a:r>
            <a:r>
              <a:rPr lang="cs-CZ" sz="2000" dirty="0" smtClean="0">
                <a:latin typeface="Cambria" pitchFamily="18" charset="0"/>
              </a:rPr>
              <a:t>A</a:t>
            </a:r>
            <a:r>
              <a:rPr lang="cs-CZ" sz="2000" dirty="0" smtClean="0">
                <a:latin typeface="Cambria" pitchFamily="18" charset="0"/>
              </a:rPr>
              <a:t>) pokud bylo dítěti TČ ublíženo na zdraví, způsobena majetková nebo nemajetková újma nebo jestliže se pachatel na jeho úkor bezdůvodně obohatil  </a:t>
            </a:r>
          </a:p>
          <a:p>
            <a:pPr marL="627063" indent="-627063" algn="just">
              <a:buNone/>
            </a:pPr>
            <a:r>
              <a:rPr lang="cs-CZ" sz="2000" dirty="0" smtClean="0">
                <a:latin typeface="Cambria" pitchFamily="18" charset="0"/>
              </a:rPr>
              <a:t>     </a:t>
            </a:r>
            <a:r>
              <a:rPr lang="cs-CZ" sz="2000" dirty="0" smtClean="0">
                <a:latin typeface="Cambria" pitchFamily="18" charset="0"/>
              </a:rPr>
              <a:t>B</a:t>
            </a:r>
            <a:r>
              <a:rPr lang="cs-CZ" sz="2000" dirty="0" smtClean="0">
                <a:latin typeface="Cambria" pitchFamily="18" charset="0"/>
              </a:rPr>
              <a:t>) je-li dítě pozůstalým manželem, druhem, registrovaným partnerem, osvojencem, sourozencem nebo příbuzným v pokolení přímém po oběti, které byla TČ způsobena smrt</a:t>
            </a:r>
          </a:p>
          <a:p>
            <a:pPr algn="just">
              <a:buNone/>
            </a:pPr>
            <a:endParaRPr lang="cs-CZ" sz="2000" dirty="0">
              <a:latin typeface="Cambria" pitchFamily="18" charset="0"/>
            </a:endParaRPr>
          </a:p>
          <a:p>
            <a:pPr algn="just"/>
            <a:r>
              <a:rPr lang="cs-CZ" sz="2000" b="1" u="sng" dirty="0" smtClean="0">
                <a:latin typeface="Cambria" pitchFamily="18" charset="0"/>
              </a:rPr>
              <a:t>Statut zvlášť zranitelné oběti</a:t>
            </a:r>
            <a:r>
              <a:rPr lang="cs-CZ" sz="2000" b="1" dirty="0" smtClean="0">
                <a:latin typeface="Cambria" pitchFamily="18" charset="0"/>
              </a:rPr>
              <a:t> – § 2 odst. 4 písm. a) zákona č. 45/2013 Sb., o obětech TČ</a:t>
            </a:r>
          </a:p>
          <a:p>
            <a:pPr algn="just">
              <a:buNone/>
            </a:pPr>
            <a:r>
              <a:rPr lang="cs-CZ" sz="2000" b="1" dirty="0" smtClean="0">
                <a:solidFill>
                  <a:srgbClr val="002060"/>
                </a:solidFill>
                <a:latin typeface="Cambria" pitchFamily="18" charset="0"/>
              </a:rPr>
              <a:t>     </a:t>
            </a:r>
            <a:r>
              <a:rPr lang="cs-CZ" sz="2000" dirty="0" smtClean="0">
                <a:latin typeface="Cambria" pitchFamily="18" charset="0"/>
              </a:rPr>
              <a:t>vždy</a:t>
            </a:r>
            <a:r>
              <a:rPr lang="cs-CZ" sz="20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cs-CZ" sz="2000" b="1" u="sng" dirty="0" smtClean="0">
                <a:solidFill>
                  <a:srgbClr val="002060"/>
                </a:solidFill>
                <a:latin typeface="Cambria" pitchFamily="18" charset="0"/>
              </a:rPr>
              <a:t>automaticky</a:t>
            </a:r>
            <a:r>
              <a:rPr lang="cs-CZ" sz="2000" dirty="0" smtClean="0">
                <a:latin typeface="Cambria" pitchFamily="18" charset="0"/>
              </a:rPr>
              <a:t> toliko z důvodu nízkého věku </a:t>
            </a:r>
            <a:r>
              <a:rPr lang="cs-CZ" sz="2000" i="1" dirty="0" smtClean="0">
                <a:latin typeface="Cambria" pitchFamily="18" charset="0"/>
              </a:rPr>
              <a:t>(bez ohledu na charakter spáchaného TČ a osobní poměry dítěte, resp. další okolnosti zvyšující riziko vzniku druhotné újmy – sekundární viktimizace)</a:t>
            </a:r>
            <a:endParaRPr lang="cs-CZ" sz="2000" dirty="0" smtClean="0">
              <a:latin typeface="Cambria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Specifika trestního řízení, je-li poškozeným dítě</a:t>
            </a:r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/>
          </a:bodyPr>
          <a:lstStyle/>
          <a:p>
            <a:pPr algn="just"/>
            <a:r>
              <a:rPr lang="cs-CZ" sz="2200" dirty="0">
                <a:latin typeface="Cambria" pitchFamily="18" charset="0"/>
              </a:rPr>
              <a:t>d</a:t>
            </a:r>
            <a:r>
              <a:rPr lang="cs-CZ" sz="2200" dirty="0" smtClean="0">
                <a:latin typeface="Cambria" pitchFamily="18" charset="0"/>
              </a:rPr>
              <a:t>ůraz na </a:t>
            </a:r>
            <a:r>
              <a:rPr lang="cs-CZ" sz="2200" b="1" dirty="0" smtClean="0">
                <a:latin typeface="Cambria" pitchFamily="18" charset="0"/>
              </a:rPr>
              <a:t>vedení řízení s potřebnou ohleduplností </a:t>
            </a:r>
            <a:r>
              <a:rPr lang="cs-CZ" sz="2200" dirty="0" smtClean="0">
                <a:latin typeface="Cambria" pitchFamily="18" charset="0"/>
              </a:rPr>
              <a:t>k poškozenému a při šetření jeho osobnosti </a:t>
            </a:r>
            <a:r>
              <a:rPr lang="cs-CZ" sz="2200" i="1" dirty="0" smtClean="0">
                <a:latin typeface="Cambria" pitchFamily="18" charset="0"/>
              </a:rPr>
              <a:t>(= jedna ze základních zásad trestního řízení - § 2 odst. 15 TŘ)</a:t>
            </a:r>
          </a:p>
          <a:p>
            <a:pPr algn="just"/>
            <a:endParaRPr lang="cs-CZ" sz="2200" dirty="0">
              <a:latin typeface="Cambria" pitchFamily="18" charset="0"/>
            </a:endParaRPr>
          </a:p>
          <a:p>
            <a:pPr algn="just"/>
            <a:r>
              <a:rPr lang="cs-CZ" sz="2200" b="1" dirty="0">
                <a:latin typeface="Cambria" pitchFamily="18" charset="0"/>
              </a:rPr>
              <a:t>d</a:t>
            </a:r>
            <a:r>
              <a:rPr lang="cs-CZ" sz="2200" b="1" dirty="0" smtClean="0">
                <a:latin typeface="Cambria" pitchFamily="18" charset="0"/>
              </a:rPr>
              <a:t>ůsledné plnění poučovací povinnosti </a:t>
            </a:r>
            <a:r>
              <a:rPr lang="cs-CZ" sz="2200" dirty="0" smtClean="0">
                <a:latin typeface="Cambria" pitchFamily="18" charset="0"/>
              </a:rPr>
              <a:t>ze strany OČTŘ – hledisko </a:t>
            </a:r>
            <a:r>
              <a:rPr lang="cs-CZ" sz="2200" b="1" u="sng" dirty="0" smtClean="0">
                <a:latin typeface="Cambria" pitchFamily="18" charset="0"/>
              </a:rPr>
              <a:t>SROZUMITELNOSTI a PŘIMĚŘENOSTI</a:t>
            </a:r>
            <a:r>
              <a:rPr lang="cs-CZ" sz="2200" b="1" dirty="0" smtClean="0">
                <a:latin typeface="Cambria" pitchFamily="18" charset="0"/>
              </a:rPr>
              <a:t> </a:t>
            </a:r>
            <a:r>
              <a:rPr lang="cs-CZ" sz="2200" dirty="0" smtClean="0">
                <a:latin typeface="Cambria" pitchFamily="18" charset="0"/>
              </a:rPr>
              <a:t>- </a:t>
            </a:r>
            <a:r>
              <a:rPr lang="cs-CZ" sz="2200" i="1" dirty="0" smtClean="0">
                <a:latin typeface="Cambria" pitchFamily="18" charset="0"/>
              </a:rPr>
              <a:t>nutno zohlednit aktuální zdravotní stav dítěte, včetně stavu psychického, jeho schopnosti vnímat s ohledem na nižší věk apod. – </a:t>
            </a:r>
            <a:r>
              <a:rPr lang="cs-CZ" sz="2200" b="1" dirty="0" smtClean="0">
                <a:latin typeface="Cambria" pitchFamily="18" charset="0"/>
              </a:rPr>
              <a:t>dopadá i na prvotní poučení oběti </a:t>
            </a:r>
            <a:r>
              <a:rPr lang="cs-CZ" sz="2200" dirty="0" smtClean="0">
                <a:latin typeface="Cambria" pitchFamily="18" charset="0"/>
              </a:rPr>
              <a:t>TČ dle § 8 odst. 1 zák. o obětech TČ </a:t>
            </a:r>
            <a:r>
              <a:rPr lang="cs-CZ" sz="2200" i="1" dirty="0" smtClean="0">
                <a:latin typeface="Cambria" pitchFamily="18" charset="0"/>
              </a:rPr>
              <a:t>(zejm. předání kontaktu na subjekty poskytující odbornou pomoc obětem TČ v daném regionu) – viz Směrnice Evropského parlamentu a Rady ze dne 25.10.2012, již se zavádějí minimální pravidla pro práva, podporu a ochranu obětí TČ + </a:t>
            </a:r>
            <a:r>
              <a:rPr lang="cs-CZ" sz="2200" b="1" dirty="0" smtClean="0">
                <a:latin typeface="Cambria" pitchFamily="18" charset="0"/>
              </a:rPr>
              <a:t>umožnit  poškozenému plné uplatnění jeho práv</a:t>
            </a:r>
          </a:p>
          <a:p>
            <a:pPr algn="just"/>
            <a:endParaRPr lang="cs-CZ" sz="2000" i="1" dirty="0">
              <a:latin typeface="Cambria" pitchFamily="18" charset="0"/>
            </a:endParaRPr>
          </a:p>
          <a:p>
            <a:pPr algn="just"/>
            <a:endParaRPr lang="cs-CZ" sz="2000" dirty="0" smtClean="0">
              <a:latin typeface="Cambria" pitchFamily="18" charset="0"/>
            </a:endParaRPr>
          </a:p>
          <a:p>
            <a:pPr algn="just"/>
            <a:endParaRPr lang="cs-CZ" sz="2000" dirty="0" smtClean="0">
              <a:latin typeface="Cambria" pitchFamily="18" charset="0"/>
            </a:endParaRPr>
          </a:p>
          <a:p>
            <a:pPr algn="just"/>
            <a:endParaRPr lang="cs-CZ" sz="2000" dirty="0">
              <a:latin typeface="Cambria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>
            <a:normAutofit fontScale="92500"/>
          </a:bodyPr>
          <a:lstStyle/>
          <a:p>
            <a:pPr algn="just"/>
            <a:r>
              <a:rPr lang="cs-CZ" altLang="cs-CZ" sz="2200" b="1" dirty="0" smtClean="0">
                <a:latin typeface="Cambria" pitchFamily="18" charset="0"/>
              </a:rPr>
              <a:t>účast zákonného zástupce, popř. kolizního opatrovníka </a:t>
            </a:r>
            <a:r>
              <a:rPr lang="cs-CZ" altLang="cs-CZ" sz="2200" dirty="0" smtClean="0">
                <a:latin typeface="Cambria" pitchFamily="18" charset="0"/>
              </a:rPr>
              <a:t>(podle § 45 odst. 1, 2 TŘ) </a:t>
            </a:r>
            <a:r>
              <a:rPr lang="cs-CZ" altLang="cs-CZ" sz="2200" dirty="0" smtClean="0">
                <a:latin typeface="Cambria" pitchFamily="18" charset="0"/>
              </a:rPr>
              <a:t>= </a:t>
            </a:r>
            <a:r>
              <a:rPr lang="cs-CZ" altLang="cs-CZ" sz="2200" dirty="0" smtClean="0">
                <a:latin typeface="Cambria" pitchFamily="18" charset="0"/>
              </a:rPr>
              <a:t>u poškozeného mladšího </a:t>
            </a:r>
            <a:r>
              <a:rPr lang="cs-CZ" altLang="cs-CZ" sz="2200" dirty="0" smtClean="0">
                <a:latin typeface="Cambria" pitchFamily="18" charset="0"/>
              </a:rPr>
              <a:t>18-ti </a:t>
            </a:r>
            <a:r>
              <a:rPr lang="cs-CZ" altLang="cs-CZ" sz="2200" dirty="0" smtClean="0">
                <a:latin typeface="Cambria" pitchFamily="18" charset="0"/>
              </a:rPr>
              <a:t>let vykonává jeho procesní práva dle TŘ </a:t>
            </a:r>
            <a:r>
              <a:rPr lang="cs-CZ" altLang="cs-CZ" sz="1900" i="1" dirty="0" smtClean="0">
                <a:latin typeface="Cambria" pitchFamily="18" charset="0"/>
              </a:rPr>
              <a:t>(</a:t>
            </a:r>
            <a:r>
              <a:rPr lang="cs-CZ" altLang="cs-CZ" sz="1900" i="1" u="sng" dirty="0" smtClean="0">
                <a:latin typeface="Cambria" pitchFamily="18" charset="0"/>
              </a:rPr>
              <a:t>plné svéprávnosti</a:t>
            </a:r>
            <a:r>
              <a:rPr lang="cs-CZ" altLang="cs-CZ" sz="1900" i="1" dirty="0" smtClean="0">
                <a:latin typeface="Cambria" pitchFamily="18" charset="0"/>
              </a:rPr>
              <a:t> osoba nabývá zletilostí, tj. dosažením </a:t>
            </a:r>
            <a:r>
              <a:rPr lang="cs-CZ" altLang="cs-CZ" sz="1900" i="1" dirty="0" smtClean="0">
                <a:latin typeface="Cambria" pitchFamily="18" charset="0"/>
              </a:rPr>
              <a:t>18. </a:t>
            </a:r>
            <a:r>
              <a:rPr lang="cs-CZ" altLang="cs-CZ" sz="1900" i="1" dirty="0" smtClean="0">
                <a:latin typeface="Cambria" pitchFamily="18" charset="0"/>
              </a:rPr>
              <a:t>roku věku – před nabytím zletilosti lze plné svéprávnosti nabýt přiznáním svéprávnosti  soudem nebo uzavřením manželství; podle § 31 zák. č. 89/2012 Sb., NOZ, se má za to, že každý nezletilý, který nenabyl plné svéprávnosti, je způsobilý k právním jednáním co do povahy přiměřeným rozumové a volní vyspělosti nezletilých jeho věku) </a:t>
            </a:r>
            <a:endParaRPr lang="en-GB" altLang="cs-CZ" sz="1900" i="1" dirty="0" smtClean="0">
              <a:latin typeface="Cambria" pitchFamily="18" charset="0"/>
            </a:endParaRPr>
          </a:p>
          <a:p>
            <a:pPr algn="just"/>
            <a:endParaRPr lang="cs-CZ" sz="2200" dirty="0" smtClean="0">
              <a:latin typeface="Cambria" pitchFamily="18" charset="0"/>
            </a:endParaRPr>
          </a:p>
          <a:p>
            <a:pPr algn="just"/>
            <a:r>
              <a:rPr lang="cs-CZ" sz="2200" dirty="0" smtClean="0">
                <a:latin typeface="Cambria" pitchFamily="18" charset="0"/>
              </a:rPr>
              <a:t>vhodnost širšího využití </a:t>
            </a:r>
            <a:r>
              <a:rPr lang="cs-CZ" sz="2200" b="1" dirty="0" smtClean="0">
                <a:latin typeface="Cambria" pitchFamily="18" charset="0"/>
              </a:rPr>
              <a:t>institutu důvěrníka oběti </a:t>
            </a:r>
            <a:r>
              <a:rPr lang="cs-CZ" sz="2200" dirty="0" smtClean="0">
                <a:latin typeface="Cambria" pitchFamily="18" charset="0"/>
              </a:rPr>
              <a:t>(</a:t>
            </a:r>
            <a:r>
              <a:rPr lang="cs-CZ" sz="2200" i="1" dirty="0" smtClean="0">
                <a:latin typeface="Cambria" pitchFamily="18" charset="0"/>
              </a:rPr>
              <a:t>musí jím být osoba plně svéprávná</a:t>
            </a:r>
            <a:r>
              <a:rPr lang="cs-CZ" sz="2200" dirty="0" smtClean="0">
                <a:latin typeface="Cambria" pitchFamily="18" charset="0"/>
              </a:rPr>
              <a:t>; § 21 zák. o obětech TČ) </a:t>
            </a:r>
            <a:r>
              <a:rPr lang="cs-CZ" sz="2200" b="1" dirty="0" smtClean="0">
                <a:latin typeface="Cambria" pitchFamily="18" charset="0"/>
              </a:rPr>
              <a:t>a zmocněnce poškozeného </a:t>
            </a:r>
            <a:r>
              <a:rPr lang="cs-CZ" sz="2200" i="1" dirty="0" smtClean="0">
                <a:latin typeface="Cambria" pitchFamily="18" charset="0"/>
              </a:rPr>
              <a:t>(může jím být FO i PO; v případě ustanovení je zmocněncem vždy advokát specializující se na pomoc obětem TČ – viz seznam na www.justice.</a:t>
            </a:r>
            <a:r>
              <a:rPr lang="cs-CZ" sz="2200" i="1" dirty="0" err="1" smtClean="0">
                <a:latin typeface="Cambria" pitchFamily="18" charset="0"/>
              </a:rPr>
              <a:t>cz</a:t>
            </a:r>
            <a:r>
              <a:rPr lang="cs-CZ" sz="2200" i="1" dirty="0" smtClean="0">
                <a:latin typeface="Cambria" pitchFamily="18" charset="0"/>
              </a:rPr>
              <a:t>; §</a:t>
            </a:r>
            <a:r>
              <a:rPr lang="cs-CZ" sz="2200" dirty="0" smtClean="0">
                <a:latin typeface="Cambria" pitchFamily="18" charset="0"/>
              </a:rPr>
              <a:t> 50 odst. 1 TŘ) </a:t>
            </a:r>
          </a:p>
          <a:p>
            <a:pPr algn="just"/>
            <a:endParaRPr lang="cs-CZ" sz="2200" dirty="0" smtClean="0">
              <a:latin typeface="Cambria" pitchFamily="18" charset="0"/>
            </a:endParaRPr>
          </a:p>
          <a:p>
            <a:pPr algn="just"/>
            <a:r>
              <a:rPr lang="cs-CZ" sz="2200" b="1" dirty="0" smtClean="0">
                <a:latin typeface="Cambria" pitchFamily="18" charset="0"/>
              </a:rPr>
              <a:t>právo na bezplatnou pomoc zmocněncem </a:t>
            </a:r>
            <a:r>
              <a:rPr lang="cs-CZ" sz="2200" i="1" dirty="0" smtClean="0">
                <a:latin typeface="Cambria" pitchFamily="18" charset="0"/>
              </a:rPr>
              <a:t>(poškozený mladší </a:t>
            </a:r>
            <a:r>
              <a:rPr lang="cs-CZ" sz="2200" i="1" dirty="0" smtClean="0">
                <a:latin typeface="Cambria" pitchFamily="18" charset="0"/>
              </a:rPr>
              <a:t>18-ti </a:t>
            </a:r>
            <a:r>
              <a:rPr lang="cs-CZ" sz="2200" i="1" dirty="0" smtClean="0">
                <a:latin typeface="Cambria" pitchFamily="18" charset="0"/>
              </a:rPr>
              <a:t>let má </a:t>
            </a:r>
            <a:r>
              <a:rPr lang="cs-CZ" sz="2200" b="1" i="1" u="sng" dirty="0" smtClean="0">
                <a:solidFill>
                  <a:srgbClr val="002060"/>
                </a:solidFill>
                <a:latin typeface="Cambria" pitchFamily="18" charset="0"/>
              </a:rPr>
              <a:t>vždy</a:t>
            </a:r>
            <a:r>
              <a:rPr lang="cs-CZ" sz="2200" i="1" dirty="0" smtClean="0">
                <a:latin typeface="Cambria" pitchFamily="18" charset="0"/>
              </a:rPr>
              <a:t> (vyjma TČ zanedbání povinné výživy podle § 196 TZ</a:t>
            </a:r>
            <a:r>
              <a:rPr lang="cs-CZ" sz="2200" i="1" dirty="0" smtClean="0">
                <a:latin typeface="Cambria" pitchFamily="18" charset="0"/>
              </a:rPr>
              <a:t>), tzn. automaticky přímo ze zákona, </a:t>
            </a:r>
            <a:r>
              <a:rPr lang="cs-CZ" sz="2200" i="1" dirty="0" smtClean="0">
                <a:latin typeface="Cambria" pitchFamily="18" charset="0"/>
              </a:rPr>
              <a:t>nárok na právní pomoc poskytnutou zmocněncem bezplatně – bez ohledu na (ne)uplatnění nároku na náhradu škody </a:t>
            </a:r>
            <a:r>
              <a:rPr lang="cs-CZ" sz="2200" i="1" dirty="0" smtClean="0">
                <a:latin typeface="Cambria" pitchFamily="18" charset="0"/>
              </a:rPr>
              <a:t>a </a:t>
            </a:r>
            <a:r>
              <a:rPr lang="cs-CZ" sz="2200" i="1" dirty="0" smtClean="0">
                <a:latin typeface="Cambria" pitchFamily="18" charset="0"/>
              </a:rPr>
              <a:t>majetkové poměry dítěte – viz § 51a  odst. 2TŘ)</a:t>
            </a:r>
            <a:endParaRPr lang="cs-CZ" altLang="cs-CZ" sz="2200" b="1" dirty="0" smtClean="0">
              <a:latin typeface="Cambria" pitchFamily="18" charset="0"/>
            </a:endParaRPr>
          </a:p>
          <a:p>
            <a:endParaRPr lang="cs-CZ" altLang="cs-CZ" b="1" dirty="0" smtClean="0">
              <a:latin typeface="Cambria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336704"/>
          </a:xfrm>
        </p:spPr>
        <p:txBody>
          <a:bodyPr>
            <a:normAutofit/>
          </a:bodyPr>
          <a:lstStyle/>
          <a:p>
            <a:pPr algn="just"/>
            <a:r>
              <a:rPr lang="cs-CZ" altLang="cs-CZ" sz="2200" b="1" u="sng" dirty="0" smtClean="0">
                <a:latin typeface="Cambria" pitchFamily="18" charset="0"/>
              </a:rPr>
              <a:t>zvláštní úprava výslechu</a:t>
            </a:r>
            <a:r>
              <a:rPr lang="cs-CZ" altLang="cs-CZ" sz="2200" u="sng" dirty="0" smtClean="0">
                <a:latin typeface="Cambria" pitchFamily="18" charset="0"/>
              </a:rPr>
              <a:t> </a:t>
            </a:r>
            <a:r>
              <a:rPr lang="cs-CZ" altLang="cs-CZ" sz="2200" b="1" u="sng" dirty="0" smtClean="0">
                <a:latin typeface="Cambria" pitchFamily="18" charset="0"/>
              </a:rPr>
              <a:t>osob mladších 18-ti let</a:t>
            </a:r>
            <a:r>
              <a:rPr lang="cs-CZ" altLang="cs-CZ" sz="2200" u="sng" dirty="0" smtClean="0">
                <a:latin typeface="Cambria" pitchFamily="18" charset="0"/>
              </a:rPr>
              <a:t> </a:t>
            </a:r>
            <a:r>
              <a:rPr lang="cs-CZ" altLang="cs-CZ" sz="2200" b="1" u="sng" dirty="0" smtClean="0">
                <a:latin typeface="Cambria" pitchFamily="18" charset="0"/>
              </a:rPr>
              <a:t>v postavení svědka</a:t>
            </a:r>
            <a:r>
              <a:rPr lang="cs-CZ" altLang="cs-CZ" sz="2200" b="1" dirty="0" smtClean="0">
                <a:latin typeface="Cambria" pitchFamily="18" charset="0"/>
              </a:rPr>
              <a:t> </a:t>
            </a:r>
            <a:r>
              <a:rPr lang="cs-CZ" altLang="cs-CZ" sz="2200" dirty="0" smtClean="0">
                <a:latin typeface="Cambria" pitchFamily="18" charset="0"/>
              </a:rPr>
              <a:t>- viz § 102 odst. 1, 2 TŘ :</a:t>
            </a:r>
          </a:p>
          <a:p>
            <a:pPr algn="just"/>
            <a:r>
              <a:rPr lang="cs-CZ" altLang="cs-CZ" sz="2200" dirty="0" smtClean="0">
                <a:latin typeface="Cambria" pitchFamily="18" charset="0"/>
              </a:rPr>
              <a:t>dopadá </a:t>
            </a:r>
            <a:r>
              <a:rPr lang="cs-CZ" altLang="cs-CZ" sz="2200" b="1" u="sng" dirty="0" smtClean="0">
                <a:latin typeface="Cambria" pitchFamily="18" charset="0"/>
              </a:rPr>
              <a:t>pouze</a:t>
            </a:r>
            <a:r>
              <a:rPr lang="cs-CZ" altLang="cs-CZ" sz="2200" dirty="0" smtClean="0">
                <a:latin typeface="Cambria" pitchFamily="18" charset="0"/>
              </a:rPr>
              <a:t> na zjišťování okolností, jejichž oživování v paměti by mohlo nepříznivě ovlivnit duševní a mravní vývoj vyslýchaného dítěte </a:t>
            </a:r>
            <a:r>
              <a:rPr lang="cs-CZ" altLang="cs-CZ" sz="2200" i="1" dirty="0" smtClean="0">
                <a:latin typeface="Cambria" pitchFamily="18" charset="0"/>
              </a:rPr>
              <a:t>(</a:t>
            </a:r>
            <a:r>
              <a:rPr lang="cs-CZ" altLang="cs-CZ" sz="2200" b="1" i="1" dirty="0" smtClean="0">
                <a:solidFill>
                  <a:srgbClr val="002060"/>
                </a:solidFill>
                <a:latin typeface="Cambria" pitchFamily="18" charset="0"/>
              </a:rPr>
              <a:t>nikoli automatický postup OČTŘ pro výslech každé osoby mladší </a:t>
            </a:r>
            <a:r>
              <a:rPr lang="cs-CZ" altLang="cs-CZ" sz="2200" b="1" i="1" dirty="0" smtClean="0">
                <a:solidFill>
                  <a:srgbClr val="002060"/>
                </a:solidFill>
                <a:latin typeface="Cambria" pitchFamily="18" charset="0"/>
              </a:rPr>
              <a:t>18-ti </a:t>
            </a:r>
            <a:r>
              <a:rPr lang="cs-CZ" altLang="cs-CZ" sz="2200" b="1" i="1" dirty="0" smtClean="0">
                <a:solidFill>
                  <a:srgbClr val="002060"/>
                </a:solidFill>
                <a:latin typeface="Cambria" pitchFamily="18" charset="0"/>
              </a:rPr>
              <a:t>let</a:t>
            </a:r>
            <a:r>
              <a:rPr lang="cs-CZ" altLang="cs-CZ" sz="2200" i="1" dirty="0" smtClean="0">
                <a:latin typeface="Cambria" pitchFamily="18" charset="0"/>
              </a:rPr>
              <a:t> – </a:t>
            </a:r>
            <a:r>
              <a:rPr lang="cs-CZ" altLang="cs-CZ" sz="2000" i="1" dirty="0" smtClean="0">
                <a:latin typeface="Cambria" pitchFamily="18" charset="0"/>
              </a:rPr>
              <a:t>splnění podmínek posuzuje OČTŘ, popř. v součinnosti s OSPOD, dětským psychologem, psychiatrem apod. – vliv věku svědka, jeho rozumového a mravního vývoje, jeho dosavadních zkušeností, charakteru, povahy a okolností spáchaného TČ, vliv souběžného statutu poškozeného, charakteru a výše způsobené škody apod.)</a:t>
            </a:r>
            <a:endParaRPr lang="cs-CZ" altLang="cs-CZ" sz="2000" dirty="0" smtClean="0">
              <a:latin typeface="Cambria" pitchFamily="18" charset="0"/>
            </a:endParaRPr>
          </a:p>
          <a:p>
            <a:pPr algn="just"/>
            <a:r>
              <a:rPr lang="cs-CZ" altLang="cs-CZ" sz="2200" dirty="0" smtClean="0">
                <a:latin typeface="Cambria" pitchFamily="18" charset="0"/>
              </a:rPr>
              <a:t>nutnost zvláště šetrného přístupu + provedení výslechu tak, aby již nemusel být v dalším řízení opakován</a:t>
            </a:r>
          </a:p>
          <a:p>
            <a:pPr algn="just"/>
            <a:r>
              <a:rPr lang="cs-CZ" altLang="cs-CZ" sz="2200" dirty="0" smtClean="0">
                <a:latin typeface="Cambria" pitchFamily="18" charset="0"/>
              </a:rPr>
              <a:t>osobu mladší </a:t>
            </a:r>
            <a:r>
              <a:rPr lang="cs-CZ" altLang="cs-CZ" sz="2200" dirty="0" smtClean="0">
                <a:latin typeface="Cambria" pitchFamily="18" charset="0"/>
              </a:rPr>
              <a:t>18-ti </a:t>
            </a:r>
            <a:r>
              <a:rPr lang="cs-CZ" altLang="cs-CZ" sz="2200" dirty="0" smtClean="0">
                <a:latin typeface="Cambria" pitchFamily="18" charset="0"/>
              </a:rPr>
              <a:t>let je třeba poučit jako svědka adekvátně jejímu věku </a:t>
            </a:r>
            <a:r>
              <a:rPr lang="cs-CZ" altLang="cs-CZ" sz="2000" i="1" dirty="0" smtClean="0">
                <a:latin typeface="Cambria" pitchFamily="18" charset="0"/>
              </a:rPr>
              <a:t>(tj. včetně toho, že ji lze trestně stíhat za křivou svědeckou výpověď či křivé obvinění jen tehdy, pokud dovršila 15. rok věku – obecné poučení však nečiní výpověď nezletilé osoby procesně nepoužitelnou – R 11/1994)</a:t>
            </a:r>
            <a:endParaRPr lang="cs-CZ" altLang="cs-CZ" sz="2200" dirty="0" smtClean="0">
              <a:latin typeface="Cambria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cs-CZ" altLang="cs-CZ" b="1" dirty="0" smtClean="0">
                <a:latin typeface="Cambria" pitchFamily="18" charset="0"/>
              </a:rPr>
              <a:t>povinná účast OSPOD nebo jiné osoby </a:t>
            </a:r>
            <a:r>
              <a:rPr lang="cs-CZ" altLang="cs-CZ" dirty="0" smtClean="0">
                <a:latin typeface="Cambria" pitchFamily="18" charset="0"/>
              </a:rPr>
              <a:t>mající zkušenosti s výchovou mládeže </a:t>
            </a:r>
            <a:r>
              <a:rPr lang="cs-CZ" altLang="cs-CZ" i="1" dirty="0" smtClean="0">
                <a:latin typeface="Cambria" pitchFamily="18" charset="0"/>
              </a:rPr>
              <a:t>(i znalec činný v dané trestní věci)</a:t>
            </a:r>
            <a:r>
              <a:rPr lang="cs-CZ" altLang="cs-CZ" dirty="0" smtClean="0">
                <a:latin typeface="Cambria" pitchFamily="18" charset="0"/>
              </a:rPr>
              <a:t>, nikoli nutně pedagoga, </a:t>
            </a:r>
            <a:r>
              <a:rPr lang="cs-CZ" altLang="cs-CZ" u="sng" dirty="0" smtClean="0">
                <a:latin typeface="Cambria" pitchFamily="18" charset="0"/>
              </a:rPr>
              <a:t>po celou dobu výslechu</a:t>
            </a:r>
            <a:r>
              <a:rPr lang="cs-CZ" altLang="cs-CZ" dirty="0" smtClean="0">
                <a:latin typeface="Cambria" pitchFamily="18" charset="0"/>
              </a:rPr>
              <a:t> svědka mladšího </a:t>
            </a:r>
            <a:r>
              <a:rPr lang="cs-CZ" altLang="cs-CZ" dirty="0" smtClean="0">
                <a:latin typeface="Cambria" pitchFamily="18" charset="0"/>
              </a:rPr>
              <a:t>18-ti </a:t>
            </a:r>
            <a:r>
              <a:rPr lang="cs-CZ" altLang="cs-CZ" dirty="0" smtClean="0">
                <a:latin typeface="Cambria" pitchFamily="18" charset="0"/>
              </a:rPr>
              <a:t>let  </a:t>
            </a:r>
            <a:r>
              <a:rPr lang="cs-CZ" altLang="cs-CZ" i="1" dirty="0" smtClean="0">
                <a:latin typeface="Cambria" pitchFamily="18" charset="0"/>
              </a:rPr>
              <a:t>(nemá stejné postavení a procesní práva jako OSPOD v řízení proti mladistvému podle § 218/2003 Sb.)</a:t>
            </a:r>
          </a:p>
          <a:p>
            <a:pPr algn="just"/>
            <a:r>
              <a:rPr lang="cs-CZ" altLang="cs-CZ" dirty="0" smtClean="0">
                <a:latin typeface="Cambria" pitchFamily="18" charset="0"/>
              </a:rPr>
              <a:t>absence této osoby činí výslech procesně nepoužitelným </a:t>
            </a:r>
            <a:r>
              <a:rPr lang="cs-CZ" altLang="cs-CZ" i="1" dirty="0" smtClean="0">
                <a:latin typeface="Cambria" pitchFamily="18" charset="0"/>
              </a:rPr>
              <a:t>(R 11/1994)</a:t>
            </a:r>
          </a:p>
          <a:p>
            <a:pPr algn="just"/>
            <a:endParaRPr lang="cs-CZ" altLang="cs-CZ" dirty="0" smtClean="0">
              <a:latin typeface="Cambria" pitchFamily="18" charset="0"/>
            </a:endParaRPr>
          </a:p>
          <a:p>
            <a:pPr algn="just"/>
            <a:r>
              <a:rPr lang="cs-CZ" altLang="cs-CZ" dirty="0" smtClean="0">
                <a:latin typeface="Cambria" pitchFamily="18" charset="0"/>
              </a:rPr>
              <a:t>možnost přibrání i rodičů dítěte </a:t>
            </a:r>
            <a:r>
              <a:rPr lang="cs-CZ" altLang="cs-CZ" sz="2900" i="1" dirty="0" smtClean="0">
                <a:latin typeface="Cambria" pitchFamily="18" charset="0"/>
              </a:rPr>
              <a:t>(může-li jejich přítomnost přispět ke správnému provedení výslechu X nenahrazují účast </a:t>
            </a:r>
            <a:r>
              <a:rPr lang="cs-CZ" altLang="cs-CZ" sz="2900" i="1" dirty="0" err="1" smtClean="0">
                <a:latin typeface="Cambria" pitchFamily="18" charset="0"/>
              </a:rPr>
              <a:t>OSPODu</a:t>
            </a:r>
            <a:r>
              <a:rPr lang="cs-CZ" altLang="cs-CZ" sz="2900" i="1" dirty="0" smtClean="0">
                <a:latin typeface="Cambria" pitchFamily="18" charset="0"/>
              </a:rPr>
              <a:t>) – zákonný zástupce není výslechu přítomen automaticky, vždy záleží na úvaze vyslýchajícího OČTŘ + výslechu nezletilého svědka nesmí být přítomny osoby (včetně rodičů), které by mohly být samy o týchž skutečnostech slyšeny jako svědci (R 17/1982, R 38/1970)</a:t>
            </a:r>
          </a:p>
          <a:p>
            <a:pPr algn="just"/>
            <a:endParaRPr lang="cs-CZ" altLang="cs-CZ" sz="2900" i="1" dirty="0" smtClean="0">
              <a:latin typeface="Cambria" pitchFamily="18" charset="0"/>
            </a:endParaRPr>
          </a:p>
          <a:p>
            <a:pPr algn="just"/>
            <a:r>
              <a:rPr lang="cs-CZ" altLang="cs-CZ" dirty="0" smtClean="0">
                <a:latin typeface="Cambria" pitchFamily="18" charset="0"/>
              </a:rPr>
              <a:t>přibrané osoby mohou navrhnout odložení úkonu na pozdější dobu nebo během výslechu jeho přerušení či ukončení </a:t>
            </a:r>
            <a:r>
              <a:rPr lang="cs-CZ" altLang="cs-CZ" sz="2900" i="1" dirty="0" smtClean="0">
                <a:latin typeface="Cambria" pitchFamily="18" charset="0"/>
              </a:rPr>
              <a:t>(pokud by pokračování ve výslechu mohlo mít nepříznivý vliv na psychický stav vyslýchaného dítěte) </a:t>
            </a:r>
            <a:r>
              <a:rPr lang="cs-CZ" altLang="cs-CZ" sz="2900" dirty="0" smtClean="0">
                <a:latin typeface="Cambria" pitchFamily="18" charset="0"/>
              </a:rPr>
              <a:t> </a:t>
            </a:r>
            <a:r>
              <a:rPr lang="cs-CZ" altLang="cs-CZ" sz="2900" dirty="0" smtClean="0">
                <a:latin typeface="Cambria" pitchFamily="18" charset="0"/>
              </a:rPr>
              <a:t>X nemají právo klást dítěti dotazy </a:t>
            </a:r>
            <a:r>
              <a:rPr lang="cs-CZ" altLang="cs-CZ" dirty="0" smtClean="0">
                <a:latin typeface="Cambria" pitchFamily="18" charset="0"/>
              </a:rPr>
              <a:t>+ </a:t>
            </a:r>
            <a:r>
              <a:rPr lang="cs-CZ" altLang="cs-CZ" dirty="0" smtClean="0">
                <a:latin typeface="Cambria" pitchFamily="18" charset="0"/>
              </a:rPr>
              <a:t>tyto osoby lze slyšet jako svědky ke správnosti a úplnosti zápisu, způsobu provedení výslechu, ke způsobu, jímž dítě vypovídalo </a:t>
            </a:r>
            <a:r>
              <a:rPr lang="cs-CZ" altLang="cs-CZ" sz="2900" i="1" dirty="0" smtClean="0">
                <a:latin typeface="Cambria" pitchFamily="18" charset="0"/>
              </a:rPr>
              <a:t>(jejich výslech nemůže nahradit obsah svědecké výpovědi nezletilého)</a:t>
            </a:r>
            <a:endParaRPr lang="cs-CZ" altLang="cs-CZ" sz="2900" dirty="0" smtClean="0">
              <a:latin typeface="Cambria" pitchFamily="18" charset="0"/>
            </a:endParaRPr>
          </a:p>
          <a:p>
            <a:pPr algn="just"/>
            <a:endParaRPr lang="cs-CZ" altLang="cs-CZ" dirty="0" smtClean="0">
              <a:latin typeface="Cambria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/>
          <a:lstStyle/>
          <a:p>
            <a:pPr algn="just"/>
            <a:r>
              <a:rPr lang="cs-CZ" altLang="cs-CZ" sz="2200" dirty="0" smtClean="0">
                <a:latin typeface="Cambria" pitchFamily="18" charset="0"/>
              </a:rPr>
              <a:t>v dalších fázích TŘ má být dítě slyšeno jen v nutných případech</a:t>
            </a:r>
          </a:p>
          <a:p>
            <a:pPr algn="just"/>
            <a:r>
              <a:rPr lang="cs-CZ" altLang="cs-CZ" sz="2200" dirty="0" smtClean="0">
                <a:latin typeface="Cambria" pitchFamily="18" charset="0"/>
              </a:rPr>
              <a:t>pokud v průběhu řízení svědek dosáhne zletilosti, nelze postupovat podle § 102 odst. 2 TŘ – </a:t>
            </a:r>
            <a:r>
              <a:rPr lang="cs-CZ" altLang="cs-CZ" sz="2200" i="1" dirty="0" smtClean="0">
                <a:latin typeface="Cambria" pitchFamily="18" charset="0"/>
              </a:rPr>
              <a:t>nutnost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  <a:r>
              <a:rPr lang="cs-CZ" altLang="cs-CZ" sz="2200" i="1" dirty="0" smtClean="0">
                <a:latin typeface="Cambria" pitchFamily="18" charset="0"/>
              </a:rPr>
              <a:t>provedení </a:t>
            </a:r>
            <a:r>
              <a:rPr lang="cs-CZ" altLang="cs-CZ" sz="2200" i="1" dirty="0" smtClean="0">
                <a:latin typeface="Cambria" pitchFamily="18" charset="0"/>
              </a:rPr>
              <a:t>opětovného výslechu dříve nezletilé osoby u HL nebo postup podle § 211 TŘ</a:t>
            </a:r>
          </a:p>
          <a:p>
            <a:pPr algn="just"/>
            <a:endParaRPr lang="cs-CZ" altLang="cs-CZ" sz="2200" dirty="0" smtClean="0">
              <a:latin typeface="Cambria" pitchFamily="18" charset="0"/>
            </a:endParaRPr>
          </a:p>
          <a:p>
            <a:pPr algn="just"/>
            <a:r>
              <a:rPr lang="cs-CZ" altLang="cs-CZ" sz="2200" b="1" dirty="0" smtClean="0">
                <a:latin typeface="Cambria" pitchFamily="18" charset="0"/>
              </a:rPr>
              <a:t>u HL lze protokol provedený podle § 102 odst. 1 ŤR přečíst </a:t>
            </a:r>
            <a:r>
              <a:rPr lang="cs-CZ" altLang="cs-CZ" sz="2200" i="1" dirty="0" smtClean="0">
                <a:latin typeface="Cambria" pitchFamily="18" charset="0"/>
              </a:rPr>
              <a:t>(přehrát obrazový a zvukový záznam o výslechu) </a:t>
            </a:r>
            <a:r>
              <a:rPr lang="cs-CZ" altLang="cs-CZ" sz="2200" b="1" dirty="0" smtClean="0">
                <a:latin typeface="Cambria" pitchFamily="18" charset="0"/>
              </a:rPr>
              <a:t>i bez podmínek uvedených v § 211 odst. 1, 2 TŘ </a:t>
            </a:r>
            <a:r>
              <a:rPr lang="cs-CZ" altLang="cs-CZ" sz="2200" dirty="0" smtClean="0">
                <a:latin typeface="Cambria" pitchFamily="18" charset="0"/>
              </a:rPr>
              <a:t>(viz § 102 odst. 2 TŘ)</a:t>
            </a:r>
          </a:p>
          <a:p>
            <a:pPr algn="just"/>
            <a:r>
              <a:rPr lang="cs-CZ" altLang="cs-CZ" sz="2200" dirty="0" smtClean="0">
                <a:latin typeface="Cambria" pitchFamily="18" charset="0"/>
              </a:rPr>
              <a:t>o přečtení protokolu nebo přehrání obrazového a zvukového záznamu u HL/VZ soud musí rozhodnout - </a:t>
            </a:r>
            <a:r>
              <a:rPr lang="cs-CZ" altLang="cs-CZ" sz="2200" i="1" dirty="0" smtClean="0">
                <a:latin typeface="Cambria" pitchFamily="18" charset="0"/>
              </a:rPr>
              <a:t>forma usnesení; stížnost není přípustná; rozhodnutí se pouze zaznamená v protokole a netřeba jej vyhotovovat</a:t>
            </a:r>
            <a:endParaRPr lang="en-GB" altLang="cs-CZ" sz="2200" i="1" dirty="0" smtClean="0">
              <a:latin typeface="Cambria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2688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cs-CZ" altLang="cs-CZ" sz="2200" b="1" dirty="0" smtClean="0">
                <a:latin typeface="Cambria" pitchFamily="18" charset="0"/>
              </a:rPr>
              <a:t>otázky směřující do intimní oblasti</a:t>
            </a:r>
            <a:r>
              <a:rPr lang="cs-CZ" altLang="cs-CZ" sz="2200" dirty="0" smtClean="0">
                <a:latin typeface="Cambria" pitchFamily="18" charset="0"/>
              </a:rPr>
              <a:t> lze dítěti jako oběti/svědkovi (zejména je-li poškozeným) klást jen tehdy, je-li to nezbytné pro objasnění skutečností důležitých pro trestní řízení</a:t>
            </a:r>
          </a:p>
          <a:p>
            <a:pPr algn="just">
              <a:lnSpc>
                <a:spcPct val="80000"/>
              </a:lnSpc>
            </a:pPr>
            <a:r>
              <a:rPr lang="cs-CZ" altLang="cs-CZ" sz="2200" dirty="0" smtClean="0">
                <a:latin typeface="Cambria" pitchFamily="18" charset="0"/>
              </a:rPr>
              <a:t>nutno zachovávat zvlášť šetrný a ohleduplný způsob kladení otázek, který bude po obsahové stránce vyčerpávající, aby nebylo nutné výslech znovu opakovat (</a:t>
            </a:r>
            <a:r>
              <a:rPr lang="cs-CZ" altLang="cs-CZ" sz="2200" i="1" dirty="0" smtClean="0">
                <a:latin typeface="Cambria" pitchFamily="18" charset="0"/>
              </a:rPr>
              <a:t>§ 101 odst. 2 TŘ a § 18 zák. o obětech TČ</a:t>
            </a:r>
            <a:r>
              <a:rPr lang="cs-CZ" altLang="cs-CZ" sz="2200" dirty="0" smtClean="0">
                <a:latin typeface="Cambria" pitchFamily="18" charset="0"/>
              </a:rPr>
              <a:t>)</a:t>
            </a:r>
          </a:p>
          <a:p>
            <a:pPr algn="just">
              <a:lnSpc>
                <a:spcPct val="80000"/>
              </a:lnSpc>
            </a:pPr>
            <a:r>
              <a:rPr lang="cs-CZ" altLang="cs-CZ" sz="2200" dirty="0" smtClean="0">
                <a:latin typeface="Cambria" pitchFamily="18" charset="0"/>
              </a:rPr>
              <a:t>oběť </a:t>
            </a:r>
            <a:r>
              <a:rPr lang="cs-CZ" altLang="cs-CZ" sz="2200" dirty="0" smtClean="0">
                <a:latin typeface="Cambria" pitchFamily="18" charset="0"/>
              </a:rPr>
              <a:t>má právo podat námitky proti zaměření otázky – námitky se zaznamenají do protokolu; o jejich důvodnosti rozhoduje vyslýchající orgán</a:t>
            </a:r>
          </a:p>
          <a:p>
            <a:pPr algn="just">
              <a:lnSpc>
                <a:spcPct val="80000"/>
              </a:lnSpc>
              <a:buNone/>
            </a:pPr>
            <a:endParaRPr lang="cs-CZ" altLang="cs-CZ" sz="2200" dirty="0" smtClean="0">
              <a:latin typeface="Cambria" pitchFamily="18" charset="0"/>
            </a:endParaRPr>
          </a:p>
          <a:p>
            <a:pPr algn="just">
              <a:lnSpc>
                <a:spcPct val="80000"/>
              </a:lnSpc>
              <a:buNone/>
            </a:pPr>
            <a:endParaRPr lang="cs-CZ" altLang="cs-CZ" sz="2200" dirty="0" smtClean="0">
              <a:latin typeface="Cambria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cs-CZ" altLang="cs-CZ" sz="2200" b="1" dirty="0" smtClean="0">
                <a:latin typeface="Cambria" pitchFamily="18" charset="0"/>
              </a:rPr>
              <a:t>formulaci dotazů je třeba přizpůsobit věku, osobním zkušenostem a psychickému stavu </a:t>
            </a:r>
            <a:r>
              <a:rPr lang="cs-CZ" altLang="cs-CZ" sz="2200" b="1" dirty="0" smtClean="0">
                <a:latin typeface="Cambria" pitchFamily="18" charset="0"/>
              </a:rPr>
              <a:t>svědka (dítěte) </a:t>
            </a:r>
            <a:endParaRPr lang="cs-CZ" altLang="cs-CZ" sz="2200" b="1" dirty="0" smtClean="0">
              <a:latin typeface="Cambria" pitchFamily="18" charset="0"/>
            </a:endParaRPr>
          </a:p>
          <a:p>
            <a:pPr algn="just">
              <a:lnSpc>
                <a:spcPct val="80000"/>
              </a:lnSpc>
            </a:pPr>
            <a:endParaRPr lang="cs-CZ" altLang="cs-CZ" sz="2200" dirty="0" smtClean="0">
              <a:latin typeface="Cambria" pitchFamily="18" charset="0"/>
            </a:endParaRPr>
          </a:p>
          <a:p>
            <a:pPr algn="just">
              <a:lnSpc>
                <a:spcPct val="80000"/>
              </a:lnSpc>
            </a:pPr>
            <a:endParaRPr lang="cs-CZ" altLang="cs-CZ" sz="2200" dirty="0" smtClean="0">
              <a:latin typeface="Cambria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cs-CZ" altLang="cs-CZ" sz="2200" dirty="0" smtClean="0">
                <a:latin typeface="Cambria" pitchFamily="18" charset="0"/>
              </a:rPr>
              <a:t>osobě mladší 18-ti let lze klást </a:t>
            </a:r>
            <a:r>
              <a:rPr lang="cs-CZ" altLang="cs-CZ" sz="2200" b="1" dirty="0" smtClean="0">
                <a:latin typeface="Cambria" pitchFamily="18" charset="0"/>
              </a:rPr>
              <a:t>otázky jen prostřednictvím OČTŘ </a:t>
            </a:r>
            <a:r>
              <a:rPr lang="cs-CZ" altLang="cs-CZ" sz="2200" i="1" dirty="0" smtClean="0">
                <a:latin typeface="Cambria" pitchFamily="18" charset="0"/>
              </a:rPr>
              <a:t>(§ 102 odst. 3 TŘ)</a:t>
            </a:r>
          </a:p>
          <a:p>
            <a:pPr algn="just">
              <a:lnSpc>
                <a:spcPct val="80000"/>
              </a:lnSpc>
              <a:buNone/>
            </a:pPr>
            <a:endParaRPr lang="cs-CZ" altLang="cs-CZ" sz="2000" i="1" dirty="0" smtClean="0">
              <a:latin typeface="Cambria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cs-CZ" altLang="cs-CZ" sz="2200" dirty="0" smtClean="0">
                <a:latin typeface="Cambria" pitchFamily="18" charset="0"/>
              </a:rPr>
              <a:t>dítě jako oběť TČ má právo žádat </a:t>
            </a:r>
            <a:r>
              <a:rPr lang="cs-CZ" altLang="cs-CZ" sz="2200" b="1" dirty="0" smtClean="0">
                <a:latin typeface="Cambria" pitchFamily="18" charset="0"/>
              </a:rPr>
              <a:t>provedení výslechu či podání vysvětlení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  <a:r>
              <a:rPr lang="cs-CZ" altLang="cs-CZ" sz="2200" i="1" dirty="0" smtClean="0">
                <a:latin typeface="Cambria" pitchFamily="18" charset="0"/>
              </a:rPr>
              <a:t>(pouze v přípravném řízení !!!)</a:t>
            </a:r>
            <a:r>
              <a:rPr lang="cs-CZ" altLang="cs-CZ" sz="2200" dirty="0" smtClean="0">
                <a:latin typeface="Cambria" pitchFamily="18" charset="0"/>
              </a:rPr>
              <a:t> a </a:t>
            </a:r>
            <a:r>
              <a:rPr lang="cs-CZ" altLang="cs-CZ" sz="2200" b="1" dirty="0" smtClean="0">
                <a:latin typeface="Cambria" pitchFamily="18" charset="0"/>
              </a:rPr>
              <a:t>zajištění tlumočení osobou stejného nebo opačného pohlaví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  <a:r>
              <a:rPr lang="cs-CZ" altLang="cs-CZ" sz="2200" i="1" dirty="0" smtClean="0">
                <a:latin typeface="Cambria" pitchFamily="18" charset="0"/>
              </a:rPr>
              <a:t>(v přípravném řízení i v řízení před soudem) -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  <a:r>
              <a:rPr lang="cs-CZ" altLang="cs-CZ" sz="2200" i="1" dirty="0" smtClean="0">
                <a:latin typeface="Cambria" pitchFamily="18" charset="0"/>
              </a:rPr>
              <a:t>viz § 19 zák. o obětech TČ</a:t>
            </a:r>
          </a:p>
          <a:p>
            <a:pPr algn="just">
              <a:lnSpc>
                <a:spcPct val="80000"/>
              </a:lnSpc>
            </a:pPr>
            <a:r>
              <a:rPr lang="cs-CZ" altLang="cs-CZ" sz="2200" dirty="0" smtClean="0">
                <a:latin typeface="Cambria" pitchFamily="18" charset="0"/>
              </a:rPr>
              <a:t>zvlášť zranitelné oběti </a:t>
            </a:r>
            <a:r>
              <a:rPr lang="cs-CZ" altLang="cs-CZ" sz="2200" i="1" dirty="0" smtClean="0">
                <a:latin typeface="Cambria" pitchFamily="18" charset="0"/>
              </a:rPr>
              <a:t>(tedy i dítěti) </a:t>
            </a:r>
            <a:r>
              <a:rPr lang="cs-CZ" altLang="cs-CZ" sz="2200" dirty="0" smtClean="0">
                <a:latin typeface="Cambria" pitchFamily="18" charset="0"/>
              </a:rPr>
              <a:t>je třeba vyhovět, nebrání-li tomu důležité důvody</a:t>
            </a:r>
          </a:p>
          <a:p>
            <a:pPr algn="just">
              <a:lnSpc>
                <a:spcPct val="80000"/>
              </a:lnSpc>
            </a:pPr>
            <a:endParaRPr lang="cs-CZ" altLang="cs-CZ" sz="2200" dirty="0" smtClean="0">
              <a:latin typeface="Cambria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cs-CZ" altLang="cs-CZ" sz="2200" dirty="0" smtClean="0">
                <a:latin typeface="Cambria" pitchFamily="18" charset="0"/>
              </a:rPr>
              <a:t>d</a:t>
            </a:r>
            <a:r>
              <a:rPr lang="cs-CZ" altLang="cs-CZ" sz="2200" dirty="0" smtClean="0">
                <a:latin typeface="Cambria" pitchFamily="18" charset="0"/>
              </a:rPr>
              <a:t>ítě jako ZZO </a:t>
            </a:r>
            <a:r>
              <a:rPr lang="cs-CZ" altLang="cs-CZ" sz="2200" dirty="0" smtClean="0">
                <a:latin typeface="Cambria" pitchFamily="18" charset="0"/>
              </a:rPr>
              <a:t>je v trestním řízení třeba </a:t>
            </a:r>
            <a:r>
              <a:rPr lang="cs-CZ" altLang="cs-CZ" sz="2200" b="1" dirty="0" smtClean="0">
                <a:latin typeface="Cambria" pitchFamily="18" charset="0"/>
              </a:rPr>
              <a:t>vyslýchat obzvláště citlivě</a:t>
            </a:r>
            <a:r>
              <a:rPr lang="cs-CZ" altLang="cs-CZ" sz="2200" dirty="0" smtClean="0">
                <a:latin typeface="Cambria" pitchFamily="18" charset="0"/>
              </a:rPr>
              <a:t>, a to s přihlédnutím k okolnostem, které </a:t>
            </a:r>
            <a:r>
              <a:rPr lang="cs-CZ" altLang="cs-CZ" sz="2200" dirty="0" smtClean="0">
                <a:latin typeface="Cambria" pitchFamily="18" charset="0"/>
              </a:rPr>
              <a:t>jej </a:t>
            </a:r>
            <a:r>
              <a:rPr lang="cs-CZ" altLang="cs-CZ" sz="2200" dirty="0" smtClean="0">
                <a:latin typeface="Cambria" pitchFamily="18" charset="0"/>
              </a:rPr>
              <a:t>činí zvlášť </a:t>
            </a:r>
            <a:r>
              <a:rPr lang="cs-CZ" altLang="cs-CZ" sz="2200" dirty="0" smtClean="0">
                <a:latin typeface="Cambria" pitchFamily="18" charset="0"/>
              </a:rPr>
              <a:t>zranitelným </a:t>
            </a:r>
            <a:r>
              <a:rPr lang="cs-CZ" altLang="cs-CZ" sz="2200" i="1" dirty="0" smtClean="0">
                <a:latin typeface="Cambria" pitchFamily="18" charset="0"/>
              </a:rPr>
              <a:t>(viz § 20 zák. o obětech TČ)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</a:p>
          <a:p>
            <a:pPr algn="just">
              <a:lnSpc>
                <a:spcPct val="80000"/>
              </a:lnSpc>
            </a:pPr>
            <a:r>
              <a:rPr lang="cs-CZ" altLang="cs-CZ" sz="2200" dirty="0" smtClean="0">
                <a:latin typeface="Cambria" pitchFamily="18" charset="0"/>
              </a:rPr>
              <a:t>výslech/podání vysvětlení ZZO v přípravném řízení by </a:t>
            </a:r>
            <a:r>
              <a:rPr lang="cs-CZ" altLang="cs-CZ" sz="2200" b="1" u="sng" dirty="0" smtClean="0">
                <a:latin typeface="Cambria" pitchFamily="18" charset="0"/>
              </a:rPr>
              <a:t>měl být</a:t>
            </a:r>
            <a:r>
              <a:rPr lang="cs-CZ" altLang="cs-CZ" sz="2200" dirty="0" smtClean="0">
                <a:latin typeface="Cambria" pitchFamily="18" charset="0"/>
              </a:rPr>
              <a:t> prováděn osobou k tomu vyškolenou </a:t>
            </a:r>
          </a:p>
          <a:p>
            <a:pPr algn="just">
              <a:lnSpc>
                <a:spcPct val="80000"/>
              </a:lnSpc>
            </a:pPr>
            <a:r>
              <a:rPr lang="cs-CZ" altLang="cs-CZ" sz="2200" dirty="0" smtClean="0">
                <a:latin typeface="Cambria" pitchFamily="18" charset="0"/>
              </a:rPr>
              <a:t>provedení výslechu/podání vysvětlení ZZO tak, aby nemusel být později opakován</a:t>
            </a:r>
          </a:p>
          <a:p>
            <a:pPr algn="just">
              <a:lnSpc>
                <a:spcPct val="80000"/>
              </a:lnSpc>
              <a:buNone/>
            </a:pPr>
            <a:endParaRPr lang="cs-CZ" altLang="cs-CZ" sz="2200" dirty="0" smtClean="0">
              <a:latin typeface="Cambria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cs-CZ" altLang="cs-CZ" sz="2200" b="1" dirty="0" smtClean="0">
                <a:latin typeface="Cambria" pitchFamily="18" charset="0"/>
              </a:rPr>
              <a:t>při opakování </a:t>
            </a:r>
            <a:r>
              <a:rPr lang="cs-CZ" altLang="cs-CZ" sz="2200" dirty="0" smtClean="0">
                <a:latin typeface="Cambria" pitchFamily="18" charset="0"/>
              </a:rPr>
              <a:t>by měl být výslech/podání vysvětlení </a:t>
            </a:r>
            <a:r>
              <a:rPr lang="cs-CZ" altLang="cs-CZ" sz="2200" b="1" dirty="0" smtClean="0">
                <a:latin typeface="Cambria" pitchFamily="18" charset="0"/>
              </a:rPr>
              <a:t>zpravidla prováděn stejnou osobou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  <a:r>
              <a:rPr lang="cs-CZ" altLang="cs-CZ" sz="2200" i="1" dirty="0" smtClean="0">
                <a:latin typeface="Cambria" pitchFamily="18" charset="0"/>
              </a:rPr>
              <a:t>(nebrání-li tomu vážné důvody)</a:t>
            </a:r>
            <a:r>
              <a:rPr lang="cs-CZ" altLang="cs-CZ" sz="2200" dirty="0" smtClean="0">
                <a:latin typeface="Cambria" pitchFamily="18" charset="0"/>
              </a:rPr>
              <a:t> 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rmAutofit/>
          </a:bodyPr>
          <a:lstStyle/>
          <a:p>
            <a:pPr algn="just"/>
            <a:r>
              <a:rPr lang="cs-CZ" sz="2000" dirty="0" smtClean="0">
                <a:latin typeface="Cambria" pitchFamily="18" charset="0"/>
              </a:rPr>
              <a:t>zvážit </a:t>
            </a:r>
            <a:r>
              <a:rPr lang="cs-CZ" sz="2000" b="1" dirty="0" smtClean="0">
                <a:latin typeface="Cambria" pitchFamily="18" charset="0"/>
              </a:rPr>
              <a:t>výslech dítěte  </a:t>
            </a:r>
            <a:r>
              <a:rPr lang="cs-CZ" sz="2000" dirty="0" smtClean="0">
                <a:latin typeface="Cambria" pitchFamily="18" charset="0"/>
              </a:rPr>
              <a:t>v procesním postavení poškozeného </a:t>
            </a:r>
            <a:r>
              <a:rPr lang="cs-CZ" sz="2000" b="1" dirty="0" smtClean="0">
                <a:latin typeface="Cambria" pitchFamily="18" charset="0"/>
              </a:rPr>
              <a:t>formou protokolu o výslechu svědka</a:t>
            </a:r>
            <a:r>
              <a:rPr lang="cs-CZ" sz="2000" dirty="0" smtClean="0">
                <a:latin typeface="Cambria" pitchFamily="18" charset="0"/>
              </a:rPr>
              <a:t>, a to i před zahájením trestního </a:t>
            </a:r>
            <a:r>
              <a:rPr lang="cs-CZ" sz="2000" dirty="0" smtClean="0">
                <a:latin typeface="Cambria" pitchFamily="18" charset="0"/>
              </a:rPr>
              <a:t>stíhání :</a:t>
            </a:r>
          </a:p>
          <a:p>
            <a:pPr algn="just">
              <a:buNone/>
            </a:pPr>
            <a:endParaRPr lang="cs-CZ" sz="2000" dirty="0" smtClean="0">
              <a:latin typeface="Cambria" pitchFamily="18" charset="0"/>
            </a:endParaRPr>
          </a:p>
          <a:p>
            <a:pPr marL="531813" indent="-531813" algn="just">
              <a:buNone/>
            </a:pPr>
            <a:r>
              <a:rPr lang="cs-CZ" sz="2000" dirty="0" smtClean="0">
                <a:latin typeface="Cambria" pitchFamily="18" charset="0"/>
              </a:rPr>
              <a:t>    </a:t>
            </a:r>
            <a:r>
              <a:rPr lang="cs-CZ" sz="2000" dirty="0" smtClean="0">
                <a:latin typeface="Cambria" pitchFamily="18" charset="0"/>
              </a:rPr>
              <a:t>1) </a:t>
            </a:r>
            <a:r>
              <a:rPr lang="cs-CZ" sz="2000" b="1" u="sng" dirty="0" smtClean="0">
                <a:latin typeface="Cambria" pitchFamily="18" charset="0"/>
              </a:rPr>
              <a:t>jako </a:t>
            </a:r>
            <a:r>
              <a:rPr lang="cs-CZ" sz="2000" b="1" u="sng" dirty="0" smtClean="0">
                <a:latin typeface="Cambria" pitchFamily="18" charset="0"/>
              </a:rPr>
              <a:t>neodkladný a neopakovatelný úkon </a:t>
            </a:r>
            <a:r>
              <a:rPr lang="cs-CZ" sz="2000" dirty="0" smtClean="0">
                <a:latin typeface="Cambria" pitchFamily="18" charset="0"/>
              </a:rPr>
              <a:t>podle § 160 odst. 4 TŘ za užití § 158a TŘ </a:t>
            </a:r>
            <a:r>
              <a:rPr lang="cs-CZ" sz="2000" i="1" dirty="0" smtClean="0">
                <a:latin typeface="Cambria" pitchFamily="18" charset="0"/>
              </a:rPr>
              <a:t>(u HL lze číst i bez souhlasu stran)</a:t>
            </a:r>
            <a:r>
              <a:rPr lang="cs-CZ" sz="2000" dirty="0" smtClean="0">
                <a:latin typeface="Cambria" pitchFamily="18" charset="0"/>
              </a:rPr>
              <a:t> </a:t>
            </a:r>
            <a:r>
              <a:rPr lang="cs-CZ" sz="2000" b="1" u="sng" dirty="0" smtClean="0">
                <a:latin typeface="Cambria" pitchFamily="18" charset="0"/>
              </a:rPr>
              <a:t>nebo,</a:t>
            </a:r>
            <a:r>
              <a:rPr lang="cs-CZ" sz="2000" dirty="0" smtClean="0">
                <a:latin typeface="Cambria" pitchFamily="18" charset="0"/>
              </a:rPr>
              <a:t> </a:t>
            </a:r>
            <a:endParaRPr lang="cs-CZ" sz="2000" dirty="0" smtClean="0">
              <a:latin typeface="Cambria" pitchFamily="18" charset="0"/>
            </a:endParaRPr>
          </a:p>
          <a:p>
            <a:pPr algn="just">
              <a:buNone/>
            </a:pPr>
            <a:endParaRPr lang="cs-CZ" sz="2000" dirty="0" smtClean="0">
              <a:latin typeface="Cambria" pitchFamily="18" charset="0"/>
            </a:endParaRPr>
          </a:p>
          <a:p>
            <a:pPr marL="627063" indent="-627063" algn="just">
              <a:buNone/>
            </a:pPr>
            <a:r>
              <a:rPr lang="cs-CZ" sz="2000" dirty="0" smtClean="0">
                <a:latin typeface="Cambria" pitchFamily="18" charset="0"/>
              </a:rPr>
              <a:t> </a:t>
            </a:r>
            <a:r>
              <a:rPr lang="cs-CZ" sz="2000" dirty="0" smtClean="0">
                <a:latin typeface="Cambria" pitchFamily="18" charset="0"/>
              </a:rPr>
              <a:t>    2) </a:t>
            </a:r>
            <a:r>
              <a:rPr lang="cs-CZ" sz="2000" dirty="0" smtClean="0">
                <a:latin typeface="Cambria" pitchFamily="18" charset="0"/>
              </a:rPr>
              <a:t>jde-li </a:t>
            </a:r>
            <a:r>
              <a:rPr lang="cs-CZ" sz="2000" dirty="0" smtClean="0">
                <a:latin typeface="Cambria" pitchFamily="18" charset="0"/>
              </a:rPr>
              <a:t>o osobu mladší </a:t>
            </a:r>
            <a:r>
              <a:rPr lang="cs-CZ" sz="2000" dirty="0" smtClean="0">
                <a:latin typeface="Cambria" pitchFamily="18" charset="0"/>
              </a:rPr>
              <a:t>15-ti </a:t>
            </a:r>
            <a:r>
              <a:rPr lang="cs-CZ" sz="2000" dirty="0" smtClean="0">
                <a:latin typeface="Cambria" pitchFamily="18" charset="0"/>
              </a:rPr>
              <a:t>let, </a:t>
            </a:r>
            <a:r>
              <a:rPr lang="cs-CZ" sz="2000" b="1" u="sng" dirty="0" smtClean="0">
                <a:latin typeface="Cambria" pitchFamily="18" charset="0"/>
              </a:rPr>
              <a:t>za podmínek § 158 odst. 9 TŘ</a:t>
            </a:r>
            <a:r>
              <a:rPr lang="cs-CZ" sz="2000" dirty="0" smtClean="0">
                <a:latin typeface="Cambria" pitchFamily="18" charset="0"/>
              </a:rPr>
              <a:t> </a:t>
            </a:r>
            <a:r>
              <a:rPr lang="cs-CZ" sz="2000" i="1" dirty="0" smtClean="0">
                <a:latin typeface="Cambria" pitchFamily="18" charset="0"/>
              </a:rPr>
              <a:t>(u HL lze obecně číst jen za souhlasu stran)</a:t>
            </a:r>
            <a:r>
              <a:rPr lang="cs-CZ" sz="2000" dirty="0" smtClean="0">
                <a:latin typeface="Cambria" pitchFamily="18" charset="0"/>
              </a:rPr>
              <a:t>, nikoliv formou úředního záznamu o podání vysvětlení podle § 158 odst. 5 TŘ </a:t>
            </a:r>
            <a:endParaRPr lang="cs-CZ" sz="2000" dirty="0" smtClean="0">
              <a:latin typeface="Cambria" pitchFamily="18" charset="0"/>
            </a:endParaRPr>
          </a:p>
          <a:p>
            <a:pPr algn="just"/>
            <a:endParaRPr lang="cs-CZ" sz="2000" dirty="0" smtClean="0">
              <a:latin typeface="Cambria" pitchFamily="18" charset="0"/>
            </a:endParaRPr>
          </a:p>
          <a:p>
            <a:pPr algn="just"/>
            <a:r>
              <a:rPr lang="cs-CZ" sz="2000" dirty="0" smtClean="0">
                <a:latin typeface="Cambria" pitchFamily="18" charset="0"/>
              </a:rPr>
              <a:t>u </a:t>
            </a:r>
            <a:r>
              <a:rPr lang="cs-CZ" sz="2000" b="1" dirty="0" smtClean="0">
                <a:latin typeface="Cambria" pitchFamily="18" charset="0"/>
              </a:rPr>
              <a:t>neodkladných a neopakovatelných úkonů </a:t>
            </a:r>
            <a:r>
              <a:rPr lang="cs-CZ" sz="2000" dirty="0" smtClean="0">
                <a:latin typeface="Cambria" pitchFamily="18" charset="0"/>
              </a:rPr>
              <a:t>nutno v protokolu uvést, z jakých důvodů je výslech dítěte za takový úkon považován </a:t>
            </a:r>
            <a:r>
              <a:rPr lang="cs-CZ" sz="2000" i="1" dirty="0" smtClean="0">
                <a:latin typeface="Cambria" pitchFamily="18" charset="0"/>
              </a:rPr>
              <a:t>(nikoli automaticky jen z důvodu nízkého věku; např. tehdy, jsou-li předmětem výslechu okolnosti, jejichž opakované oživování v paměti by mohlo vzhledem k nízkému věku a úrovni rozumové a mravní vyspělosti svědka nepříznivě ovlivnit jeho duševní a mravní vývoj) </a:t>
            </a:r>
            <a:r>
              <a:rPr lang="cs-CZ" sz="2000" dirty="0" smtClean="0">
                <a:latin typeface="Cambria" pitchFamily="18" charset="0"/>
              </a:rPr>
              <a:t>  </a:t>
            </a:r>
          </a:p>
          <a:p>
            <a:pPr algn="just"/>
            <a:endParaRPr lang="cs-CZ" sz="2000" dirty="0" smtClean="0">
              <a:latin typeface="Cambria" pitchFamily="18" charset="0"/>
            </a:endParaRPr>
          </a:p>
          <a:p>
            <a:pPr algn="just">
              <a:buNone/>
            </a:pPr>
            <a:endParaRPr lang="cs-CZ" sz="2200" dirty="0">
              <a:latin typeface="Cambria" pitchFamily="18" charset="0"/>
            </a:endParaRPr>
          </a:p>
          <a:p>
            <a:pPr algn="just"/>
            <a:endParaRPr lang="cs-CZ" sz="2000" b="1" dirty="0">
              <a:latin typeface="Cambria" pitchFamily="18" charset="0"/>
            </a:endParaRPr>
          </a:p>
          <a:p>
            <a:pPr algn="just"/>
            <a:endParaRPr lang="cs-CZ" sz="2000" b="1" dirty="0" smtClean="0">
              <a:latin typeface="Cambria" pitchFamily="18" charset="0"/>
            </a:endParaRPr>
          </a:p>
          <a:p>
            <a:pPr algn="just"/>
            <a:endParaRPr lang="cs-CZ" sz="2000" dirty="0" smtClean="0">
              <a:latin typeface="Cambria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sz="2000" b="1" dirty="0" smtClean="0">
                <a:latin typeface="Cambria" pitchFamily="18" charset="0"/>
              </a:rPr>
              <a:t>postup </a:t>
            </a:r>
            <a:r>
              <a:rPr lang="cs-CZ" sz="2000" b="1" dirty="0" smtClean="0">
                <a:latin typeface="Cambria" pitchFamily="18" charset="0"/>
              </a:rPr>
              <a:t>podle § 158 odst. 9 TŘ </a:t>
            </a:r>
            <a:r>
              <a:rPr lang="cs-CZ" sz="2000" dirty="0" smtClean="0">
                <a:latin typeface="Cambria" pitchFamily="18" charset="0"/>
              </a:rPr>
              <a:t>obligatorně </a:t>
            </a:r>
            <a:r>
              <a:rPr lang="cs-CZ" sz="2000" u="sng" dirty="0" smtClean="0">
                <a:latin typeface="Cambria" pitchFamily="18" charset="0"/>
              </a:rPr>
              <a:t>u osob mladších </a:t>
            </a:r>
            <a:r>
              <a:rPr lang="cs-CZ" sz="2000" u="sng" dirty="0" smtClean="0">
                <a:latin typeface="Cambria" pitchFamily="18" charset="0"/>
              </a:rPr>
              <a:t>15-ti </a:t>
            </a:r>
            <a:r>
              <a:rPr lang="cs-CZ" sz="2000" u="sng" dirty="0" smtClean="0">
                <a:latin typeface="Cambria" pitchFamily="18" charset="0"/>
              </a:rPr>
              <a:t>let</a:t>
            </a:r>
            <a:r>
              <a:rPr lang="cs-CZ" sz="2000" dirty="0" smtClean="0">
                <a:latin typeface="Cambria" pitchFamily="18" charset="0"/>
              </a:rPr>
              <a:t> ve fázi </a:t>
            </a:r>
            <a:r>
              <a:rPr lang="cs-CZ" sz="2000" dirty="0" smtClean="0">
                <a:latin typeface="Cambria" pitchFamily="18" charset="0"/>
              </a:rPr>
              <a:t>prověřování</a:t>
            </a:r>
          </a:p>
          <a:p>
            <a:pPr algn="just">
              <a:buNone/>
            </a:pPr>
            <a:endParaRPr lang="cs-CZ" sz="2000" dirty="0" smtClean="0">
              <a:latin typeface="Cambria" pitchFamily="18" charset="0"/>
            </a:endParaRPr>
          </a:p>
          <a:p>
            <a:pPr algn="just"/>
            <a:r>
              <a:rPr lang="cs-CZ" sz="2000" dirty="0" smtClean="0">
                <a:latin typeface="Cambria" pitchFamily="18" charset="0"/>
              </a:rPr>
              <a:t>Komentář k TŘ prof. JUDr. Šámala rozšiřuje aplikaci </a:t>
            </a:r>
            <a:r>
              <a:rPr lang="cs-CZ" sz="2000" u="sng" dirty="0" smtClean="0">
                <a:latin typeface="Cambria" pitchFamily="18" charset="0"/>
              </a:rPr>
              <a:t>věkové hranice 15 až 18 let</a:t>
            </a:r>
            <a:r>
              <a:rPr lang="cs-CZ" sz="2000" dirty="0" smtClean="0">
                <a:latin typeface="Cambria" pitchFamily="18" charset="0"/>
              </a:rPr>
              <a:t> ve smyslu § 102 odst. 1, 2 TŘ i na § 158 odst. 9 </a:t>
            </a:r>
            <a:r>
              <a:rPr lang="cs-CZ" sz="2000" dirty="0" smtClean="0">
                <a:latin typeface="Cambria" pitchFamily="18" charset="0"/>
              </a:rPr>
              <a:t>TŘ, </a:t>
            </a:r>
            <a:r>
              <a:rPr lang="cs-CZ" sz="2000" dirty="0" smtClean="0">
                <a:latin typeface="Cambria" pitchFamily="18" charset="0"/>
              </a:rPr>
              <a:t>jsou-li tyto osoby vyslýchány k okolnostem, jejichž oživování v paměti by vzhledem k jejich věku mohlo nepříznivě ovlivňovat jejich duševní a mravní vývoj </a:t>
            </a:r>
            <a:r>
              <a:rPr lang="cs-CZ" sz="2000" i="1" dirty="0" smtClean="0">
                <a:latin typeface="Cambria" pitchFamily="18" charset="0"/>
              </a:rPr>
              <a:t>(poté lze protokol o výslechu svědka u HL číst dle § 102 odst. 2 TŘ, tj. i bez souhlasu stran) </a:t>
            </a:r>
            <a:r>
              <a:rPr lang="cs-CZ" sz="2000" b="1" dirty="0" smtClean="0">
                <a:latin typeface="Cambria" pitchFamily="18" charset="0"/>
              </a:rPr>
              <a:t>X </a:t>
            </a:r>
            <a:r>
              <a:rPr lang="cs-CZ" sz="2000" dirty="0" smtClean="0">
                <a:latin typeface="Cambria" pitchFamily="18" charset="0"/>
              </a:rPr>
              <a:t>v ostatních případech jsou osoby ve věku 15 až 18 let ve fázi prověřování slyšeny jako svědci jen tehdy, A/ jde-li o osobu, o jejíž schopnosti správně a úplně vnímat, zapamatovat si nebo reprodukovat jsou s ohledem na její psychický stav pochybnosti nebo </a:t>
            </a:r>
            <a:endParaRPr lang="cs-CZ" sz="2000" dirty="0" smtClean="0">
              <a:latin typeface="Cambria" pitchFamily="18" charset="0"/>
            </a:endParaRPr>
          </a:p>
          <a:p>
            <a:pPr algn="just">
              <a:buNone/>
            </a:pPr>
            <a:r>
              <a:rPr lang="cs-CZ" sz="2000" dirty="0" smtClean="0">
                <a:latin typeface="Cambria" pitchFamily="18" charset="0"/>
              </a:rPr>
              <a:t> </a:t>
            </a:r>
            <a:r>
              <a:rPr lang="cs-CZ" sz="2000" dirty="0" smtClean="0">
                <a:latin typeface="Cambria" pitchFamily="18" charset="0"/>
              </a:rPr>
              <a:t>    </a:t>
            </a:r>
            <a:r>
              <a:rPr lang="cs-CZ" sz="2000" dirty="0" smtClean="0">
                <a:latin typeface="Cambria" pitchFamily="18" charset="0"/>
              </a:rPr>
              <a:t>B</a:t>
            </a:r>
            <a:r>
              <a:rPr lang="cs-CZ" sz="2000" dirty="0" smtClean="0">
                <a:latin typeface="Cambria" pitchFamily="18" charset="0"/>
              </a:rPr>
              <a:t>/ jde-li o osobu, jejíž výpověď má podle odůvodněného předpokladu rozhodující význam pro zahájení TS </a:t>
            </a:r>
            <a:r>
              <a:rPr lang="cs-CZ" sz="2000" i="1" dirty="0" smtClean="0">
                <a:latin typeface="Cambria" pitchFamily="18" charset="0"/>
              </a:rPr>
              <a:t>(pokud by mohla být terčem nátlaku či hrozí-li jiné ovlivňování její výpovědi)</a:t>
            </a:r>
            <a:r>
              <a:rPr lang="cs-CZ" sz="2000" dirty="0" smtClean="0">
                <a:latin typeface="Cambria" pitchFamily="18" charset="0"/>
              </a:rPr>
              <a:t>, jestliže prověřování trestního oznámení bude trvat delší dobu </a:t>
            </a:r>
            <a:r>
              <a:rPr lang="cs-CZ" sz="2000" i="1" dirty="0" smtClean="0">
                <a:latin typeface="Cambria" pitchFamily="18" charset="0"/>
              </a:rPr>
              <a:t>(hrozí ztráta důkazní hodnoty) – </a:t>
            </a:r>
            <a:r>
              <a:rPr lang="cs-CZ" sz="2000" dirty="0" smtClean="0">
                <a:latin typeface="Cambria" pitchFamily="18" charset="0"/>
              </a:rPr>
              <a:t>poté postup podle § 158 odst. 9 TŘ </a:t>
            </a:r>
            <a:r>
              <a:rPr lang="cs-CZ" sz="2000" i="1" dirty="0" smtClean="0">
                <a:latin typeface="Cambria" pitchFamily="18" charset="0"/>
              </a:rPr>
              <a:t>(protokol o výslechu svědka lze u HL číst jen za podmínek § 211 TŘ, tj. zejména za souhlasu stran) </a:t>
            </a:r>
            <a:r>
              <a:rPr lang="cs-CZ" sz="2000" dirty="0" smtClean="0">
                <a:latin typeface="Cambria" pitchFamily="18" charset="0"/>
              </a:rPr>
              <a:t>nebo </a:t>
            </a:r>
            <a:endParaRPr lang="cs-CZ" sz="2000" dirty="0" smtClean="0">
              <a:latin typeface="Cambria" pitchFamily="18" charset="0"/>
            </a:endParaRPr>
          </a:p>
          <a:p>
            <a:pPr algn="just">
              <a:buNone/>
            </a:pPr>
            <a:r>
              <a:rPr lang="cs-CZ" sz="2000" dirty="0" smtClean="0">
                <a:latin typeface="Cambria" pitchFamily="18" charset="0"/>
              </a:rPr>
              <a:t> </a:t>
            </a:r>
            <a:r>
              <a:rPr lang="cs-CZ" sz="2000" dirty="0" smtClean="0">
                <a:latin typeface="Cambria" pitchFamily="18" charset="0"/>
              </a:rPr>
              <a:t>    </a:t>
            </a:r>
            <a:r>
              <a:rPr lang="cs-CZ" sz="2000" dirty="0" smtClean="0">
                <a:latin typeface="Cambria" pitchFamily="18" charset="0"/>
              </a:rPr>
              <a:t>C</a:t>
            </a:r>
            <a:r>
              <a:rPr lang="cs-CZ" sz="2000" dirty="0" smtClean="0">
                <a:latin typeface="Cambria" pitchFamily="18" charset="0"/>
              </a:rPr>
              <a:t>/ nejsou v této fázi řízení jako svědci vůbec slyšeny  </a:t>
            </a:r>
            <a:r>
              <a:rPr lang="cs-CZ" sz="2000" i="1" dirty="0" smtClean="0">
                <a:latin typeface="Cambria" pitchFamily="18" charset="0"/>
              </a:rPr>
              <a:t>(např. jen ÚZ o podaném vysvětlení)</a:t>
            </a:r>
            <a:r>
              <a:rPr lang="cs-CZ" sz="2000" dirty="0" smtClean="0">
                <a:latin typeface="Cambria" pitchFamily="18" charset="0"/>
              </a:rPr>
              <a:t>    </a:t>
            </a:r>
            <a:endParaRPr lang="cs-CZ" sz="2000" dirty="0" smtClean="0">
              <a:latin typeface="Cambria" pitchFamily="18" charset="0"/>
            </a:endParaRPr>
          </a:p>
          <a:p>
            <a:pPr algn="just"/>
            <a:endParaRPr lang="cs-CZ" sz="2000" dirty="0" smtClean="0">
              <a:latin typeface="Cambria" pitchFamily="18" charset="0"/>
            </a:endParaRPr>
          </a:p>
          <a:p>
            <a:pPr algn="just">
              <a:buNone/>
            </a:pPr>
            <a:endParaRPr lang="cs-CZ" sz="2200" dirty="0">
              <a:latin typeface="Cambria" pitchFamily="18" charset="0"/>
            </a:endParaRPr>
          </a:p>
          <a:p>
            <a:pPr algn="just"/>
            <a:endParaRPr lang="cs-CZ" sz="2000" b="1" dirty="0">
              <a:latin typeface="Cambria" pitchFamily="18" charset="0"/>
            </a:endParaRPr>
          </a:p>
          <a:p>
            <a:pPr algn="just"/>
            <a:endParaRPr lang="cs-CZ" sz="2000" b="1" dirty="0" smtClean="0">
              <a:latin typeface="Cambria" pitchFamily="18" charset="0"/>
            </a:endParaRPr>
          </a:p>
          <a:p>
            <a:pPr algn="just"/>
            <a:endParaRPr lang="cs-CZ" sz="2000" dirty="0" smtClean="0">
              <a:latin typeface="Cambria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pPr algn="just"/>
            <a:r>
              <a:rPr lang="cs-CZ" sz="2200" dirty="0" smtClean="0">
                <a:latin typeface="Cambria" pitchFamily="18" charset="0"/>
              </a:rPr>
              <a:t>vhodnost </a:t>
            </a:r>
            <a:r>
              <a:rPr lang="cs-CZ" sz="2200" b="1" dirty="0" smtClean="0">
                <a:latin typeface="Cambria" pitchFamily="18" charset="0"/>
              </a:rPr>
              <a:t>použití audiovizuální techniky </a:t>
            </a:r>
            <a:r>
              <a:rPr lang="cs-CZ" sz="2200" dirty="0" smtClean="0">
                <a:latin typeface="Cambria" pitchFamily="18" charset="0"/>
              </a:rPr>
              <a:t>při prvotním výslechu poškozeného dítěte (</a:t>
            </a:r>
            <a:r>
              <a:rPr lang="cs-CZ" sz="2200" i="1" dirty="0" smtClean="0">
                <a:latin typeface="Cambria" pitchFamily="18" charset="0"/>
              </a:rPr>
              <a:t>zachycení aktuálního psychického stavu dítěte, jeho poranění, způsobu reakce na kladené dotazy apod.)</a:t>
            </a:r>
          </a:p>
          <a:p>
            <a:pPr algn="just"/>
            <a:endParaRPr lang="cs-CZ" sz="2200" i="1" dirty="0" smtClean="0">
              <a:latin typeface="Cambria" pitchFamily="18" charset="0"/>
            </a:endParaRPr>
          </a:p>
          <a:p>
            <a:pPr algn="just"/>
            <a:r>
              <a:rPr lang="cs-CZ" sz="2200" dirty="0">
                <a:latin typeface="Cambria" pitchFamily="18" charset="0"/>
              </a:rPr>
              <a:t>v</a:t>
            </a:r>
            <a:r>
              <a:rPr lang="cs-CZ" sz="2200" dirty="0" smtClean="0">
                <a:latin typeface="Cambria" pitchFamily="18" charset="0"/>
              </a:rPr>
              <a:t>yužití institutu </a:t>
            </a:r>
            <a:r>
              <a:rPr lang="cs-CZ" sz="2200" b="1" dirty="0" smtClean="0">
                <a:latin typeface="Cambria" pitchFamily="18" charset="0"/>
              </a:rPr>
              <a:t>prohlášení oběti o dopadu TČ na její dosavadní život </a:t>
            </a:r>
            <a:r>
              <a:rPr lang="cs-CZ" sz="2200" dirty="0" smtClean="0">
                <a:latin typeface="Cambria" pitchFamily="18" charset="0"/>
              </a:rPr>
              <a:t>(§ 22 zák. o obětech TČ a § 43 odst. 4 TŘ, § 212a TŘ)</a:t>
            </a:r>
            <a:endParaRPr lang="cs-CZ" sz="2200" b="1" dirty="0" smtClean="0">
              <a:latin typeface="Cambria" pitchFamily="18" charset="0"/>
            </a:endParaRPr>
          </a:p>
          <a:p>
            <a:pPr algn="just"/>
            <a:endParaRPr lang="cs-CZ" sz="2200" b="1" dirty="0" smtClean="0">
              <a:latin typeface="Cambria" pitchFamily="18" charset="0"/>
            </a:endParaRPr>
          </a:p>
          <a:p>
            <a:pPr algn="just"/>
            <a:r>
              <a:rPr lang="cs-CZ" sz="2200" dirty="0" smtClean="0">
                <a:latin typeface="Cambria" pitchFamily="18" charset="0"/>
              </a:rPr>
              <a:t>v řízení před soudem zvážit </a:t>
            </a:r>
            <a:r>
              <a:rPr lang="cs-CZ" sz="2200" b="1" dirty="0" smtClean="0">
                <a:latin typeface="Cambria" pitchFamily="18" charset="0"/>
              </a:rPr>
              <a:t>možnost výslechu dítěte v nepřítomnosti obžalovaného</a:t>
            </a:r>
            <a:r>
              <a:rPr lang="cs-CZ" sz="2200" dirty="0" smtClean="0">
                <a:latin typeface="Cambria" pitchFamily="18" charset="0"/>
              </a:rPr>
              <a:t>  (§ 209 TŘ), popř. s využitím </a:t>
            </a:r>
            <a:r>
              <a:rPr lang="cs-CZ" sz="2200" b="1" dirty="0" smtClean="0">
                <a:latin typeface="Cambria" pitchFamily="18" charset="0"/>
              </a:rPr>
              <a:t>videokonferenčního zařízení </a:t>
            </a:r>
            <a:r>
              <a:rPr lang="cs-CZ" sz="2200" dirty="0" smtClean="0">
                <a:latin typeface="Cambria" pitchFamily="18" charset="0"/>
              </a:rPr>
              <a:t>(§ 111a TŘ) + </a:t>
            </a:r>
            <a:r>
              <a:rPr lang="cs-CZ" sz="2200" b="1" dirty="0" smtClean="0">
                <a:latin typeface="Cambria" pitchFamily="18" charset="0"/>
              </a:rPr>
              <a:t>vyloučení veřejnosti</a:t>
            </a:r>
            <a:r>
              <a:rPr lang="cs-CZ" sz="2200" dirty="0" smtClean="0">
                <a:latin typeface="Cambria" pitchFamily="18" charset="0"/>
              </a:rPr>
              <a:t> po dobu výslechu dítěte z důvodu ochrany jeho zájmů (§ 200 TŘ)</a:t>
            </a:r>
          </a:p>
          <a:p>
            <a:pPr algn="just"/>
            <a:endParaRPr lang="cs-CZ" sz="2200" b="1" dirty="0">
              <a:latin typeface="Cambria" pitchFamily="18" charset="0"/>
            </a:endParaRPr>
          </a:p>
          <a:p>
            <a:pPr algn="just"/>
            <a:endParaRPr lang="cs-CZ" sz="2200" b="1" dirty="0" smtClean="0">
              <a:latin typeface="Cambria" pitchFamily="18" charset="0"/>
            </a:endParaRPr>
          </a:p>
          <a:p>
            <a:pPr algn="just"/>
            <a:endParaRPr lang="cs-CZ" sz="2200" dirty="0" smtClean="0">
              <a:latin typeface="Cambria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rmAutofit/>
          </a:bodyPr>
          <a:lstStyle/>
          <a:p>
            <a:pPr algn="just"/>
            <a:endParaRPr lang="cs-CZ" sz="2200" dirty="0" smtClean="0">
              <a:latin typeface="Cambria" pitchFamily="18" charset="0"/>
            </a:endParaRPr>
          </a:p>
          <a:p>
            <a:pPr algn="just"/>
            <a:r>
              <a:rPr lang="cs-CZ" sz="2200" dirty="0" smtClean="0">
                <a:latin typeface="Cambria" pitchFamily="18" charset="0"/>
              </a:rPr>
              <a:t>institut </a:t>
            </a:r>
            <a:r>
              <a:rPr lang="cs-CZ" sz="2200" b="1" dirty="0" smtClean="0">
                <a:latin typeface="Cambria" pitchFamily="18" charset="0"/>
              </a:rPr>
              <a:t>oddělených čekáren pro poškozené, svědky a jejich doprovod</a:t>
            </a:r>
            <a:r>
              <a:rPr lang="cs-CZ" sz="2200" dirty="0" smtClean="0">
                <a:latin typeface="Cambria" pitchFamily="18" charset="0"/>
              </a:rPr>
              <a:t> </a:t>
            </a:r>
            <a:r>
              <a:rPr lang="cs-CZ" sz="2200" i="1" dirty="0" smtClean="0">
                <a:latin typeface="Cambria" pitchFamily="18" charset="0"/>
              </a:rPr>
              <a:t>(zejména v budovách soudů)</a:t>
            </a:r>
          </a:p>
          <a:p>
            <a:pPr algn="just"/>
            <a:endParaRPr lang="cs-CZ" sz="2200" i="1" dirty="0" smtClean="0">
              <a:latin typeface="Cambria" pitchFamily="18" charset="0"/>
            </a:endParaRPr>
          </a:p>
          <a:p>
            <a:pPr algn="just"/>
            <a:r>
              <a:rPr lang="cs-CZ" sz="2200" b="1" dirty="0" smtClean="0">
                <a:latin typeface="Cambria" pitchFamily="18" charset="0"/>
              </a:rPr>
              <a:t>zákaz jakéhokoli zveřejňování informací </a:t>
            </a:r>
            <a:r>
              <a:rPr lang="cs-CZ" sz="2200" dirty="0" smtClean="0">
                <a:latin typeface="Cambria" pitchFamily="18" charset="0"/>
              </a:rPr>
              <a:t>umožňujících zjištění totožnosti poškozeného, je-li osobou mladší </a:t>
            </a:r>
            <a:r>
              <a:rPr lang="cs-CZ" sz="2200" dirty="0" smtClean="0">
                <a:latin typeface="Cambria" pitchFamily="18" charset="0"/>
              </a:rPr>
              <a:t>18-ti </a:t>
            </a:r>
            <a:r>
              <a:rPr lang="cs-CZ" sz="2200" dirty="0" smtClean="0">
                <a:latin typeface="Cambria" pitchFamily="18" charset="0"/>
              </a:rPr>
              <a:t>let (§ </a:t>
            </a:r>
            <a:r>
              <a:rPr lang="cs-CZ" sz="2200" dirty="0" smtClean="0">
                <a:latin typeface="Cambria" pitchFamily="18" charset="0"/>
              </a:rPr>
              <a:t>8b odst. 2, 3, 4 TŘ</a:t>
            </a:r>
            <a:r>
              <a:rPr lang="cs-CZ" sz="2200" dirty="0" smtClean="0">
                <a:latin typeface="Cambria" pitchFamily="18" charset="0"/>
              </a:rPr>
              <a:t>) – </a:t>
            </a:r>
            <a:r>
              <a:rPr lang="cs-CZ" sz="2200" i="1" dirty="0" smtClean="0">
                <a:latin typeface="Cambria" pitchFamily="18" charset="0"/>
              </a:rPr>
              <a:t>včetně obrazových a zvukových záznamů o průběhu HL/VZ a osobních údajů poškozeného při zveřejnění pravomocného rozsudku </a:t>
            </a:r>
            <a:endParaRPr lang="cs-CZ" sz="2200" dirty="0" smtClean="0">
              <a:latin typeface="Cambria" pitchFamily="18" charset="0"/>
            </a:endParaRPr>
          </a:p>
          <a:p>
            <a:pPr algn="just"/>
            <a:r>
              <a:rPr lang="cs-CZ" sz="2200" dirty="0" smtClean="0">
                <a:latin typeface="Cambria" pitchFamily="18" charset="0"/>
              </a:rPr>
              <a:t>informace lze zveřejnit jen pro účely pátrání, pro dosažení účelu trestního řízení, odůvodňuje-li to veřejný zájem nebo se souhlasem poškozeného, resp. jeho zákonného zástupce</a:t>
            </a:r>
          </a:p>
          <a:p>
            <a:pPr algn="just"/>
            <a:endParaRPr lang="cs-CZ" sz="2000" b="1" i="1" dirty="0" smtClean="0">
              <a:latin typeface="Cambria" pitchFamily="18" charset="0"/>
            </a:endParaRPr>
          </a:p>
          <a:p>
            <a:pPr algn="just">
              <a:buNone/>
            </a:pPr>
            <a:endParaRPr lang="cs-CZ" sz="2000" b="1" i="1" dirty="0" smtClean="0">
              <a:latin typeface="Cambria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altLang="cs-CZ" sz="2200" b="1" dirty="0" smtClean="0">
                <a:latin typeface="Cambria" pitchFamily="18" charset="0"/>
              </a:rPr>
              <a:t>omezení údajů</a:t>
            </a:r>
            <a:r>
              <a:rPr lang="cs-CZ" altLang="cs-CZ" sz="2200" i="1" dirty="0" smtClean="0">
                <a:latin typeface="Cambria" pitchFamily="18" charset="0"/>
              </a:rPr>
              <a:t> (o bydlišti, doručovací adrese, místě výkonu zaměstnání či podnikání poškozeného, svědka, zákonného zástupce, opatrovníka, zmocněnce nebo důvěrníka + údajů o osobních, rodinných a majetkových poměrech poškozeného a svědka) </a:t>
            </a:r>
            <a:r>
              <a:rPr lang="cs-CZ" altLang="cs-CZ" sz="2200" b="1" dirty="0" smtClean="0">
                <a:latin typeface="Cambria" pitchFamily="18" charset="0"/>
              </a:rPr>
              <a:t>uváděných při sepisu protokolu</a:t>
            </a:r>
            <a:r>
              <a:rPr lang="cs-CZ" altLang="cs-CZ" sz="2200" dirty="0" smtClean="0">
                <a:latin typeface="Cambria" pitchFamily="18" charset="0"/>
              </a:rPr>
              <a:t> o provedení úkonu trestního řízení  </a:t>
            </a:r>
            <a:r>
              <a:rPr lang="cs-CZ" altLang="cs-CZ" sz="2200" i="1" dirty="0" smtClean="0">
                <a:latin typeface="Cambria" pitchFamily="18" charset="0"/>
              </a:rPr>
              <a:t>(§ 55 odst. 1 písm. c) TŘ)</a:t>
            </a:r>
          </a:p>
          <a:p>
            <a:pPr algn="just"/>
            <a:r>
              <a:rPr lang="cs-CZ" altLang="cs-CZ" sz="2200" b="1" dirty="0" smtClean="0">
                <a:latin typeface="Cambria" pitchFamily="18" charset="0"/>
              </a:rPr>
              <a:t>pouze na žádost těchto osob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  <a:r>
              <a:rPr lang="cs-CZ" altLang="cs-CZ" sz="2200" i="1" dirty="0" smtClean="0">
                <a:latin typeface="Cambria" pitchFamily="18" charset="0"/>
              </a:rPr>
              <a:t>(nejsou-li údaje nezbytné pro dosažení účelu trestního řízení) </a:t>
            </a:r>
            <a:endParaRPr lang="cs-CZ" altLang="cs-CZ" sz="2200" dirty="0" smtClean="0">
              <a:latin typeface="Cambria" pitchFamily="18" charset="0"/>
            </a:endParaRPr>
          </a:p>
          <a:p>
            <a:pPr algn="just"/>
            <a:r>
              <a:rPr lang="cs-CZ" altLang="cs-CZ" sz="2200" dirty="0" smtClean="0">
                <a:latin typeface="Cambria" pitchFamily="18" charset="0"/>
              </a:rPr>
              <a:t>na žádost obhajoby jí mohou být potřebné údaje (</a:t>
            </a:r>
            <a:r>
              <a:rPr lang="cs-CZ" altLang="cs-CZ" sz="2200" i="1" dirty="0" smtClean="0">
                <a:latin typeface="Cambria" pitchFamily="18" charset="0"/>
              </a:rPr>
              <a:t>nezbytné  pro řádné uplatnění práva na obhajobu</a:t>
            </a:r>
            <a:r>
              <a:rPr lang="cs-CZ" altLang="cs-CZ" sz="2200" dirty="0" smtClean="0">
                <a:latin typeface="Cambria" pitchFamily="18" charset="0"/>
              </a:rPr>
              <a:t>) sděleny </a:t>
            </a:r>
          </a:p>
          <a:p>
            <a:pPr algn="just">
              <a:buNone/>
            </a:pPr>
            <a:endParaRPr lang="cs-CZ" altLang="cs-CZ" sz="2200" dirty="0" smtClean="0">
              <a:latin typeface="Cambria" pitchFamily="18" charset="0"/>
            </a:endParaRPr>
          </a:p>
          <a:p>
            <a:pPr algn="just"/>
            <a:r>
              <a:rPr lang="cs-CZ" altLang="cs-CZ" sz="2200" b="1" dirty="0" smtClean="0">
                <a:latin typeface="Cambria" pitchFamily="18" charset="0"/>
              </a:rPr>
              <a:t>identickou ochranu údajů je třeba zabezpečit i pro případ nahlížení do spisu</a:t>
            </a:r>
            <a:r>
              <a:rPr lang="cs-CZ" altLang="cs-CZ" sz="2200" dirty="0" smtClean="0">
                <a:latin typeface="Cambria" pitchFamily="18" charset="0"/>
              </a:rPr>
              <a:t> (</a:t>
            </a:r>
            <a:r>
              <a:rPr lang="cs-CZ" altLang="cs-CZ" sz="2200" i="1" dirty="0" smtClean="0">
                <a:latin typeface="Cambria" pitchFamily="18" charset="0"/>
              </a:rPr>
              <a:t>viz § 55 odst. 1 písm. c) a § 65 odst. 6 TŘ)</a:t>
            </a:r>
          </a:p>
          <a:p>
            <a:pPr algn="just"/>
            <a:endParaRPr lang="cs-CZ" altLang="cs-CZ" sz="2200" i="1" dirty="0" smtClean="0">
              <a:latin typeface="Cambria" pitchFamily="18" charset="0"/>
            </a:endParaRPr>
          </a:p>
          <a:p>
            <a:pPr algn="just">
              <a:buNone/>
            </a:pPr>
            <a:endParaRPr lang="cs-CZ" altLang="cs-CZ" sz="2200" i="1" dirty="0" smtClean="0">
              <a:latin typeface="Cambria" pitchFamily="18" charset="0"/>
            </a:endParaRPr>
          </a:p>
          <a:p>
            <a:pPr algn="just"/>
            <a:r>
              <a:rPr lang="cs-CZ" altLang="cs-CZ" sz="2200" b="1" dirty="0" smtClean="0">
                <a:latin typeface="Cambria" pitchFamily="18" charset="0"/>
              </a:rPr>
              <a:t>vyloučení konfrontace</a:t>
            </a:r>
            <a:r>
              <a:rPr lang="cs-CZ" altLang="cs-CZ" sz="2200" dirty="0" smtClean="0">
                <a:latin typeface="Cambria" pitchFamily="18" charset="0"/>
              </a:rPr>
              <a:t> mezi poškozeným mladším 18-ti let a obviněným v případech trestných činů proti lidské důstojnosti v sexuální oblasti </a:t>
            </a:r>
            <a:r>
              <a:rPr lang="cs-CZ" altLang="cs-CZ" sz="2200" i="1" dirty="0" smtClean="0">
                <a:latin typeface="Cambria" pitchFamily="18" charset="0"/>
              </a:rPr>
              <a:t>(novelizace ustanovení § 104a odst. 5 TŘ)</a:t>
            </a:r>
          </a:p>
          <a:p>
            <a:pPr algn="just">
              <a:lnSpc>
                <a:spcPct val="70000"/>
              </a:lnSpc>
            </a:pPr>
            <a:endParaRPr lang="cs-CZ" altLang="cs-CZ" sz="2000" i="1" dirty="0" smtClean="0">
              <a:latin typeface="Cambria" pitchFamily="18" charset="0"/>
            </a:endParaRPr>
          </a:p>
          <a:p>
            <a:pPr algn="just">
              <a:lnSpc>
                <a:spcPct val="70000"/>
              </a:lnSpc>
            </a:pPr>
            <a:endParaRPr lang="cs-CZ" altLang="cs-CZ" sz="2000" i="1" dirty="0" smtClean="0">
              <a:latin typeface="Cambria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marL="355600" indent="-355600" algn="just"/>
            <a:r>
              <a:rPr lang="cs-CZ" altLang="cs-CZ" sz="2200" dirty="0" smtClean="0">
                <a:latin typeface="Cambria" pitchFamily="18" charset="0"/>
              </a:rPr>
              <a:t>přijetí </a:t>
            </a:r>
            <a:r>
              <a:rPr lang="cs-CZ" altLang="cs-CZ" sz="2200" b="1" dirty="0" smtClean="0">
                <a:latin typeface="Cambria" pitchFamily="18" charset="0"/>
              </a:rPr>
              <a:t>opatření bránících bezprostřednímu vizuálnímu kontaktu </a:t>
            </a:r>
            <a:r>
              <a:rPr lang="cs-CZ" altLang="cs-CZ" sz="2200" b="1" dirty="0" smtClean="0">
                <a:latin typeface="Cambria" pitchFamily="18" charset="0"/>
              </a:rPr>
              <a:t>dětské oběti </a:t>
            </a:r>
            <a:r>
              <a:rPr lang="cs-CZ" altLang="cs-CZ" sz="2200" b="1" dirty="0" smtClean="0">
                <a:latin typeface="Cambria" pitchFamily="18" charset="0"/>
              </a:rPr>
              <a:t>s podezřelým/obviněným</a:t>
            </a:r>
            <a:r>
              <a:rPr lang="cs-CZ" altLang="cs-CZ" sz="2200" dirty="0" smtClean="0">
                <a:latin typeface="Cambria" pitchFamily="18" charset="0"/>
              </a:rPr>
              <a:t> při úkonech, kterých se oběť účastní </a:t>
            </a:r>
            <a:r>
              <a:rPr lang="cs-CZ" altLang="cs-CZ" sz="2200" i="1" dirty="0" smtClean="0">
                <a:latin typeface="Cambria" pitchFamily="18" charset="0"/>
              </a:rPr>
              <a:t>(viz § 17 zák. o obětech TČ)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</a:p>
          <a:p>
            <a:pPr marL="355600" indent="-355600" algn="just"/>
            <a:r>
              <a:rPr lang="cs-CZ" altLang="cs-CZ" sz="2200" dirty="0" smtClean="0">
                <a:latin typeface="Cambria" pitchFamily="18" charset="0"/>
              </a:rPr>
              <a:t>na žádost oběti</a:t>
            </a:r>
          </a:p>
          <a:p>
            <a:pPr marL="355600" indent="-355600" algn="just"/>
            <a:r>
              <a:rPr lang="cs-CZ" altLang="cs-CZ" sz="2200" dirty="0" smtClean="0">
                <a:latin typeface="Cambria" pitchFamily="18" charset="0"/>
              </a:rPr>
              <a:t>v kterékoli fázi TŘ, i před jeho zahájením </a:t>
            </a:r>
            <a:r>
              <a:rPr lang="cs-CZ" altLang="cs-CZ" sz="2200" i="1" dirty="0" smtClean="0">
                <a:latin typeface="Cambria" pitchFamily="18" charset="0"/>
              </a:rPr>
              <a:t>(zejména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  <a:r>
              <a:rPr lang="cs-CZ" altLang="cs-CZ" sz="2200" i="1" dirty="0" smtClean="0">
                <a:latin typeface="Cambria" pitchFamily="18" charset="0"/>
              </a:rPr>
              <a:t>při výslechu či podání vysvětlení)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</a:p>
          <a:p>
            <a:pPr marL="355600" indent="-355600" algn="just"/>
            <a:r>
              <a:rPr lang="cs-CZ" altLang="cs-CZ" sz="2200" dirty="0" smtClean="0">
                <a:latin typeface="Cambria" pitchFamily="18" charset="0"/>
              </a:rPr>
              <a:t>u </a:t>
            </a:r>
            <a:r>
              <a:rPr lang="cs-CZ" altLang="cs-CZ" sz="2200" b="1" dirty="0" smtClean="0">
                <a:latin typeface="Cambria" pitchFamily="18" charset="0"/>
              </a:rPr>
              <a:t>zvlášť zranitelných obětí</a:t>
            </a:r>
            <a:r>
              <a:rPr lang="cs-CZ" altLang="cs-CZ" sz="2200" dirty="0" smtClean="0">
                <a:latin typeface="Cambria" pitchFamily="18" charset="0"/>
              </a:rPr>
              <a:t> je příslušný orgán povinen žádosti vyhovět, nevylučuje-li to povaha prováděného úkonu</a:t>
            </a:r>
          </a:p>
          <a:p>
            <a:pPr marL="355600" indent="-355600" algn="just"/>
            <a:r>
              <a:rPr lang="cs-CZ" altLang="cs-CZ" sz="2200" dirty="0" smtClean="0">
                <a:latin typeface="Cambria" pitchFamily="18" charset="0"/>
              </a:rPr>
              <a:t>nelze-li žádosti vyhovět </a:t>
            </a:r>
            <a:r>
              <a:rPr lang="cs-CZ" altLang="cs-CZ" sz="2200" i="1" dirty="0" smtClean="0">
                <a:latin typeface="Cambria" pitchFamily="18" charset="0"/>
              </a:rPr>
              <a:t>(vylučuje-li to povaha úkonu),</a:t>
            </a:r>
            <a:r>
              <a:rPr lang="cs-CZ" altLang="cs-CZ" sz="2200" dirty="0" smtClean="0">
                <a:latin typeface="Cambria" pitchFamily="18" charset="0"/>
              </a:rPr>
              <a:t> zabrání se kontaktu oběti s pachatelem před a po skončení prováděného úkonu</a:t>
            </a:r>
          </a:p>
          <a:p>
            <a:pPr marL="355600" indent="-355600" algn="just"/>
            <a:r>
              <a:rPr lang="cs-CZ" altLang="cs-CZ" sz="2200" dirty="0" smtClean="0">
                <a:latin typeface="Cambria" pitchFamily="18" charset="0"/>
              </a:rPr>
              <a:t>nesmí být porušeno právo na obhajobu </a:t>
            </a:r>
            <a:r>
              <a:rPr lang="cs-CZ" altLang="cs-CZ" sz="2200" i="1" dirty="0" smtClean="0">
                <a:latin typeface="Cambria" pitchFamily="18" charset="0"/>
              </a:rPr>
              <a:t>(např. využití audiovizuální techniky)</a:t>
            </a:r>
            <a:r>
              <a:rPr lang="cs-CZ" altLang="cs-CZ" sz="2200" dirty="0" smtClean="0">
                <a:latin typeface="Cambria" pitchFamily="18" charset="0"/>
              </a:rPr>
              <a:t> </a:t>
            </a:r>
          </a:p>
          <a:p>
            <a:pPr marL="355600" indent="-355600" algn="just"/>
            <a:endParaRPr lang="cs-CZ" altLang="cs-CZ" sz="2200" dirty="0" smtClean="0">
              <a:latin typeface="Cambria" pitchFamily="18" charset="0"/>
            </a:endParaRPr>
          </a:p>
          <a:p>
            <a:pPr marL="355600" indent="-355600" algn="just"/>
            <a:endParaRPr lang="cs-CZ" altLang="cs-CZ" sz="2200" dirty="0" smtClean="0">
              <a:latin typeface="Cambria" pitchFamily="18" charset="0"/>
            </a:endParaRPr>
          </a:p>
          <a:p>
            <a:pPr marL="355600" indent="-355600" algn="just"/>
            <a:r>
              <a:rPr lang="cs-CZ" sz="2200" dirty="0" smtClean="0">
                <a:latin typeface="Cambria" pitchFamily="18" charset="0"/>
              </a:rPr>
              <a:t>zvážit iniciaci </a:t>
            </a:r>
            <a:r>
              <a:rPr lang="cs-CZ" sz="2200" b="1" dirty="0" smtClean="0">
                <a:latin typeface="Cambria" pitchFamily="18" charset="0"/>
              </a:rPr>
              <a:t>uložení předběžného opatření již ve fázi přípravného řízení </a:t>
            </a:r>
            <a:r>
              <a:rPr lang="cs-CZ" sz="2200" dirty="0" smtClean="0">
                <a:latin typeface="Cambria" pitchFamily="18" charset="0"/>
              </a:rPr>
              <a:t>– zejména zákazu styku obviněného s poškozeným dítětem (§ 88d TŘ) či zákaz vstupu obviněného do společného obydlí užívaného s poškozeným dítětem a jeho bezprostředního okolí (§ 88e TŘ) + zvážit </a:t>
            </a:r>
            <a:r>
              <a:rPr lang="cs-CZ" sz="2200" b="1" dirty="0" smtClean="0">
                <a:latin typeface="Cambria" pitchFamily="18" charset="0"/>
              </a:rPr>
              <a:t>návaznost přiměřených omezení a přiměřených povinností </a:t>
            </a:r>
            <a:r>
              <a:rPr lang="cs-CZ" sz="2200" dirty="0" smtClean="0">
                <a:latin typeface="Cambria" pitchFamily="18" charset="0"/>
              </a:rPr>
              <a:t>stanovených v souvislosti s ukládáním tzv. alternativních trestů (§ 48 odst. 4 TZ) </a:t>
            </a:r>
            <a:endParaRPr lang="cs-CZ" sz="2200" b="1" dirty="0" smtClean="0">
              <a:latin typeface="Cambria" pitchFamily="18" charset="0"/>
            </a:endParaRPr>
          </a:p>
          <a:p>
            <a:pPr marL="609600" indent="-609600" algn="just">
              <a:lnSpc>
                <a:spcPct val="70000"/>
              </a:lnSpc>
            </a:pPr>
            <a:endParaRPr lang="cs-CZ" altLang="cs-CZ" sz="2000" dirty="0" smtClean="0">
              <a:latin typeface="Cambria" pitchFamily="18" charset="0"/>
            </a:endParaRPr>
          </a:p>
          <a:p>
            <a:pPr marL="609600" indent="-609600" algn="just">
              <a:lnSpc>
                <a:spcPct val="70000"/>
              </a:lnSpc>
            </a:pPr>
            <a:endParaRPr lang="cs-CZ" altLang="cs-CZ" sz="2000" dirty="0" smtClean="0">
              <a:latin typeface="Cambria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  <a:p>
            <a:pPr algn="ctr">
              <a:buNone/>
            </a:pP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  <a:p>
            <a:pPr algn="ctr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Děkuji za pozornost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5245-78A1-456F-A4CD-684544FB0AFC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36</TotalTime>
  <Words>2982</Words>
  <Application>Microsoft Office PowerPoint</Application>
  <PresentationFormat>Předvádění na obrazovce (4:3)</PresentationFormat>
  <Paragraphs>151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Aspekt</vt:lpstr>
      <vt:lpstr>Ministerstvo vnitra, odbor bezpečnostní politiky a prevence kriminality a Krajské ředitelství  policie  hl. m. Prahy   Právní prostředky vedoucí k ošetření potřeb dětských obětí v rámci trestního řízení</vt:lpstr>
      <vt:lpstr>Vymezení pojmů a statistika</vt:lpstr>
      <vt:lpstr>Snímek 3</vt:lpstr>
      <vt:lpstr>Snímek 4</vt:lpstr>
      <vt:lpstr>Snímek 5</vt:lpstr>
      <vt:lpstr>Dítě jako poškozený a oběť trestného činu</vt:lpstr>
      <vt:lpstr>Specifika trestního řízení, je-li poškozeným dítě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Ministerstvo vnitra, odbor bezpečnostní politiky a prevence kriminality a Krajské ředitelství  policie  hl. m. Prahy   Právní prostředky vedoucí k ošetření potřeb dětských obětí v rámci trestního řízení</dc:title>
  <dc:creator>Tomáš</dc:creator>
  <cp:lastModifiedBy>Tomáš</cp:lastModifiedBy>
  <cp:revision>5</cp:revision>
  <dcterms:created xsi:type="dcterms:W3CDTF">2015-12-01T21:23:16Z</dcterms:created>
  <dcterms:modified xsi:type="dcterms:W3CDTF">2015-12-01T21:59:27Z</dcterms:modified>
</cp:coreProperties>
</file>