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handoutMasterIdLst>
    <p:handoutMasterId r:id="rId25"/>
  </p:handoutMasterIdLst>
  <p:sldIdLst>
    <p:sldId id="257" r:id="rId2"/>
    <p:sldId id="258" r:id="rId3"/>
    <p:sldId id="268" r:id="rId4"/>
    <p:sldId id="269" r:id="rId5"/>
    <p:sldId id="261" r:id="rId6"/>
    <p:sldId id="262" r:id="rId7"/>
    <p:sldId id="266" r:id="rId8"/>
    <p:sldId id="271" r:id="rId9"/>
    <p:sldId id="273" r:id="rId10"/>
    <p:sldId id="274" r:id="rId11"/>
    <p:sldId id="276" r:id="rId12"/>
    <p:sldId id="277" r:id="rId13"/>
    <p:sldId id="263" r:id="rId14"/>
    <p:sldId id="264" r:id="rId15"/>
    <p:sldId id="267" r:id="rId16"/>
    <p:sldId id="270" r:id="rId17"/>
    <p:sldId id="278" r:id="rId18"/>
    <p:sldId id="279" r:id="rId19"/>
    <p:sldId id="280" r:id="rId20"/>
    <p:sldId id="281" r:id="rId21"/>
    <p:sldId id="282" r:id="rId22"/>
    <p:sldId id="25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9B"/>
    <a:srgbClr val="007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33" autoAdjust="0"/>
    <p:restoredTop sz="94660"/>
  </p:normalViewPr>
  <p:slideViewPr>
    <p:cSldViewPr snapToGrid="0">
      <p:cViewPr>
        <p:scale>
          <a:sx n="80" d="100"/>
          <a:sy n="80" d="100"/>
        </p:scale>
        <p:origin x="-198" y="-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9" d="100"/>
          <a:sy n="99" d="100"/>
        </p:scale>
        <p:origin x="349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9E54C-88CB-477E-850A-0699B67F13B4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9FD39-1016-4B8D-8E0E-518E7FD16E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202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590EA-BE79-0A4C-BB2A-41936DC496D4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ABA77-29BC-0845-8D0C-6D1BCC7E54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560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31366" y="1800003"/>
            <a:ext cx="7503876" cy="1446663"/>
          </a:xfrm>
        </p:spPr>
        <p:txBody>
          <a:bodyPr anchor="t"/>
          <a:lstStyle>
            <a:lvl1pPr algn="l">
              <a:defRPr lang="cs-CZ" sz="3600" b="1" i="0" u="none" strike="noStrike" kern="4800" baseline="0" smtClean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cs-CZ" sz="3600" b="1" i="0" u="none" strike="noStrike" baseline="0" dirty="0">
                <a:latin typeface="Technika-Bold" panose="00000600000000000000" pitchFamily="50" charset="-18"/>
              </a:rPr>
              <a:t>TITUL PREZENTACE</a:t>
            </a:r>
            <a:br>
              <a:rPr lang="cs-CZ" sz="3600" b="1" i="0" u="none" strike="noStrike" baseline="0" dirty="0">
                <a:latin typeface="Technika-Bold" panose="00000600000000000000" pitchFamily="50" charset="-18"/>
              </a:rPr>
            </a:br>
            <a:r>
              <a:rPr lang="cs-CZ" sz="3600" b="1" i="0" u="none" strike="noStrike" baseline="0" dirty="0">
                <a:latin typeface="Technika-Bold" panose="00000600000000000000" pitchFamily="50" charset="-18"/>
              </a:rPr>
              <a:t>PODTITUL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1366" y="3441734"/>
            <a:ext cx="7503875" cy="1771721"/>
          </a:xfrm>
        </p:spPr>
        <p:txBody>
          <a:bodyPr/>
          <a:lstStyle>
            <a:lvl1pPr marL="0" indent="0" algn="l">
              <a:buNone/>
              <a:defRPr lang="cs-CZ" sz="1800" b="1" i="0" u="none" strike="noStrike" kern="2800" baseline="0" smtClean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 marL="342884" indent="0" algn="ctr">
              <a:buNone/>
              <a:defRPr sz="1500"/>
            </a:lvl2pPr>
            <a:lvl3pPr marL="685766" indent="0" algn="ctr">
              <a:buNone/>
              <a:defRPr sz="1350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5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4" indent="0" algn="ctr">
              <a:buNone/>
              <a:defRPr sz="1200"/>
            </a:lvl9pPr>
          </a:lstStyle>
          <a:p>
            <a:r>
              <a:rPr lang="cs-CZ" dirty="0"/>
              <a:t>NÁZEV FAKULTY A PRACOVIŠTĚ</a:t>
            </a:r>
            <a:r>
              <a:rPr lang="en-US" dirty="0"/>
              <a:t/>
            </a:r>
            <a:br>
              <a:rPr lang="en-US" dirty="0"/>
            </a:br>
            <a:r>
              <a:rPr lang="cs-CZ" dirty="0"/>
              <a:t>AUTOR/TITUL JMÉNO PŘÍJMENÍ</a:t>
            </a:r>
            <a:r>
              <a:rPr lang="en-US" dirty="0"/>
              <a:t/>
            </a:r>
            <a:br>
              <a:rPr lang="en-US" dirty="0"/>
            </a:br>
            <a:r>
              <a:rPr lang="cs-CZ" dirty="0"/>
              <a:t>DATUM</a:t>
            </a:r>
          </a:p>
        </p:txBody>
      </p:sp>
    </p:spTree>
    <p:extLst>
      <p:ext uri="{BB962C8B-B14F-4D97-AF65-F5344CB8AC3E}">
        <p14:creationId xmlns:p14="http://schemas.microsoft.com/office/powerpoint/2010/main" val="149790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 hasCustomPrompt="1"/>
          </p:nvPr>
        </p:nvSpPr>
        <p:spPr>
          <a:xfrm>
            <a:off x="1316736" y="1800003"/>
            <a:ext cx="7518506" cy="1446663"/>
          </a:xfrm>
        </p:spPr>
        <p:txBody>
          <a:bodyPr anchor="t"/>
          <a:lstStyle>
            <a:lvl1pPr algn="l">
              <a:defRPr lang="cs-CZ" sz="3600" b="1" i="0" u="none" strike="noStrike" kern="4800" baseline="0" smtClean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cs-CZ" sz="3600" b="1" i="0" u="none" strike="noStrike" baseline="0" dirty="0">
                <a:latin typeface="Technika-Bold" panose="00000600000000000000" pitchFamily="50" charset="-18"/>
              </a:rPr>
              <a:t>TITUL PREZENTACE</a:t>
            </a:r>
            <a:br>
              <a:rPr lang="cs-CZ" sz="3600" b="1" i="0" u="none" strike="noStrike" baseline="0" dirty="0">
                <a:latin typeface="Technika-Bold" panose="00000600000000000000" pitchFamily="50" charset="-18"/>
              </a:rPr>
            </a:br>
            <a:r>
              <a:rPr lang="cs-CZ" sz="3600" b="1" i="0" u="none" strike="noStrike" baseline="0" dirty="0">
                <a:latin typeface="Technika-Bold" panose="00000600000000000000" pitchFamily="50" charset="-18"/>
              </a:rPr>
              <a:t>PODTITUL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16736" y="3441734"/>
            <a:ext cx="7518505" cy="1771721"/>
          </a:xfrm>
        </p:spPr>
        <p:txBody>
          <a:bodyPr/>
          <a:lstStyle>
            <a:lvl1pPr marL="0" indent="0" algn="l">
              <a:buNone/>
              <a:defRPr lang="cs-CZ" sz="1800" b="1" i="0" u="none" strike="noStrike" kern="2800" baseline="0" smtClean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342884" indent="0" algn="ctr">
              <a:buNone/>
              <a:defRPr sz="1500"/>
            </a:lvl2pPr>
            <a:lvl3pPr marL="685766" indent="0" algn="ctr">
              <a:buNone/>
              <a:defRPr sz="1350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5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4" indent="0" algn="ctr">
              <a:buNone/>
              <a:defRPr sz="1200"/>
            </a:lvl9pPr>
          </a:lstStyle>
          <a:p>
            <a:r>
              <a:rPr lang="cs-CZ" dirty="0"/>
              <a:t>NÁZEV FAKULTY A PRACOVIŠTĚ</a:t>
            </a:r>
            <a:r>
              <a:rPr lang="en-US" dirty="0"/>
              <a:t/>
            </a:r>
            <a:br>
              <a:rPr lang="en-US" dirty="0"/>
            </a:br>
            <a:r>
              <a:rPr lang="cs-CZ" dirty="0"/>
              <a:t>AUTOR/TITUL JMÉNO PŘÍJMENÍ</a:t>
            </a:r>
            <a:r>
              <a:rPr lang="en-US" dirty="0"/>
              <a:t/>
            </a:r>
            <a:br>
              <a:rPr lang="en-US" dirty="0"/>
            </a:br>
            <a:r>
              <a:rPr lang="cs-CZ" dirty="0"/>
              <a:t>DATUM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162" y="230134"/>
            <a:ext cx="1827346" cy="117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 userDrawn="1"/>
        </p:nvSpPr>
        <p:spPr>
          <a:xfrm>
            <a:off x="4494508" y="230134"/>
            <a:ext cx="4424767" cy="11791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556" y="131478"/>
            <a:ext cx="2572719" cy="127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67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455595" y="225427"/>
            <a:ext cx="7440756" cy="1165225"/>
          </a:xfrm>
        </p:spPr>
        <p:txBody>
          <a:bodyPr anchor="b">
            <a:normAutofit/>
          </a:bodyPr>
          <a:lstStyle>
            <a:lvl1pPr>
              <a:defRPr sz="2600" kern="28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cs-CZ" dirty="0" smtClean="0"/>
              <a:t>NADPIS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343025" y="1524002"/>
            <a:ext cx="7553325" cy="4981573"/>
          </a:xfrm>
        </p:spPr>
        <p:txBody>
          <a:bodyPr>
            <a:normAutofit/>
          </a:bodyPr>
          <a:lstStyle>
            <a:lvl1pPr marL="285750" indent="-285750">
              <a:buFont typeface="Wingdings" panose="05000000000000000000" pitchFamily="2" charset="2"/>
              <a:buChar char="§"/>
              <a:defRPr sz="1800" kern="30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 smtClean="0"/>
              <a:t>VLOŽIT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48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448410" y="1526721"/>
            <a:ext cx="7447940" cy="4883604"/>
          </a:xfrm>
        </p:spPr>
        <p:txBody>
          <a:bodyPr>
            <a:normAutofit/>
          </a:bodyPr>
          <a:lstStyle>
            <a:lvl1pPr marL="0" indent="0">
              <a:buNone/>
              <a:defRPr sz="1800" kern="30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VLOŽIT OBRÁZEK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1999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 userDrawn="1"/>
        </p:nvSpPr>
        <p:spPr>
          <a:xfrm>
            <a:off x="0" y="0"/>
            <a:ext cx="9143999" cy="1400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0" y="1"/>
            <a:ext cx="9143999" cy="6543674"/>
          </a:xfrm>
          <a:noFill/>
        </p:spPr>
        <p:txBody>
          <a:bodyPr>
            <a:normAutofit/>
          </a:bodyPr>
          <a:lstStyle>
            <a:lvl1pPr marL="0" indent="0">
              <a:buNone/>
              <a:defRPr sz="1800" kern="30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VLOŽIT OBRÁZEK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875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574"/>
            <a:ext cx="9140443" cy="685685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235" y="225428"/>
            <a:ext cx="7453878" cy="114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234" y="1479665"/>
            <a:ext cx="7453879" cy="4738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6200209" y="6594499"/>
            <a:ext cx="2162741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900" dirty="0" err="1" smtClean="0">
                <a:solidFill>
                  <a:srgbClr val="9B9B9B"/>
                </a:solidFill>
                <a:latin typeface="Arial Black" panose="020B0A04020102020204" pitchFamily="34" charset="0"/>
              </a:rPr>
              <a:t>SBToolCZ</a:t>
            </a:r>
            <a:r>
              <a:rPr lang="cs-CZ" sz="900" dirty="0" smtClean="0">
                <a:solidFill>
                  <a:srgbClr val="9B9B9B"/>
                </a:solidFill>
                <a:latin typeface="Arial Black" panose="020B0A04020102020204" pitchFamily="34" charset="0"/>
              </a:rPr>
              <a:t> |</a:t>
            </a:r>
            <a:r>
              <a:rPr lang="cs-CZ" sz="900" baseline="0" dirty="0" smtClean="0">
                <a:solidFill>
                  <a:srgbClr val="9B9B9B"/>
                </a:solidFill>
                <a:latin typeface="Arial Black" panose="020B0A04020102020204" pitchFamily="34" charset="0"/>
              </a:rPr>
              <a:t> Revitalizace školy</a:t>
            </a:r>
            <a:endParaRPr lang="en-GB" sz="900" dirty="0">
              <a:solidFill>
                <a:srgbClr val="9B9B9B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ovéPole 9"/>
          <p:cNvSpPr txBox="1"/>
          <p:nvPr userDrawn="1"/>
        </p:nvSpPr>
        <p:spPr>
          <a:xfrm>
            <a:off x="7043804" y="6599134"/>
            <a:ext cx="189000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EF3A22A7-7587-4443-BD2E-485ACAD2FF59}" type="slidenum">
              <a:rPr lang="cs-CZ" sz="900" smtClean="0">
                <a:solidFill>
                  <a:srgbClr val="9B9B9B"/>
                </a:solidFill>
                <a:latin typeface="Arial Black" panose="020B0A04020102020204" pitchFamily="34" charset="0"/>
              </a:rPr>
              <a:t>‹#›</a:t>
            </a:fld>
            <a:r>
              <a:rPr lang="cs-CZ" sz="900" baseline="0" dirty="0" smtClean="0">
                <a:solidFill>
                  <a:srgbClr val="9B9B9B"/>
                </a:solidFill>
                <a:latin typeface="Arial Black" panose="020B0A04020102020204" pitchFamily="34" charset="0"/>
              </a:rPr>
              <a:t> | 23</a:t>
            </a:r>
            <a:endParaRPr lang="en-GB" sz="900" dirty="0">
              <a:solidFill>
                <a:srgbClr val="9B9B9B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Obdélník 3"/>
          <p:cNvSpPr/>
          <p:nvPr userDrawn="1"/>
        </p:nvSpPr>
        <p:spPr>
          <a:xfrm>
            <a:off x="6346556" y="224725"/>
            <a:ext cx="2587248" cy="1184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536" y="223851"/>
            <a:ext cx="2386739" cy="118546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 rotWithShape="1">
          <a:blip r:embed="rId9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86"/>
          <a:stretch/>
        </p:blipFill>
        <p:spPr>
          <a:xfrm>
            <a:off x="1476376" y="6555113"/>
            <a:ext cx="857249" cy="309605"/>
          </a:xfrm>
          <a:prstGeom prst="rect">
            <a:avLst/>
          </a:prstGeom>
        </p:spPr>
      </p:pic>
      <p:sp>
        <p:nvSpPr>
          <p:cNvPr id="5" name="Obdélník 4"/>
          <p:cNvSpPr/>
          <p:nvPr userDrawn="1"/>
        </p:nvSpPr>
        <p:spPr>
          <a:xfrm>
            <a:off x="2447925" y="6555113"/>
            <a:ext cx="45719" cy="3096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43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6" r:id="rId2"/>
    <p:sldLayoutId id="2147483674" r:id="rId3"/>
    <p:sldLayoutId id="2147483685" r:id="rId4"/>
    <p:sldLayoutId id="2147483687" r:id="rId5"/>
  </p:sldLayoutIdLst>
  <p:timing>
    <p:tnLst>
      <p:par>
        <p:cTn id="1" dur="indefinite" restart="never" nodeType="tmRoot"/>
      </p:par>
    </p:tnLst>
  </p:timing>
  <p:txStyles>
    <p:titleStyle>
      <a:lvl1pPr algn="l" defTabSz="685766" rtl="0" eaLnBrk="1" latinLnBrk="0" hangingPunct="1">
        <a:lnSpc>
          <a:spcPct val="90000"/>
        </a:lnSpc>
        <a:spcBef>
          <a:spcPct val="0"/>
        </a:spcBef>
        <a:buNone/>
        <a:defRPr sz="2600" kern="1200" cap="all" baseline="0">
          <a:solidFill>
            <a:schemeClr val="tx1"/>
          </a:solidFill>
          <a:latin typeface="Arial Black" panose="020B0A04020102020204" pitchFamily="34" charset="0"/>
          <a:ea typeface="+mj-ea"/>
          <a:cs typeface="Arial" panose="020B0604020202020204" pitchFamily="34" charset="0"/>
        </a:defRPr>
      </a:lvl1pPr>
    </p:titleStyle>
    <p:bodyStyle>
      <a:lvl1pPr marL="171442" indent="-171442" algn="l" defTabSz="685766" rtl="0" eaLnBrk="1" latinLnBrk="0" hangingPunct="1">
        <a:lnSpc>
          <a:spcPct val="150000"/>
        </a:lnSpc>
        <a:spcBef>
          <a:spcPts val="750"/>
        </a:spcBef>
        <a:buClr>
          <a:srgbClr val="0074BD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25" indent="-171442" algn="l" defTabSz="685766" rtl="0" eaLnBrk="1" latinLnBrk="0" hangingPunct="1">
        <a:lnSpc>
          <a:spcPct val="150000"/>
        </a:lnSpc>
        <a:spcBef>
          <a:spcPts val="375"/>
        </a:spcBef>
        <a:buClr>
          <a:srgbClr val="0074BD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07" indent="-171442" algn="l" defTabSz="685766" rtl="0" eaLnBrk="1" latinLnBrk="0" hangingPunct="1">
        <a:lnSpc>
          <a:spcPct val="150000"/>
        </a:lnSpc>
        <a:spcBef>
          <a:spcPts val="375"/>
        </a:spcBef>
        <a:buClr>
          <a:srgbClr val="0074BD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090" indent="-171442" algn="l" defTabSz="685766" rtl="0" eaLnBrk="1" latinLnBrk="0" hangingPunct="1">
        <a:lnSpc>
          <a:spcPct val="150000"/>
        </a:lnSpc>
        <a:spcBef>
          <a:spcPts val="375"/>
        </a:spcBef>
        <a:buClr>
          <a:srgbClr val="0074BD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2974" indent="-171442" algn="l" defTabSz="685766" rtl="0" eaLnBrk="1" latinLnBrk="0" hangingPunct="1">
        <a:lnSpc>
          <a:spcPct val="150000"/>
        </a:lnSpc>
        <a:spcBef>
          <a:spcPts val="375"/>
        </a:spcBef>
        <a:buClr>
          <a:srgbClr val="0074BD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142" userDrawn="1">
          <p15:clr>
            <a:srgbClr val="F26B43"/>
          </p15:clr>
        </p15:guide>
        <p15:guide id="2" pos="10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tencar@ecoten.cz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858" y="1722513"/>
            <a:ext cx="4068925" cy="896702"/>
          </a:xfrm>
        </p:spPr>
        <p:txBody>
          <a:bodyPr/>
          <a:lstStyle/>
          <a:p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r>
              <a:rPr lang="cs-CZ" dirty="0" smtClean="0"/>
              <a:t> </a:t>
            </a:r>
            <a:r>
              <a:rPr lang="cs-CZ" dirty="0" err="1" smtClean="0"/>
              <a:t>edu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7803" y="3317748"/>
            <a:ext cx="5726624" cy="983032"/>
          </a:xfrm>
        </p:spPr>
        <p:txBody>
          <a:bodyPr>
            <a:noAutofit/>
          </a:bodyPr>
          <a:lstStyle/>
          <a:p>
            <a:r>
              <a:rPr lang="cs-CZ" sz="3600" dirty="0" smtClean="0"/>
              <a:t>Ing. Jiří Tencar, Ph.D. 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858098" y="1722513"/>
            <a:ext cx="4068925" cy="89670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cs-CZ" sz="3600" b="1" i="0" u="none" strike="noStrike" kern="4800" cap="all" baseline="0" smtClean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r"/>
            <a:r>
              <a:rPr lang="cs-CZ" dirty="0" smtClean="0"/>
              <a:t>Revitalizace školy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08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524002"/>
            <a:ext cx="8439150" cy="498157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metodika </a:t>
            </a:r>
            <a:r>
              <a:rPr lang="cs-CZ" dirty="0" err="1" smtClean="0"/>
              <a:t>SBToolCZ</a:t>
            </a:r>
            <a:r>
              <a:rPr lang="cs-CZ" dirty="0" smtClean="0"/>
              <a:t> je založena na multikriteriálním pojetí</a:t>
            </a:r>
          </a:p>
          <a:p>
            <a:r>
              <a:rPr lang="cs-CZ" dirty="0" smtClean="0"/>
              <a:t>sada různých kritérií, která zohledňují principy udržitelné výstavby</a:t>
            </a:r>
          </a:p>
          <a:p>
            <a:r>
              <a:rPr lang="cs-CZ" dirty="0" smtClean="0"/>
              <a:t>rozsah kritérií se liší: </a:t>
            </a:r>
          </a:p>
          <a:p>
            <a:pPr lvl="1">
              <a:buFont typeface="Wingdings" charset="2"/>
              <a:buChar char="Ø"/>
            </a:pPr>
            <a:r>
              <a:rPr lang="cs-CZ" dirty="0" smtClean="0"/>
              <a:t> </a:t>
            </a:r>
            <a:r>
              <a:rPr lang="cs-CZ" b="1" dirty="0" smtClean="0"/>
              <a:t>dle typu budovy </a:t>
            </a:r>
            <a:r>
              <a:rPr lang="cs-CZ" dirty="0" smtClean="0"/>
              <a:t>(obytné budovy, rodinné domy, administrativní budovy, školy) </a:t>
            </a:r>
          </a:p>
          <a:p>
            <a:pPr lvl="1">
              <a:buFont typeface="Wingdings" charset="2"/>
              <a:buChar char="Ø"/>
            </a:pPr>
            <a:r>
              <a:rPr lang="cs-CZ" dirty="0" smtClean="0"/>
              <a:t> </a:t>
            </a:r>
            <a:r>
              <a:rPr lang="cs-CZ" b="1" dirty="0" smtClean="0"/>
              <a:t>dle fáze životního cyklu, který je posuzován </a:t>
            </a:r>
            <a:r>
              <a:rPr lang="cs-CZ" dirty="0" smtClean="0"/>
              <a:t>(fáze hodnocení kvality návrhu budovy, fáze hodnocení kvality budovy, fáze rekonstrukce)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788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75463" cy="1165225"/>
          </a:xfrm>
        </p:spPr>
        <p:txBody>
          <a:bodyPr/>
          <a:lstStyle/>
          <a:p>
            <a:r>
              <a:rPr lang="cs-CZ" dirty="0" smtClean="0"/>
              <a:t>pozitiva </a:t>
            </a:r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r>
              <a:rPr lang="cs-CZ" dirty="0" smtClean="0"/>
              <a:t> oproti zahraničním metodikám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524002"/>
            <a:ext cx="8439150" cy="498157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jediný lokalizovaný nástroj v ČR</a:t>
            </a:r>
          </a:p>
          <a:p>
            <a:r>
              <a:rPr lang="cs-CZ" dirty="0" smtClean="0"/>
              <a:t>respektování místních klimatických, stavebních a legislativních poměrů</a:t>
            </a:r>
          </a:p>
          <a:p>
            <a:r>
              <a:rPr lang="cs-CZ" dirty="0" smtClean="0"/>
              <a:t>celý v češtině</a:t>
            </a:r>
          </a:p>
          <a:p>
            <a:r>
              <a:rPr lang="cs-CZ" dirty="0" smtClean="0"/>
              <a:t>nižší cena </a:t>
            </a:r>
          </a:p>
          <a:p>
            <a:r>
              <a:rPr lang="cs-CZ" dirty="0" smtClean="0"/>
              <a:t>data o výstavbě neopouštějí ČR</a:t>
            </a:r>
          </a:p>
          <a:p>
            <a:r>
              <a:rPr lang="cs-CZ" dirty="0" smtClean="0"/>
              <a:t> vychází z mezinárodně uznávané metody a hodnotí podobná kritéria jako ostatní zahraniční metody</a:t>
            </a:r>
          </a:p>
        </p:txBody>
      </p:sp>
    </p:spTree>
    <p:extLst>
      <p:ext uri="{BB962C8B-B14F-4D97-AF65-F5344CB8AC3E}">
        <p14:creationId xmlns:p14="http://schemas.microsoft.com/office/powerpoint/2010/main" val="204133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83212" cy="1165225"/>
          </a:xfrm>
        </p:spPr>
        <p:txBody>
          <a:bodyPr/>
          <a:lstStyle/>
          <a:p>
            <a:r>
              <a:rPr lang="cs-CZ" dirty="0" smtClean="0"/>
              <a:t>POZITIVNÍ DOPAD CERTIFIKACE </a:t>
            </a:r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r>
              <a:rPr lang="cs-CZ" dirty="0" smtClean="0"/>
              <a:t> NA NÁVRH BUDOV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790700"/>
            <a:ext cx="80899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28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75463" cy="1165225"/>
          </a:xfrm>
        </p:spPr>
        <p:txBody>
          <a:bodyPr/>
          <a:lstStyle/>
          <a:p>
            <a:r>
              <a:rPr lang="cs-CZ" dirty="0" smtClean="0"/>
              <a:t>typy budov a fáze životního cyklu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6299" y="1524002"/>
            <a:ext cx="6807201" cy="49815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Typy budov: </a:t>
            </a:r>
          </a:p>
          <a:p>
            <a:r>
              <a:rPr lang="cs-CZ" dirty="0" err="1" smtClean="0"/>
              <a:t>SBToolCZ</a:t>
            </a:r>
            <a:r>
              <a:rPr lang="cs-CZ" dirty="0" smtClean="0"/>
              <a:t> pro administrativní budovy (2011) </a:t>
            </a:r>
          </a:p>
          <a:p>
            <a:r>
              <a:rPr lang="cs-CZ" dirty="0" err="1" smtClean="0"/>
              <a:t>SBToolCZ</a:t>
            </a:r>
            <a:r>
              <a:rPr lang="cs-CZ" dirty="0" smtClean="0"/>
              <a:t> pro bytové domy (2013)</a:t>
            </a:r>
          </a:p>
          <a:p>
            <a:r>
              <a:rPr lang="cs-CZ" dirty="0" err="1" smtClean="0"/>
              <a:t>SBToolCZ</a:t>
            </a:r>
            <a:r>
              <a:rPr lang="cs-CZ" dirty="0" smtClean="0"/>
              <a:t> pro rodinné domy (2013)</a:t>
            </a:r>
          </a:p>
          <a:p>
            <a:r>
              <a:rPr lang="cs-CZ" dirty="0" err="1" smtClean="0"/>
              <a:t>SBToolCZ</a:t>
            </a:r>
            <a:r>
              <a:rPr lang="cs-CZ" dirty="0" smtClean="0"/>
              <a:t> pro školské budovy (2016)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Fáze životního cyklu: </a:t>
            </a:r>
          </a:p>
          <a:p>
            <a:pPr>
              <a:buFont typeface="Wingdings" charset="2"/>
              <a:buChar char="§"/>
            </a:pPr>
            <a:r>
              <a:rPr lang="cs-CZ" dirty="0"/>
              <a:t>fáze hodnocení kvality návrhu </a:t>
            </a:r>
            <a:r>
              <a:rPr lang="cs-CZ" dirty="0" smtClean="0"/>
              <a:t>budovy</a:t>
            </a:r>
          </a:p>
          <a:p>
            <a:pPr>
              <a:buFont typeface="Wingdings" charset="2"/>
              <a:buChar char="§"/>
            </a:pPr>
            <a:r>
              <a:rPr lang="cs-CZ" dirty="0"/>
              <a:t>fáze hodnocení kvality </a:t>
            </a:r>
            <a:r>
              <a:rPr lang="cs-CZ" dirty="0" smtClean="0"/>
              <a:t>budovy</a:t>
            </a:r>
          </a:p>
          <a:p>
            <a:pPr>
              <a:buFont typeface="Wingdings" charset="2"/>
              <a:buChar char="§"/>
            </a:pPr>
            <a:r>
              <a:rPr lang="cs-CZ" dirty="0" smtClean="0"/>
              <a:t>fáze rekonstrukce</a:t>
            </a:r>
            <a:endParaRPr lang="cs-CZ" dirty="0"/>
          </a:p>
          <a:p>
            <a:pPr>
              <a:buFont typeface="Wingdings" charset="2"/>
              <a:buChar char="§"/>
            </a:pPr>
            <a:endParaRPr lang="cs-CZ" dirty="0"/>
          </a:p>
          <a:p>
            <a:pPr>
              <a:buFont typeface="Wingdings" charset="2"/>
              <a:buChar char="§"/>
            </a:pPr>
            <a:endParaRPr lang="cs-CZ" dirty="0" smtClean="0"/>
          </a:p>
          <a:p>
            <a:pPr>
              <a:buFont typeface="Wingdings" charset="2"/>
              <a:buChar char="§"/>
            </a:pP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0" y="2820988"/>
            <a:ext cx="2857500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81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kritéria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600" y="1638300"/>
            <a:ext cx="4984751" cy="4343400"/>
          </a:xfrm>
          <a:prstGeom prst="rect">
            <a:avLst/>
          </a:prstGeom>
        </p:spPr>
      </p:pic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279401" y="1905000"/>
            <a:ext cx="3848100" cy="4076700"/>
          </a:xfrm>
        </p:spPr>
        <p:txBody>
          <a:bodyPr>
            <a:normAutofit/>
          </a:bodyPr>
          <a:lstStyle/>
          <a:p>
            <a:r>
              <a:rPr lang="cs-CZ" dirty="0" smtClean="0"/>
              <a:t>3 základní skupiny: </a:t>
            </a:r>
          </a:p>
          <a:p>
            <a:pPr marL="0" indent="0">
              <a:buNone/>
            </a:pPr>
            <a:r>
              <a:rPr lang="cs-CZ" b="1" dirty="0" smtClean="0"/>
              <a:t>(</a:t>
            </a:r>
            <a:r>
              <a:rPr lang="cs-CZ" b="1" dirty="0"/>
              <a:t>1) environmentální kritéria </a:t>
            </a:r>
            <a:br>
              <a:rPr lang="cs-CZ" b="1" dirty="0"/>
            </a:br>
            <a:r>
              <a:rPr lang="cs-CZ" b="1" dirty="0"/>
              <a:t>(2) sociální kritéria </a:t>
            </a:r>
            <a:br>
              <a:rPr lang="cs-CZ" b="1" dirty="0"/>
            </a:br>
            <a:r>
              <a:rPr lang="cs-CZ" b="1" dirty="0"/>
              <a:t>(3) ekonomika a </a:t>
            </a:r>
            <a:r>
              <a:rPr lang="cs-CZ" b="1" dirty="0" smtClean="0"/>
              <a:t>management</a:t>
            </a:r>
            <a:endParaRPr lang="cs-CZ" dirty="0" smtClean="0"/>
          </a:p>
          <a:p>
            <a:r>
              <a:rPr lang="cs-CZ" dirty="0" smtClean="0"/>
              <a:t>4. skupina se hodnotí, ale nevstupuje do výsledného certifikátu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(4) lokalita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98397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váhy kritérií</a:t>
            </a:r>
            <a:endParaRPr lang="cs-CZ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2" r="4186"/>
          <a:stretch/>
        </p:blipFill>
        <p:spPr>
          <a:xfrm>
            <a:off x="215900" y="1555750"/>
            <a:ext cx="4762500" cy="4546600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546100" y="6057900"/>
            <a:ext cx="4038600" cy="5461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administrativní budovy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914900" y="1695452"/>
            <a:ext cx="3981451" cy="5213348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85750" indent="-285750" algn="l" defTabSz="685766" rtl="0" eaLnBrk="1" latinLnBrk="0" hangingPunct="1">
              <a:lnSpc>
                <a:spcPct val="150000"/>
              </a:lnSpc>
              <a:spcBef>
                <a:spcPts val="750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30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25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07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090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2974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856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2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5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7200" b="1" dirty="0" smtClean="0"/>
              <a:t>příklady kritérií: </a:t>
            </a:r>
            <a:endParaRPr lang="cs-CZ" sz="7200" dirty="0"/>
          </a:p>
          <a:p>
            <a:pPr marL="0" indent="0">
              <a:buNone/>
            </a:pPr>
            <a:r>
              <a:rPr lang="cs-CZ" sz="7200" dirty="0"/>
              <a:t>E.01 Spotřeba primární energie</a:t>
            </a:r>
            <a:br>
              <a:rPr lang="cs-CZ" sz="7200" dirty="0"/>
            </a:br>
            <a:r>
              <a:rPr lang="cs-CZ" sz="7200" dirty="0"/>
              <a:t>E.02 Potenciál globálního </a:t>
            </a:r>
            <a:r>
              <a:rPr lang="cs-CZ" sz="7200" dirty="0" smtClean="0"/>
              <a:t>oteplování</a:t>
            </a: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/>
              <a:t>E.12 Zachycení dešťové vody</a:t>
            </a:r>
            <a:br>
              <a:rPr lang="cs-CZ" sz="7200" dirty="0"/>
            </a:br>
            <a:r>
              <a:rPr lang="cs-CZ" sz="7200" dirty="0"/>
              <a:t>E.13 Výroba obnovitelné energie</a:t>
            </a:r>
            <a:br>
              <a:rPr lang="cs-CZ" sz="7200" dirty="0"/>
            </a:br>
            <a:r>
              <a:rPr lang="cs-CZ" sz="7200" dirty="0" smtClean="0"/>
              <a:t>S.01 </a:t>
            </a:r>
            <a:r>
              <a:rPr lang="cs-CZ" sz="7200" dirty="0"/>
              <a:t>Vizuální </a:t>
            </a:r>
            <a:r>
              <a:rPr lang="cs-CZ" sz="7200" dirty="0" smtClean="0"/>
              <a:t>komfort</a:t>
            </a: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/>
              <a:t>S.06 Pozitivní stimulace vnitřním </a:t>
            </a:r>
            <a:r>
              <a:rPr lang="cs-CZ" sz="7200" dirty="0" smtClean="0"/>
              <a:t>prostředím</a:t>
            </a: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/>
              <a:t>S.08 Flexibilita využití </a:t>
            </a:r>
            <a:r>
              <a:rPr lang="cs-CZ" sz="7200" dirty="0" smtClean="0"/>
              <a:t>budovy</a:t>
            </a: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/>
              <a:t>S.11 Zdravotní nezávadnost materiálů</a:t>
            </a:r>
            <a:br>
              <a:rPr lang="cs-CZ" sz="7200" dirty="0"/>
            </a:br>
            <a:r>
              <a:rPr lang="cs-CZ" sz="7200" dirty="0" smtClean="0"/>
              <a:t>C.02 </a:t>
            </a:r>
            <a:r>
              <a:rPr lang="cs-CZ" sz="7200" dirty="0" err="1"/>
              <a:t>Facility</a:t>
            </a:r>
            <a:r>
              <a:rPr lang="cs-CZ" sz="7200" dirty="0"/>
              <a:t> management </a:t>
            </a:r>
            <a:endParaRPr lang="cs-CZ" sz="7200" dirty="0" smtClean="0"/>
          </a:p>
          <a:p>
            <a:pPr marL="0" indent="0">
              <a:buNone/>
            </a:pPr>
            <a:r>
              <a:rPr lang="cs-CZ" sz="7200" dirty="0"/>
              <a:t>L.02 Dostupnost služeb </a:t>
            </a:r>
            <a:r>
              <a:rPr lang="cs-CZ" sz="4500" dirty="0"/>
              <a:t/>
            </a:r>
            <a:br>
              <a:rPr lang="cs-CZ" sz="4500" dirty="0"/>
            </a:b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837166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75463" cy="1165225"/>
          </a:xfrm>
        </p:spPr>
        <p:txBody>
          <a:bodyPr/>
          <a:lstStyle/>
          <a:p>
            <a:r>
              <a:rPr lang="cs-CZ" dirty="0" smtClean="0"/>
              <a:t>příklad vyhodnocení kritéria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756" y="1524000"/>
            <a:ext cx="6667862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3711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83212" cy="1165225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příklad vyhodnocení kritéria (S.11 BEZPEČNOST A ZABEZPEČENÍ) </a:t>
            </a:r>
            <a:endParaRPr lang="cs-CZ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INDIKÁTOR</a:t>
            </a:r>
            <a:endParaRPr lang="cs-CZ" dirty="0" smtClean="0"/>
          </a:p>
          <a:p>
            <a:r>
              <a:rPr lang="cs-CZ" dirty="0"/>
              <a:t>Kreditové ohodnocení na základě posouzení aplikace jednotlivých opatření a procesů týkajících se bezpečnosti a ochrany zdraví.</a:t>
            </a:r>
          </a:p>
          <a:p>
            <a:pPr marL="0" indent="0">
              <a:buNone/>
            </a:pPr>
            <a:r>
              <a:rPr lang="cs-CZ" b="1" dirty="0" smtClean="0"/>
              <a:t>Kreditové </a:t>
            </a:r>
            <a:r>
              <a:rPr lang="cs-CZ" b="1" dirty="0"/>
              <a:t>ohodnocení:</a:t>
            </a:r>
          </a:p>
          <a:p>
            <a:pPr fontAlgn="base"/>
            <a:r>
              <a:rPr lang="cs-CZ" dirty="0"/>
              <a:t>Kreditové ohodnocení na základě posouzení aplikace jednotlivých opatření a procesů týkajících se bezpečnosti a ochrany zdraví.</a:t>
            </a:r>
          </a:p>
          <a:p>
            <a:pPr fontAlgn="base"/>
            <a:r>
              <a:rPr lang="cs-CZ" dirty="0"/>
              <a:t>měly by ho splnit všechny školy (proto není ohodnocen kredity)</a:t>
            </a:r>
          </a:p>
          <a:p>
            <a:pPr lvl="1" fontAlgn="base"/>
            <a:r>
              <a:rPr lang="cs-CZ" dirty="0"/>
              <a:t>prostorová a organizačně-technická opatření</a:t>
            </a:r>
          </a:p>
          <a:p>
            <a:pPr lvl="1" fontAlgn="base"/>
            <a:r>
              <a:rPr lang="cs-CZ" dirty="0"/>
              <a:t>personální </a:t>
            </a:r>
            <a:r>
              <a:rPr lang="cs-CZ" dirty="0" smtClean="0"/>
              <a:t>opatření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672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K1 – ROZŠÍŘENÝ STANDARD BEZPEČNOSTI</a:t>
            </a:r>
          </a:p>
          <a:p>
            <a:pPr marL="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55595" y="2043113"/>
            <a:ext cx="9011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771980"/>
              </p:ext>
            </p:extLst>
          </p:nvPr>
        </p:nvGraphicFramePr>
        <p:xfrm>
          <a:off x="312963" y="2119313"/>
          <a:ext cx="8592457" cy="2796072"/>
        </p:xfrm>
        <a:graphic>
          <a:graphicData uri="http://schemas.openxmlformats.org/drawingml/2006/table">
            <a:tbl>
              <a:tblPr/>
              <a:tblGrid>
                <a:gridCol w="7184573"/>
                <a:gridCol w="1407884"/>
              </a:tblGrid>
              <a:tr h="4049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Prvek</a:t>
                      </a:r>
                      <a:r>
                        <a:rPr lang="cs-CZ" sz="1800" b="1" baseline="0" dirty="0" smtClean="0">
                          <a:latin typeface="Arial"/>
                          <a:ea typeface="Times New Roman"/>
                          <a:cs typeface="Times New Roman"/>
                        </a:rPr>
                        <a:t> rozšířeného standardu bezpečnosti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Kredity</a:t>
                      </a:r>
                      <a:r>
                        <a:rPr lang="cs-CZ" sz="1800" b="1" baseline="0" dirty="0" smtClean="0">
                          <a:latin typeface="Arial"/>
                          <a:ea typeface="Times New Roman"/>
                          <a:cs typeface="Times New Roman"/>
                        </a:rPr>
                        <a:t> K1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Vstup</a:t>
                      </a:r>
                      <a:r>
                        <a:rPr lang="cs-CZ" sz="18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do budovy na čipy.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Vstupy</a:t>
                      </a:r>
                      <a:r>
                        <a:rPr lang="cs-CZ" sz="18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do budovy jsou monitorovány kamerovým systémem.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V budově</a:t>
                      </a:r>
                      <a:r>
                        <a:rPr lang="cs-CZ" sz="18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je alarm, který v případě ohrožení může informovat všechny uživatele objektu.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8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budově jsou telefony určené k volání nouzových linek.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Škola je zapojena do projektu na podporu bezpečnosti (za každý projekt</a:t>
                      </a:r>
                      <a:r>
                        <a:rPr lang="cs-CZ" sz="18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se připíše jeden kredit, maximálně však 3).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cs-CZ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455595" y="225427"/>
            <a:ext cx="4883212" cy="1165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28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2000" smtClean="0"/>
              <a:t>příklad vyhodnocení kritéria (S.11 BEZPEČNOST A ZABEZPEČENÍ)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1440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CERTIFIKACE BUDOVY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/>
              <a:t>f</a:t>
            </a:r>
            <a:r>
              <a:rPr lang="cs-CZ" dirty="0" smtClean="0"/>
              <a:t>áze projektování </a:t>
            </a:r>
            <a:r>
              <a:rPr lang="cs-CZ" dirty="0"/>
              <a:t>– </a:t>
            </a:r>
            <a:r>
              <a:rPr lang="cs-CZ" dirty="0" smtClean="0"/>
              <a:t>nastavení standardů</a:t>
            </a:r>
            <a:endParaRPr lang="cs-CZ" dirty="0"/>
          </a:p>
          <a:p>
            <a:r>
              <a:rPr lang="cs-CZ" dirty="0"/>
              <a:t>f</a:t>
            </a:r>
            <a:r>
              <a:rPr lang="cs-CZ" dirty="0" smtClean="0"/>
              <a:t>áze výstavby - prověření </a:t>
            </a:r>
            <a:r>
              <a:rPr lang="cs-CZ" dirty="0"/>
              <a:t>skutečně postaveného stavu</a:t>
            </a:r>
            <a:r>
              <a:rPr lang="cs-CZ" dirty="0" smtClean="0"/>
              <a:t>.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55595" y="2043113"/>
            <a:ext cx="9011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455595" y="225427"/>
            <a:ext cx="4883212" cy="1165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28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2000" smtClean="0"/>
              <a:t>příklad vyhodnocení kritéria (S.11 BEZPEČNOST A ZABEZPEČENÍ)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8200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Bodové hodnocení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55595" y="2043113"/>
            <a:ext cx="9011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43024" y="3138487"/>
            <a:ext cx="926669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995953"/>
              </p:ext>
            </p:extLst>
          </p:nvPr>
        </p:nvGraphicFramePr>
        <p:xfrm>
          <a:off x="2154595" y="2271713"/>
          <a:ext cx="5251423" cy="3657600"/>
        </p:xfrm>
        <a:graphic>
          <a:graphicData uri="http://schemas.openxmlformats.org/drawingml/2006/table">
            <a:tbl>
              <a:tblPr/>
              <a:tblGrid>
                <a:gridCol w="3789310"/>
                <a:gridCol w="1462113"/>
              </a:tblGrid>
              <a:tr h="21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+mn-lt"/>
                          <a:ea typeface="Times New Roman"/>
                          <a:cs typeface="Times New Roman"/>
                        </a:rPr>
                        <a:t>Kreditové</a:t>
                      </a:r>
                      <a:r>
                        <a:rPr lang="cs-CZ" sz="2000" b="1" baseline="0" dirty="0" smtClean="0">
                          <a:latin typeface="+mn-lt"/>
                          <a:ea typeface="Times New Roman"/>
                          <a:cs typeface="Times New Roman"/>
                        </a:rPr>
                        <a:t> ohodnocení K</a:t>
                      </a:r>
                      <a:endParaRPr lang="cs-CZ" sz="20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1">
                          <a:latin typeface="+mn-lt"/>
                          <a:ea typeface="Times New Roman"/>
                          <a:cs typeface="Times New Roman"/>
                        </a:rPr>
                        <a:t>Body</a:t>
                      </a:r>
                      <a:endParaRPr lang="cs-CZ" sz="20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83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9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>
                          <a:latin typeface="+mn-lt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≥ 10</a:t>
                      </a:r>
                      <a:endParaRPr lang="cs-CZ" sz="2000" kern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6195" marR="3619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1455595" y="225427"/>
            <a:ext cx="4883212" cy="1165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kern="28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2000" smtClean="0"/>
              <a:t>příklad vyhodnocení kritéria (S.11 BEZPEČNOST A ZABEZPEČENÍ)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9911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 hodnocení</a:t>
            </a:r>
            <a:endParaRPr lang="cs-CZ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2"/>
          <a:stretch/>
        </p:blipFill>
        <p:spPr>
          <a:xfrm>
            <a:off x="165100" y="1663700"/>
            <a:ext cx="8731251" cy="439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46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výsledné certifikáty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1512223"/>
            <a:ext cx="4292600" cy="49393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994" y="1512223"/>
            <a:ext cx="3611606" cy="493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82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98710" cy="1165225"/>
          </a:xfrm>
        </p:spPr>
        <p:txBody>
          <a:bodyPr/>
          <a:lstStyle/>
          <a:p>
            <a:r>
              <a:rPr lang="cs-CZ" dirty="0" smtClean="0"/>
              <a:t>NÁRODNÍ PLATFORMA </a:t>
            </a:r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endParaRPr lang="cs-CZ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562100"/>
            <a:ext cx="8369300" cy="478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99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5595" y="225427"/>
            <a:ext cx="4883212" cy="1165225"/>
          </a:xfrm>
        </p:spPr>
        <p:txBody>
          <a:bodyPr/>
          <a:lstStyle/>
          <a:p>
            <a:r>
              <a:rPr lang="cs-CZ" dirty="0" smtClean="0"/>
              <a:t>AUTORIZOVANÁ OSOBA </a:t>
            </a:r>
            <a:r>
              <a:rPr lang="cs-CZ" dirty="0" err="1" smtClean="0"/>
              <a:t>SBT</a:t>
            </a:r>
            <a:r>
              <a:rPr lang="cs-CZ" cap="none" dirty="0" err="1" smtClean="0"/>
              <a:t>ool</a:t>
            </a:r>
            <a:r>
              <a:rPr lang="cs-CZ" dirty="0" err="1" smtClean="0"/>
              <a:t>CZ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79401" y="1905000"/>
            <a:ext cx="6311900" cy="40767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aktivně ovlivňuje směr a kvalitu projektu </a:t>
            </a:r>
          </a:p>
          <a:p>
            <a:r>
              <a:rPr lang="cs-CZ" dirty="0" smtClean="0"/>
              <a:t>motivuje k využití inovativních řešení </a:t>
            </a:r>
          </a:p>
          <a:p>
            <a:r>
              <a:rPr lang="cs-CZ" dirty="0" smtClean="0"/>
              <a:t>podílí se na úspěšném marketingu projektu </a:t>
            </a:r>
          </a:p>
          <a:p>
            <a:r>
              <a:rPr lang="cs-CZ" dirty="0" smtClean="0"/>
              <a:t>připravuje dokumentaci k certifikaci </a:t>
            </a:r>
          </a:p>
          <a:p>
            <a:r>
              <a:rPr lang="cs-CZ" dirty="0" smtClean="0"/>
              <a:t>je vítaným partnerem pro udržení vysoké kvality projektu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008188"/>
            <a:ext cx="2857500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830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PŘÍPADOVÁ STUDIE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79401" y="1486989"/>
            <a:ext cx="8616950" cy="40767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/>
              <a:t>Inovativní revitalizace školy na inteligentní energeticky nulovou budovu</a:t>
            </a:r>
          </a:p>
          <a:p>
            <a:pPr marL="0" indent="0" algn="ctr">
              <a:buNone/>
            </a:pPr>
            <a:r>
              <a:rPr lang="cs-CZ" dirty="0" smtClean="0"/>
              <a:t>stav</a:t>
            </a:r>
            <a:r>
              <a:rPr lang="cs-CZ" dirty="0"/>
              <a:t>: </a:t>
            </a:r>
            <a:r>
              <a:rPr lang="cs-CZ" dirty="0" smtClean="0"/>
              <a:t>budova </a:t>
            </a:r>
            <a:r>
              <a:rPr lang="cs-CZ" dirty="0"/>
              <a:t>s </a:t>
            </a:r>
            <a:r>
              <a:rPr lang="cs-CZ" dirty="0" smtClean="0"/>
              <a:t>ocelovým </a:t>
            </a:r>
            <a:r>
              <a:rPr lang="cs-CZ" dirty="0"/>
              <a:t>skeletem KORD ze 70. let se </a:t>
            </a:r>
            <a:r>
              <a:rPr lang="cs-CZ" dirty="0" smtClean="0"/>
              <a:t>zděnou přístavbou </a:t>
            </a:r>
            <a:r>
              <a:rPr lang="cs-CZ" dirty="0"/>
              <a:t>z 90. let 20. </a:t>
            </a:r>
            <a:r>
              <a:rPr lang="cs-CZ" dirty="0" smtClean="0"/>
              <a:t>století</a:t>
            </a:r>
            <a:endParaRPr lang="cs-CZ" dirty="0"/>
          </a:p>
          <a:p>
            <a:pPr marL="0" indent="0" algn="ctr">
              <a:buNone/>
            </a:pPr>
            <a:endParaRPr lang="cs-CZ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6" y="2933337"/>
            <a:ext cx="52578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715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PŘÍPADOVÁ STUDIE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79401" y="1486989"/>
            <a:ext cx="4384039" cy="4861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DISPOZIČNÍ ŘEŠENÍ ŠKOLY 21. STOLETÍ </a:t>
            </a:r>
          </a:p>
          <a:p>
            <a:r>
              <a:rPr lang="cs-CZ" dirty="0" smtClean="0"/>
              <a:t>hlavní vstup je přirozeně součástí fasády do ulice</a:t>
            </a:r>
          </a:p>
          <a:p>
            <a:r>
              <a:rPr lang="cs-CZ" dirty="0" smtClean="0"/>
              <a:t>vstupní hala a jídelna přirozeně navazují na vnitřní atrium</a:t>
            </a:r>
          </a:p>
          <a:p>
            <a:pPr marL="0" indent="0">
              <a:buNone/>
            </a:pPr>
            <a:r>
              <a:rPr lang="cs-CZ" b="1" dirty="0" smtClean="0"/>
              <a:t>Obytné a relaxační zahrady</a:t>
            </a:r>
          </a:p>
          <a:p>
            <a:r>
              <a:rPr lang="cs-CZ" dirty="0" smtClean="0"/>
              <a:t>provozní uspořádání umožňující využití tělocvičny a zázemí</a:t>
            </a:r>
          </a:p>
          <a:p>
            <a:pPr marL="0" indent="0">
              <a:buNone/>
            </a:pPr>
            <a:r>
              <a:rPr lang="cs-CZ" b="1" dirty="0" smtClean="0"/>
              <a:t>Mimo čas výuky</a:t>
            </a:r>
          </a:p>
          <a:p>
            <a:r>
              <a:rPr lang="cs-CZ" dirty="0" smtClean="0"/>
              <a:t>sjednocení a zpřehlednění všech podlaží – jednoduchost a transparentnost</a:t>
            </a:r>
          </a:p>
          <a:p>
            <a:pPr marL="0" indent="0">
              <a:buNone/>
            </a:pPr>
            <a:r>
              <a:rPr lang="cs-CZ" b="1" dirty="0" smtClean="0"/>
              <a:t>Obálka budovy</a:t>
            </a:r>
            <a:endParaRPr lang="cs-CZ" dirty="0" smtClean="0"/>
          </a:p>
          <a:p>
            <a:r>
              <a:rPr lang="cs-CZ" dirty="0" smtClean="0"/>
              <a:t>inovativní lehký obvodový plášť </a:t>
            </a:r>
            <a:r>
              <a:rPr lang="cs-CZ" dirty="0" err="1" smtClean="0"/>
              <a:t>Envilop</a:t>
            </a:r>
            <a:r>
              <a:rPr lang="cs-CZ" dirty="0" smtClean="0"/>
              <a:t> – konstrukce ve standardu pasivních domů (</a:t>
            </a:r>
            <a:r>
              <a:rPr lang="cs-CZ" dirty="0" err="1" smtClean="0"/>
              <a:t>U</a:t>
            </a:r>
            <a:r>
              <a:rPr lang="cs-CZ" baseline="-25000" dirty="0" err="1" smtClean="0"/>
              <a:t>em</a:t>
            </a:r>
            <a:r>
              <a:rPr lang="cs-CZ" dirty="0" smtClean="0"/>
              <a:t> = 0,16 W/m</a:t>
            </a:r>
            <a:r>
              <a:rPr lang="cs-CZ" baseline="30000" dirty="0" smtClean="0"/>
              <a:t>2</a:t>
            </a:r>
            <a:r>
              <a:rPr lang="cs-CZ" dirty="0" smtClean="0"/>
              <a:t>K), mechanické vnější stínění a zeleň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131" y="2067197"/>
            <a:ext cx="4089220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8430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PŘÍPADOVÁ STUDIE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27149" y="1390652"/>
            <a:ext cx="8669202" cy="4861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200" b="1" dirty="0" smtClean="0"/>
              <a:t>ZELEŇ, VODA, ENERGIE, SYSTÉMY </a:t>
            </a:r>
          </a:p>
          <a:p>
            <a:r>
              <a:rPr lang="cs-CZ" sz="1200" dirty="0" smtClean="0"/>
              <a:t>inovativní stínění </a:t>
            </a:r>
            <a:r>
              <a:rPr lang="cs-CZ" sz="1200" dirty="0"/>
              <a:t>zelení, zelená </a:t>
            </a:r>
            <a:r>
              <a:rPr lang="cs-CZ" sz="1200" dirty="0" smtClean="0"/>
              <a:t>střecha, řešení </a:t>
            </a:r>
            <a:r>
              <a:rPr lang="cs-CZ" sz="1200" dirty="0"/>
              <a:t>zahrady </a:t>
            </a:r>
          </a:p>
          <a:p>
            <a:r>
              <a:rPr lang="cs-CZ" sz="1200" dirty="0" smtClean="0"/>
              <a:t>akumulace </a:t>
            </a:r>
            <a:r>
              <a:rPr lang="cs-CZ" sz="1200" dirty="0"/>
              <a:t>a retence </a:t>
            </a:r>
            <a:r>
              <a:rPr lang="cs-CZ" sz="1200" dirty="0" smtClean="0"/>
              <a:t>dešťové </a:t>
            </a:r>
            <a:r>
              <a:rPr lang="cs-CZ" sz="1200" dirty="0"/>
              <a:t>vody na </a:t>
            </a:r>
            <a:r>
              <a:rPr lang="cs-CZ" sz="1200" dirty="0" smtClean="0"/>
              <a:t>zalévání</a:t>
            </a:r>
          </a:p>
          <a:p>
            <a:r>
              <a:rPr lang="cs-CZ" sz="1200" dirty="0" smtClean="0"/>
              <a:t>akumulace </a:t>
            </a:r>
            <a:r>
              <a:rPr lang="cs-CZ" sz="1200" dirty="0"/>
              <a:t>a </a:t>
            </a:r>
            <a:r>
              <a:rPr lang="cs-CZ" sz="1200" dirty="0" smtClean="0"/>
              <a:t>čištění šedé vody </a:t>
            </a:r>
            <a:r>
              <a:rPr lang="cs-CZ" sz="1200" dirty="0"/>
              <a:t>na </a:t>
            </a:r>
            <a:r>
              <a:rPr lang="cs-CZ" sz="1200" dirty="0" smtClean="0"/>
              <a:t>splachování WC</a:t>
            </a:r>
          </a:p>
          <a:p>
            <a:r>
              <a:rPr lang="cs-CZ" sz="1200" dirty="0" smtClean="0"/>
              <a:t>tepelné čerpadlo země/voda </a:t>
            </a:r>
            <a:r>
              <a:rPr lang="cs-CZ" sz="1200" dirty="0"/>
              <a:t>(ÚT, TV a </a:t>
            </a:r>
            <a:r>
              <a:rPr lang="cs-CZ" sz="1200" dirty="0" smtClean="0"/>
              <a:t>chlazení)</a:t>
            </a:r>
          </a:p>
          <a:p>
            <a:r>
              <a:rPr lang="cs-CZ" sz="1200" dirty="0" smtClean="0"/>
              <a:t>VZT </a:t>
            </a:r>
            <a:r>
              <a:rPr lang="cs-CZ" sz="1200" dirty="0"/>
              <a:t>(</a:t>
            </a:r>
            <a:r>
              <a:rPr lang="cs-CZ" sz="1200" dirty="0" smtClean="0"/>
              <a:t>regenerační rekuperátory, řízení </a:t>
            </a:r>
            <a:r>
              <a:rPr lang="cs-CZ" sz="1200" dirty="0"/>
              <a:t>dle VOC, CO</a:t>
            </a:r>
            <a:r>
              <a:rPr lang="cs-CZ" sz="1200" baseline="-25000" dirty="0"/>
              <a:t>2</a:t>
            </a:r>
            <a:r>
              <a:rPr lang="cs-CZ" sz="1200" dirty="0"/>
              <a:t> a </a:t>
            </a:r>
            <a:r>
              <a:rPr lang="cs-CZ" sz="1200" dirty="0" smtClean="0"/>
              <a:t>rozvrhu)</a:t>
            </a:r>
          </a:p>
          <a:p>
            <a:r>
              <a:rPr lang="cs-CZ" sz="1200" dirty="0" smtClean="0"/>
              <a:t>odpadní </a:t>
            </a:r>
            <a:r>
              <a:rPr lang="cs-CZ" sz="1200" dirty="0"/>
              <a:t>teplo na </a:t>
            </a:r>
            <a:r>
              <a:rPr lang="cs-CZ" sz="1200" dirty="0" smtClean="0"/>
              <a:t>předehřev </a:t>
            </a:r>
            <a:r>
              <a:rPr lang="cs-CZ" sz="1200" dirty="0"/>
              <a:t>TV ze </a:t>
            </a:r>
            <a:r>
              <a:rPr lang="cs-CZ" sz="1200" dirty="0" smtClean="0"/>
              <a:t>šedé vody</a:t>
            </a:r>
          </a:p>
          <a:p>
            <a:r>
              <a:rPr lang="cs-CZ" sz="1200" dirty="0" smtClean="0"/>
              <a:t>LED osvětlení </a:t>
            </a:r>
            <a:r>
              <a:rPr lang="cs-CZ" sz="1200" dirty="0"/>
              <a:t>s regulací intenzity v </a:t>
            </a:r>
            <a:r>
              <a:rPr lang="cs-CZ" sz="1200" dirty="0" smtClean="0"/>
              <a:t>závislosti </a:t>
            </a:r>
            <a:r>
              <a:rPr lang="cs-CZ" sz="1200" dirty="0"/>
              <a:t>na </a:t>
            </a:r>
            <a:r>
              <a:rPr lang="cs-CZ" sz="1200" dirty="0" err="1" smtClean="0"/>
              <a:t>úrovni</a:t>
            </a:r>
            <a:r>
              <a:rPr lang="cs-CZ" sz="1200" dirty="0" smtClean="0"/>
              <a:t> denního osvětlení</a:t>
            </a:r>
          </a:p>
          <a:p>
            <a:r>
              <a:rPr lang="cs-CZ" sz="1200" dirty="0" smtClean="0"/>
              <a:t>FVE </a:t>
            </a:r>
            <a:r>
              <a:rPr lang="cs-CZ" sz="1200" dirty="0"/>
              <a:t>147 </a:t>
            </a:r>
            <a:r>
              <a:rPr lang="cs-CZ" sz="1200" dirty="0" err="1"/>
              <a:t>kWp</a:t>
            </a:r>
            <a:r>
              <a:rPr lang="cs-CZ" sz="1200" dirty="0"/>
              <a:t> (445 kusů, 330 </a:t>
            </a:r>
            <a:r>
              <a:rPr lang="cs-CZ" sz="1200" dirty="0" err="1" smtClean="0"/>
              <a:t>Wp</a:t>
            </a:r>
            <a:r>
              <a:rPr lang="cs-CZ" sz="1200" dirty="0" smtClean="0"/>
              <a:t>)</a:t>
            </a:r>
          </a:p>
          <a:p>
            <a:r>
              <a:rPr lang="cs-CZ" sz="1200" dirty="0" smtClean="0"/>
              <a:t>baterie </a:t>
            </a:r>
            <a:r>
              <a:rPr lang="cs-CZ" sz="1200" dirty="0"/>
              <a:t>120 kW/300 </a:t>
            </a:r>
            <a:r>
              <a:rPr lang="cs-CZ" sz="1200" dirty="0" smtClean="0"/>
              <a:t>kWh</a:t>
            </a:r>
          </a:p>
          <a:p>
            <a:r>
              <a:rPr lang="cs-CZ" sz="1200" dirty="0" smtClean="0"/>
              <a:t>automatický systém </a:t>
            </a:r>
            <a:r>
              <a:rPr lang="cs-CZ" sz="1200" dirty="0"/>
              <a:t>s </a:t>
            </a:r>
            <a:r>
              <a:rPr lang="cs-CZ" sz="1200" dirty="0" smtClean="0"/>
              <a:t>měřením spotřeb </a:t>
            </a:r>
            <a:r>
              <a:rPr lang="cs-CZ" sz="1200" dirty="0"/>
              <a:t>energií a vody na </a:t>
            </a:r>
            <a:r>
              <a:rPr lang="cs-CZ" sz="1200" dirty="0" smtClean="0"/>
              <a:t> významných spotřebičích, dálkové sledování, prediktivní řízení (spotřeba budovy, spotové ceny el. energie </a:t>
            </a:r>
            <a:r>
              <a:rPr lang="cs-CZ" sz="1200" dirty="0"/>
              <a:t>den </a:t>
            </a:r>
            <a:r>
              <a:rPr lang="cs-CZ" sz="1200" dirty="0" smtClean="0"/>
              <a:t>dopředu </a:t>
            </a:r>
            <a:r>
              <a:rPr lang="cs-CZ" sz="1200" dirty="0"/>
              <a:t>a stav </a:t>
            </a:r>
            <a:r>
              <a:rPr lang="cs-CZ" sz="1200" dirty="0" smtClean="0"/>
              <a:t>baterie)</a:t>
            </a:r>
          </a:p>
          <a:p>
            <a:r>
              <a:rPr lang="cs-CZ" sz="1200" dirty="0" smtClean="0"/>
              <a:t>dynamický nákup </a:t>
            </a:r>
            <a:r>
              <a:rPr lang="cs-CZ" sz="1200" dirty="0"/>
              <a:t>a prodej </a:t>
            </a:r>
            <a:r>
              <a:rPr lang="cs-CZ" sz="1200" dirty="0" smtClean="0"/>
              <a:t>energie</a:t>
            </a:r>
          </a:p>
          <a:p>
            <a:r>
              <a:rPr lang="cs-CZ" sz="1200" dirty="0" smtClean="0"/>
              <a:t>CCTV</a:t>
            </a:r>
            <a:r>
              <a:rPr lang="cs-CZ" sz="1200" dirty="0"/>
              <a:t>, </a:t>
            </a:r>
            <a:r>
              <a:rPr lang="cs-CZ" sz="1200" dirty="0" smtClean="0"/>
              <a:t>fyzická </a:t>
            </a:r>
            <a:r>
              <a:rPr lang="cs-CZ" sz="1200" dirty="0"/>
              <a:t>ostraha, </a:t>
            </a:r>
            <a:r>
              <a:rPr lang="cs-CZ" sz="1200" dirty="0" smtClean="0"/>
              <a:t>režimová opatření, školní informační systém </a:t>
            </a:r>
            <a:endParaRPr lang="cs-CZ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98" y="1495155"/>
            <a:ext cx="3923753" cy="260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71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PŘÍPADOVÁ STUDIE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27149" y="1547406"/>
            <a:ext cx="8669202" cy="4861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OPTIMALIZACE, CERTIFIKACE </a:t>
            </a:r>
            <a:r>
              <a:rPr lang="cs-CZ" b="1" dirty="0" err="1" smtClean="0"/>
              <a:t>SBToolCZ</a:t>
            </a:r>
            <a:endParaRPr lang="cs-CZ" b="1" dirty="0" smtClean="0"/>
          </a:p>
          <a:p>
            <a:r>
              <a:rPr lang="cs-CZ" dirty="0"/>
              <a:t>optimalizace projektu s </a:t>
            </a:r>
            <a:r>
              <a:rPr lang="cs-CZ" dirty="0" smtClean="0"/>
              <a:t>využití </a:t>
            </a:r>
            <a:r>
              <a:rPr lang="cs-CZ" dirty="0"/>
              <a:t>LCA, LCC a metodiky </a:t>
            </a:r>
            <a:r>
              <a:rPr lang="cs-CZ" dirty="0" err="1"/>
              <a:t>SBToolCZ</a:t>
            </a:r>
            <a:r>
              <a:rPr lang="cs-CZ" dirty="0"/>
              <a:t> </a:t>
            </a:r>
          </a:p>
          <a:p>
            <a:r>
              <a:rPr lang="cs-CZ" dirty="0" smtClean="0"/>
              <a:t>energeticky nulová budova (bez spotřebičů) </a:t>
            </a:r>
            <a:endParaRPr lang="cs-CZ" dirty="0"/>
          </a:p>
          <a:p>
            <a:r>
              <a:rPr lang="cs-CZ" dirty="0" smtClean="0"/>
              <a:t>první </a:t>
            </a:r>
            <a:r>
              <a:rPr lang="cs-CZ" dirty="0"/>
              <a:t>budova se </a:t>
            </a:r>
            <a:r>
              <a:rPr lang="cs-CZ" dirty="0" smtClean="0"/>
              <a:t>zlatým certifikátem kvality návrhu budovy </a:t>
            </a:r>
            <a:r>
              <a:rPr lang="cs-CZ" dirty="0" err="1" smtClean="0"/>
              <a:t>SBToolCZ</a:t>
            </a: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49" y="3696789"/>
            <a:ext cx="7440748" cy="261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24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PŘÍPADOVÁ STUDIE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27149" y="1547406"/>
            <a:ext cx="8669202" cy="4861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VÝSLEDEK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" t="4612" r="3273" b="4572"/>
          <a:stretch/>
        </p:blipFill>
        <p:spPr>
          <a:xfrm>
            <a:off x="219074" y="2011589"/>
            <a:ext cx="6465012" cy="4484461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04" y="2011589"/>
            <a:ext cx="2534321" cy="166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8020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254000" y="1644652"/>
            <a:ext cx="8642351" cy="31305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85750" indent="-285750" algn="l" defTabSz="685766" rtl="0" eaLnBrk="1" latinLnBrk="0" hangingPunct="1">
              <a:lnSpc>
                <a:spcPct val="150000"/>
              </a:lnSpc>
              <a:spcBef>
                <a:spcPts val="750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30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25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07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090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2974" indent="-171442" algn="l" defTabSz="685766" rtl="0" eaLnBrk="1" latinLnBrk="0" hangingPunct="1">
              <a:lnSpc>
                <a:spcPct val="150000"/>
              </a:lnSpc>
              <a:spcBef>
                <a:spcPts val="375"/>
              </a:spcBef>
              <a:buClr>
                <a:srgbClr val="0074BD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856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2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5" indent="-171442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DĚKUJI ZA POZORNOST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Ing. Jiří Tencar, Ph.D.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E </a:t>
            </a:r>
            <a:r>
              <a:rPr lang="cs-CZ" sz="3600" b="1" dirty="0" smtClean="0">
                <a:hlinkClick r:id="rId2"/>
              </a:rPr>
              <a:t>tencar@ecoten.cz</a:t>
            </a:r>
            <a:endParaRPr lang="cs-CZ" sz="3600" b="1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T 736 630 021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W ecoten.cz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/>
              <a:t>W sbtool.cz</a:t>
            </a:r>
            <a:r>
              <a:rPr lang="cs-CZ" sz="3600" dirty="0"/>
              <a:t/>
            </a:r>
            <a:br>
              <a:rPr lang="cs-CZ" sz="3600" dirty="0"/>
            </a:b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327067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ČVUT-UCEEB">
      <a:dk1>
        <a:sysClr val="windowText" lastClr="000000"/>
      </a:dk1>
      <a:lt1>
        <a:sysClr val="window" lastClr="FFFFFF"/>
      </a:lt1>
      <a:dk2>
        <a:srgbClr val="0065BD"/>
      </a:dk2>
      <a:lt2>
        <a:srgbClr val="9B9B9B"/>
      </a:lt2>
      <a:accent1>
        <a:srgbClr val="0065BD"/>
      </a:accent1>
      <a:accent2>
        <a:srgbClr val="84AD00"/>
      </a:accent2>
      <a:accent3>
        <a:srgbClr val="C60C30"/>
      </a:accent3>
      <a:accent4>
        <a:srgbClr val="E05206"/>
      </a:accent4>
      <a:accent5>
        <a:srgbClr val="00B2A9"/>
      </a:accent5>
      <a:accent6>
        <a:srgbClr val="F0AB00"/>
      </a:accent6>
      <a:hlink>
        <a:srgbClr val="0065BD"/>
      </a:hlink>
      <a:folHlink>
        <a:srgbClr val="0065BD"/>
      </a:folHlink>
    </a:clrScheme>
    <a:fontScheme name="Technika">
      <a:majorFont>
        <a:latin typeface="Technika-Bold"/>
        <a:ea typeface=""/>
        <a:cs typeface=""/>
      </a:majorFont>
      <a:minorFont>
        <a:latin typeface="Technika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owerPoint.potx" id="{B71AA5B8-C7FF-48E9-9DDE-A2C5C9558129}" vid="{D3855675-ED1A-4EE7-AB1F-F528BDA1156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CZ</Template>
  <TotalTime>609</TotalTime>
  <Words>747</Words>
  <Application>Microsoft Office PowerPoint</Application>
  <PresentationFormat>Předvádění na obrazovce (4:3)</PresentationFormat>
  <Paragraphs>148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Office</vt:lpstr>
      <vt:lpstr>sbtoolcz edu</vt:lpstr>
      <vt:lpstr>co je sbtoolcz</vt:lpstr>
      <vt:lpstr>pozitiva sbtoolcz oproti zahraničním metodikám</vt:lpstr>
      <vt:lpstr>POZITIVNÍ DOPAD CERTIFIKACE SBToolCZ NA NÁVRH BUDOV</vt:lpstr>
      <vt:lpstr>typy budov a fáze životního cyklu </vt:lpstr>
      <vt:lpstr>kritéria</vt:lpstr>
      <vt:lpstr>váhy kritérií</vt:lpstr>
      <vt:lpstr>příklad vyhodnocení kritéria</vt:lpstr>
      <vt:lpstr>příklad vyhodnocení kritéria (S.11 BEZPEČNOST A ZABEZPEČENÍ) </vt:lpstr>
      <vt:lpstr>Prezentace aplikace PowerPoint</vt:lpstr>
      <vt:lpstr>Prezentace aplikace PowerPoint</vt:lpstr>
      <vt:lpstr>Prezentace aplikace PowerPoint</vt:lpstr>
      <vt:lpstr>princip hodnocení</vt:lpstr>
      <vt:lpstr>výsledné certifikáty</vt:lpstr>
      <vt:lpstr>NÁRODNÍ PLATFORMA SBToolCZ</vt:lpstr>
      <vt:lpstr>AUTORIZOVANÁ OSOBA SBToolCZ</vt:lpstr>
      <vt:lpstr>PŘÍPADOVÁ STUDIE</vt:lpstr>
      <vt:lpstr>PŘÍPADOVÁ STUDIE</vt:lpstr>
      <vt:lpstr>PŘÍPADOVÁ STUDIE</vt:lpstr>
      <vt:lpstr>PŘÍPADOVÁ STUDIE</vt:lpstr>
      <vt:lpstr>PŘÍPADOVÁ STUDIE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Hejtmánek</dc:creator>
  <cp:lastModifiedBy>MVCR</cp:lastModifiedBy>
  <cp:revision>75</cp:revision>
  <dcterms:created xsi:type="dcterms:W3CDTF">2016-09-27T07:18:56Z</dcterms:created>
  <dcterms:modified xsi:type="dcterms:W3CDTF">2018-05-16T11:13:16Z</dcterms:modified>
</cp:coreProperties>
</file>