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3"/>
  </p:notesMasterIdLst>
  <p:sldIdLst>
    <p:sldId id="256" r:id="rId3"/>
    <p:sldId id="344" r:id="rId4"/>
    <p:sldId id="345" r:id="rId5"/>
    <p:sldId id="346" r:id="rId6"/>
    <p:sldId id="348" r:id="rId7"/>
    <p:sldId id="349" r:id="rId8"/>
    <p:sldId id="294" r:id="rId9"/>
    <p:sldId id="353" r:id="rId10"/>
    <p:sldId id="295" r:id="rId11"/>
    <p:sldId id="296" r:id="rId12"/>
    <p:sldId id="297" r:id="rId13"/>
    <p:sldId id="298" r:id="rId14"/>
    <p:sldId id="350" r:id="rId15"/>
    <p:sldId id="354" r:id="rId16"/>
    <p:sldId id="355" r:id="rId17"/>
    <p:sldId id="356" r:id="rId18"/>
    <p:sldId id="357" r:id="rId19"/>
    <p:sldId id="358" r:id="rId20"/>
    <p:sldId id="299" r:id="rId21"/>
    <p:sldId id="275" r:id="rId22"/>
  </p:sldIdLst>
  <p:sldSz cx="9144000" cy="6858000" type="screen4x3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CC00"/>
    <a:srgbClr val="584D63"/>
    <a:srgbClr val="64564C"/>
    <a:srgbClr val="A60A24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6433" autoAdjust="0"/>
  </p:normalViewPr>
  <p:slideViewPr>
    <p:cSldViewPr>
      <p:cViewPr varScale="1">
        <p:scale>
          <a:sx n="111" d="100"/>
          <a:sy n="111" d="100"/>
        </p:scale>
        <p:origin x="161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4637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8892"/>
    </p:cViewPr>
  </p:sorterViewPr>
  <p:notesViewPr>
    <p:cSldViewPr>
      <p:cViewPr varScale="1">
        <p:scale>
          <a:sx n="73" d="100"/>
          <a:sy n="73" d="100"/>
        </p:scale>
        <p:origin x="389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78AE9E-93EC-4C51-BBCF-12A3CFDF0215}" type="datetimeFigureOut">
              <a:rPr lang="cs-CZ" smtClean="0"/>
              <a:t>24.05.2016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4775" y="1336675"/>
            <a:ext cx="48101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55650" y="5145088"/>
            <a:ext cx="6048375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012485-0022-4936-84C4-5166E42E59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6331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12485-0022-4936-84C4-5166E42E59C7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92932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12485-0022-4936-84C4-5166E42E59C7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5956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673520" y="36817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2285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2292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673520" y="36817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pic>
        <p:nvPicPr>
          <p:cNvPr id="35" name="Obrázek 3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92520" y="3681360"/>
            <a:ext cx="2377440" cy="1896840"/>
          </a:xfrm>
          <a:prstGeom prst="rect">
            <a:avLst/>
          </a:prstGeom>
        </p:spPr>
      </p:pic>
      <p:pic>
        <p:nvPicPr>
          <p:cNvPr id="36" name="Obrázek 3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76200" y="3681360"/>
            <a:ext cx="2377440" cy="18968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673520" y="36817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22852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2292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4673520" y="36817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5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4673520" y="1604520"/>
            <a:ext cx="4015440" cy="189684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pic>
        <p:nvPicPr>
          <p:cNvPr id="72" name="Obrázek 7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92520" y="3681360"/>
            <a:ext cx="2377440" cy="1896840"/>
          </a:xfrm>
          <a:prstGeom prst="rect">
            <a:avLst/>
          </a:prstGeom>
        </p:spPr>
      </p:pic>
      <p:pic>
        <p:nvPicPr>
          <p:cNvPr id="73" name="Obrázek 7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76200" y="3681360"/>
            <a:ext cx="2377440" cy="18968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4.gi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8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r>
              <a:rPr lang="cs-CZ"/>
              <a:t>Klikněte pro úpravu formátu textu nadpisu</a:t>
            </a:r>
            <a:endParaRPr/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cs-CZ"/>
              <a:t>Klikněte pro úpravu formátu textu osnovy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/>
              <a:t>Druhá úroveň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/>
              <a:t>Třetí úroveň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/>
              <a:t>Čtvrtá úroveň osnovy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/>
              <a:t>Pátá úroveň osnovy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/>
              <a:t>Šestá úroveň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cs-CZ"/>
              <a:t>Sedmá úroveň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Image 3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0" y="0"/>
            <a:ext cx="9142920" cy="6856920"/>
          </a:xfrm>
          <a:prstGeom prst="rect">
            <a:avLst/>
          </a:prstGeom>
        </p:spPr>
      </p:pic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r>
              <a:rPr lang="cs-CZ"/>
              <a:t>Klikněte pro úpravu formátu textu nadpisu</a:t>
            </a:r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cs-CZ"/>
              <a:t>Klikněte pro úpravu formátu textu osnovy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cs-CZ"/>
              <a:t>Druhá úroveň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cs-CZ"/>
              <a:t>Třetí úroveň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cs-CZ"/>
              <a:t>Čtvrtá úroveň osnovy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cs-CZ"/>
              <a:t>Pátá úroveň osnovy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cs-CZ"/>
              <a:t>Šestá úroveň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cs-CZ"/>
              <a:t>Sedmá úroveň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vaclav.vlcek@pcr.cz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CustomShape 2"/>
          <p:cNvSpPr/>
          <p:nvPr/>
        </p:nvSpPr>
        <p:spPr>
          <a:xfrm>
            <a:off x="736560" y="4622760"/>
            <a:ext cx="7776720" cy="952920"/>
          </a:xfrm>
          <a:prstGeom prst="rect">
            <a:avLst/>
          </a:prstGeom>
          <a:noFill/>
        </p:spPr>
        <p:txBody>
          <a:bodyPr lIns="90000" tIns="45000" rIns="90000" bIns="45000" anchor="ctr"/>
          <a:lstStyle/>
          <a:p>
            <a:pPr>
              <a:lnSpc>
                <a:spcPct val="100000"/>
              </a:lnSpc>
            </a:pPr>
            <a:endParaRPr lang="cs-CZ" dirty="0" smtClean="0"/>
          </a:p>
          <a:p>
            <a:pPr>
              <a:lnSpc>
                <a:spcPct val="100000"/>
              </a:lnSpc>
            </a:pPr>
            <a:endParaRPr lang="cs-CZ" dirty="0" smtClean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r>
              <a:rPr lang="cs-CZ" dirty="0">
                <a:solidFill>
                  <a:srgbClr val="000000"/>
                </a:solidFill>
                <a:latin typeface="Verdana"/>
              </a:rPr>
              <a:t>pplk. JUDr</a:t>
            </a:r>
            <a:r>
              <a:rPr lang="cs-CZ" dirty="0" smtClean="0">
                <a:solidFill>
                  <a:srgbClr val="000000"/>
                </a:solidFill>
                <a:latin typeface="Verdana"/>
              </a:rPr>
              <a:t>. </a:t>
            </a:r>
            <a:r>
              <a:rPr lang="cs-CZ" dirty="0">
                <a:solidFill>
                  <a:srgbClr val="000000"/>
                </a:solidFill>
                <a:latin typeface="Verdana"/>
              </a:rPr>
              <a:t>Mgr. Václav VLČEK</a:t>
            </a:r>
            <a:endParaRPr dirty="0"/>
          </a:p>
          <a:p>
            <a:pPr>
              <a:lnSpc>
                <a:spcPct val="100000"/>
              </a:lnSpc>
            </a:pPr>
            <a:r>
              <a:rPr lang="cs-CZ" sz="1600" dirty="0">
                <a:solidFill>
                  <a:srgbClr val="000000"/>
                </a:solidFill>
                <a:latin typeface="Verdana"/>
              </a:rPr>
              <a:t>Policejní prezidium České republiky, </a:t>
            </a:r>
            <a:r>
              <a:rPr lang="cs-CZ" sz="1600" dirty="0" smtClean="0">
                <a:solidFill>
                  <a:srgbClr val="000000"/>
                </a:solidFill>
                <a:latin typeface="Verdana"/>
              </a:rPr>
              <a:t>ředitelství </a:t>
            </a:r>
            <a:r>
              <a:rPr lang="cs-CZ" sz="1600" dirty="0">
                <a:solidFill>
                  <a:srgbClr val="000000"/>
                </a:solidFill>
                <a:latin typeface="Verdana"/>
              </a:rPr>
              <a:t>služby pořádkové policie </a:t>
            </a: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r>
              <a:rPr lang="cs-CZ" sz="1200" dirty="0" err="1">
                <a:solidFill>
                  <a:srgbClr val="000000"/>
                </a:solidFill>
                <a:latin typeface="Verdana"/>
              </a:rPr>
              <a:t>Lt</a:t>
            </a:r>
            <a:r>
              <a:rPr lang="cs-CZ" sz="1200" dirty="0">
                <a:solidFill>
                  <a:srgbClr val="000000"/>
                </a:solidFill>
                <a:latin typeface="Verdana"/>
              </a:rPr>
              <a:t>. </a:t>
            </a:r>
            <a:r>
              <a:rPr lang="cs-CZ" sz="1200" dirty="0" err="1">
                <a:solidFill>
                  <a:srgbClr val="000000"/>
                </a:solidFill>
                <a:latin typeface="Verdana"/>
              </a:rPr>
              <a:t>Col</a:t>
            </a:r>
            <a:r>
              <a:rPr lang="cs-CZ" sz="1200" dirty="0">
                <a:solidFill>
                  <a:srgbClr val="000000"/>
                </a:solidFill>
                <a:latin typeface="Verdana"/>
              </a:rPr>
              <a:t>. Václav Vlček, D.C.L., Police Presidium, </a:t>
            </a:r>
            <a:r>
              <a:rPr lang="cs-CZ" sz="1200" dirty="0" err="1">
                <a:solidFill>
                  <a:srgbClr val="000000"/>
                </a:solidFill>
                <a:latin typeface="Verdana"/>
              </a:rPr>
              <a:t>Directorate</a:t>
            </a:r>
            <a:r>
              <a:rPr lang="cs-CZ" sz="1200" dirty="0">
                <a:solidFill>
                  <a:srgbClr val="000000"/>
                </a:solidFill>
                <a:latin typeface="Verdana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Verdana"/>
              </a:rPr>
              <a:t>of</a:t>
            </a:r>
            <a:r>
              <a:rPr lang="cs-CZ" sz="1200" dirty="0">
                <a:solidFill>
                  <a:srgbClr val="000000"/>
                </a:solidFill>
                <a:latin typeface="Verdana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Verdana"/>
              </a:rPr>
              <a:t>the</a:t>
            </a:r>
            <a:r>
              <a:rPr lang="cs-CZ" sz="1200" dirty="0">
                <a:solidFill>
                  <a:srgbClr val="000000"/>
                </a:solidFill>
                <a:latin typeface="Verdana"/>
              </a:rPr>
              <a:t> Public </a:t>
            </a:r>
            <a:r>
              <a:rPr lang="cs-CZ" sz="1200" dirty="0" err="1">
                <a:solidFill>
                  <a:srgbClr val="000000"/>
                </a:solidFill>
                <a:latin typeface="Verdana"/>
              </a:rPr>
              <a:t>Order</a:t>
            </a:r>
            <a:r>
              <a:rPr lang="cs-CZ" sz="1200" dirty="0">
                <a:solidFill>
                  <a:srgbClr val="000000"/>
                </a:solidFill>
                <a:latin typeface="Verdana"/>
              </a:rPr>
              <a:t> Police</a:t>
            </a:r>
            <a:r>
              <a:rPr lang="cs-CZ" sz="1400" dirty="0">
                <a:solidFill>
                  <a:srgbClr val="000000"/>
                </a:solidFill>
                <a:latin typeface="Verdana"/>
              </a:rPr>
              <a:t> </a:t>
            </a: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endParaRPr dirty="0"/>
          </a:p>
          <a:p>
            <a:pPr>
              <a:lnSpc>
                <a:spcPct val="100000"/>
              </a:lnSpc>
            </a:pPr>
            <a:r>
              <a:rPr lang="cs-CZ" sz="1400" smtClean="0">
                <a:solidFill>
                  <a:srgbClr val="404040"/>
                </a:solidFill>
                <a:latin typeface="Verdana"/>
              </a:rPr>
              <a:t>26.5.2016</a:t>
            </a:r>
            <a:endParaRPr dirty="0"/>
          </a:p>
        </p:txBody>
      </p:sp>
      <p:pic>
        <p:nvPicPr>
          <p:cNvPr id="113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28184" y="294677"/>
            <a:ext cx="1260000" cy="12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15616" y="2276872"/>
            <a:ext cx="66247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Zavádění policejních specialistů pro práci s minoritní skupinou  Romů  v  sociálně  vyloučených  lokalitách</a:t>
            </a:r>
            <a:endParaRPr lang="cs-CZ" sz="2800" b="1" dirty="0">
              <a:solidFill>
                <a:schemeClr val="tx1">
                  <a:lumMod val="65000"/>
                  <a:lumOff val="3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</a:t>
            </a:r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Výchozí stav</a:t>
            </a:r>
            <a:endParaRPr lang="cs-CZ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5253480"/>
          </a:xfrm>
        </p:spPr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Neustále rostoucí společenská diverzita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Narůstání sociálních problémů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Romové jako jedna ze skupin nejvíce ohrožených chudobou a </a:t>
            </a:r>
          </a:p>
          <a:p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kriminalitou páchanou jak uvnitř komunity tak z vnějšího prostředí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Narůstající okruh problémů pro Policii ČR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Existence požadavků kladených na policii zejména v oblasti importu</a:t>
            </a:r>
          </a:p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práva a budování vzájemné důvěry, vyžadující specifické přístupy a</a:t>
            </a:r>
          </a:p>
          <a:p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řešení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Neexistence adekvátních nástrojů pro práci s romskou menšinou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 toho plynoucí potřeba analyzovat současný stav a vybavit policisty </a:t>
            </a:r>
          </a:p>
          <a:p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znalostmi a sociálními kompetencemi pro tuto činnost, převzít </a:t>
            </a:r>
          </a:p>
          <a:p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zahraniční zkušenosti, metody a příklady dobré praxe.</a:t>
            </a:r>
            <a:endParaRPr lang="cs-CZ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9952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32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Očekávaný výsledek a konečný stav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/>
          </p:nvPr>
        </p:nvSpPr>
        <p:spPr>
          <a:xfrm>
            <a:off x="323528" y="1604520"/>
            <a:ext cx="8362912" cy="5253480"/>
          </a:xfrm>
        </p:spPr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Výsledkem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je zavedení mechanismu policejního specialisty pro práci s</a:t>
            </a:r>
          </a:p>
          <a:p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romskou menšinou v sociálně vyloučených lokalitách  do praxe PČR, </a:t>
            </a:r>
          </a:p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poznání a definice potřeb a požadavků na činnost Policie ČR v této </a:t>
            </a:r>
          </a:p>
          <a:p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oblasti, proškolení styčných důstojníků pro menšiny Krajských</a:t>
            </a:r>
          </a:p>
          <a:p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ředitelství policie a vybraných policejních manažerů. </a:t>
            </a:r>
          </a:p>
          <a:p>
            <a:endParaRPr lang="cs-CZ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Konečným stavem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fungování policejních specialistů by měl být </a:t>
            </a:r>
          </a:p>
          <a:p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profesionální přístup policie k příslušníkům romské menšiny ve </a:t>
            </a:r>
          </a:p>
          <a:p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vyloučených lokalitách, založený na vzájemné spolupráci a důvěře, </a:t>
            </a:r>
          </a:p>
          <a:p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oboustranná informovanost a společné řešení problémů, import</a:t>
            </a:r>
          </a:p>
          <a:p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práva a spravedlnosti do specifického prostředí vyloučených lokalit,</a:t>
            </a:r>
          </a:p>
          <a:p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potírání negativních společenských jevů, především kriminality,</a:t>
            </a:r>
          </a:p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příspěvek policie k integraci romské menšiny do majoritní společnosti </a:t>
            </a:r>
          </a:p>
          <a:p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a eliminace vlivu sociálního vyloučení na tento okruh obyvatel.</a:t>
            </a:r>
            <a:endParaRPr lang="cs-CZ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9952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76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Hlavní cíl projektu</a:t>
            </a:r>
            <a:endParaRPr lang="cs-CZ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5253480"/>
          </a:xfrm>
        </p:spPr>
        <p:txBody>
          <a:bodyPr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Posílení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vědomostí policistů o vztahu mezi policií a romskými </a:t>
            </a: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komunitami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aplikace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nabyté znalosti v práci mezi policii a 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romskou</a:t>
            </a:r>
          </a:p>
          <a:p>
            <a:pPr lvl="0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komunitou a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zlepšení strategie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řízení zaměřené na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Romy.</a:t>
            </a:r>
          </a:p>
          <a:p>
            <a:pPr lvl="0"/>
            <a:endParaRPr lang="cs-CZ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40 zavedených policejních specialistů pro práci s romskou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menšinou</a:t>
            </a:r>
          </a:p>
          <a:p>
            <a:pPr lvl="0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 sociálně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vyloučených lokalitách</a:t>
            </a:r>
          </a:p>
          <a:p>
            <a:pPr lvl="0"/>
            <a:endParaRPr lang="cs-CZ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15 stávajících styčných důstojníků pro menšiny, jejichž znalosti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budou</a:t>
            </a:r>
          </a:p>
          <a:p>
            <a:pPr lvl="0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posíleny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oblasti práce s romskou menšinou v sociálně vyloučených </a:t>
            </a: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lokalitách</a:t>
            </a:r>
          </a:p>
          <a:p>
            <a:pPr lvl="0"/>
            <a:endParaRPr lang="cs-CZ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10 stávajících vysokých policejních důstojníků, jejichž znalosti budou </a:t>
            </a: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posíleny v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 oblasti koncepčního řízení policejní práce s romskou </a:t>
            </a: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menšinou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 rámci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jednotlivých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krajských ředitelství policie a </a:t>
            </a: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policejního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prezidia </a:t>
            </a: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/>
            <a:endParaRPr lang="cs-CZ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/>
            <a:r>
              <a:rPr lang="cs-CZ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9952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43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Doba realizace</a:t>
            </a:r>
            <a:endParaRPr lang="cs-CZ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5253480"/>
          </a:xfrm>
        </p:spPr>
        <p:txBody>
          <a:bodyPr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listopad 2014 – listopad 2016</a:t>
            </a:r>
          </a:p>
          <a:p>
            <a:endParaRPr lang="cs-CZ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24 měsíců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cs-CZ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(prodloužení o 7 měsíců)</a:t>
            </a:r>
            <a:endParaRPr lang="cs-CZ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9952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62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Finanční prostředky na realizaci</a:t>
            </a:r>
            <a:endParaRPr lang="cs-CZ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5253480"/>
          </a:xfrm>
        </p:spPr>
        <p:txBody>
          <a:bodyPr anchor="ctr"/>
          <a:lstStyle/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pl-PL" b="1" dirty="0" smtClean="0">
              <a:solidFill>
                <a:srgbClr val="000000"/>
              </a:solidFill>
              <a:latin typeface="Verdana"/>
            </a:endParaRP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2000" b="1" dirty="0" smtClean="0">
                <a:solidFill>
                  <a:srgbClr val="000000"/>
                </a:solidFill>
                <a:latin typeface="Verdana"/>
              </a:rPr>
              <a:t>625 000,-  €</a:t>
            </a:r>
            <a:endParaRPr lang="pl-PL" sz="2000" dirty="0" smtClean="0"/>
          </a:p>
          <a:p>
            <a:pPr>
              <a:lnSpc>
                <a:spcPct val="100000"/>
              </a:lnSpc>
            </a:pPr>
            <a:r>
              <a:rPr lang="pl-PL" sz="2000" b="1" dirty="0" smtClean="0">
                <a:solidFill>
                  <a:srgbClr val="000000"/>
                </a:solidFill>
                <a:latin typeface="Verdana"/>
              </a:rPr>
              <a:t>   </a:t>
            </a:r>
          </a:p>
          <a:p>
            <a:pPr>
              <a:lnSpc>
                <a:spcPct val="100000"/>
              </a:lnSpc>
            </a:pPr>
            <a:r>
              <a:rPr lang="pl-PL" sz="2000" b="1" dirty="0">
                <a:solidFill>
                  <a:srgbClr val="000000"/>
                </a:solidFill>
                <a:latin typeface="Verdana"/>
              </a:rPr>
              <a:t> </a:t>
            </a:r>
            <a:r>
              <a:rPr lang="pl-PL" sz="2000" b="1" dirty="0" smtClean="0">
                <a:solidFill>
                  <a:srgbClr val="000000"/>
                </a:solidFill>
                <a:latin typeface="Verdana"/>
              </a:rPr>
              <a:t>         tedy </a:t>
            </a:r>
            <a:r>
              <a:rPr lang="pl-PL" sz="2000" b="1" dirty="0" smtClean="0">
                <a:solidFill>
                  <a:srgbClr val="FF0000"/>
                </a:solidFill>
                <a:latin typeface="Verdana"/>
              </a:rPr>
              <a:t>16 562 500,- Kč</a:t>
            </a:r>
            <a:endParaRPr lang="pl-PL" sz="2000" dirty="0" smtClean="0"/>
          </a:p>
          <a:p>
            <a:pPr>
              <a:lnSpc>
                <a:spcPct val="100000"/>
              </a:lnSpc>
            </a:pPr>
            <a:endParaRPr lang="pl-PL" sz="2000" dirty="0" smtClean="0"/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pl-PL" sz="2000" dirty="0" smtClean="0"/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2000" b="1" dirty="0" smtClean="0">
                <a:solidFill>
                  <a:srgbClr val="0070C0"/>
                </a:solidFill>
                <a:latin typeface="Verdana"/>
              </a:rPr>
              <a:t>80% z grantu FM Norska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pl-PL" sz="2000" b="1" dirty="0" smtClean="0">
                <a:solidFill>
                  <a:srgbClr val="0070C0"/>
                </a:solidFill>
                <a:latin typeface="Verdana"/>
              </a:rPr>
              <a:t>20% z rozpočtu PČR</a:t>
            </a:r>
            <a:endParaRPr lang="pl-PL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9952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31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Výběr krajů pro realizaci</a:t>
            </a:r>
            <a:endParaRPr lang="cs-CZ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76" y="1700808"/>
            <a:ext cx="7483487" cy="5085184"/>
          </a:xfrm>
          <a:prstGeom prst="rect">
            <a:avLst/>
          </a:prstGeom>
        </p:spPr>
      </p:pic>
      <p:pic>
        <p:nvPicPr>
          <p:cNvPr id="5" name="Obrázek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" y="29952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58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Výběr lokalit</a:t>
            </a:r>
            <a:endParaRPr lang="cs-CZ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/>
          </p:nvPr>
        </p:nvSpPr>
        <p:spPr>
          <a:xfrm>
            <a:off x="251520" y="1620331"/>
            <a:ext cx="4320300" cy="2628000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t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Bruntál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Město Albrechtice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Frýdek-Místek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Karviná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Orlová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Odry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Vítkov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Ostrava Mariánské Hory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Ostrava Přívoz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Slezská Ostrava</a:t>
            </a:r>
          </a:p>
          <a:p>
            <a:endParaRPr lang="cs-CZ" b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/>
          </p:nvPr>
        </p:nvSpPr>
        <p:spPr>
          <a:xfrm>
            <a:off x="4578594" y="1620331"/>
            <a:ext cx="4313886" cy="2628000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t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Šternberk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Moravský Beroun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Přerov 2x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Lipník nad Bečvou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Kojetín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Němčice na Hané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Prostějov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Hanušovice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Jeseník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/>
          </p:nvPr>
        </p:nvSpPr>
        <p:spPr>
          <a:xfrm>
            <a:off x="4578594" y="4248331"/>
            <a:ext cx="4313886" cy="2628000"/>
          </a:xfr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t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Cheb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Aš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Ostrov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Nejdek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Teplá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Jáchymov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Sokolov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Chodov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Rotava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Kraslice</a:t>
            </a:r>
          </a:p>
          <a:p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/>
          </p:nvPr>
        </p:nvSpPr>
        <p:spPr>
          <a:xfrm>
            <a:off x="251520" y="4240521"/>
            <a:ext cx="4320300" cy="2628000"/>
          </a:xfr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t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Ústí nad Labem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Neštěmice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Varnsdorf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Děčín-Podmokly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Chomutov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Litoměřice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Louny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Litvínov Hamr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Duchcov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600" b="1" dirty="0" smtClean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Krupka</a:t>
            </a:r>
          </a:p>
          <a:p>
            <a:endParaRPr lang="cs-CZ" dirty="0"/>
          </a:p>
        </p:txBody>
      </p:sp>
      <p:pic>
        <p:nvPicPr>
          <p:cNvPr id="7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9952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51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Lokality Moravskoslezský kraj</a:t>
            </a:r>
            <a:endParaRPr lang="cs-CZ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599" y="2348880"/>
            <a:ext cx="6464442" cy="3600000"/>
          </a:xfrm>
          <a:prstGeom prst="rect">
            <a:avLst/>
          </a:prstGeom>
        </p:spPr>
      </p:pic>
      <p:pic>
        <p:nvPicPr>
          <p:cNvPr id="4" name="Obrázek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" y="29952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23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Lokality Olomoucký kraj</a:t>
            </a:r>
            <a:endParaRPr lang="cs-CZ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022" y="1700808"/>
            <a:ext cx="3369595" cy="5040000"/>
          </a:xfrm>
          <a:prstGeom prst="rect">
            <a:avLst/>
          </a:prstGeom>
        </p:spPr>
      </p:pic>
      <p:pic>
        <p:nvPicPr>
          <p:cNvPr id="4" name="Obrázek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" y="29952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76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Lokality Ústecký kraj</a:t>
            </a:r>
            <a:endParaRPr lang="cs-CZ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693" y="2132856"/>
            <a:ext cx="6981495" cy="4104000"/>
          </a:xfrm>
          <a:prstGeom prst="rect">
            <a:avLst/>
          </a:prstGeom>
        </p:spPr>
      </p:pic>
      <p:pic>
        <p:nvPicPr>
          <p:cNvPr id="4" name="Obrázek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" y="302073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81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Lokality Karlovarský kraj</a:t>
            </a:r>
            <a:endParaRPr lang="cs-CZ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820" y="2492896"/>
            <a:ext cx="5220000" cy="3600000"/>
          </a:xfrm>
          <a:prstGeom prst="rect">
            <a:avLst/>
          </a:prstGeom>
        </p:spPr>
      </p:pic>
      <p:pic>
        <p:nvPicPr>
          <p:cNvPr id="4" name="Obrázek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" y="29952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90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Výběr specialistů</a:t>
            </a:r>
            <a:endParaRPr lang="cs-CZ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5253480"/>
          </a:xfrm>
        </p:spPr>
        <p:txBody>
          <a:bodyPr anchor="ctr"/>
          <a:lstStyle/>
          <a:p>
            <a:pPr marL="285750" indent="-285750">
              <a:buFontTx/>
              <a:buChar char="-"/>
            </a:pPr>
            <a:endParaRPr lang="cs-CZ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Policista obvodního oddělení, v působnosti kterého je vybraná </a:t>
            </a:r>
          </a:p>
          <a:p>
            <a:r>
              <a:rPr lang="cs-CZ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lokalita</a:t>
            </a:r>
            <a:endParaRPr lang="cs-CZ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Policista s územní zodpovědností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 let praxe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Předpoklad setrvání na stávající pozici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Zájem o práci specialisty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Osobnostní předpoklady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cs-CZ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(Výběr provedla příslušná krajská ředitelství)</a:t>
            </a:r>
            <a:endParaRPr lang="cs-CZ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9952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38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Úkoly specialistů	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5253480"/>
          </a:xfrm>
        </p:spPr>
        <p:txBody>
          <a:bodyPr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policejní specialista pro práci s romskou menšinou v sociálně </a:t>
            </a:r>
          </a:p>
          <a:p>
            <a:pPr algn="just"/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vyloučených lokalitách plní úkoly podle své působnosti a </a:t>
            </a: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zařazení a v rámci příslušného území,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svou 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činností se zejména podílí na optimalizaci  vzájemných </a:t>
            </a: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vztahů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mezi policií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romskými obyvateli sociálně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vyloučených</a:t>
            </a:r>
          </a:p>
          <a:p>
            <a:pPr algn="just"/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lokalit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vykonává 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obchůzkovou  činnost v lokalitách  se zvýšenou </a:t>
            </a: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koncentrací 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obyvatel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romského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etnika,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analyzuje 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problematiku   romské  menšiny  a  připravuje  </a:t>
            </a: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podklady 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  budoucí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rozhodování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řešení problémů, 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připravuje 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návrhy  na  rozhodnutí  ve  věcech  koordinace a </a:t>
            </a: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usměrňování 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aktivit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policie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 vztahu k romské menšině,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podílí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 na odhalování a oznamování přestupkových jednání, </a:t>
            </a: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kterých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 dopustili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příslušníci 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romské  menšiny, nebo  byly </a:t>
            </a: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  těchto spáchány a je nápomocen při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jejich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řešení 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dalším</a:t>
            </a: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</a:t>
            </a:r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příslušným orgánům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podílí se na osvětové přednáškové, lektorské a publikační </a:t>
            </a:r>
          </a:p>
          <a:p>
            <a:pPr algn="just"/>
            <a:r>
              <a:rPr lang="cs-CZ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činnosti, zejména v teritoriu svého služebního obvodu,  </a:t>
            </a:r>
          </a:p>
          <a:p>
            <a:pPr algn="just"/>
            <a:endParaRPr lang="cs-CZ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endParaRPr lang="cs-CZ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32544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69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 Úkoly specialistů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/>
          </p:nvPr>
        </p:nvSpPr>
        <p:spPr>
          <a:xfrm>
            <a:off x="457200" y="2204864"/>
            <a:ext cx="8229240" cy="4176464"/>
          </a:xfrm>
        </p:spPr>
        <p:txBody>
          <a:bodyPr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podílí se  na odhalování, prověřování a objasňování  trestných činů </a:t>
            </a:r>
          </a:p>
          <a:p>
            <a:pPr algn="just"/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spáchaných příslušníky romské menšiny nebo na nich spáchaných </a:t>
            </a: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a je nápomocen při jejich řešení dalším příslušným orgánům,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vykonává preventivní a právně osvětovou činnost se zaměřením</a:t>
            </a: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na příslušníky romské menšiny,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spolupracuje s terénními sociálními pracovníky a komunitními </a:t>
            </a: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centry, působícími v problematice romské menšiny a sociálně </a:t>
            </a: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vyloučených lokalit,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spolupracuje v rámci služebního obvodu s představiteli místní </a:t>
            </a: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samosprávy a státní správy, v jejichž působnosti se nacházejí </a:t>
            </a: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sociálně vyloučené romské lokality, nebo osoby romského etnika, </a:t>
            </a: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ohrožené sociálním vyloučením,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spolupracuje v rámci služebního obvodu s představiteli romských</a:t>
            </a: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komunit ve městech, obcích a sociálně vyloučených lokalitách,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plní další úkoly a pokyny nadřízených k zabezpečení policejních</a:t>
            </a: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činností  mezi občany romského etnika, zejména  v sociálně </a:t>
            </a: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vyloučených lokalitách,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vykonává činnosti v rozsahu 50 % fondu pracovní doby, o čemž</a:t>
            </a:r>
          </a:p>
          <a:p>
            <a:pPr algn="just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vede stanovenou evidenci.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endParaRPr lang="cs-CZ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9952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26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Uskutečněné aktivity projektu</a:t>
            </a:r>
            <a:endParaRPr lang="cs-CZ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5253480"/>
          </a:xfrm>
        </p:spPr>
        <p:txBody>
          <a:bodyPr/>
          <a:lstStyle/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1x akreditovaný dvoustupňový kurz</a:t>
            </a:r>
          </a:p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3x vzdělávací instrukčně metodická zaměstnání</a:t>
            </a:r>
          </a:p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1x mezinárodní policejní workshop</a:t>
            </a:r>
          </a:p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2x jednání styčných důstojníků</a:t>
            </a:r>
          </a:p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8x zahraniční cesta</a:t>
            </a:r>
          </a:p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2x interaktivní sebezkušenostní trénink</a:t>
            </a:r>
          </a:p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1x závěrečná konference</a:t>
            </a:r>
          </a:p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9x veřejná zakázka</a:t>
            </a:r>
          </a:p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3x tisková konference</a:t>
            </a:r>
          </a:p>
          <a:p>
            <a:endParaRPr lang="cs-CZ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Pořízení výpočetní techniky, mobilních telefonů, hlasových a datových</a:t>
            </a:r>
          </a:p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tarifů, speciální obuvi, </a:t>
            </a:r>
            <a:r>
              <a:rPr lang="cs-CZ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termoprádla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ad.</a:t>
            </a:r>
          </a:p>
          <a:p>
            <a:endParaRPr lang="cs-CZ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Distribuce propagačních předmětů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Realizace sociologického výzkumu a analýzy veřejného mínění.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Překlad a tisk publikace OSCE-ODIHR „Policie a Romové a </a:t>
            </a:r>
            <a:r>
              <a:rPr lang="cs-CZ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Sintové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</a:t>
            </a:r>
          </a:p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osvědčené postupy v budování důvěry a porozumění“</a:t>
            </a:r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9952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3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99520"/>
            <a:ext cx="1093320" cy="109332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Uskutečněné aktivity projektu</a:t>
            </a:r>
            <a:endParaRPr lang="cs-CZ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5253480"/>
          </a:xfrm>
        </p:spPr>
        <p:txBody>
          <a:bodyPr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Tuzemské vzdělávací aktivity</a:t>
            </a:r>
          </a:p>
          <a:p>
            <a:endParaRPr lang="cs-CZ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26 dnů</a:t>
            </a:r>
          </a:p>
          <a:p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405 účastníků</a:t>
            </a:r>
          </a:p>
          <a:p>
            <a:endParaRPr lang="cs-CZ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Zahraniční cesty</a:t>
            </a:r>
          </a:p>
          <a:p>
            <a:endParaRPr lang="cs-CZ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/>
            <a:r>
              <a:rPr lang="cs-CZ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31 dnů</a:t>
            </a:r>
          </a:p>
          <a:p>
            <a:pPr lvl="1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161 účastníků</a:t>
            </a:r>
          </a:p>
          <a:p>
            <a:pPr lvl="1"/>
            <a:endParaRPr lang="cs-CZ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CELKEM</a:t>
            </a:r>
          </a:p>
          <a:p>
            <a:pPr lvl="1"/>
            <a:r>
              <a:rPr lang="cs-CZ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</a:p>
          <a:p>
            <a:pPr lvl="1"/>
            <a:r>
              <a:rPr lang="cs-CZ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57 dnů</a:t>
            </a:r>
          </a:p>
          <a:p>
            <a:pPr lvl="1"/>
            <a:r>
              <a:rPr lang="cs-CZ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cs-CZ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566 účastníků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endParaRPr lang="cs-CZ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Osoba/den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endParaRPr lang="cs-CZ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2"/>
            <a:r>
              <a:rPr lang="cs-CZ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cs-CZ" sz="2000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2056</a:t>
            </a:r>
            <a:endParaRPr lang="cs-CZ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06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Spolupráce</a:t>
            </a:r>
            <a:endParaRPr lang="cs-CZ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/>
          </p:nvPr>
        </p:nvSpPr>
        <p:spPr>
          <a:xfrm>
            <a:off x="395536" y="1628800"/>
            <a:ext cx="8496944" cy="5229200"/>
          </a:xfrm>
        </p:spPr>
        <p:txBody>
          <a:bodyPr/>
          <a:lstStyle/>
          <a:p>
            <a:pPr algn="l"/>
            <a:r>
              <a:rPr lang="cs-CZ" sz="2700" b="1" dirty="0" err="1" smtClean="0">
                <a:solidFill>
                  <a:schemeClr val="bg1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Amnesty</a:t>
            </a:r>
            <a:r>
              <a:rPr lang="cs-CZ" sz="2700" b="1" dirty="0" smtClean="0">
                <a:solidFill>
                  <a:schemeClr val="bg1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International, </a:t>
            </a:r>
            <a:r>
              <a:rPr lang="cs-CZ" sz="2700" b="1" dirty="0" smtClean="0">
                <a:solidFill>
                  <a:schemeClr val="accent3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Člověk v tísni, </a:t>
            </a:r>
          </a:p>
          <a:p>
            <a:pPr algn="l"/>
            <a:r>
              <a:rPr lang="cs-CZ" sz="27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Open Society, </a:t>
            </a:r>
            <a:r>
              <a:rPr lang="cs-CZ" sz="2700" b="1" dirty="0" smtClean="0">
                <a:solidFill>
                  <a:srgbClr val="00B0F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Slovo 21, </a:t>
            </a:r>
            <a:r>
              <a:rPr lang="cs-CZ" sz="2700" b="1" dirty="0" smtClean="0">
                <a:solidFill>
                  <a:srgbClr val="FFC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DROM,</a:t>
            </a:r>
          </a:p>
          <a:p>
            <a:pPr algn="l"/>
            <a:r>
              <a:rPr lang="cs-CZ" sz="2700" b="1" dirty="0" smtClean="0">
                <a:solidFill>
                  <a:srgbClr val="7030A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IQ Roma servis, </a:t>
            </a:r>
            <a:r>
              <a:rPr lang="cs-CZ" sz="2700" b="1" dirty="0" smtClean="0">
                <a:solidFill>
                  <a:srgbClr val="00B05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Romea,</a:t>
            </a:r>
            <a:r>
              <a:rPr lang="cs-CZ" sz="27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7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Muzeum romské</a:t>
            </a:r>
          </a:p>
          <a:p>
            <a:pPr algn="l"/>
            <a:r>
              <a:rPr lang="cs-CZ" sz="2700" b="1" dirty="0" smtClean="0">
                <a:solidFill>
                  <a:schemeClr val="bg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kultury,</a:t>
            </a:r>
            <a:r>
              <a:rPr lang="cs-CZ" sz="27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7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Agentura pro sociální začleňování,</a:t>
            </a:r>
          </a:p>
          <a:p>
            <a:pPr algn="l"/>
            <a:r>
              <a:rPr lang="cs-CZ" sz="2700" b="1" dirty="0" err="1" smtClean="0">
                <a:solidFill>
                  <a:schemeClr val="accent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InJusticia</a:t>
            </a:r>
            <a:r>
              <a:rPr lang="cs-CZ" sz="2700" b="1" dirty="0" smtClean="0">
                <a:solidFill>
                  <a:schemeClr val="accent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</a:t>
            </a:r>
            <a:r>
              <a:rPr lang="cs-CZ" sz="27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7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romské osobnosti, </a:t>
            </a:r>
            <a:r>
              <a:rPr lang="cs-CZ" sz="2700" b="1" dirty="0" smtClean="0">
                <a:solidFill>
                  <a:srgbClr val="92D05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romští </a:t>
            </a:r>
          </a:p>
          <a:p>
            <a:pPr algn="l"/>
            <a:r>
              <a:rPr lang="cs-CZ" sz="2700" b="1" dirty="0" smtClean="0">
                <a:solidFill>
                  <a:srgbClr val="92D05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aktivisté, </a:t>
            </a:r>
            <a:r>
              <a:rPr lang="cs-CZ" sz="2700" b="1" dirty="0" smtClean="0">
                <a:solidFill>
                  <a:srgbClr val="A60A24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Multikulturní centrum Praha, </a:t>
            </a:r>
          </a:p>
          <a:p>
            <a:pPr algn="l"/>
            <a:r>
              <a:rPr lang="cs-CZ" sz="2700" b="1" dirty="0" smtClean="0">
                <a:solidFill>
                  <a:srgbClr val="64564C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Společně k bezpečí, </a:t>
            </a:r>
            <a:r>
              <a:rPr lang="cs-CZ" sz="2700" b="1" dirty="0" smtClean="0">
                <a:solidFill>
                  <a:srgbClr val="584D63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Real </a:t>
            </a:r>
            <a:r>
              <a:rPr lang="cs-CZ" sz="2700" b="1" dirty="0" err="1" smtClean="0">
                <a:solidFill>
                  <a:srgbClr val="584D63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Coaching</a:t>
            </a:r>
            <a:r>
              <a:rPr lang="cs-CZ" sz="2700" b="1" dirty="0" smtClean="0">
                <a:solidFill>
                  <a:srgbClr val="584D63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cs-CZ" sz="2700" b="1" dirty="0" smtClean="0">
                <a:solidFill>
                  <a:srgbClr val="CCCC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Konexe,</a:t>
            </a:r>
          </a:p>
          <a:p>
            <a:pPr algn="l"/>
            <a:r>
              <a:rPr lang="cs-CZ" sz="27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Zahraniční policejní sbory, </a:t>
            </a:r>
            <a:r>
              <a:rPr lang="cs-CZ" sz="2700" b="1" dirty="0" smtClean="0">
                <a:solidFill>
                  <a:srgbClr val="0000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OSCE - ODIHR</a:t>
            </a:r>
            <a:endParaRPr lang="cs-CZ" dirty="0">
              <a:solidFill>
                <a:srgbClr val="0000FF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5720" y="214290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828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011">
            <a:off x="2022629" y="623426"/>
            <a:ext cx="4022893" cy="568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Obrázek 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7544" y="260649"/>
            <a:ext cx="1093320" cy="109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93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CustomShap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</p:spPr>
      </p:sp>
      <p:sp>
        <p:nvSpPr>
          <p:cNvPr id="168" name="CustomShape 2"/>
          <p:cNvSpPr/>
          <p:nvPr/>
        </p:nvSpPr>
        <p:spPr>
          <a:xfrm>
            <a:off x="457200" y="1600200"/>
            <a:ext cx="8228520" cy="4524840"/>
          </a:xfrm>
          <a:prstGeom prst="rect">
            <a:avLst/>
          </a:prstGeom>
          <a:noFill/>
        </p:spPr>
        <p:txBody>
          <a:bodyPr lIns="90000" tIns="45000" rIns="90000" bIns="45000"/>
          <a:lstStyle/>
          <a:p>
            <a:pPr>
              <a:lnSpc>
                <a:spcPct val="100000"/>
              </a:lnSpc>
              <a:buFont typeface="Wingdings" charset="2"/>
              <a:buChar char=""/>
            </a:pPr>
            <a:r>
              <a:rPr lang="cs-CZ" b="1" dirty="0">
                <a:solidFill>
                  <a:srgbClr val="000000"/>
                </a:solidFill>
                <a:latin typeface="Verdana" pitchFamily="34" charset="0"/>
              </a:rPr>
              <a:t>diskuse</a:t>
            </a:r>
            <a:endParaRPr dirty="0">
              <a:latin typeface="Verdana" pitchFamily="34" charset="0"/>
            </a:endParaRPr>
          </a:p>
          <a:p>
            <a:pPr>
              <a:lnSpc>
                <a:spcPct val="100000"/>
              </a:lnSpc>
              <a:buFont typeface="Wingdings" charset="2"/>
              <a:buChar char=""/>
            </a:pPr>
            <a:r>
              <a:rPr lang="cs-CZ" b="1" dirty="0">
                <a:solidFill>
                  <a:srgbClr val="000000"/>
                </a:solidFill>
                <a:latin typeface="Verdana" pitchFamily="34" charset="0"/>
              </a:rPr>
              <a:t>dotazy</a:t>
            </a:r>
            <a:endParaRPr dirty="0">
              <a:latin typeface="Verdana" pitchFamily="34" charset="0"/>
            </a:endParaRPr>
          </a:p>
          <a:p>
            <a:pPr algn="ctr">
              <a:lnSpc>
                <a:spcPct val="100000"/>
              </a:lnSpc>
            </a:pPr>
            <a:endParaRPr dirty="0">
              <a:latin typeface="Verdana" pitchFamily="34" charset="0"/>
            </a:endParaRPr>
          </a:p>
          <a:p>
            <a:pPr algn="ctr">
              <a:lnSpc>
                <a:spcPct val="100000"/>
              </a:lnSpc>
            </a:pPr>
            <a:endParaRPr lang="cs-CZ" b="1" dirty="0" smtClean="0">
              <a:solidFill>
                <a:srgbClr val="000000"/>
              </a:solidFill>
              <a:latin typeface="Verdana" pitchFamily="34" charset="0"/>
            </a:endParaRPr>
          </a:p>
          <a:p>
            <a:pPr algn="ctr">
              <a:lnSpc>
                <a:spcPct val="100000"/>
              </a:lnSpc>
            </a:pPr>
            <a:endParaRPr lang="cs-CZ" b="1" dirty="0" smtClean="0">
              <a:solidFill>
                <a:srgbClr val="000000"/>
              </a:solidFill>
              <a:latin typeface="Verdan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cs-CZ" b="1" dirty="0" smtClean="0">
                <a:solidFill>
                  <a:srgbClr val="000000"/>
                </a:solidFill>
                <a:latin typeface="Verdana" pitchFamily="34" charset="0"/>
              </a:rPr>
              <a:t>Děkuji </a:t>
            </a:r>
            <a:r>
              <a:rPr lang="cs-CZ" b="1" dirty="0">
                <a:solidFill>
                  <a:srgbClr val="000000"/>
                </a:solidFill>
                <a:latin typeface="Verdana" pitchFamily="34" charset="0"/>
              </a:rPr>
              <a:t>za pozornost</a:t>
            </a:r>
            <a:endParaRPr dirty="0">
              <a:latin typeface="Verdana" pitchFamily="34" charset="0"/>
            </a:endParaRPr>
          </a:p>
          <a:p>
            <a:pPr algn="ctr">
              <a:lnSpc>
                <a:spcPct val="100000"/>
              </a:lnSpc>
            </a:pPr>
            <a:endParaRPr dirty="0">
              <a:latin typeface="Verdan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pplk. JUDr. Mgr. Václav Vlček</a:t>
            </a:r>
            <a:endParaRPr dirty="0">
              <a:latin typeface="Verdan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Policejní prezidium České republiky</a:t>
            </a:r>
            <a:endParaRPr dirty="0">
              <a:latin typeface="Verdan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ředitelství služby pořádkové policie</a:t>
            </a:r>
            <a:endParaRPr dirty="0">
              <a:latin typeface="Verdan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email: </a:t>
            </a:r>
            <a:r>
              <a:rPr lang="cs-CZ" u="sng" dirty="0" err="1">
                <a:solidFill>
                  <a:srgbClr val="0000FF"/>
                </a:solidFill>
                <a:latin typeface="Verdana" pitchFamily="34" charset="0"/>
                <a:hlinkClick r:id="rId3"/>
              </a:rPr>
              <a:t>vaclav.vlcek</a:t>
            </a:r>
            <a:r>
              <a:rPr lang="cs-CZ" u="sng" dirty="0">
                <a:solidFill>
                  <a:srgbClr val="0000FF"/>
                </a:solidFill>
                <a:latin typeface="Verdana" pitchFamily="34" charset="0"/>
                <a:hlinkClick r:id="rId3"/>
              </a:rPr>
              <a:t>@</a:t>
            </a:r>
            <a:r>
              <a:rPr lang="cs-CZ" u="sng" dirty="0" err="1">
                <a:solidFill>
                  <a:srgbClr val="0000FF"/>
                </a:solidFill>
                <a:latin typeface="Verdana" pitchFamily="34" charset="0"/>
                <a:hlinkClick r:id="rId3"/>
              </a:rPr>
              <a:t>pcr.cz</a:t>
            </a: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, tel. 974 834 781, mobil: 603 190 467</a:t>
            </a:r>
            <a:endParaRPr dirty="0">
              <a:latin typeface="Verdana" pitchFamily="34" charset="0"/>
            </a:endParaRPr>
          </a:p>
          <a:p>
            <a:pPr>
              <a:lnSpc>
                <a:spcPct val="100000"/>
              </a:lnSpc>
            </a:pPr>
            <a:endParaRPr dirty="0">
              <a:latin typeface="Verdana" pitchFamily="34" charset="0"/>
            </a:endParaRPr>
          </a:p>
        </p:txBody>
      </p:sp>
      <p:pic>
        <p:nvPicPr>
          <p:cNvPr id="169" name="Obrázek 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7200" y="274680"/>
            <a:ext cx="1093320" cy="10933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9070</TotalTime>
  <Words>708</Words>
  <Application>Microsoft Office PowerPoint</Application>
  <PresentationFormat>Předvádění na obrazovce (4:3)</PresentationFormat>
  <Paragraphs>228</Paragraphs>
  <Slides>20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20</vt:i4>
      </vt:variant>
    </vt:vector>
  </HeadingPairs>
  <TitlesOfParts>
    <vt:vector size="28" baseType="lpstr">
      <vt:lpstr>Arial</vt:lpstr>
      <vt:lpstr>Calibri</vt:lpstr>
      <vt:lpstr>DejaVu Sans</vt:lpstr>
      <vt:lpstr>StarSymbol</vt:lpstr>
      <vt:lpstr>Verdana</vt:lpstr>
      <vt:lpstr>Wingdings</vt:lpstr>
      <vt:lpstr>Office Theme</vt:lpstr>
      <vt:lpstr>Office Theme</vt:lpstr>
      <vt:lpstr>Prezentace aplikace PowerPoint</vt:lpstr>
      <vt:lpstr>                       Výchozí stav</vt:lpstr>
      <vt:lpstr>              Očekávaný výsledek a konečný stav</vt:lpstr>
      <vt:lpstr>                   Hlavní cíl projektu</vt:lpstr>
      <vt:lpstr>                  Doba realizace</vt:lpstr>
      <vt:lpstr>                  Finanční prostředky na realizaci</vt:lpstr>
      <vt:lpstr>                  Výběr krajů pro realizaci</vt:lpstr>
      <vt:lpstr>                   Výběr lokalit</vt:lpstr>
      <vt:lpstr>                   Lokality Moravskoslezský kraj</vt:lpstr>
      <vt:lpstr>                   Lokality Olomoucký kraj</vt:lpstr>
      <vt:lpstr>                   Lokality Ústecký kraj</vt:lpstr>
      <vt:lpstr>                   Lokality Karlovarský kraj</vt:lpstr>
      <vt:lpstr>                   Výběr specialistů</vt:lpstr>
      <vt:lpstr>                  Úkoly specialistů </vt:lpstr>
      <vt:lpstr>                    Úkoly specialistů</vt:lpstr>
      <vt:lpstr>                   Uskutečněné aktivity projektu</vt:lpstr>
      <vt:lpstr>                   Uskutečněné aktivity projektu</vt:lpstr>
      <vt:lpstr>                  Spolupráce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Owner</dc:creator>
  <cp:lastModifiedBy>VLČEK Václav</cp:lastModifiedBy>
  <cp:revision>266</cp:revision>
  <dcterms:modified xsi:type="dcterms:W3CDTF">2016-05-24T05:17:47Z</dcterms:modified>
</cp:coreProperties>
</file>