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6" r:id="rId6"/>
    <p:sldId id="272" r:id="rId7"/>
    <p:sldId id="268" r:id="rId8"/>
    <p:sldId id="269" r:id="rId9"/>
    <p:sldId id="271" r:id="rId10"/>
    <p:sldId id="258" r:id="rId11"/>
  </p:sldIdLst>
  <p:sldSz cx="9144000" cy="5143500" type="screen16x9"/>
  <p:notesSz cx="6797675" cy="98726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4695" autoAdjust="0"/>
  </p:normalViewPr>
  <p:slideViewPr>
    <p:cSldViewPr>
      <p:cViewPr varScale="1">
        <p:scale>
          <a:sx n="118" d="100"/>
          <a:sy n="118" d="100"/>
        </p:scale>
        <p:origin x="678" y="9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643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6190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1257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15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802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315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187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379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0478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119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812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886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40000"/>
                <a:satMod val="350000"/>
              </a:schemeClr>
            </a:gs>
            <a:gs pos="11000">
              <a:schemeClr val="tx1"/>
            </a:gs>
            <a:gs pos="100000">
              <a:srgbClr val="00B0F0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A4FEC-734D-4C2D-82DF-23D8420D0B88}" type="datetimeFigureOut">
              <a:rPr lang="cs-CZ" smtClean="0"/>
              <a:t>19.11.2018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9B698-1BA9-4BEF-9EE3-4588C0634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7361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5.emf"/><Relationship Id="rId18" Type="http://schemas.openxmlformats.org/officeDocument/2006/relationships/oleObject" Target="../embeddings/oleObject12.bin"/><Relationship Id="rId3" Type="http://schemas.openxmlformats.org/officeDocument/2006/relationships/image" Target="../media/image1.png"/><Relationship Id="rId21" Type="http://schemas.openxmlformats.org/officeDocument/2006/relationships/oleObject" Target="../embeddings/oleObject15.bin"/><Relationship Id="rId7" Type="http://schemas.openxmlformats.org/officeDocument/2006/relationships/image" Target="../media/image4.emf"/><Relationship Id="rId12" Type="http://schemas.openxmlformats.org/officeDocument/2006/relationships/oleObject" Target="../embeddings/oleObject7.bin"/><Relationship Id="rId17" Type="http://schemas.openxmlformats.org/officeDocument/2006/relationships/oleObject" Target="../embeddings/oleObject11.bin"/><Relationship Id="rId25" Type="http://schemas.openxmlformats.org/officeDocument/2006/relationships/oleObject" Target="../embeddings/oleObject19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0.bin"/><Relationship Id="rId20" Type="http://schemas.openxmlformats.org/officeDocument/2006/relationships/oleObject" Target="../embeddings/oleObject14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oleObject" Target="../embeddings/oleObject6.bin"/><Relationship Id="rId24" Type="http://schemas.openxmlformats.org/officeDocument/2006/relationships/oleObject" Target="../embeddings/oleObject18.bin"/><Relationship Id="rId5" Type="http://schemas.openxmlformats.org/officeDocument/2006/relationships/image" Target="../media/image3.emf"/><Relationship Id="rId15" Type="http://schemas.openxmlformats.org/officeDocument/2006/relationships/oleObject" Target="../embeddings/oleObject9.bin"/><Relationship Id="rId23" Type="http://schemas.openxmlformats.org/officeDocument/2006/relationships/oleObject" Target="../embeddings/oleObject17.bin"/><Relationship Id="rId10" Type="http://schemas.openxmlformats.org/officeDocument/2006/relationships/oleObject" Target="../embeddings/oleObject5.bin"/><Relationship Id="rId19" Type="http://schemas.openxmlformats.org/officeDocument/2006/relationships/oleObject" Target="../embeddings/oleObject13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4.bin"/><Relationship Id="rId14" Type="http://schemas.openxmlformats.org/officeDocument/2006/relationships/oleObject" Target="../embeddings/oleObject8.bin"/><Relationship Id="rId22" Type="http://schemas.openxmlformats.org/officeDocument/2006/relationships/oleObject" Target="../embeddings/oleObject16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0"/>
            <a:ext cx="9144000" cy="4155926"/>
          </a:xfrm>
          <a:prstGeom prst="rect">
            <a:avLst/>
          </a:prstGeom>
          <a:gradFill>
            <a:gsLst>
              <a:gs pos="0">
                <a:schemeClr val="bg1">
                  <a:lumMod val="50000"/>
                  <a:lumOff val="50000"/>
                </a:schemeClr>
              </a:gs>
              <a:gs pos="0">
                <a:srgbClr val="E6E6E6"/>
              </a:gs>
              <a:gs pos="100000">
                <a:schemeClr val="bg1">
                  <a:lumMod val="85000"/>
                  <a:lumOff val="15000"/>
                </a:schemeClr>
              </a:gs>
              <a:gs pos="100000">
                <a:srgbClr val="E6E6E6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67494"/>
            <a:ext cx="8515672" cy="30243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/>
              <a:t>Z</a:t>
            </a:r>
            <a:r>
              <a:rPr lang="cs-CZ" b="1" dirty="0" smtClean="0"/>
              <a:t>kušenosti </a:t>
            </a:r>
            <a:r>
              <a:rPr lang="cs-CZ" b="1" dirty="0"/>
              <a:t>z provozu MKDS v Pardubicích</a:t>
            </a:r>
            <a:endParaRPr lang="cs-CZ" b="1" dirty="0"/>
          </a:p>
        </p:txBody>
      </p:sp>
      <p:sp>
        <p:nvSpPr>
          <p:cNvPr id="8" name="Obdélník 7"/>
          <p:cNvSpPr/>
          <p:nvPr/>
        </p:nvSpPr>
        <p:spPr>
          <a:xfrm>
            <a:off x="2699792" y="4189889"/>
            <a:ext cx="640871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     Setkání </a:t>
            </a:r>
            <a:r>
              <a:rPr lang="cs-CZ" sz="2400" dirty="0"/>
              <a:t>s manažéry prevence </a:t>
            </a:r>
            <a:r>
              <a:rPr lang="cs-CZ" sz="2400" dirty="0" smtClean="0"/>
              <a:t>kriminality</a:t>
            </a:r>
          </a:p>
          <a:p>
            <a:r>
              <a:rPr lang="cs-CZ" b="1" u="sng" dirty="0"/>
              <a:t>19. - 21. 11. 2018 Kašperské Hory – hotel Šumava, Kašperské </a:t>
            </a:r>
            <a:r>
              <a:rPr lang="cs-CZ" b="1" u="sng" dirty="0" smtClean="0"/>
              <a:t>Hory</a:t>
            </a:r>
            <a:endParaRPr lang="cs-CZ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43958"/>
            <a:ext cx="2160240" cy="50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6917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059583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900" b="1" kern="1200" dirty="0" smtClean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VZNIK PROJEKTU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12912" y="1851670"/>
            <a:ext cx="8136904" cy="3384376"/>
          </a:xfrm>
        </p:spPr>
        <p:txBody>
          <a:bodyPr/>
          <a:lstStyle/>
          <a:p>
            <a:pPr algn="l"/>
            <a:r>
              <a:rPr lang="cs-CZ" sz="2400" dirty="0" smtClean="0">
                <a:solidFill>
                  <a:schemeClr val="bg1"/>
                </a:solidFill>
              </a:rPr>
              <a:t>V roce 2015 začíná kompletní obnova kamerového systému města (MKS)</a:t>
            </a:r>
          </a:p>
          <a:p>
            <a:pPr algn="l"/>
            <a:r>
              <a:rPr lang="cs-CZ" sz="2400" dirty="0" smtClean="0">
                <a:solidFill>
                  <a:schemeClr val="bg1"/>
                </a:solidFill>
              </a:rPr>
              <a:t>Zároveň město připravuje projekty ITI – dopravní telematika:</a:t>
            </a:r>
          </a:p>
          <a:p>
            <a:pPr marL="342900" indent="-342900" algn="l">
              <a:buFontTx/>
              <a:buChar char="-"/>
            </a:pPr>
            <a:r>
              <a:rPr lang="cs-CZ" sz="2400" dirty="0" smtClean="0">
                <a:solidFill>
                  <a:schemeClr val="bg1"/>
                </a:solidFill>
              </a:rPr>
              <a:t>Preference MHD, dopravní ústředna, strategické detektory</a:t>
            </a:r>
          </a:p>
          <a:p>
            <a:pPr marL="342900" indent="-342900" algn="l">
              <a:buFontTx/>
              <a:buChar char="-"/>
            </a:pPr>
            <a:r>
              <a:rPr lang="cs-CZ" sz="2400" dirty="0" smtClean="0">
                <a:solidFill>
                  <a:schemeClr val="bg1"/>
                </a:solidFill>
              </a:rPr>
              <a:t>Smart Parking</a:t>
            </a:r>
          </a:p>
          <a:p>
            <a:pPr marL="342900" indent="-342900" algn="l">
              <a:buFontTx/>
              <a:buChar char="-"/>
            </a:pPr>
            <a:r>
              <a:rPr lang="cs-CZ" sz="2400" dirty="0" smtClean="0">
                <a:solidFill>
                  <a:schemeClr val="bg1"/>
                </a:solidFill>
              </a:rPr>
              <a:t>Dopravní informační centrum</a:t>
            </a:r>
          </a:p>
          <a:p>
            <a:pPr marL="342900" indent="-342900" algn="l">
              <a:buFontTx/>
              <a:buChar char="-"/>
            </a:pPr>
            <a:endParaRPr lang="cs-CZ" sz="2400" dirty="0" smtClean="0">
              <a:solidFill>
                <a:schemeClr val="bg1"/>
              </a:solidFill>
            </a:endParaRPr>
          </a:p>
          <a:p>
            <a:pPr algn="l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0"/>
            <a:ext cx="9144000" cy="843558"/>
          </a:xfrm>
          <a:prstGeom prst="rect">
            <a:avLst/>
          </a:prstGeom>
          <a:gradFill>
            <a:gsLst>
              <a:gs pos="0">
                <a:schemeClr val="bg1">
                  <a:lumMod val="50000"/>
                  <a:lumOff val="50000"/>
                </a:schemeClr>
              </a:gs>
              <a:gs pos="0">
                <a:srgbClr val="E6E6E6"/>
              </a:gs>
              <a:gs pos="100000">
                <a:schemeClr val="bg1">
                  <a:lumMod val="85000"/>
                  <a:lumOff val="15000"/>
                </a:schemeClr>
              </a:gs>
              <a:gs pos="100000">
                <a:srgbClr val="E6E6E6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843558"/>
            <a:ext cx="9144000" cy="720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67494"/>
            <a:ext cx="85156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71280" y="230478"/>
            <a:ext cx="564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Setkání s manažéry prevence kriminality</a:t>
            </a:r>
            <a:endParaRPr lang="cs-CZ" sz="2400" dirty="0"/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2" y="171036"/>
            <a:ext cx="2160240" cy="50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59585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987574"/>
            <a:ext cx="7567972" cy="720079"/>
          </a:xfrm>
        </p:spPr>
        <p:txBody>
          <a:bodyPr>
            <a:normAutofit/>
          </a:bodyPr>
          <a:lstStyle/>
          <a:p>
            <a:pPr algn="l"/>
            <a:r>
              <a:rPr lang="cs-CZ" sz="2900" b="1" kern="1200" dirty="0" smtClean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MKS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8936" y="1635646"/>
            <a:ext cx="7704856" cy="3240360"/>
          </a:xfrm>
        </p:spPr>
        <p:txBody>
          <a:bodyPr>
            <a:normAutofit lnSpcReduction="10000"/>
          </a:bodyPr>
          <a:lstStyle/>
          <a:p>
            <a:pPr algn="l"/>
            <a:r>
              <a:rPr lang="cs-CZ" sz="2400" dirty="0" smtClean="0">
                <a:solidFill>
                  <a:schemeClr val="bg1"/>
                </a:solidFill>
              </a:rPr>
              <a:t>Kompletní obnova: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Koncové prvky – kamery Samsung  2 </a:t>
            </a:r>
            <a:r>
              <a:rPr lang="cs-CZ" sz="2400" dirty="0" err="1" smtClean="0">
                <a:solidFill>
                  <a:schemeClr val="bg1"/>
                </a:solidFill>
              </a:rPr>
              <a:t>Mpx</a:t>
            </a:r>
            <a:r>
              <a:rPr lang="cs-CZ" sz="2400" dirty="0" smtClean="0">
                <a:solidFill>
                  <a:schemeClr val="bg1"/>
                </a:solidFill>
              </a:rPr>
              <a:t> Full </a:t>
            </a:r>
            <a:r>
              <a:rPr lang="cs-CZ" sz="2400" dirty="0">
                <a:solidFill>
                  <a:schemeClr val="bg1"/>
                </a:solidFill>
              </a:rPr>
              <a:t>HD, 32x </a:t>
            </a:r>
            <a:r>
              <a:rPr lang="cs-CZ" sz="2400" dirty="0" smtClean="0">
                <a:solidFill>
                  <a:schemeClr val="bg1"/>
                </a:solidFill>
              </a:rPr>
              <a:t>PTZ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Přenosová trasa – optická síť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Záznamový a monitorovací systém, úložiště a rekonstrukce operačního pracoviště MKS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V projektu 86 kamer pro veřejný pořádek a dopravu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V MKS integrováno cca 150 kamer – aréna, nádraží, přednádraží, (</a:t>
            </a:r>
            <a:r>
              <a:rPr lang="cs-CZ" sz="2400" i="1" dirty="0" smtClean="0">
                <a:solidFill>
                  <a:schemeClr val="bg1"/>
                </a:solidFill>
              </a:rPr>
              <a:t>letiště v jednání</a:t>
            </a:r>
            <a:r>
              <a:rPr lang="cs-CZ" sz="2400" dirty="0" smtClean="0">
                <a:solidFill>
                  <a:schemeClr val="bg1"/>
                </a:solidFill>
              </a:rPr>
              <a:t>)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0"/>
            <a:ext cx="9144000" cy="843558"/>
          </a:xfrm>
          <a:prstGeom prst="rect">
            <a:avLst/>
          </a:prstGeom>
          <a:gradFill>
            <a:gsLst>
              <a:gs pos="0">
                <a:schemeClr val="bg1">
                  <a:lumMod val="50000"/>
                  <a:lumOff val="50000"/>
                </a:schemeClr>
              </a:gs>
              <a:gs pos="0">
                <a:srgbClr val="E6E6E6"/>
              </a:gs>
              <a:gs pos="100000">
                <a:schemeClr val="bg1">
                  <a:lumMod val="85000"/>
                  <a:lumOff val="15000"/>
                </a:schemeClr>
              </a:gs>
              <a:gs pos="100000">
                <a:srgbClr val="E6E6E6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843558"/>
            <a:ext cx="9144000" cy="720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67494"/>
            <a:ext cx="85156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71280" y="230478"/>
            <a:ext cx="5649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Setkání s manažéry prevence kriminality</a:t>
            </a:r>
          </a:p>
          <a:p>
            <a:endParaRPr lang="cs-CZ" sz="2400" dirty="0"/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2" y="171036"/>
            <a:ext cx="2160240" cy="50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46223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843558"/>
          </a:xfrm>
          <a:prstGeom prst="rect">
            <a:avLst/>
          </a:prstGeom>
          <a:gradFill>
            <a:gsLst>
              <a:gs pos="0">
                <a:schemeClr val="bg1">
                  <a:lumMod val="50000"/>
                  <a:lumOff val="50000"/>
                </a:schemeClr>
              </a:gs>
              <a:gs pos="0">
                <a:srgbClr val="E6E6E6"/>
              </a:gs>
              <a:gs pos="100000">
                <a:schemeClr val="bg1">
                  <a:lumMod val="85000"/>
                  <a:lumOff val="15000"/>
                </a:schemeClr>
              </a:gs>
              <a:gs pos="100000">
                <a:srgbClr val="E6E6E6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843558"/>
            <a:ext cx="9144000" cy="720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67494"/>
            <a:ext cx="85156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71280" y="230478"/>
            <a:ext cx="5649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Setkání s manažéry prevence kriminality</a:t>
            </a:r>
          </a:p>
          <a:p>
            <a:endParaRPr lang="cs-CZ" sz="2400" dirty="0"/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2" y="171036"/>
            <a:ext cx="2160240" cy="50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Nadpis 1"/>
          <p:cNvSpPr>
            <a:spLocks noGrp="1"/>
          </p:cNvSpPr>
          <p:nvPr>
            <p:ph type="ctrTitle"/>
          </p:nvPr>
        </p:nvSpPr>
        <p:spPr>
          <a:xfrm>
            <a:off x="899592" y="1131591"/>
            <a:ext cx="7567972" cy="504055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kern="1200" dirty="0" smtClean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Stanovení cílů na začátku projektu</a:t>
            </a:r>
          </a:p>
        </p:txBody>
      </p:sp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314481" y="1707654"/>
            <a:ext cx="8168190" cy="324036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Bezpečnostní cíle:</a:t>
            </a:r>
          </a:p>
          <a:p>
            <a:pPr marL="457200" indent="-457200" algn="l">
              <a:buAutoNum type="arabicPeriod"/>
            </a:pPr>
            <a:r>
              <a:rPr lang="cs-CZ" sz="2000" dirty="0" smtClean="0">
                <a:solidFill>
                  <a:schemeClr val="bg1"/>
                </a:solidFill>
              </a:rPr>
              <a:t>Sledování veřejného pořádku na veřejných prostranstvích</a:t>
            </a:r>
          </a:p>
          <a:p>
            <a:pPr marL="457200" indent="-457200" algn="l">
              <a:buFont typeface="Arial" panose="020B0604020202020204" pitchFamily="34" charset="0"/>
              <a:buAutoNum type="arabicPeriod"/>
            </a:pPr>
            <a:r>
              <a:rPr lang="cs-CZ" sz="2000" dirty="0" smtClean="0">
                <a:solidFill>
                  <a:schemeClr val="bg1"/>
                </a:solidFill>
              </a:rPr>
              <a:t>Sledování dopravy ve městě</a:t>
            </a:r>
          </a:p>
          <a:p>
            <a:pPr algn="l"/>
            <a:endParaRPr lang="cs-CZ" sz="2000" dirty="0" smtClean="0">
              <a:solidFill>
                <a:schemeClr val="bg1"/>
              </a:solidFill>
            </a:endParaRPr>
          </a:p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Jasná představa o kvalitě reálného obrazu </a:t>
            </a:r>
            <a:r>
              <a:rPr lang="cs-CZ" sz="2000" smtClean="0">
                <a:solidFill>
                  <a:schemeClr val="bg1"/>
                </a:solidFill>
              </a:rPr>
              <a:t>a  záznamu</a:t>
            </a:r>
          </a:p>
          <a:p>
            <a:pPr algn="l"/>
            <a:endParaRPr lang="cs-CZ" sz="2000" dirty="0" smtClean="0">
              <a:solidFill>
                <a:schemeClr val="bg1"/>
              </a:solidFill>
            </a:endParaRPr>
          </a:p>
          <a:p>
            <a:pPr marL="457200" indent="-457200" algn="l">
              <a:buAutoNum type="arabicPeriod"/>
            </a:pP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255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843558"/>
          </a:xfrm>
          <a:prstGeom prst="rect">
            <a:avLst/>
          </a:prstGeom>
          <a:gradFill>
            <a:gsLst>
              <a:gs pos="0">
                <a:schemeClr val="bg1">
                  <a:lumMod val="50000"/>
                  <a:lumOff val="50000"/>
                </a:schemeClr>
              </a:gs>
              <a:gs pos="0">
                <a:srgbClr val="E6E6E6"/>
              </a:gs>
              <a:gs pos="100000">
                <a:schemeClr val="bg1">
                  <a:lumMod val="85000"/>
                  <a:lumOff val="15000"/>
                </a:schemeClr>
              </a:gs>
              <a:gs pos="100000">
                <a:srgbClr val="E6E6E6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843558"/>
            <a:ext cx="9144000" cy="720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67494"/>
            <a:ext cx="85156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71280" y="230478"/>
            <a:ext cx="5649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Setkání s manažéry prevence kriminality</a:t>
            </a:r>
          </a:p>
          <a:p>
            <a:endParaRPr lang="cs-CZ" sz="2400" dirty="0"/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2" y="171036"/>
            <a:ext cx="2160240" cy="50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510" y="959637"/>
            <a:ext cx="6943146" cy="418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1280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843558"/>
          </a:xfrm>
          <a:prstGeom prst="rect">
            <a:avLst/>
          </a:prstGeom>
          <a:gradFill>
            <a:gsLst>
              <a:gs pos="0">
                <a:schemeClr val="bg1">
                  <a:lumMod val="50000"/>
                  <a:lumOff val="50000"/>
                </a:schemeClr>
              </a:gs>
              <a:gs pos="0">
                <a:srgbClr val="E6E6E6"/>
              </a:gs>
              <a:gs pos="100000">
                <a:schemeClr val="bg1">
                  <a:lumMod val="85000"/>
                  <a:lumOff val="15000"/>
                </a:schemeClr>
              </a:gs>
              <a:gs pos="100000">
                <a:srgbClr val="E6E6E6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843558"/>
            <a:ext cx="9144000" cy="720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67494"/>
            <a:ext cx="85156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71280" y="230478"/>
            <a:ext cx="564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URBIS SMART CITY FAIR – Brno 26. 4. 2018</a:t>
            </a:r>
            <a:endParaRPr lang="cs-CZ" sz="2400" dirty="0"/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2" y="171036"/>
            <a:ext cx="2160240" cy="50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771800" y="2499742"/>
            <a:ext cx="51860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DEMO</a:t>
            </a:r>
            <a:endParaRPr lang="cs-CZ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233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843558"/>
          </a:xfrm>
          <a:prstGeom prst="rect">
            <a:avLst/>
          </a:prstGeom>
          <a:gradFill>
            <a:gsLst>
              <a:gs pos="0">
                <a:schemeClr val="bg1">
                  <a:lumMod val="50000"/>
                  <a:lumOff val="50000"/>
                </a:schemeClr>
              </a:gs>
              <a:gs pos="0">
                <a:srgbClr val="E6E6E6"/>
              </a:gs>
              <a:gs pos="100000">
                <a:schemeClr val="bg1">
                  <a:lumMod val="85000"/>
                  <a:lumOff val="15000"/>
                </a:schemeClr>
              </a:gs>
              <a:gs pos="100000">
                <a:srgbClr val="E6E6E6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843558"/>
            <a:ext cx="9144000" cy="720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67494"/>
            <a:ext cx="85156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71280" y="230478"/>
            <a:ext cx="564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URBIS SMART CITY FAIR – Brno 26. 4. 2018</a:t>
            </a:r>
            <a:endParaRPr lang="cs-CZ" sz="2400" dirty="0"/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2" y="171036"/>
            <a:ext cx="2160240" cy="50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Nadpis 1"/>
          <p:cNvSpPr>
            <a:spLocks noGrp="1"/>
          </p:cNvSpPr>
          <p:nvPr>
            <p:ph type="ctrTitle"/>
          </p:nvPr>
        </p:nvSpPr>
        <p:spPr>
          <a:xfrm>
            <a:off x="683568" y="1059582"/>
            <a:ext cx="7783996" cy="50405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kern="1200" dirty="0" smtClean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Další budoucnost projektu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467543" y="1563638"/>
            <a:ext cx="8624733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Navázána spolupráce s Dopravní fakultou Univerzity Pardubice  - simulace a vizualizace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     získaných dat  na SW </a:t>
            </a:r>
            <a:r>
              <a:rPr lang="cs-CZ" dirty="0" err="1" smtClean="0">
                <a:solidFill>
                  <a:schemeClr val="bg1"/>
                </a:solidFill>
              </a:rPr>
              <a:t>Omnitrans</a:t>
            </a:r>
            <a:endParaRPr lang="cs-CZ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Spolupráce s Krajským ředitelstvím Policie ČR na využití systému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V případě úspěchu s výsledky „malého“ perimetru zvážit výstavbu perimetru „velkého“: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Kontrola tranzitní komunikace I/37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Určení podílu tranzitní dopravy a dopravy město/město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Výrazné zvýšení  možnosti získání informací o dopravním chování  řidičů vozidel ze </a:t>
            </a:r>
          </a:p>
          <a:p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satelitních obcí z okolí Pardubic a vlivu těchto vozidel na dopravu ve městě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Určení největších „zdrojů“ dopravních kongescí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Možnost sledování vlivu počasí, roční doby, svátků, uzavírek…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Poskytnutí dat o dopravě 24/365  pro urbanisty, dopravní specialisty, politiky, občany…</a:t>
            </a:r>
          </a:p>
        </p:txBody>
      </p:sp>
    </p:spTree>
    <p:extLst>
      <p:ext uri="{BB962C8B-B14F-4D97-AF65-F5344CB8AC3E}">
        <p14:creationId xmlns:p14="http://schemas.microsoft.com/office/powerpoint/2010/main" val="18176339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843558"/>
          </a:xfrm>
          <a:prstGeom prst="rect">
            <a:avLst/>
          </a:prstGeom>
          <a:gradFill>
            <a:gsLst>
              <a:gs pos="0">
                <a:schemeClr val="bg1">
                  <a:lumMod val="50000"/>
                  <a:lumOff val="50000"/>
                </a:schemeClr>
              </a:gs>
              <a:gs pos="0">
                <a:srgbClr val="E6E6E6"/>
              </a:gs>
              <a:gs pos="100000">
                <a:schemeClr val="bg1">
                  <a:lumMod val="85000"/>
                  <a:lumOff val="15000"/>
                </a:schemeClr>
              </a:gs>
              <a:gs pos="100000">
                <a:srgbClr val="E6E6E6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843558"/>
            <a:ext cx="9144000" cy="720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67494"/>
            <a:ext cx="85156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71280" y="230478"/>
            <a:ext cx="564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URBIS SMART CITY FAIR – Brno 26. 4. 2018</a:t>
            </a:r>
            <a:endParaRPr lang="cs-CZ" sz="2400" dirty="0"/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2" y="171036"/>
            <a:ext cx="2160240" cy="50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Nadpis 1"/>
          <p:cNvSpPr>
            <a:spLocks noGrp="1"/>
          </p:cNvSpPr>
          <p:nvPr>
            <p:ph type="ctrTitle"/>
          </p:nvPr>
        </p:nvSpPr>
        <p:spPr>
          <a:xfrm>
            <a:off x="357744" y="2427734"/>
            <a:ext cx="7783996" cy="50405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kern="1200" dirty="0" smtClean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Návrh </a:t>
            </a:r>
            <a:br>
              <a:rPr lang="cs-CZ" sz="3200" kern="1200" dirty="0" smtClean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cs-CZ" sz="3200" kern="1200" dirty="0" smtClean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„velkého“ </a:t>
            </a:r>
            <a:br>
              <a:rPr lang="cs-CZ" sz="3200" kern="1200" dirty="0" smtClean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cs-CZ" sz="3200" kern="1200" dirty="0" smtClean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perimetru</a:t>
            </a: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068041"/>
              </p:ext>
            </p:extLst>
          </p:nvPr>
        </p:nvGraphicFramePr>
        <p:xfrm>
          <a:off x="2483768" y="1066981"/>
          <a:ext cx="6096000" cy="3862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4" name="CorelDRAW" r:id="rId4" imgW="11410783" imgH="7228604" progId="CorelDraw.Graphic.16">
                  <p:embed/>
                </p:oleObj>
              </mc:Choice>
              <mc:Fallback>
                <p:oleObj name="CorelDRAW" r:id="rId4" imgW="11410783" imgH="7228604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83768" y="1066981"/>
                        <a:ext cx="6096000" cy="3862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k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7923723"/>
              </p:ext>
            </p:extLst>
          </p:nvPr>
        </p:nvGraphicFramePr>
        <p:xfrm>
          <a:off x="4572000" y="2931790"/>
          <a:ext cx="179958" cy="179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" name="CorelDRAW" r:id="rId6" imgW="215509" imgH="215828" progId="CorelDraw.Graphic.16">
                  <p:embed/>
                </p:oleObj>
              </mc:Choice>
              <mc:Fallback>
                <p:oleObj name="CorelDRAW" r:id="rId6" imgW="215509" imgH="215828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72000" y="2931790"/>
                        <a:ext cx="179958" cy="1799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k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6089693"/>
              </p:ext>
            </p:extLst>
          </p:nvPr>
        </p:nvGraphicFramePr>
        <p:xfrm>
          <a:off x="4788024" y="2970666"/>
          <a:ext cx="179958" cy="179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" name="CorelDRAW" r:id="rId8" imgW="215509" imgH="215828" progId="CorelDraw.Graphic.16">
                  <p:embed/>
                </p:oleObj>
              </mc:Choice>
              <mc:Fallback>
                <p:oleObj name="CorelDRAW" r:id="rId8" imgW="215509" imgH="215828" progId="CorelDraw.Graphic.16">
                  <p:embed/>
                  <p:pic>
                    <p:nvPicPr>
                      <p:cNvPr id="19" name="Objekt 1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788024" y="2970666"/>
                        <a:ext cx="179958" cy="1799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k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8529416"/>
              </p:ext>
            </p:extLst>
          </p:nvPr>
        </p:nvGraphicFramePr>
        <p:xfrm>
          <a:off x="5148064" y="2893689"/>
          <a:ext cx="179958" cy="179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" name="CorelDRAW" r:id="rId9" imgW="215509" imgH="215828" progId="CorelDraw.Graphic.16">
                  <p:embed/>
                </p:oleObj>
              </mc:Choice>
              <mc:Fallback>
                <p:oleObj name="CorelDRAW" r:id="rId9" imgW="215509" imgH="215828" progId="CorelDraw.Graphic.16">
                  <p:embed/>
                  <p:pic>
                    <p:nvPicPr>
                      <p:cNvPr id="20" name="Objekt 1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48064" y="2893689"/>
                        <a:ext cx="179958" cy="1799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k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8027849"/>
              </p:ext>
            </p:extLst>
          </p:nvPr>
        </p:nvGraphicFramePr>
        <p:xfrm>
          <a:off x="5441789" y="3363838"/>
          <a:ext cx="179958" cy="179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" name="CorelDRAW" r:id="rId10" imgW="215509" imgH="215828" progId="CorelDraw.Graphic.16">
                  <p:embed/>
                </p:oleObj>
              </mc:Choice>
              <mc:Fallback>
                <p:oleObj name="CorelDRAW" r:id="rId10" imgW="215509" imgH="215828" progId="CorelDraw.Graphic.16">
                  <p:embed/>
                  <p:pic>
                    <p:nvPicPr>
                      <p:cNvPr id="21" name="Objekt 2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441789" y="3363838"/>
                        <a:ext cx="179958" cy="1799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k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030289"/>
              </p:ext>
            </p:extLst>
          </p:nvPr>
        </p:nvGraphicFramePr>
        <p:xfrm>
          <a:off x="5724128" y="3356773"/>
          <a:ext cx="179958" cy="179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" name="CorelDRAW" r:id="rId11" imgW="215509" imgH="215828" progId="CorelDraw.Graphic.16">
                  <p:embed/>
                </p:oleObj>
              </mc:Choice>
              <mc:Fallback>
                <p:oleObj name="CorelDRAW" r:id="rId11" imgW="215509" imgH="215828" progId="CorelDraw.Graphic.16">
                  <p:embed/>
                  <p:pic>
                    <p:nvPicPr>
                      <p:cNvPr id="22" name="Objekt 2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24128" y="3356773"/>
                        <a:ext cx="179958" cy="1799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k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9170460"/>
              </p:ext>
            </p:extLst>
          </p:nvPr>
        </p:nvGraphicFramePr>
        <p:xfrm>
          <a:off x="2699792" y="3867894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" name="CorelDRAW" r:id="rId12" imgW="402716" imgH="403311" progId="CorelDraw.Graphic.16">
                  <p:embed/>
                </p:oleObj>
              </mc:Choice>
              <mc:Fallback>
                <p:oleObj name="CorelDRAW" r:id="rId12" imgW="402716" imgH="403311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699792" y="3867894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k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4356783"/>
              </p:ext>
            </p:extLst>
          </p:nvPr>
        </p:nvGraphicFramePr>
        <p:xfrm>
          <a:off x="5094027" y="1975147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" name="CorelDRAW" r:id="rId14" imgW="402716" imgH="403311" progId="CorelDraw.Graphic.16">
                  <p:embed/>
                </p:oleObj>
              </mc:Choice>
              <mc:Fallback>
                <p:oleObj name="CorelDRAW" r:id="rId14" imgW="402716" imgH="403311" progId="CorelDraw.Graphic.16">
                  <p:embed/>
                  <p:pic>
                    <p:nvPicPr>
                      <p:cNvPr id="24" name="Objekt 2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094027" y="1975147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k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923711"/>
              </p:ext>
            </p:extLst>
          </p:nvPr>
        </p:nvGraphicFramePr>
        <p:xfrm>
          <a:off x="4712501" y="1687820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2" name="CorelDRAW" r:id="rId15" imgW="402716" imgH="403311" progId="CorelDraw.Graphic.16">
                  <p:embed/>
                </p:oleObj>
              </mc:Choice>
              <mc:Fallback>
                <p:oleObj name="CorelDRAW" r:id="rId15" imgW="402716" imgH="403311" progId="CorelDraw.Graphic.16">
                  <p:embed/>
                  <p:pic>
                    <p:nvPicPr>
                      <p:cNvPr id="32" name="Objekt 3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712501" y="1687820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k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1631974"/>
              </p:ext>
            </p:extLst>
          </p:nvPr>
        </p:nvGraphicFramePr>
        <p:xfrm>
          <a:off x="4427984" y="1764865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3" name="CorelDRAW" r:id="rId16" imgW="402716" imgH="403311" progId="CorelDraw.Graphic.16">
                  <p:embed/>
                </p:oleObj>
              </mc:Choice>
              <mc:Fallback>
                <p:oleObj name="CorelDRAW" r:id="rId16" imgW="402716" imgH="403311" progId="CorelDraw.Graphic.16">
                  <p:embed/>
                  <p:pic>
                    <p:nvPicPr>
                      <p:cNvPr id="33" name="Objekt 3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427984" y="1764865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k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6497962"/>
              </p:ext>
            </p:extLst>
          </p:nvPr>
        </p:nvGraphicFramePr>
        <p:xfrm>
          <a:off x="3120686" y="1687116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4" name="CorelDRAW" r:id="rId17" imgW="402716" imgH="403311" progId="CorelDraw.Graphic.16">
                  <p:embed/>
                </p:oleObj>
              </mc:Choice>
              <mc:Fallback>
                <p:oleObj name="CorelDRAW" r:id="rId17" imgW="402716" imgH="403311" progId="CorelDraw.Graphic.16">
                  <p:embed/>
                  <p:pic>
                    <p:nvPicPr>
                      <p:cNvPr id="34" name="Objekt 3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120686" y="1687116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k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4003099"/>
              </p:ext>
            </p:extLst>
          </p:nvPr>
        </p:nvGraphicFramePr>
        <p:xfrm>
          <a:off x="3677594" y="3083205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5" name="CorelDRAW" r:id="rId18" imgW="402716" imgH="403311" progId="CorelDraw.Graphic.16">
                  <p:embed/>
                </p:oleObj>
              </mc:Choice>
              <mc:Fallback>
                <p:oleObj name="CorelDRAW" r:id="rId18" imgW="402716" imgH="403311" progId="CorelDraw.Graphic.16">
                  <p:embed/>
                  <p:pic>
                    <p:nvPicPr>
                      <p:cNvPr id="35" name="Objekt 3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677594" y="3083205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k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8882016"/>
              </p:ext>
            </p:extLst>
          </p:nvPr>
        </p:nvGraphicFramePr>
        <p:xfrm>
          <a:off x="5238042" y="4356912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6" name="CorelDRAW" r:id="rId19" imgW="402716" imgH="403311" progId="CorelDraw.Graphic.16">
                  <p:embed/>
                </p:oleObj>
              </mc:Choice>
              <mc:Fallback>
                <p:oleObj name="CorelDRAW" r:id="rId19" imgW="402716" imgH="403311" progId="CorelDraw.Graphic.16">
                  <p:embed/>
                  <p:pic>
                    <p:nvPicPr>
                      <p:cNvPr id="32" name="Objekt 3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238042" y="4356912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k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9793920"/>
              </p:ext>
            </p:extLst>
          </p:nvPr>
        </p:nvGraphicFramePr>
        <p:xfrm>
          <a:off x="5003190" y="4576635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7" name="CorelDRAW" r:id="rId20" imgW="402716" imgH="403311" progId="CorelDraw.Graphic.16">
                  <p:embed/>
                </p:oleObj>
              </mc:Choice>
              <mc:Fallback>
                <p:oleObj name="CorelDRAW" r:id="rId20" imgW="402716" imgH="403311" progId="CorelDraw.Graphic.16">
                  <p:embed/>
                  <p:pic>
                    <p:nvPicPr>
                      <p:cNvPr id="37" name="Objekt 3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003190" y="4576635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k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6045562"/>
              </p:ext>
            </p:extLst>
          </p:nvPr>
        </p:nvGraphicFramePr>
        <p:xfrm>
          <a:off x="4578622" y="3327773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8" name="CorelDRAW" r:id="rId21" imgW="402716" imgH="403311" progId="CorelDraw.Graphic.16">
                  <p:embed/>
                </p:oleObj>
              </mc:Choice>
              <mc:Fallback>
                <p:oleObj name="CorelDRAW" r:id="rId21" imgW="402716" imgH="403311" progId="CorelDraw.Graphic.16">
                  <p:embed/>
                  <p:pic>
                    <p:nvPicPr>
                      <p:cNvPr id="38" name="Objekt 3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578622" y="3327773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k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6508786"/>
              </p:ext>
            </p:extLst>
          </p:nvPr>
        </p:nvGraphicFramePr>
        <p:xfrm>
          <a:off x="6527541" y="3500335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9" name="CorelDRAW" r:id="rId22" imgW="402716" imgH="403311" progId="CorelDraw.Graphic.16">
                  <p:embed/>
                </p:oleObj>
              </mc:Choice>
              <mc:Fallback>
                <p:oleObj name="CorelDRAW" r:id="rId22" imgW="402716" imgH="403311" progId="CorelDraw.Graphic.16">
                  <p:embed/>
                  <p:pic>
                    <p:nvPicPr>
                      <p:cNvPr id="37" name="Objekt 3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527541" y="3500335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kt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584472"/>
              </p:ext>
            </p:extLst>
          </p:nvPr>
        </p:nvGraphicFramePr>
        <p:xfrm>
          <a:off x="7516466" y="4305530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0" name="CorelDRAW" r:id="rId23" imgW="402716" imgH="403311" progId="CorelDraw.Graphic.16">
                  <p:embed/>
                </p:oleObj>
              </mc:Choice>
              <mc:Fallback>
                <p:oleObj name="CorelDRAW" r:id="rId23" imgW="402716" imgH="403311" progId="CorelDraw.Graphic.16">
                  <p:embed/>
                  <p:pic>
                    <p:nvPicPr>
                      <p:cNvPr id="40" name="Objekt 3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516466" y="4305530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kt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0072273"/>
              </p:ext>
            </p:extLst>
          </p:nvPr>
        </p:nvGraphicFramePr>
        <p:xfrm>
          <a:off x="5839257" y="4427403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" name="CorelDRAW" r:id="rId24" imgW="402716" imgH="403311" progId="CorelDraw.Graphic.16">
                  <p:embed/>
                </p:oleObj>
              </mc:Choice>
              <mc:Fallback>
                <p:oleObj name="CorelDRAW" r:id="rId24" imgW="402716" imgH="403311" progId="CorelDraw.Graphic.16">
                  <p:embed/>
                  <p:pic>
                    <p:nvPicPr>
                      <p:cNvPr id="41" name="Objekt 4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839257" y="4427403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kt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4431305"/>
              </p:ext>
            </p:extLst>
          </p:nvPr>
        </p:nvGraphicFramePr>
        <p:xfrm>
          <a:off x="6949990" y="2916629"/>
          <a:ext cx="288031" cy="288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2" name="CorelDRAW" r:id="rId25" imgW="402716" imgH="403311" progId="CorelDraw.Graphic.16">
                  <p:embed/>
                </p:oleObj>
              </mc:Choice>
              <mc:Fallback>
                <p:oleObj name="CorelDRAW" r:id="rId25" imgW="402716" imgH="403311" progId="CorelDraw.Graphic.16">
                  <p:embed/>
                  <p:pic>
                    <p:nvPicPr>
                      <p:cNvPr id="40" name="Objekt 3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949990" y="2916629"/>
                        <a:ext cx="288031" cy="288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40106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843558"/>
          </a:xfrm>
          <a:prstGeom prst="rect">
            <a:avLst/>
          </a:prstGeom>
          <a:gradFill>
            <a:gsLst>
              <a:gs pos="0">
                <a:schemeClr val="bg1">
                  <a:lumMod val="50000"/>
                  <a:lumOff val="50000"/>
                </a:schemeClr>
              </a:gs>
              <a:gs pos="0">
                <a:srgbClr val="E6E6E6"/>
              </a:gs>
              <a:gs pos="100000">
                <a:schemeClr val="bg1">
                  <a:lumMod val="85000"/>
                  <a:lumOff val="15000"/>
                </a:schemeClr>
              </a:gs>
              <a:gs pos="100000">
                <a:srgbClr val="E6E6E6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843558"/>
            <a:ext cx="9144000" cy="720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67494"/>
            <a:ext cx="85156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71280" y="230478"/>
            <a:ext cx="564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URBIS SMART CITY FAIR – Brno 26. 4. 2018</a:t>
            </a:r>
            <a:endParaRPr lang="cs-CZ" sz="2400" dirty="0"/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2" y="171036"/>
            <a:ext cx="2160240" cy="50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Nadpis 1"/>
          <p:cNvSpPr>
            <a:spLocks noGrp="1"/>
          </p:cNvSpPr>
          <p:nvPr>
            <p:ph type="ctrTitle"/>
          </p:nvPr>
        </p:nvSpPr>
        <p:spPr>
          <a:xfrm>
            <a:off x="683568" y="1059582"/>
            <a:ext cx="7783996" cy="50405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kern="1200" dirty="0" smtClean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Další budoucnost projektu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467543" y="1563638"/>
            <a:ext cx="856170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Doplnění systému o automatické rozpoznávání značky a modelu auta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Automatické určování stupně dopravy ve vybraných profilech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Detekce kolon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Určení průměrné rychlosti ve vybraném úseku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Počítání doby dojezdu ve vybraných úsecích a stanovení předpokládané doby zpoždění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Zobrazení výše uvedených dat na dopravním webu nebo mobilní aplikaci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Zobrazení těchto dat na informačních tabulích na vjezdu do města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8457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0"/>
            <a:ext cx="9144000" cy="4155926"/>
          </a:xfrm>
          <a:prstGeom prst="rect">
            <a:avLst/>
          </a:prstGeom>
          <a:gradFill>
            <a:gsLst>
              <a:gs pos="0">
                <a:schemeClr val="bg1">
                  <a:lumMod val="50000"/>
                  <a:lumOff val="50000"/>
                </a:schemeClr>
              </a:gs>
              <a:gs pos="0">
                <a:srgbClr val="E6E6E6"/>
              </a:gs>
              <a:gs pos="100000">
                <a:schemeClr val="bg1">
                  <a:lumMod val="85000"/>
                  <a:lumOff val="15000"/>
                </a:schemeClr>
              </a:gs>
              <a:gs pos="100000">
                <a:srgbClr val="E6E6E6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4155926"/>
            <a:ext cx="9144000" cy="720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67494"/>
            <a:ext cx="8515672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/>
              <a:t>Děkujeme </a:t>
            </a:r>
            <a:r>
              <a:rPr lang="cs-CZ" b="1" dirty="0" smtClean="0"/>
              <a:t>Vám </a:t>
            </a:r>
            <a:r>
              <a:rPr lang="cs-CZ" b="1" dirty="0" smtClean="0"/>
              <a:t>za pozornost</a:t>
            </a:r>
            <a:endParaRPr lang="cs-CZ" b="1" dirty="0"/>
          </a:p>
        </p:txBody>
      </p:sp>
      <p:sp>
        <p:nvSpPr>
          <p:cNvPr id="7" name="Obdélník 6"/>
          <p:cNvSpPr/>
          <p:nvPr/>
        </p:nvSpPr>
        <p:spPr>
          <a:xfrm>
            <a:off x="755576" y="2387085"/>
            <a:ext cx="756084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latin typeface="+mj-lt"/>
                <a:ea typeface="+mj-ea"/>
                <a:cs typeface="+mj-cs"/>
              </a:rPr>
              <a:t>Ing. Petr Kvaš</a:t>
            </a:r>
          </a:p>
          <a:p>
            <a:pPr algn="ctr"/>
            <a:r>
              <a:rPr lang="cs-CZ" sz="2000" b="1" dirty="0" smtClean="0">
                <a:latin typeface="+mj-lt"/>
                <a:ea typeface="+mj-ea"/>
                <a:cs typeface="+mj-cs"/>
              </a:rPr>
              <a:t>petr.kvas@mppardubice.cz</a:t>
            </a:r>
            <a:endParaRPr lang="cs-CZ" sz="2000" b="1" dirty="0">
              <a:latin typeface="+mj-lt"/>
              <a:ea typeface="+mj-ea"/>
              <a:cs typeface="+mj-cs"/>
            </a:endParaRPr>
          </a:p>
          <a:p>
            <a:pPr algn="ctr"/>
            <a:r>
              <a:rPr lang="cs-CZ" sz="2000" b="1" dirty="0" smtClean="0">
                <a:latin typeface="+mj-lt"/>
                <a:ea typeface="+mj-ea"/>
                <a:cs typeface="+mj-cs"/>
              </a:rPr>
              <a:t>+ 420 603 453 431</a:t>
            </a:r>
            <a:endParaRPr lang="cs-CZ" sz="2000" b="1" dirty="0">
              <a:latin typeface="+mj-lt"/>
              <a:ea typeface="+mj-ea"/>
              <a:cs typeface="+mj-cs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347863" y="4483778"/>
            <a:ext cx="57169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Setkání s manažéry prevence kriminality</a:t>
            </a:r>
            <a:endParaRPr lang="cs-CZ" sz="2400" dirty="0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43958"/>
            <a:ext cx="2160240" cy="50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1040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</TotalTime>
  <Words>402</Words>
  <Application>Microsoft Office PowerPoint</Application>
  <PresentationFormat>Předvádění na obrazovce (16:9)</PresentationFormat>
  <Paragraphs>58</Paragraphs>
  <Slides>10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Wingdings</vt:lpstr>
      <vt:lpstr>Motiv systému Office</vt:lpstr>
      <vt:lpstr>CorelDRAW</vt:lpstr>
      <vt:lpstr>Prezentace aplikace PowerPoint</vt:lpstr>
      <vt:lpstr>VZNIK PROJEKTU </vt:lpstr>
      <vt:lpstr>MKS</vt:lpstr>
      <vt:lpstr>Stanovení cílů na začátku projektu</vt:lpstr>
      <vt:lpstr>Prezentace aplikace PowerPoint</vt:lpstr>
      <vt:lpstr>Prezentace aplikace PowerPoint</vt:lpstr>
      <vt:lpstr>Další budoucnost projektu</vt:lpstr>
      <vt:lpstr>Návrh  „velkého“  perimetru</vt:lpstr>
      <vt:lpstr>Další budoucnost projektu</vt:lpstr>
      <vt:lpstr>Prezentace aplikace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 kvaš</dc:creator>
  <cp:lastModifiedBy>Kvaš Petr</cp:lastModifiedBy>
  <cp:revision>67</cp:revision>
  <cp:lastPrinted>2018-04-23T07:17:40Z</cp:lastPrinted>
  <dcterms:created xsi:type="dcterms:W3CDTF">2018-04-22T11:28:47Z</dcterms:created>
  <dcterms:modified xsi:type="dcterms:W3CDTF">2018-11-19T14:25:03Z</dcterms:modified>
</cp:coreProperties>
</file>