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  <p:sldMasterId id="2147483684" r:id="rId2"/>
  </p:sldMasterIdLst>
  <p:notesMasterIdLst>
    <p:notesMasterId r:id="rId29"/>
  </p:notesMasterIdLst>
  <p:sldIdLst>
    <p:sldId id="435" r:id="rId3"/>
    <p:sldId id="363" r:id="rId4"/>
    <p:sldId id="436" r:id="rId5"/>
    <p:sldId id="437" r:id="rId6"/>
    <p:sldId id="438" r:id="rId7"/>
    <p:sldId id="439" r:id="rId8"/>
    <p:sldId id="440" r:id="rId9"/>
    <p:sldId id="441" r:id="rId10"/>
    <p:sldId id="442" r:id="rId11"/>
    <p:sldId id="392" r:id="rId12"/>
    <p:sldId id="425" r:id="rId13"/>
    <p:sldId id="412" r:id="rId14"/>
    <p:sldId id="414" r:id="rId15"/>
    <p:sldId id="369" r:id="rId16"/>
    <p:sldId id="410" r:id="rId17"/>
    <p:sldId id="431" r:id="rId18"/>
    <p:sldId id="378" r:id="rId19"/>
    <p:sldId id="424" r:id="rId20"/>
    <p:sldId id="395" r:id="rId21"/>
    <p:sldId id="385" r:id="rId22"/>
    <p:sldId id="393" r:id="rId23"/>
    <p:sldId id="388" r:id="rId24"/>
    <p:sldId id="397" r:id="rId25"/>
    <p:sldId id="386" r:id="rId26"/>
    <p:sldId id="361" r:id="rId27"/>
    <p:sldId id="445" r:id="rId28"/>
  </p:sldIdLst>
  <p:sldSz cx="9144000" cy="6858000" type="screen4x3"/>
  <p:notesSz cx="6797675" cy="9926638"/>
  <p:embeddedFontLst>
    <p:embeddedFont>
      <p:font typeface="Calibri Light" panose="020F0302020204030204" pitchFamily="34" charset="0"/>
      <p:regular r:id="rId30"/>
      <p:italic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Segoe UI Light" panose="020B0502040204020203" pitchFamily="34" charset="0"/>
      <p:regular r:id="rId36"/>
    </p:embeddedFont>
    <p:embeddedFont>
      <p:font typeface="Segoe UI" panose="020B0502040204020203" pitchFamily="34" charset="0"/>
      <p:regular r:id="rId37"/>
      <p:bold r:id="rId38"/>
      <p:italic r:id="rId39"/>
      <p:boldItalic r:id="rId40"/>
    </p:embeddedFont>
    <p:embeddedFont>
      <p:font typeface="Wingdings 3" panose="05040102010807070707" pitchFamily="18" charset="2"/>
      <p:regular r:id="rId41"/>
    </p:embeddedFont>
  </p:embeddedFontLst>
  <p:custDataLst>
    <p:tags r:id="rId42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3DD"/>
    <a:srgbClr val="DA251C"/>
    <a:srgbClr val="E7F7FF"/>
    <a:srgbClr val="F45E52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>
        <p:scale>
          <a:sx n="104" d="100"/>
          <a:sy n="104" d="100"/>
        </p:scale>
        <p:origin x="-84" y="-20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0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42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9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explosion val="20"/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806-44BA-958C-5C025678D584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806-44BA-958C-5C025678D584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806-44BA-958C-5C025678D584}"/>
              </c:ext>
            </c:extLst>
          </c:dPt>
          <c:dPt>
            <c:idx val="3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806-44BA-958C-5C025678D584}"/>
              </c:ext>
            </c:extLst>
          </c:dPt>
          <c:dPt>
            <c:idx val="4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806-44BA-958C-5C025678D584}"/>
              </c:ext>
            </c:extLst>
          </c:dPt>
          <c:dLbls>
            <c:delete val="1"/>
          </c:dLbls>
          <c:cat>
            <c:strRef>
              <c:f>List3!$F$24:$F$28</c:f>
              <c:strCache>
                <c:ptCount val="5"/>
                <c:pt idx="0">
                  <c:v>Požární zabezpečení objektu (EPS)</c:v>
                </c:pt>
                <c:pt idx="1">
                  <c:v>Zabezpečení proti vniknutí cizí osoby (PZTS, ACS, VDT, zámkové a dveřní systémy)</c:v>
                </c:pt>
                <c:pt idx="2">
                  <c:v>Monitorování dění v objektu (CCTV)</c:v>
                </c:pt>
                <c:pt idx="3">
                  <c:v>Kontrola docházky žáků (ACS)</c:v>
                </c:pt>
                <c:pt idx="4">
                  <c:v>Režimová opatření (Školní řád, PBŘ)</c:v>
                </c:pt>
              </c:strCache>
            </c:strRef>
          </c:cat>
          <c:val>
            <c:numRef>
              <c:f>List3!$G$24:$G$28</c:f>
              <c:numCache>
                <c:formatCode>0%</c:formatCode>
                <c:ptCount val="5"/>
                <c:pt idx="0">
                  <c:v>5.000000000000001E-2</c:v>
                </c:pt>
                <c:pt idx="1">
                  <c:v>5.000000000000001E-2</c:v>
                </c:pt>
                <c:pt idx="2">
                  <c:v>5.000000000000001E-2</c:v>
                </c:pt>
                <c:pt idx="3">
                  <c:v>5.000000000000001E-2</c:v>
                </c:pt>
                <c:pt idx="4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806-44BA-958C-5C025678D584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</c:chartSpace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67B678-0783-495D-AECD-EF6688038E1A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73F7D2-64C7-434C-9153-B5CF497D6370}">
      <dgm:prSet phldrT="[Text]" custT="1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2000" b="1" dirty="0">
              <a:latin typeface="Segoe UI Light" panose="020B0502040204020203" pitchFamily="34" charset="0"/>
            </a:rPr>
            <a:t>Tři základní pilíře dle ČSN 73 4400</a:t>
          </a:r>
        </a:p>
      </dgm:t>
    </dgm:pt>
    <dgm:pt modelId="{B52449A3-5FA3-49B4-AED5-F5CF15C75857}" type="parTrans" cxnId="{1DEA131B-74C8-445A-927A-8E1AAA60474A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>
            <a:latin typeface="Segoe UI Light" panose="020B0502040204020203" pitchFamily="34" charset="0"/>
          </a:endParaRPr>
        </a:p>
      </dgm:t>
    </dgm:pt>
    <dgm:pt modelId="{7FE044E0-BEC9-4E19-860A-316E26F8927B}" type="sibTrans" cxnId="{1DEA131B-74C8-445A-927A-8E1AAA60474A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>
            <a:latin typeface="Segoe UI Light" panose="020B0502040204020203" pitchFamily="34" charset="0"/>
          </a:endParaRPr>
        </a:p>
      </dgm:t>
    </dgm:pt>
    <dgm:pt modelId="{CBCE1E3B-2DD0-4AE3-814F-77D722181A67}">
      <dgm:prSet phldrT="[Text]" custT="1"/>
      <dgm:spPr>
        <a:solidFill>
          <a:srgbClr val="C00000"/>
        </a:solidFill>
        <a:ln>
          <a:solidFill>
            <a:schemeClr val="bg1"/>
          </a:solidFill>
        </a:ln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11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Bezpečnostní audit definovaných hrozeb</a:t>
          </a:r>
        </a:p>
      </dgm:t>
    </dgm:pt>
    <dgm:pt modelId="{E5115598-F8AA-4158-99D5-E8E4403F3553}" type="parTrans" cxnId="{F5849CFC-6AFB-44D0-B292-9383F5D5BBB0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 dirty="0">
            <a:latin typeface="Segoe UI Light" panose="020B0502040204020203" pitchFamily="34" charset="0"/>
          </a:endParaRPr>
        </a:p>
      </dgm:t>
    </dgm:pt>
    <dgm:pt modelId="{00AAF9E4-69D5-493F-949C-1A963709299C}" type="sibTrans" cxnId="{F5849CFC-6AFB-44D0-B292-9383F5D5BBB0}">
      <dgm:prSet/>
      <dgm:spPr>
        <a:solidFill>
          <a:schemeClr val="bg2">
            <a:lumMod val="7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>
            <a:latin typeface="Segoe UI Light" panose="020B0502040204020203" pitchFamily="34" charset="0"/>
          </a:endParaRPr>
        </a:p>
      </dgm:t>
    </dgm:pt>
    <dgm:pt modelId="{E5AB6406-CD60-4B5B-9688-1381A6DA143E}">
      <dgm:prSet phldrT="[Text]" custT="1"/>
      <dgm:spPr>
        <a:solidFill>
          <a:srgbClr val="0093DD"/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11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Školení a semináře a vzdělávání</a:t>
          </a:r>
        </a:p>
      </dgm:t>
    </dgm:pt>
    <dgm:pt modelId="{DD0676D4-262C-473F-A7B9-470BB5B1EE5F}" type="parTrans" cxnId="{E3750D5C-065F-4033-9697-FCAE1A80BAFA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 dirty="0">
            <a:latin typeface="Segoe UI Light" panose="020B0502040204020203" pitchFamily="34" charset="0"/>
          </a:endParaRPr>
        </a:p>
      </dgm:t>
    </dgm:pt>
    <dgm:pt modelId="{7BD0B80A-236C-4090-823D-85D311CA0662}" type="sibTrans" cxnId="{E3750D5C-065F-4033-9697-FCAE1A80BAFA}">
      <dgm:prSet/>
      <dgm:spPr>
        <a:solidFill>
          <a:schemeClr val="bg2">
            <a:lumMod val="7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>
            <a:latin typeface="Segoe UI Light" panose="020B0502040204020203" pitchFamily="34" charset="0"/>
          </a:endParaRPr>
        </a:p>
      </dgm:t>
    </dgm:pt>
    <dgm:pt modelId="{5847A24E-B1B4-40AD-AF7F-E7F49B19D5EB}">
      <dgm:prSet phldrT="[Text]" custT="1"/>
      <dgm:spPr>
        <a:solidFill>
          <a:srgbClr val="0093DD"/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11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Zavedení organizačních a režimových opatření</a:t>
          </a:r>
        </a:p>
      </dgm:t>
    </dgm:pt>
    <dgm:pt modelId="{04E13327-E8FF-47E0-9D6C-83D6D205CDD6}" type="parTrans" cxnId="{CD5CFDCA-9DFC-4712-908F-3922825A0398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endParaRPr lang="cs-CZ" dirty="0"/>
        </a:p>
      </dgm:t>
    </dgm:pt>
    <dgm:pt modelId="{361598BE-97D1-4D5D-84E4-021FFF2832B8}" type="sibTrans" cxnId="{CD5CFDCA-9DFC-4712-908F-3922825A0398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endParaRPr lang="cs-CZ"/>
        </a:p>
      </dgm:t>
    </dgm:pt>
    <dgm:pt modelId="{819CD75F-FDC2-428C-B36B-921916EBB5B7}">
      <dgm:prSet phldrT="[Text]" custT="1"/>
      <dgm:spPr>
        <a:solidFill>
          <a:srgbClr val="0093DD"/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11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Instalace technických prostředků zabezpečení</a:t>
          </a:r>
        </a:p>
      </dgm:t>
    </dgm:pt>
    <dgm:pt modelId="{0D6FFBF2-EDAB-4749-86B5-5928F76F2573}" type="sibTrans" cxnId="{D10692B1-1B2C-408B-9722-B12B921F458F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endParaRPr lang="cs-CZ"/>
        </a:p>
      </dgm:t>
    </dgm:pt>
    <dgm:pt modelId="{618FE371-B2FF-4D5E-BDAA-3B5A0E37AE58}" type="parTrans" cxnId="{D10692B1-1B2C-408B-9722-B12B921F458F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endParaRPr lang="cs-CZ" dirty="0"/>
        </a:p>
      </dgm:t>
    </dgm:pt>
    <dgm:pt modelId="{85A65562-4C5F-46C2-88C0-238E96CC82F6}" type="pres">
      <dgm:prSet presAssocID="{0A67B678-0783-495D-AECD-EF6688038E1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60ACFFF-5A6B-442D-AD85-38FCCE651E7F}" type="pres">
      <dgm:prSet presAssocID="{D173F7D2-64C7-434C-9153-B5CF497D6370}" presName="centerShape" presStyleLbl="node0" presStyleIdx="0" presStyleCnt="1" custScaleX="163420" custScaleY="158103"/>
      <dgm:spPr/>
      <dgm:t>
        <a:bodyPr/>
        <a:lstStyle/>
        <a:p>
          <a:endParaRPr lang="cs-CZ"/>
        </a:p>
      </dgm:t>
    </dgm:pt>
    <dgm:pt modelId="{F697FEEC-C0E5-4896-97AE-CB9FEB6C45D1}" type="pres">
      <dgm:prSet presAssocID="{E5115598-F8AA-4158-99D5-E8E4403F3553}" presName="parTrans" presStyleLbl="sibTrans2D1" presStyleIdx="0" presStyleCnt="4"/>
      <dgm:spPr/>
      <dgm:t>
        <a:bodyPr/>
        <a:lstStyle/>
        <a:p>
          <a:endParaRPr lang="cs-CZ"/>
        </a:p>
      </dgm:t>
    </dgm:pt>
    <dgm:pt modelId="{22FA6883-6273-4154-8B3B-E957E5FEA803}" type="pres">
      <dgm:prSet presAssocID="{E5115598-F8AA-4158-99D5-E8E4403F3553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5FE24590-35D7-4B37-9221-C2A77A4DF6EC}" type="pres">
      <dgm:prSet presAssocID="{CBCE1E3B-2DD0-4AE3-814F-77D722181A6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DA3850-DAF9-4EEF-953B-E369B6279C62}" type="pres">
      <dgm:prSet presAssocID="{DD0676D4-262C-473F-A7B9-470BB5B1EE5F}" presName="parTrans" presStyleLbl="sibTrans2D1" presStyleIdx="1" presStyleCnt="4"/>
      <dgm:spPr/>
      <dgm:t>
        <a:bodyPr/>
        <a:lstStyle/>
        <a:p>
          <a:endParaRPr lang="cs-CZ"/>
        </a:p>
      </dgm:t>
    </dgm:pt>
    <dgm:pt modelId="{4938A50D-6DFD-45B2-AB99-2DCD75FA02AF}" type="pres">
      <dgm:prSet presAssocID="{DD0676D4-262C-473F-A7B9-470BB5B1EE5F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9CF42EC4-E185-484A-9219-6779C7E2328A}" type="pres">
      <dgm:prSet presAssocID="{E5AB6406-CD60-4B5B-9688-1381A6DA143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650E71-6043-44E4-9FC7-A0F8D85DF860}" type="pres">
      <dgm:prSet presAssocID="{04E13327-E8FF-47E0-9D6C-83D6D205CDD6}" presName="parTrans" presStyleLbl="sibTrans2D1" presStyleIdx="2" presStyleCnt="4"/>
      <dgm:spPr/>
      <dgm:t>
        <a:bodyPr/>
        <a:lstStyle/>
        <a:p>
          <a:endParaRPr lang="cs-CZ"/>
        </a:p>
      </dgm:t>
    </dgm:pt>
    <dgm:pt modelId="{B58D16E3-722F-4042-88C6-A0A75FBE6DBA}" type="pres">
      <dgm:prSet presAssocID="{04E13327-E8FF-47E0-9D6C-83D6D205CDD6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16F9DAD6-1A2A-4263-BBC1-4CC1AF51E3B8}" type="pres">
      <dgm:prSet presAssocID="{5847A24E-B1B4-40AD-AF7F-E7F49B19D5EB}" presName="node" presStyleLbl="node1" presStyleIdx="2" presStyleCnt="4" custRadScaleRad="1003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1F478E-9827-4FCF-B27F-B88C0FCDDED7}" type="pres">
      <dgm:prSet presAssocID="{618FE371-B2FF-4D5E-BDAA-3B5A0E37AE58}" presName="parTrans" presStyleLbl="sibTrans2D1" presStyleIdx="3" presStyleCnt="4"/>
      <dgm:spPr/>
      <dgm:t>
        <a:bodyPr/>
        <a:lstStyle/>
        <a:p>
          <a:endParaRPr lang="cs-CZ"/>
        </a:p>
      </dgm:t>
    </dgm:pt>
    <dgm:pt modelId="{BA7DE7AD-D1A4-4C24-9094-B8398469611F}" type="pres">
      <dgm:prSet presAssocID="{618FE371-B2FF-4D5E-BDAA-3B5A0E37AE58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2CB54098-091F-455C-A287-4930279E0A83}" type="pres">
      <dgm:prSet presAssocID="{819CD75F-FDC2-428C-B36B-921916EBB5B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3750D5C-065F-4033-9697-FCAE1A80BAFA}" srcId="{D173F7D2-64C7-434C-9153-B5CF497D6370}" destId="{E5AB6406-CD60-4B5B-9688-1381A6DA143E}" srcOrd="1" destOrd="0" parTransId="{DD0676D4-262C-473F-A7B9-470BB5B1EE5F}" sibTransId="{7BD0B80A-236C-4090-823D-85D311CA0662}"/>
    <dgm:cxn modelId="{1DEA131B-74C8-445A-927A-8E1AAA60474A}" srcId="{0A67B678-0783-495D-AECD-EF6688038E1A}" destId="{D173F7D2-64C7-434C-9153-B5CF497D6370}" srcOrd="0" destOrd="0" parTransId="{B52449A3-5FA3-49B4-AED5-F5CF15C75857}" sibTransId="{7FE044E0-BEC9-4E19-860A-316E26F8927B}"/>
    <dgm:cxn modelId="{BE85C521-485A-43FF-A645-285BA0E4EB92}" type="presOf" srcId="{E5115598-F8AA-4158-99D5-E8E4403F3553}" destId="{22FA6883-6273-4154-8B3B-E957E5FEA803}" srcOrd="1" destOrd="0" presId="urn:microsoft.com/office/officeart/2005/8/layout/radial5"/>
    <dgm:cxn modelId="{F5849CFC-6AFB-44D0-B292-9383F5D5BBB0}" srcId="{D173F7D2-64C7-434C-9153-B5CF497D6370}" destId="{CBCE1E3B-2DD0-4AE3-814F-77D722181A67}" srcOrd="0" destOrd="0" parTransId="{E5115598-F8AA-4158-99D5-E8E4403F3553}" sibTransId="{00AAF9E4-69D5-493F-949C-1A963709299C}"/>
    <dgm:cxn modelId="{13AA6BCB-8391-48B7-A7F1-7BEEA4D501B8}" type="presOf" srcId="{E5AB6406-CD60-4B5B-9688-1381A6DA143E}" destId="{9CF42EC4-E185-484A-9219-6779C7E2328A}" srcOrd="0" destOrd="0" presId="urn:microsoft.com/office/officeart/2005/8/layout/radial5"/>
    <dgm:cxn modelId="{F8AFDF94-28C4-4064-89A9-DFF880C49C58}" type="presOf" srcId="{819CD75F-FDC2-428C-B36B-921916EBB5B7}" destId="{2CB54098-091F-455C-A287-4930279E0A83}" srcOrd="0" destOrd="0" presId="urn:microsoft.com/office/officeart/2005/8/layout/radial5"/>
    <dgm:cxn modelId="{BA1DDCC2-9D5B-489B-9042-B730D668FFD4}" type="presOf" srcId="{CBCE1E3B-2DD0-4AE3-814F-77D722181A67}" destId="{5FE24590-35D7-4B37-9221-C2A77A4DF6EC}" srcOrd="0" destOrd="0" presId="urn:microsoft.com/office/officeart/2005/8/layout/radial5"/>
    <dgm:cxn modelId="{65469F55-7DF2-4558-952C-A56AEFDCFBDC}" type="presOf" srcId="{0A67B678-0783-495D-AECD-EF6688038E1A}" destId="{85A65562-4C5F-46C2-88C0-238E96CC82F6}" srcOrd="0" destOrd="0" presId="urn:microsoft.com/office/officeart/2005/8/layout/radial5"/>
    <dgm:cxn modelId="{5F76CC49-8561-4CF3-9AE7-2229C944DD11}" type="presOf" srcId="{5847A24E-B1B4-40AD-AF7F-E7F49B19D5EB}" destId="{16F9DAD6-1A2A-4263-BBC1-4CC1AF51E3B8}" srcOrd="0" destOrd="0" presId="urn:microsoft.com/office/officeart/2005/8/layout/radial5"/>
    <dgm:cxn modelId="{828418A0-4490-4404-B0F9-A802ED0D71E1}" type="presOf" srcId="{DD0676D4-262C-473F-A7B9-470BB5B1EE5F}" destId="{4938A50D-6DFD-45B2-AB99-2DCD75FA02AF}" srcOrd="1" destOrd="0" presId="urn:microsoft.com/office/officeart/2005/8/layout/radial5"/>
    <dgm:cxn modelId="{895B3D11-4A60-44A0-B773-773B7E59CE37}" type="presOf" srcId="{618FE371-B2FF-4D5E-BDAA-3B5A0E37AE58}" destId="{BA7DE7AD-D1A4-4C24-9094-B8398469611F}" srcOrd="1" destOrd="0" presId="urn:microsoft.com/office/officeart/2005/8/layout/radial5"/>
    <dgm:cxn modelId="{CD5CFDCA-9DFC-4712-908F-3922825A0398}" srcId="{D173F7D2-64C7-434C-9153-B5CF497D6370}" destId="{5847A24E-B1B4-40AD-AF7F-E7F49B19D5EB}" srcOrd="2" destOrd="0" parTransId="{04E13327-E8FF-47E0-9D6C-83D6D205CDD6}" sibTransId="{361598BE-97D1-4D5D-84E4-021FFF2832B8}"/>
    <dgm:cxn modelId="{86671855-421E-4096-8E38-BAA7895C3C7D}" type="presOf" srcId="{D173F7D2-64C7-434C-9153-B5CF497D6370}" destId="{960ACFFF-5A6B-442D-AD85-38FCCE651E7F}" srcOrd="0" destOrd="0" presId="urn:microsoft.com/office/officeart/2005/8/layout/radial5"/>
    <dgm:cxn modelId="{BEF5FF72-9FED-4A46-8E10-E8CB2846895B}" type="presOf" srcId="{04E13327-E8FF-47E0-9D6C-83D6D205CDD6}" destId="{B58D16E3-722F-4042-88C6-A0A75FBE6DBA}" srcOrd="1" destOrd="0" presId="urn:microsoft.com/office/officeart/2005/8/layout/radial5"/>
    <dgm:cxn modelId="{E8E30956-1D54-41A0-B266-507DE667FEFD}" type="presOf" srcId="{DD0676D4-262C-473F-A7B9-470BB5B1EE5F}" destId="{FBDA3850-DAF9-4EEF-953B-E369B6279C62}" srcOrd="0" destOrd="0" presId="urn:microsoft.com/office/officeart/2005/8/layout/radial5"/>
    <dgm:cxn modelId="{858AB361-2F93-4F2C-8C7D-261822811FF3}" type="presOf" srcId="{E5115598-F8AA-4158-99D5-E8E4403F3553}" destId="{F697FEEC-C0E5-4896-97AE-CB9FEB6C45D1}" srcOrd="0" destOrd="0" presId="urn:microsoft.com/office/officeart/2005/8/layout/radial5"/>
    <dgm:cxn modelId="{8EC0F5AF-BC96-49AC-B52A-8296CC954373}" type="presOf" srcId="{618FE371-B2FF-4D5E-BDAA-3B5A0E37AE58}" destId="{461F478E-9827-4FCF-B27F-B88C0FCDDED7}" srcOrd="0" destOrd="0" presId="urn:microsoft.com/office/officeart/2005/8/layout/radial5"/>
    <dgm:cxn modelId="{D10692B1-1B2C-408B-9722-B12B921F458F}" srcId="{D173F7D2-64C7-434C-9153-B5CF497D6370}" destId="{819CD75F-FDC2-428C-B36B-921916EBB5B7}" srcOrd="3" destOrd="0" parTransId="{618FE371-B2FF-4D5E-BDAA-3B5A0E37AE58}" sibTransId="{0D6FFBF2-EDAB-4749-86B5-5928F76F2573}"/>
    <dgm:cxn modelId="{4F7445D6-E73D-4904-B86B-91F684D13301}" type="presOf" srcId="{04E13327-E8FF-47E0-9D6C-83D6D205CDD6}" destId="{1C650E71-6043-44E4-9FC7-A0F8D85DF860}" srcOrd="0" destOrd="0" presId="urn:microsoft.com/office/officeart/2005/8/layout/radial5"/>
    <dgm:cxn modelId="{46C45AF2-1CC0-4760-ADB6-4939CEEC4665}" type="presParOf" srcId="{85A65562-4C5F-46C2-88C0-238E96CC82F6}" destId="{960ACFFF-5A6B-442D-AD85-38FCCE651E7F}" srcOrd="0" destOrd="0" presId="urn:microsoft.com/office/officeart/2005/8/layout/radial5"/>
    <dgm:cxn modelId="{F2F283B4-D0BF-4C48-AD9A-718B055CF61F}" type="presParOf" srcId="{85A65562-4C5F-46C2-88C0-238E96CC82F6}" destId="{F697FEEC-C0E5-4896-97AE-CB9FEB6C45D1}" srcOrd="1" destOrd="0" presId="urn:microsoft.com/office/officeart/2005/8/layout/radial5"/>
    <dgm:cxn modelId="{A87DB5E1-B98A-4CA9-8034-EA48FE67DF71}" type="presParOf" srcId="{F697FEEC-C0E5-4896-97AE-CB9FEB6C45D1}" destId="{22FA6883-6273-4154-8B3B-E957E5FEA803}" srcOrd="0" destOrd="0" presId="urn:microsoft.com/office/officeart/2005/8/layout/radial5"/>
    <dgm:cxn modelId="{6FE4D4CC-2B2E-443B-81D4-18A48B7A1B85}" type="presParOf" srcId="{85A65562-4C5F-46C2-88C0-238E96CC82F6}" destId="{5FE24590-35D7-4B37-9221-C2A77A4DF6EC}" srcOrd="2" destOrd="0" presId="urn:microsoft.com/office/officeart/2005/8/layout/radial5"/>
    <dgm:cxn modelId="{E470FBE5-0BB5-4026-9F35-85425D0AEE63}" type="presParOf" srcId="{85A65562-4C5F-46C2-88C0-238E96CC82F6}" destId="{FBDA3850-DAF9-4EEF-953B-E369B6279C62}" srcOrd="3" destOrd="0" presId="urn:microsoft.com/office/officeart/2005/8/layout/radial5"/>
    <dgm:cxn modelId="{780677D7-1FB2-487D-BA75-C3EBD203BC5A}" type="presParOf" srcId="{FBDA3850-DAF9-4EEF-953B-E369B6279C62}" destId="{4938A50D-6DFD-45B2-AB99-2DCD75FA02AF}" srcOrd="0" destOrd="0" presId="urn:microsoft.com/office/officeart/2005/8/layout/radial5"/>
    <dgm:cxn modelId="{56D72C39-ACA4-4BA4-836D-99BA47678132}" type="presParOf" srcId="{85A65562-4C5F-46C2-88C0-238E96CC82F6}" destId="{9CF42EC4-E185-484A-9219-6779C7E2328A}" srcOrd="4" destOrd="0" presId="urn:microsoft.com/office/officeart/2005/8/layout/radial5"/>
    <dgm:cxn modelId="{332A8C27-6087-4816-9E0E-1D3B74821AA6}" type="presParOf" srcId="{85A65562-4C5F-46C2-88C0-238E96CC82F6}" destId="{1C650E71-6043-44E4-9FC7-A0F8D85DF860}" srcOrd="5" destOrd="0" presId="urn:microsoft.com/office/officeart/2005/8/layout/radial5"/>
    <dgm:cxn modelId="{D07CF737-CE9D-41AE-A69D-5F91144665A9}" type="presParOf" srcId="{1C650E71-6043-44E4-9FC7-A0F8D85DF860}" destId="{B58D16E3-722F-4042-88C6-A0A75FBE6DBA}" srcOrd="0" destOrd="0" presId="urn:microsoft.com/office/officeart/2005/8/layout/radial5"/>
    <dgm:cxn modelId="{8FF489FC-17E6-4E42-85C7-DFC58D8E9A0D}" type="presParOf" srcId="{85A65562-4C5F-46C2-88C0-238E96CC82F6}" destId="{16F9DAD6-1A2A-4263-BBC1-4CC1AF51E3B8}" srcOrd="6" destOrd="0" presId="urn:microsoft.com/office/officeart/2005/8/layout/radial5"/>
    <dgm:cxn modelId="{1446C22D-2774-4BAD-AE8F-830527BBF28D}" type="presParOf" srcId="{85A65562-4C5F-46C2-88C0-238E96CC82F6}" destId="{461F478E-9827-4FCF-B27F-B88C0FCDDED7}" srcOrd="7" destOrd="0" presId="urn:microsoft.com/office/officeart/2005/8/layout/radial5"/>
    <dgm:cxn modelId="{2E17E24A-CB11-4E6B-BC33-AAD22E06F0F2}" type="presParOf" srcId="{461F478E-9827-4FCF-B27F-B88C0FCDDED7}" destId="{BA7DE7AD-D1A4-4C24-9094-B8398469611F}" srcOrd="0" destOrd="0" presId="urn:microsoft.com/office/officeart/2005/8/layout/radial5"/>
    <dgm:cxn modelId="{AF2C9BF0-5546-42F1-835F-8484D44F7712}" type="presParOf" srcId="{85A65562-4C5F-46C2-88C0-238E96CC82F6}" destId="{2CB54098-091F-455C-A287-4930279E0A83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CB3330-8A4E-4333-A70C-31BBB2D72EF2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EA787052-DEFD-421E-9831-486D35E1BD55}">
      <dgm:prSet phldrT="[Text]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pPr algn="l"/>
          <a:r>
            <a:rPr lang="cs-CZ" b="1" dirty="0">
              <a:latin typeface="Segoe UI Light" panose="020B0502040204020203" pitchFamily="34" charset="0"/>
            </a:rPr>
            <a:t>Zavést jasný návštěvnický řád – identifikace osob na vstupu, doprovod, … </a:t>
          </a:r>
        </a:p>
      </dgm:t>
    </dgm:pt>
    <dgm:pt modelId="{E3DEEA19-466F-449F-A03D-B88F2F5D94CC}" type="parTrans" cxnId="{9C1114CC-CF10-4677-A0EC-B74AF738C11D}">
      <dgm:prSet/>
      <dgm:spPr/>
      <dgm:t>
        <a:bodyPr/>
        <a:lstStyle/>
        <a:p>
          <a:endParaRPr lang="cs-CZ"/>
        </a:p>
      </dgm:t>
    </dgm:pt>
    <dgm:pt modelId="{3681A57B-5D49-4764-B033-961FCD6DC5C1}" type="sibTrans" cxnId="{9C1114CC-CF10-4677-A0EC-B74AF738C11D}">
      <dgm:prSet/>
      <dgm:spPr/>
      <dgm:t>
        <a:bodyPr/>
        <a:lstStyle/>
        <a:p>
          <a:endParaRPr lang="cs-CZ"/>
        </a:p>
      </dgm:t>
    </dgm:pt>
    <dgm:pt modelId="{4A0483E1-CD86-47A4-8D3F-6AE84D5C495B}">
      <dgm:prSet phldrT="[Text]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pPr algn="l"/>
          <a:r>
            <a:rPr lang="cs-CZ" b="1" dirty="0">
              <a:latin typeface="Segoe UI Light" panose="020B0502040204020203" pitchFamily="34" charset="0"/>
            </a:rPr>
            <a:t>Zamezit nekontrolovanému pohybu osob včetně vnějších prostor školy</a:t>
          </a:r>
        </a:p>
      </dgm:t>
    </dgm:pt>
    <dgm:pt modelId="{351EA6F2-6913-4644-9533-6C6F29B09D46}" type="parTrans" cxnId="{8DF70A78-82F9-4D3A-AEBE-AE9BD2842D17}">
      <dgm:prSet/>
      <dgm:spPr/>
      <dgm:t>
        <a:bodyPr/>
        <a:lstStyle/>
        <a:p>
          <a:endParaRPr lang="cs-CZ"/>
        </a:p>
      </dgm:t>
    </dgm:pt>
    <dgm:pt modelId="{9D686845-D9CF-44E9-A2EC-92ADDDA3A608}" type="sibTrans" cxnId="{8DF70A78-82F9-4D3A-AEBE-AE9BD2842D17}">
      <dgm:prSet/>
      <dgm:spPr/>
      <dgm:t>
        <a:bodyPr/>
        <a:lstStyle/>
        <a:p>
          <a:endParaRPr lang="cs-CZ"/>
        </a:p>
      </dgm:t>
    </dgm:pt>
    <dgm:pt modelId="{1C8CD9F7-F146-4666-B1F2-DE946E9E2378}">
      <dgm:prSet phldrT="[Text]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pPr algn="l"/>
          <a:r>
            <a:rPr lang="cs-CZ" b="1" dirty="0">
              <a:latin typeface="Segoe UI Light" panose="020B0502040204020203" pitchFamily="34" charset="0"/>
            </a:rPr>
            <a:t>Zavést řízený klíčový režim – klíče předávány protokolem,  uložení v trezoru,  jasná pravidla kopírování,  generální klíč, …</a:t>
          </a:r>
        </a:p>
      </dgm:t>
    </dgm:pt>
    <dgm:pt modelId="{9FAC9057-F802-4F0A-8961-722710F67BED}" type="parTrans" cxnId="{3B59538E-49EE-4018-8676-1323C1073BEF}">
      <dgm:prSet/>
      <dgm:spPr/>
      <dgm:t>
        <a:bodyPr/>
        <a:lstStyle/>
        <a:p>
          <a:endParaRPr lang="cs-CZ"/>
        </a:p>
      </dgm:t>
    </dgm:pt>
    <dgm:pt modelId="{C7A93223-F52D-4D95-9CE3-837ACC3AAF1D}" type="sibTrans" cxnId="{3B59538E-49EE-4018-8676-1323C1073BEF}">
      <dgm:prSet/>
      <dgm:spPr/>
      <dgm:t>
        <a:bodyPr/>
        <a:lstStyle/>
        <a:p>
          <a:endParaRPr lang="cs-CZ"/>
        </a:p>
      </dgm:t>
    </dgm:pt>
    <dgm:pt modelId="{A0E9AFCE-F4DB-4B65-AB36-65BC337A6B5A}">
      <dgm:prSet phldrT="[Text]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pPr algn="l"/>
          <a:r>
            <a:rPr lang="cs-CZ" b="1" dirty="0">
              <a:latin typeface="Segoe UI Light" panose="020B0502040204020203" pitchFamily="34" charset="0"/>
            </a:rPr>
            <a:t>Zavést sankce za porušování pravidel</a:t>
          </a:r>
        </a:p>
      </dgm:t>
    </dgm:pt>
    <dgm:pt modelId="{6A1FAC02-342D-4FEE-9D6D-D7CE3C0497EA}" type="parTrans" cxnId="{21E172AA-607D-4618-A9EF-EB1548E1FB21}">
      <dgm:prSet/>
      <dgm:spPr/>
      <dgm:t>
        <a:bodyPr/>
        <a:lstStyle/>
        <a:p>
          <a:endParaRPr lang="cs-CZ"/>
        </a:p>
      </dgm:t>
    </dgm:pt>
    <dgm:pt modelId="{08D93D98-E2FE-42BD-9705-D5B9AF5B43A7}" type="sibTrans" cxnId="{21E172AA-607D-4618-A9EF-EB1548E1FB21}">
      <dgm:prSet/>
      <dgm:spPr/>
      <dgm:t>
        <a:bodyPr/>
        <a:lstStyle/>
        <a:p>
          <a:endParaRPr lang="cs-CZ"/>
        </a:p>
      </dgm:t>
    </dgm:pt>
    <dgm:pt modelId="{35ECDEE0-EFC1-40BC-9C13-4B8C22BA56FB}">
      <dgm:prSet phldrT="[Text]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pPr algn="l"/>
          <a:r>
            <a:rPr lang="cs-CZ" b="1" dirty="0">
              <a:latin typeface="Segoe UI Light" panose="020B0502040204020203" pitchFamily="34" charset="0"/>
            </a:rPr>
            <a:t>Zavést systém zpětné vazby a validace bezpečnostních procesů</a:t>
          </a:r>
        </a:p>
      </dgm:t>
    </dgm:pt>
    <dgm:pt modelId="{D6B40449-391F-48AA-877D-910862912F07}" type="parTrans" cxnId="{C6AD6C25-F268-4556-A6AB-7B16BCC75E7D}">
      <dgm:prSet/>
      <dgm:spPr/>
      <dgm:t>
        <a:bodyPr/>
        <a:lstStyle/>
        <a:p>
          <a:endParaRPr lang="cs-CZ"/>
        </a:p>
      </dgm:t>
    </dgm:pt>
    <dgm:pt modelId="{CD466C9F-1B37-4C39-93A9-38B063C393F7}" type="sibTrans" cxnId="{C6AD6C25-F268-4556-A6AB-7B16BCC75E7D}">
      <dgm:prSet/>
      <dgm:spPr/>
      <dgm:t>
        <a:bodyPr/>
        <a:lstStyle/>
        <a:p>
          <a:endParaRPr lang="cs-CZ"/>
        </a:p>
      </dgm:t>
    </dgm:pt>
    <dgm:pt modelId="{9DB839A0-5729-422B-BE7A-3B2FBA4617CF}">
      <dgm:prSet phldrT="[Text]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pPr algn="l"/>
          <a:r>
            <a:rPr lang="cs-CZ" b="1" dirty="0">
              <a:latin typeface="Segoe UI Light" panose="020B0502040204020203" pitchFamily="34" charset="0"/>
            </a:rPr>
            <a:t>Zavést systém interních školení </a:t>
          </a:r>
        </a:p>
      </dgm:t>
    </dgm:pt>
    <dgm:pt modelId="{8859B46A-9589-4031-BF97-697779A30EFA}" type="parTrans" cxnId="{AE3EDF15-7FD2-4898-BCE8-BE0B3E03A599}">
      <dgm:prSet/>
      <dgm:spPr/>
      <dgm:t>
        <a:bodyPr/>
        <a:lstStyle/>
        <a:p>
          <a:endParaRPr lang="cs-CZ"/>
        </a:p>
      </dgm:t>
    </dgm:pt>
    <dgm:pt modelId="{B9CDE166-7631-4D57-9F5E-1BF7D7AD28EB}" type="sibTrans" cxnId="{AE3EDF15-7FD2-4898-BCE8-BE0B3E03A599}">
      <dgm:prSet/>
      <dgm:spPr/>
      <dgm:t>
        <a:bodyPr/>
        <a:lstStyle/>
        <a:p>
          <a:endParaRPr lang="cs-CZ"/>
        </a:p>
      </dgm:t>
    </dgm:pt>
    <dgm:pt modelId="{107C4D80-F54D-41FF-9D75-002BF617E1EB}">
      <dgm:prSet phldrT="[Text]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pPr algn="l"/>
          <a:r>
            <a:rPr lang="cs-CZ" b="1" dirty="0">
              <a:latin typeface="Segoe UI Light" panose="020B0502040204020203" pitchFamily="34" charset="0"/>
            </a:rPr>
            <a:t>Zavést zásahové karty s popisem postupu při mimořádných událostech</a:t>
          </a:r>
        </a:p>
      </dgm:t>
    </dgm:pt>
    <dgm:pt modelId="{505D39FD-7AB0-4081-9E2D-45313B701193}" type="parTrans" cxnId="{0F227402-9FFC-4C8B-BC72-20098A95D0FA}">
      <dgm:prSet/>
      <dgm:spPr/>
      <dgm:t>
        <a:bodyPr/>
        <a:lstStyle/>
        <a:p>
          <a:endParaRPr lang="cs-CZ"/>
        </a:p>
      </dgm:t>
    </dgm:pt>
    <dgm:pt modelId="{0EE66437-2DB7-4FBB-AA3E-1CF82D960828}" type="sibTrans" cxnId="{0F227402-9FFC-4C8B-BC72-20098A95D0FA}">
      <dgm:prSet/>
      <dgm:spPr/>
      <dgm:t>
        <a:bodyPr/>
        <a:lstStyle/>
        <a:p>
          <a:endParaRPr lang="cs-CZ"/>
        </a:p>
      </dgm:t>
    </dgm:pt>
    <dgm:pt modelId="{E8A15FEB-754E-4D26-8066-A1DA22432BC9}">
      <dgm:prSet phldrT="[Text]"/>
      <dgm:spPr>
        <a:solidFill>
          <a:schemeClr val="tx1">
            <a:lumMod val="75000"/>
            <a:lumOff val="25000"/>
          </a:schemeClr>
        </a:solidFill>
        <a:ln>
          <a:noFill/>
        </a:ln>
      </dgm:spPr>
      <dgm:t>
        <a:bodyPr/>
        <a:lstStyle/>
        <a:p>
          <a:pPr algn="l"/>
          <a:r>
            <a:rPr lang="cs-CZ" b="1" dirty="0">
              <a:latin typeface="Segoe UI Light" panose="020B0502040204020203" pitchFamily="34" charset="0"/>
            </a:rPr>
            <a:t>Stanovit jasnou delegaci rolí a pravomocí </a:t>
          </a:r>
        </a:p>
      </dgm:t>
    </dgm:pt>
    <dgm:pt modelId="{EFB2CCB6-E930-47EE-9C10-6DA4EA61E5F1}" type="parTrans" cxnId="{19A52C78-0C03-453A-A861-00FE86832888}">
      <dgm:prSet/>
      <dgm:spPr/>
      <dgm:t>
        <a:bodyPr/>
        <a:lstStyle/>
        <a:p>
          <a:endParaRPr lang="cs-CZ"/>
        </a:p>
      </dgm:t>
    </dgm:pt>
    <dgm:pt modelId="{7BAAC609-F953-46CB-A554-D27498F52D05}" type="sibTrans" cxnId="{19A52C78-0C03-453A-A861-00FE86832888}">
      <dgm:prSet/>
      <dgm:spPr/>
      <dgm:t>
        <a:bodyPr/>
        <a:lstStyle/>
        <a:p>
          <a:endParaRPr lang="cs-CZ"/>
        </a:p>
      </dgm:t>
    </dgm:pt>
    <dgm:pt modelId="{24F684DD-C798-4FB0-9CC0-B406CBB7741D}" type="pres">
      <dgm:prSet presAssocID="{B5CB3330-8A4E-4333-A70C-31BBB2D72EF2}" presName="linearFlow" presStyleCnt="0">
        <dgm:presLayoutVars>
          <dgm:dir/>
          <dgm:resizeHandles val="exact"/>
        </dgm:presLayoutVars>
      </dgm:prSet>
      <dgm:spPr/>
    </dgm:pt>
    <dgm:pt modelId="{BEE4918D-1124-4A5B-881D-3C22C845B0B7}" type="pres">
      <dgm:prSet presAssocID="{EA787052-DEFD-421E-9831-486D35E1BD55}" presName="composite" presStyleCnt="0"/>
      <dgm:spPr/>
    </dgm:pt>
    <dgm:pt modelId="{61F614ED-83D8-4F5D-8A26-2A2A96868661}" type="pres">
      <dgm:prSet presAssocID="{EA787052-DEFD-421E-9831-486D35E1BD55}" presName="imgShp" presStyleLbl="fgImgPlace1" presStyleIdx="0" presStyleCnt="8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6426" t="-110524" r="-54945" b="-120199"/>
          </a:stretch>
        </a:blipFill>
      </dgm:spPr>
    </dgm:pt>
    <dgm:pt modelId="{A83FF99C-3CD3-4E36-8725-17E681E8B4EB}" type="pres">
      <dgm:prSet presAssocID="{EA787052-DEFD-421E-9831-486D35E1BD55}" presName="txShp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5CEA13-9802-47C2-9E53-4AE20D729BE8}" type="pres">
      <dgm:prSet presAssocID="{3681A57B-5D49-4764-B033-961FCD6DC5C1}" presName="spacing" presStyleCnt="0"/>
      <dgm:spPr/>
    </dgm:pt>
    <dgm:pt modelId="{E05FF0CB-1557-4729-8A46-C28DE26B7D31}" type="pres">
      <dgm:prSet presAssocID="{4A0483E1-CD86-47A4-8D3F-6AE84D5C495B}" presName="composite" presStyleCnt="0"/>
      <dgm:spPr/>
    </dgm:pt>
    <dgm:pt modelId="{8120D644-7890-44B0-8841-39DE25227A82}" type="pres">
      <dgm:prSet presAssocID="{4A0483E1-CD86-47A4-8D3F-6AE84D5C495B}" presName="imgShp" presStyleLbl="fgImgPlace1" presStyleIdx="1" presStyleCnt="8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  <dgm:pt modelId="{55180D15-862F-4692-8640-36E11EA71081}" type="pres">
      <dgm:prSet presAssocID="{4A0483E1-CD86-47A4-8D3F-6AE84D5C495B}" presName="txShp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3E1F7C-0A38-4172-B64C-C2DD2FBAAA00}" type="pres">
      <dgm:prSet presAssocID="{9D686845-D9CF-44E9-A2EC-92ADDDA3A608}" presName="spacing" presStyleCnt="0"/>
      <dgm:spPr/>
    </dgm:pt>
    <dgm:pt modelId="{92928FEE-9E7A-4C55-945B-860F201A93F1}" type="pres">
      <dgm:prSet presAssocID="{1C8CD9F7-F146-4666-B1F2-DE946E9E2378}" presName="composite" presStyleCnt="0"/>
      <dgm:spPr/>
    </dgm:pt>
    <dgm:pt modelId="{D26AA7F0-AD05-499E-AFC7-4D0A954707BA}" type="pres">
      <dgm:prSet presAssocID="{1C8CD9F7-F146-4666-B1F2-DE946E9E2378}" presName="imgShp" presStyleLbl="fgImgPlace1" presStyleIdx="2" presStyleCnt="8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C3461BFA-5593-491B-9CF8-7F89F29B55F5}" type="pres">
      <dgm:prSet presAssocID="{1C8CD9F7-F146-4666-B1F2-DE946E9E2378}" presName="txShp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6AAAE0-0E37-464F-B5EC-775E344C9656}" type="pres">
      <dgm:prSet presAssocID="{C7A93223-F52D-4D95-9CE3-837ACC3AAF1D}" presName="spacing" presStyleCnt="0"/>
      <dgm:spPr/>
    </dgm:pt>
    <dgm:pt modelId="{6F8E82CB-FB9B-4869-9053-1EE59D81B94F}" type="pres">
      <dgm:prSet presAssocID="{E8A15FEB-754E-4D26-8066-A1DA22432BC9}" presName="composite" presStyleCnt="0"/>
      <dgm:spPr/>
    </dgm:pt>
    <dgm:pt modelId="{524576F7-7D8C-43AD-B63A-193955E6FD3B}" type="pres">
      <dgm:prSet presAssocID="{E8A15FEB-754E-4D26-8066-A1DA22432BC9}" presName="imgShp" presStyleLbl="fgImgPlace1" presStyleIdx="3" presStyleCnt="8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</dgm:pt>
    <dgm:pt modelId="{831F214D-E07D-4317-B52B-0E5E30BB30DF}" type="pres">
      <dgm:prSet presAssocID="{E8A15FEB-754E-4D26-8066-A1DA22432BC9}" presName="txShp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67B47A-E2B3-4D32-A2A5-9C3E2B7E940E}" type="pres">
      <dgm:prSet presAssocID="{7BAAC609-F953-46CB-A554-D27498F52D05}" presName="spacing" presStyleCnt="0"/>
      <dgm:spPr/>
    </dgm:pt>
    <dgm:pt modelId="{5BCD7F1D-3C60-4D14-83C6-7890B5DF9236}" type="pres">
      <dgm:prSet presAssocID="{107C4D80-F54D-41FF-9D75-002BF617E1EB}" presName="composite" presStyleCnt="0"/>
      <dgm:spPr/>
    </dgm:pt>
    <dgm:pt modelId="{2A345FD4-D18D-4B7B-8E5A-4A80ECB65924}" type="pres">
      <dgm:prSet presAssocID="{107C4D80-F54D-41FF-9D75-002BF617E1EB}" presName="imgShp" presStyleLbl="fgImgPlace1" presStyleIdx="4" presStyleCnt="8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</dgm:spPr>
    </dgm:pt>
    <dgm:pt modelId="{C4E589D4-35FD-4004-87F1-03BEB6A9159C}" type="pres">
      <dgm:prSet presAssocID="{107C4D80-F54D-41FF-9D75-002BF617E1EB}" presName="txShp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6FCDD8-D15D-4103-A569-DA030ACC0B8D}" type="pres">
      <dgm:prSet presAssocID="{0EE66437-2DB7-4FBB-AA3E-1CF82D960828}" presName="spacing" presStyleCnt="0"/>
      <dgm:spPr/>
    </dgm:pt>
    <dgm:pt modelId="{346E167A-213A-401E-AB0B-065F0F110E80}" type="pres">
      <dgm:prSet presAssocID="{9DB839A0-5729-422B-BE7A-3B2FBA4617CF}" presName="composite" presStyleCnt="0"/>
      <dgm:spPr/>
    </dgm:pt>
    <dgm:pt modelId="{97A9F473-E599-466F-96B6-3EE92128C639}" type="pres">
      <dgm:prSet presAssocID="{9DB839A0-5729-422B-BE7A-3B2FBA4617CF}" presName="imgShp" presStyleLbl="fgImgPlace1" presStyleIdx="5" presStyleCnt="8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  <dgm:pt modelId="{B4E24E51-2B43-4465-AB63-F6F95D1B07C6}" type="pres">
      <dgm:prSet presAssocID="{9DB839A0-5729-422B-BE7A-3B2FBA4617CF}" presName="txShp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62932F-1E1D-4E52-A71A-1483D4343389}" type="pres">
      <dgm:prSet presAssocID="{B9CDE166-7631-4D57-9F5E-1BF7D7AD28EB}" presName="spacing" presStyleCnt="0"/>
      <dgm:spPr/>
    </dgm:pt>
    <dgm:pt modelId="{16AB70CD-D8D0-43F5-A4EB-60AF4745DD32}" type="pres">
      <dgm:prSet presAssocID="{35ECDEE0-EFC1-40BC-9C13-4B8C22BA56FB}" presName="composite" presStyleCnt="0"/>
      <dgm:spPr/>
    </dgm:pt>
    <dgm:pt modelId="{075E22EB-F2F5-4314-97DD-1C9965571033}" type="pres">
      <dgm:prSet presAssocID="{35ECDEE0-EFC1-40BC-9C13-4B8C22BA56FB}" presName="imgShp" presStyleLbl="fgImgPlace1" presStyleIdx="6" presStyleCnt="8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5000" r="-75000"/>
          </a:stretch>
        </a:blipFill>
      </dgm:spPr>
    </dgm:pt>
    <dgm:pt modelId="{8EC8F39D-3DE3-497B-94EE-6FE6537BCCD1}" type="pres">
      <dgm:prSet presAssocID="{35ECDEE0-EFC1-40BC-9C13-4B8C22BA56FB}" presName="txShp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5B631F-D823-4147-A989-676E48BEB4FA}" type="pres">
      <dgm:prSet presAssocID="{CD466C9F-1B37-4C39-93A9-38B063C393F7}" presName="spacing" presStyleCnt="0"/>
      <dgm:spPr/>
    </dgm:pt>
    <dgm:pt modelId="{AAD2CDF4-BC0E-4262-A553-5F6ED121B300}" type="pres">
      <dgm:prSet presAssocID="{A0E9AFCE-F4DB-4B65-AB36-65BC337A6B5A}" presName="composite" presStyleCnt="0"/>
      <dgm:spPr/>
    </dgm:pt>
    <dgm:pt modelId="{E10A49DC-1D62-4BC1-8023-AF2F0D414B5E}" type="pres">
      <dgm:prSet presAssocID="{A0E9AFCE-F4DB-4B65-AB36-65BC337A6B5A}" presName="imgShp" presStyleLbl="fgImgPlace1" presStyleIdx="7" presStyleCnt="8"/>
      <dgm:spPr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  <dgm:pt modelId="{2005F5BF-CB75-42FC-A62C-7CAD7D7401A6}" type="pres">
      <dgm:prSet presAssocID="{A0E9AFCE-F4DB-4B65-AB36-65BC337A6B5A}" presName="txShp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33F4E5-A27C-4F6E-877D-74960D068BC9}" type="presOf" srcId="{A0E9AFCE-F4DB-4B65-AB36-65BC337A6B5A}" destId="{2005F5BF-CB75-42FC-A62C-7CAD7D7401A6}" srcOrd="0" destOrd="0" presId="urn:microsoft.com/office/officeart/2005/8/layout/vList3#1"/>
    <dgm:cxn modelId="{AE3EDF15-7FD2-4898-BCE8-BE0B3E03A599}" srcId="{B5CB3330-8A4E-4333-A70C-31BBB2D72EF2}" destId="{9DB839A0-5729-422B-BE7A-3B2FBA4617CF}" srcOrd="5" destOrd="0" parTransId="{8859B46A-9589-4031-BF97-697779A30EFA}" sibTransId="{B9CDE166-7631-4D57-9F5E-1BF7D7AD28EB}"/>
    <dgm:cxn modelId="{4A324EA6-D44D-4CFB-AE94-6F6A334B181D}" type="presOf" srcId="{B5CB3330-8A4E-4333-A70C-31BBB2D72EF2}" destId="{24F684DD-C798-4FB0-9CC0-B406CBB7741D}" srcOrd="0" destOrd="0" presId="urn:microsoft.com/office/officeart/2005/8/layout/vList3#1"/>
    <dgm:cxn modelId="{9C1114CC-CF10-4677-A0EC-B74AF738C11D}" srcId="{B5CB3330-8A4E-4333-A70C-31BBB2D72EF2}" destId="{EA787052-DEFD-421E-9831-486D35E1BD55}" srcOrd="0" destOrd="0" parTransId="{E3DEEA19-466F-449F-A03D-B88F2F5D94CC}" sibTransId="{3681A57B-5D49-4764-B033-961FCD6DC5C1}"/>
    <dgm:cxn modelId="{163E306C-4E1B-4617-89F1-314E261E1B0E}" type="presOf" srcId="{9DB839A0-5729-422B-BE7A-3B2FBA4617CF}" destId="{B4E24E51-2B43-4465-AB63-F6F95D1B07C6}" srcOrd="0" destOrd="0" presId="urn:microsoft.com/office/officeart/2005/8/layout/vList3#1"/>
    <dgm:cxn modelId="{74C70BAA-6C13-434D-AEDF-6470C890EA89}" type="presOf" srcId="{1C8CD9F7-F146-4666-B1F2-DE946E9E2378}" destId="{C3461BFA-5593-491B-9CF8-7F89F29B55F5}" srcOrd="0" destOrd="0" presId="urn:microsoft.com/office/officeart/2005/8/layout/vList3#1"/>
    <dgm:cxn modelId="{3B59538E-49EE-4018-8676-1323C1073BEF}" srcId="{B5CB3330-8A4E-4333-A70C-31BBB2D72EF2}" destId="{1C8CD9F7-F146-4666-B1F2-DE946E9E2378}" srcOrd="2" destOrd="0" parTransId="{9FAC9057-F802-4F0A-8961-722710F67BED}" sibTransId="{C7A93223-F52D-4D95-9CE3-837ACC3AAF1D}"/>
    <dgm:cxn modelId="{8DF70A78-82F9-4D3A-AEBE-AE9BD2842D17}" srcId="{B5CB3330-8A4E-4333-A70C-31BBB2D72EF2}" destId="{4A0483E1-CD86-47A4-8D3F-6AE84D5C495B}" srcOrd="1" destOrd="0" parTransId="{351EA6F2-6913-4644-9533-6C6F29B09D46}" sibTransId="{9D686845-D9CF-44E9-A2EC-92ADDDA3A608}"/>
    <dgm:cxn modelId="{62E6F752-F3EF-4967-AB31-86DDBC14E5F6}" type="presOf" srcId="{E8A15FEB-754E-4D26-8066-A1DA22432BC9}" destId="{831F214D-E07D-4317-B52B-0E5E30BB30DF}" srcOrd="0" destOrd="0" presId="urn:microsoft.com/office/officeart/2005/8/layout/vList3#1"/>
    <dgm:cxn modelId="{F766C7DB-0080-4C49-AB10-0AF4A9FDD665}" type="presOf" srcId="{4A0483E1-CD86-47A4-8D3F-6AE84D5C495B}" destId="{55180D15-862F-4692-8640-36E11EA71081}" srcOrd="0" destOrd="0" presId="urn:microsoft.com/office/officeart/2005/8/layout/vList3#1"/>
    <dgm:cxn modelId="{19A52C78-0C03-453A-A861-00FE86832888}" srcId="{B5CB3330-8A4E-4333-A70C-31BBB2D72EF2}" destId="{E8A15FEB-754E-4D26-8066-A1DA22432BC9}" srcOrd="3" destOrd="0" parTransId="{EFB2CCB6-E930-47EE-9C10-6DA4EA61E5F1}" sibTransId="{7BAAC609-F953-46CB-A554-D27498F52D05}"/>
    <dgm:cxn modelId="{0DCC1EEF-3971-4C81-B477-97A51D282B56}" type="presOf" srcId="{107C4D80-F54D-41FF-9D75-002BF617E1EB}" destId="{C4E589D4-35FD-4004-87F1-03BEB6A9159C}" srcOrd="0" destOrd="0" presId="urn:microsoft.com/office/officeart/2005/8/layout/vList3#1"/>
    <dgm:cxn modelId="{78A9F62F-23F2-4DA9-8677-166E25C220E9}" type="presOf" srcId="{EA787052-DEFD-421E-9831-486D35E1BD55}" destId="{A83FF99C-3CD3-4E36-8725-17E681E8B4EB}" srcOrd="0" destOrd="0" presId="urn:microsoft.com/office/officeart/2005/8/layout/vList3#1"/>
    <dgm:cxn modelId="{D56C9A05-A966-4CC9-83F6-7AE52558AEB0}" type="presOf" srcId="{35ECDEE0-EFC1-40BC-9C13-4B8C22BA56FB}" destId="{8EC8F39D-3DE3-497B-94EE-6FE6537BCCD1}" srcOrd="0" destOrd="0" presId="urn:microsoft.com/office/officeart/2005/8/layout/vList3#1"/>
    <dgm:cxn modelId="{21E172AA-607D-4618-A9EF-EB1548E1FB21}" srcId="{B5CB3330-8A4E-4333-A70C-31BBB2D72EF2}" destId="{A0E9AFCE-F4DB-4B65-AB36-65BC337A6B5A}" srcOrd="7" destOrd="0" parTransId="{6A1FAC02-342D-4FEE-9D6D-D7CE3C0497EA}" sibTransId="{08D93D98-E2FE-42BD-9705-D5B9AF5B43A7}"/>
    <dgm:cxn modelId="{0F227402-9FFC-4C8B-BC72-20098A95D0FA}" srcId="{B5CB3330-8A4E-4333-A70C-31BBB2D72EF2}" destId="{107C4D80-F54D-41FF-9D75-002BF617E1EB}" srcOrd="4" destOrd="0" parTransId="{505D39FD-7AB0-4081-9E2D-45313B701193}" sibTransId="{0EE66437-2DB7-4FBB-AA3E-1CF82D960828}"/>
    <dgm:cxn modelId="{C6AD6C25-F268-4556-A6AB-7B16BCC75E7D}" srcId="{B5CB3330-8A4E-4333-A70C-31BBB2D72EF2}" destId="{35ECDEE0-EFC1-40BC-9C13-4B8C22BA56FB}" srcOrd="6" destOrd="0" parTransId="{D6B40449-391F-48AA-877D-910862912F07}" sibTransId="{CD466C9F-1B37-4C39-93A9-38B063C393F7}"/>
    <dgm:cxn modelId="{D0040D8B-FA59-486B-8745-26D3F040F466}" type="presParOf" srcId="{24F684DD-C798-4FB0-9CC0-B406CBB7741D}" destId="{BEE4918D-1124-4A5B-881D-3C22C845B0B7}" srcOrd="0" destOrd="0" presId="urn:microsoft.com/office/officeart/2005/8/layout/vList3#1"/>
    <dgm:cxn modelId="{8A9EBF19-AFF1-438C-B0B3-F727A2D3567E}" type="presParOf" srcId="{BEE4918D-1124-4A5B-881D-3C22C845B0B7}" destId="{61F614ED-83D8-4F5D-8A26-2A2A96868661}" srcOrd="0" destOrd="0" presId="urn:microsoft.com/office/officeart/2005/8/layout/vList3#1"/>
    <dgm:cxn modelId="{9557FCD5-E43F-4F51-B13F-308E6538ECD8}" type="presParOf" srcId="{BEE4918D-1124-4A5B-881D-3C22C845B0B7}" destId="{A83FF99C-3CD3-4E36-8725-17E681E8B4EB}" srcOrd="1" destOrd="0" presId="urn:microsoft.com/office/officeart/2005/8/layout/vList3#1"/>
    <dgm:cxn modelId="{C5AC84F6-0825-4345-9210-B76FE6578395}" type="presParOf" srcId="{24F684DD-C798-4FB0-9CC0-B406CBB7741D}" destId="{A85CEA13-9802-47C2-9E53-4AE20D729BE8}" srcOrd="1" destOrd="0" presId="urn:microsoft.com/office/officeart/2005/8/layout/vList3#1"/>
    <dgm:cxn modelId="{28949A1F-873E-46CE-9F2D-4BE1D2B7F55D}" type="presParOf" srcId="{24F684DD-C798-4FB0-9CC0-B406CBB7741D}" destId="{E05FF0CB-1557-4729-8A46-C28DE26B7D31}" srcOrd="2" destOrd="0" presId="urn:microsoft.com/office/officeart/2005/8/layout/vList3#1"/>
    <dgm:cxn modelId="{1D347CAA-BB17-4B6F-826F-45127898CFEC}" type="presParOf" srcId="{E05FF0CB-1557-4729-8A46-C28DE26B7D31}" destId="{8120D644-7890-44B0-8841-39DE25227A82}" srcOrd="0" destOrd="0" presId="urn:microsoft.com/office/officeart/2005/8/layout/vList3#1"/>
    <dgm:cxn modelId="{9B502143-2335-43E1-B8A3-7BEAE55011C8}" type="presParOf" srcId="{E05FF0CB-1557-4729-8A46-C28DE26B7D31}" destId="{55180D15-862F-4692-8640-36E11EA71081}" srcOrd="1" destOrd="0" presId="urn:microsoft.com/office/officeart/2005/8/layout/vList3#1"/>
    <dgm:cxn modelId="{87310B12-6AA5-430C-B4D5-E7806E613B70}" type="presParOf" srcId="{24F684DD-C798-4FB0-9CC0-B406CBB7741D}" destId="{A83E1F7C-0A38-4172-B64C-C2DD2FBAAA00}" srcOrd="3" destOrd="0" presId="urn:microsoft.com/office/officeart/2005/8/layout/vList3#1"/>
    <dgm:cxn modelId="{DD9C8B15-3DB1-49AC-A1B8-1238AED89813}" type="presParOf" srcId="{24F684DD-C798-4FB0-9CC0-B406CBB7741D}" destId="{92928FEE-9E7A-4C55-945B-860F201A93F1}" srcOrd="4" destOrd="0" presId="urn:microsoft.com/office/officeart/2005/8/layout/vList3#1"/>
    <dgm:cxn modelId="{56FC6ADC-2F6E-479B-A6D1-B7739968E40F}" type="presParOf" srcId="{92928FEE-9E7A-4C55-945B-860F201A93F1}" destId="{D26AA7F0-AD05-499E-AFC7-4D0A954707BA}" srcOrd="0" destOrd="0" presId="urn:microsoft.com/office/officeart/2005/8/layout/vList3#1"/>
    <dgm:cxn modelId="{20BD1525-A767-4B3E-B2B7-6ADCA3FE25E3}" type="presParOf" srcId="{92928FEE-9E7A-4C55-945B-860F201A93F1}" destId="{C3461BFA-5593-491B-9CF8-7F89F29B55F5}" srcOrd="1" destOrd="0" presId="urn:microsoft.com/office/officeart/2005/8/layout/vList3#1"/>
    <dgm:cxn modelId="{4F9E5DC1-8854-47CC-90A8-90601985DC0A}" type="presParOf" srcId="{24F684DD-C798-4FB0-9CC0-B406CBB7741D}" destId="{9F6AAAE0-0E37-464F-B5EC-775E344C9656}" srcOrd="5" destOrd="0" presId="urn:microsoft.com/office/officeart/2005/8/layout/vList3#1"/>
    <dgm:cxn modelId="{98CE01F0-20E3-48A8-B811-A66ADF9699D2}" type="presParOf" srcId="{24F684DD-C798-4FB0-9CC0-B406CBB7741D}" destId="{6F8E82CB-FB9B-4869-9053-1EE59D81B94F}" srcOrd="6" destOrd="0" presId="urn:microsoft.com/office/officeart/2005/8/layout/vList3#1"/>
    <dgm:cxn modelId="{438D2AD7-9907-4B8F-83C1-909CBE069399}" type="presParOf" srcId="{6F8E82CB-FB9B-4869-9053-1EE59D81B94F}" destId="{524576F7-7D8C-43AD-B63A-193955E6FD3B}" srcOrd="0" destOrd="0" presId="urn:microsoft.com/office/officeart/2005/8/layout/vList3#1"/>
    <dgm:cxn modelId="{75C306A4-CB1E-4C07-B958-98A8F1D0B215}" type="presParOf" srcId="{6F8E82CB-FB9B-4869-9053-1EE59D81B94F}" destId="{831F214D-E07D-4317-B52B-0E5E30BB30DF}" srcOrd="1" destOrd="0" presId="urn:microsoft.com/office/officeart/2005/8/layout/vList3#1"/>
    <dgm:cxn modelId="{93568692-8C73-41E0-B0A6-3613652C57FD}" type="presParOf" srcId="{24F684DD-C798-4FB0-9CC0-B406CBB7741D}" destId="{6467B47A-E2B3-4D32-A2A5-9C3E2B7E940E}" srcOrd="7" destOrd="0" presId="urn:microsoft.com/office/officeart/2005/8/layout/vList3#1"/>
    <dgm:cxn modelId="{7D0FB6DB-0B9E-4413-B57E-999144DAC784}" type="presParOf" srcId="{24F684DD-C798-4FB0-9CC0-B406CBB7741D}" destId="{5BCD7F1D-3C60-4D14-83C6-7890B5DF9236}" srcOrd="8" destOrd="0" presId="urn:microsoft.com/office/officeart/2005/8/layout/vList3#1"/>
    <dgm:cxn modelId="{8110E907-9D1A-41EA-B27F-07832C657C86}" type="presParOf" srcId="{5BCD7F1D-3C60-4D14-83C6-7890B5DF9236}" destId="{2A345FD4-D18D-4B7B-8E5A-4A80ECB65924}" srcOrd="0" destOrd="0" presId="urn:microsoft.com/office/officeart/2005/8/layout/vList3#1"/>
    <dgm:cxn modelId="{B81707A6-9A67-4DF6-A3F3-3662111BA02C}" type="presParOf" srcId="{5BCD7F1D-3C60-4D14-83C6-7890B5DF9236}" destId="{C4E589D4-35FD-4004-87F1-03BEB6A9159C}" srcOrd="1" destOrd="0" presId="urn:microsoft.com/office/officeart/2005/8/layout/vList3#1"/>
    <dgm:cxn modelId="{7BE86FB2-06E3-4126-9D16-BC38180848AF}" type="presParOf" srcId="{24F684DD-C798-4FB0-9CC0-B406CBB7741D}" destId="{CA6FCDD8-D15D-4103-A569-DA030ACC0B8D}" srcOrd="9" destOrd="0" presId="urn:microsoft.com/office/officeart/2005/8/layout/vList3#1"/>
    <dgm:cxn modelId="{3E9ACDBD-7100-4058-9C05-3F9399818843}" type="presParOf" srcId="{24F684DD-C798-4FB0-9CC0-B406CBB7741D}" destId="{346E167A-213A-401E-AB0B-065F0F110E80}" srcOrd="10" destOrd="0" presId="urn:microsoft.com/office/officeart/2005/8/layout/vList3#1"/>
    <dgm:cxn modelId="{4230D2D3-4E98-45AC-9AC7-B38DE3E57FCC}" type="presParOf" srcId="{346E167A-213A-401E-AB0B-065F0F110E80}" destId="{97A9F473-E599-466F-96B6-3EE92128C639}" srcOrd="0" destOrd="0" presId="urn:microsoft.com/office/officeart/2005/8/layout/vList3#1"/>
    <dgm:cxn modelId="{F5CA13A2-262D-4F6F-AC85-54F3DE525215}" type="presParOf" srcId="{346E167A-213A-401E-AB0B-065F0F110E80}" destId="{B4E24E51-2B43-4465-AB63-F6F95D1B07C6}" srcOrd="1" destOrd="0" presId="urn:microsoft.com/office/officeart/2005/8/layout/vList3#1"/>
    <dgm:cxn modelId="{82CC7C4A-2234-4907-A3F4-FDC96EECF6A1}" type="presParOf" srcId="{24F684DD-C798-4FB0-9CC0-B406CBB7741D}" destId="{4A62932F-1E1D-4E52-A71A-1483D4343389}" srcOrd="11" destOrd="0" presId="urn:microsoft.com/office/officeart/2005/8/layout/vList3#1"/>
    <dgm:cxn modelId="{5976F9B3-DA3B-4CC9-A72E-8D07FE1F0B98}" type="presParOf" srcId="{24F684DD-C798-4FB0-9CC0-B406CBB7741D}" destId="{16AB70CD-D8D0-43F5-A4EB-60AF4745DD32}" srcOrd="12" destOrd="0" presId="urn:microsoft.com/office/officeart/2005/8/layout/vList3#1"/>
    <dgm:cxn modelId="{39A5F7A7-BDEE-4F43-A8CA-5AC0B775D85D}" type="presParOf" srcId="{16AB70CD-D8D0-43F5-A4EB-60AF4745DD32}" destId="{075E22EB-F2F5-4314-97DD-1C9965571033}" srcOrd="0" destOrd="0" presId="urn:microsoft.com/office/officeart/2005/8/layout/vList3#1"/>
    <dgm:cxn modelId="{6EF3D108-EE1D-433F-B141-1CB4566A984B}" type="presParOf" srcId="{16AB70CD-D8D0-43F5-A4EB-60AF4745DD32}" destId="{8EC8F39D-3DE3-497B-94EE-6FE6537BCCD1}" srcOrd="1" destOrd="0" presId="urn:microsoft.com/office/officeart/2005/8/layout/vList3#1"/>
    <dgm:cxn modelId="{C0AD185D-D599-415B-83CE-53C0E5924D23}" type="presParOf" srcId="{24F684DD-C798-4FB0-9CC0-B406CBB7741D}" destId="{405B631F-D823-4147-A989-676E48BEB4FA}" srcOrd="13" destOrd="0" presId="urn:microsoft.com/office/officeart/2005/8/layout/vList3#1"/>
    <dgm:cxn modelId="{08A0ED72-377F-4067-A6F9-4B6753132F18}" type="presParOf" srcId="{24F684DD-C798-4FB0-9CC0-B406CBB7741D}" destId="{AAD2CDF4-BC0E-4262-A553-5F6ED121B300}" srcOrd="14" destOrd="0" presId="urn:microsoft.com/office/officeart/2005/8/layout/vList3#1"/>
    <dgm:cxn modelId="{BFFCD7C5-57CF-44D6-83F0-22CEBC4BCC95}" type="presParOf" srcId="{AAD2CDF4-BC0E-4262-A553-5F6ED121B300}" destId="{E10A49DC-1D62-4BC1-8023-AF2F0D414B5E}" srcOrd="0" destOrd="0" presId="urn:microsoft.com/office/officeart/2005/8/layout/vList3#1"/>
    <dgm:cxn modelId="{8D910A0C-7678-4E6F-988C-F25305737B2A}" type="presParOf" srcId="{AAD2CDF4-BC0E-4262-A553-5F6ED121B300}" destId="{2005F5BF-CB75-42FC-A62C-7CAD7D7401A6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9F340-E375-4493-8985-4B647AFA7F81}" type="datetimeFigureOut">
              <a:rPr lang="cs-CZ" smtClean="0"/>
              <a:pPr/>
              <a:t>21.1.2019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85F02-2BEA-4867-8BDA-5943AA9285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5660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BA7264E-EA51-411E-AC90-F7C6AC3FC805}" type="slidenum">
              <a:rPr lang="cs-CZ" altLang="cs-CZ" smtClean="0"/>
              <a:pPr/>
              <a:t>1</a:t>
            </a:fld>
            <a:endParaRPr lang="cs-CZ" altLang="cs-CZ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85F02-2BEA-4867-8BDA-5943AA92858C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3476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85F02-2BEA-4867-8BDA-5943AA92858C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974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983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325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664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336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814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284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57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01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180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272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418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687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231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479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660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7457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542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7619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7535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6522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6659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626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2000">
              <a:schemeClr val="bg1">
                <a:alpha val="83000"/>
              </a:schemeClr>
            </a:gs>
            <a:gs pos="83000">
              <a:srgbClr val="E7F7FF">
                <a:alpha val="68000"/>
              </a:srgbClr>
            </a:gs>
            <a:gs pos="100000">
              <a:srgbClr val="E7F7FF">
                <a:alpha val="97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68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2000">
              <a:schemeClr val="bg1"/>
            </a:gs>
            <a:gs pos="83000">
              <a:srgbClr val="E7F7FF"/>
            </a:gs>
            <a:gs pos="100000">
              <a:srgbClr val="E7F7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006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mvcr.cz/clanek/metodika-pro-aplikaci-nove-technicke-normy-csn-73-4400.aspx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vcr.cz/" TargetMode="External"/><Relationship Id="rId2" Type="http://schemas.openxmlformats.org/officeDocument/2006/relationships/hyperlink" Target="mailto:tomas.konicek@mvcr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993CFB6-EB28-4309-8DCE-9C396235054D}" type="slidenum">
              <a:rPr lang="cs-CZ" altLang="cs-CZ" smtClean="0"/>
              <a:pPr/>
              <a:t>1</a:t>
            </a:fld>
            <a:endParaRPr lang="cs-CZ" altLang="cs-CZ"/>
          </a:p>
        </p:txBody>
      </p:sp>
      <p:sp>
        <p:nvSpPr>
          <p:cNvPr id="2051" name="Rectangle 4">
            <a:extLst/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95288" y="3538330"/>
            <a:ext cx="8424862" cy="233859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Problematika bezpečných škol v ČR</a:t>
            </a:r>
            <a:r>
              <a:rPr lang="cs-CZ" altLang="cs-CZ" sz="3200" b="1" dirty="0"/>
              <a:t/>
            </a:r>
            <a:br>
              <a:rPr lang="cs-CZ" altLang="cs-CZ" sz="3200" b="1" dirty="0"/>
            </a:br>
            <a:r>
              <a:rPr lang="cs-CZ" altLang="cs-CZ" sz="3200" b="1" dirty="0"/>
              <a:t> </a:t>
            </a:r>
            <a:r>
              <a:rPr lang="cs-CZ" altLang="cs-CZ" sz="2800" dirty="0"/>
              <a:t/>
            </a:r>
            <a:br>
              <a:rPr lang="cs-CZ" altLang="cs-CZ" sz="2800" dirty="0"/>
            </a:br>
            <a:r>
              <a:rPr lang="cs-CZ" altLang="cs-CZ" sz="2800" dirty="0"/>
              <a:t>JUDr. Tomáš Koníček</a:t>
            </a:r>
            <a:br>
              <a:rPr lang="cs-CZ" altLang="cs-CZ" sz="2800" dirty="0"/>
            </a:br>
            <a:r>
              <a:rPr lang="cs-CZ" altLang="cs-CZ" sz="2400" dirty="0"/>
              <a:t/>
            </a:r>
            <a:br>
              <a:rPr lang="cs-CZ" altLang="cs-CZ" sz="2400" dirty="0"/>
            </a:br>
            <a:r>
              <a:rPr lang="cs-CZ" altLang="cs-CZ" sz="2400" dirty="0"/>
              <a:t>Ministerstvo vnitra ČR</a:t>
            </a:r>
          </a:p>
        </p:txBody>
      </p:sp>
      <p:pic>
        <p:nvPicPr>
          <p:cNvPr id="2052" name="Picture 6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178675" y="260350"/>
            <a:ext cx="1317625" cy="1368425"/>
          </a:xfrm>
          <a:noFill/>
        </p:spPr>
      </p:pic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1619250" y="1581912"/>
            <a:ext cx="5761038" cy="1609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cs-CZ" altLang="cs-CZ" sz="2000" b="1" i="1" dirty="0">
                <a:solidFill>
                  <a:schemeClr val="tx2"/>
                </a:solidFill>
              </a:rPr>
              <a:t>  </a:t>
            </a:r>
          </a:p>
          <a:p>
            <a:pPr algn="ctr" eaLnBrk="1" hangingPunct="1"/>
            <a:endParaRPr lang="cs-CZ" altLang="cs-CZ" sz="2000" b="1" i="1" dirty="0">
              <a:solidFill>
                <a:schemeClr val="tx2"/>
              </a:solidFill>
            </a:endParaRPr>
          </a:p>
          <a:p>
            <a:pPr algn="ctr" eaLnBrk="1" hangingPunct="1"/>
            <a:endParaRPr lang="cs-CZ" altLang="cs-CZ" sz="2000" b="1" i="1" dirty="0">
              <a:solidFill>
                <a:schemeClr val="tx2"/>
              </a:solidFill>
            </a:endParaRPr>
          </a:p>
          <a:p>
            <a:pPr algn="ctr" eaLnBrk="1" hangingPunct="1"/>
            <a:r>
              <a:rPr lang="cs-CZ" altLang="cs-CZ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Seminář prevence kriminality </a:t>
            </a:r>
            <a:endParaRPr lang="cs-CZ" altLang="cs-CZ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/>
            <a:r>
              <a:rPr lang="cs-CZ" altLang="cs-CZ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Kašperské Hory 20. </a:t>
            </a:r>
            <a:r>
              <a:rPr lang="cs-CZ" altLang="cs-CZ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listopadu 2018</a:t>
            </a:r>
          </a:p>
          <a:p>
            <a:pPr algn="ctr" eaLnBrk="1" hangingPunct="1"/>
            <a:endParaRPr lang="cs-CZ" altLang="cs-CZ" sz="2000" b="1" i="1" dirty="0">
              <a:solidFill>
                <a:schemeClr val="tx2"/>
              </a:solidFill>
            </a:endParaRPr>
          </a:p>
          <a:p>
            <a:pPr algn="ctr" eaLnBrk="1" hangingPunct="1"/>
            <a:endParaRPr lang="cs-CZ" altLang="cs-CZ" sz="2000" b="1" i="1" dirty="0">
              <a:solidFill>
                <a:schemeClr val="tx2"/>
              </a:solidFill>
            </a:endParaRPr>
          </a:p>
          <a:p>
            <a:pPr algn="ctr" eaLnBrk="1" hangingPunct="1"/>
            <a:endParaRPr lang="cs-CZ" altLang="cs-CZ" sz="2000" b="1" i="1" dirty="0">
              <a:solidFill>
                <a:schemeClr val="tx2"/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5A2904C4-A9CF-418A-A8AD-FB0C262615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88" y="260350"/>
            <a:ext cx="2880000" cy="900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3385" y="4571906"/>
            <a:ext cx="5090615" cy="2285811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90162" y="-1"/>
            <a:ext cx="5053838" cy="2286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4053385" y="2117936"/>
            <a:ext cx="5090615" cy="2604189"/>
          </a:xfrm>
          <a:prstGeom prst="rect">
            <a:avLst/>
          </a:prstGeom>
          <a:solidFill>
            <a:srgbClr val="0093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7675" y="2969660"/>
            <a:ext cx="2880000" cy="90074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127103" y="2239323"/>
            <a:ext cx="1564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ve spolupráci s</a:t>
            </a:r>
          </a:p>
        </p:txBody>
      </p:sp>
      <p:sp>
        <p:nvSpPr>
          <p:cNvPr id="11" name="Ovál 4"/>
          <p:cNvSpPr/>
          <p:nvPr/>
        </p:nvSpPr>
        <p:spPr>
          <a:xfrm>
            <a:off x="4597952" y="2457687"/>
            <a:ext cx="4143599" cy="19494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5400" tIns="25400" rIns="25400" bIns="25400" numCol="1" spcCol="1270" anchor="ctr" anchorCtr="0">
            <a:noAutofit/>
          </a:bodyPr>
          <a:lstStyle/>
          <a:p>
            <a:pPr lvl="0" algn="ctr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4000" b="1" kern="1200" dirty="0">
                <a:latin typeface="Segoe UI Light" panose="020B0502040204020203" pitchFamily="34" charset="0"/>
              </a:rPr>
              <a:t>Za Asociaci</a:t>
            </a:r>
          </a:p>
          <a:p>
            <a:pPr lvl="0" algn="ctr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4000" b="1" kern="1200" dirty="0">
                <a:latin typeface="Segoe UI Light" panose="020B0502040204020203" pitchFamily="34" charset="0"/>
              </a:rPr>
              <a:t>bezpečná škola</a:t>
            </a:r>
          </a:p>
          <a:p>
            <a:pPr lvl="0" algn="ctr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2400" b="1" dirty="0">
                <a:latin typeface="Segoe UI Light" panose="020B0502040204020203" pitchFamily="34" charset="0"/>
              </a:rPr>
              <a:t>Ing. Libor Sladký</a:t>
            </a:r>
            <a:endParaRPr lang="cs-CZ" sz="2400" b="1" kern="1200" dirty="0">
              <a:latin typeface="Segoe UI Light" panose="020B0502040204020203" pitchFamily="34" charset="0"/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4053385" y="-163773"/>
            <a:ext cx="0" cy="7192370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" t="1606" r="1861" b="2555"/>
          <a:stretch/>
        </p:blipFill>
        <p:spPr bwMode="auto">
          <a:xfrm>
            <a:off x="378940" y="172995"/>
            <a:ext cx="3237471" cy="185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30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>
            <a:extLst/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771775" y="404813"/>
            <a:ext cx="5684838" cy="792162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 a východiska</a:t>
            </a:r>
            <a:endParaRPr lang="cs-CZ" alt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65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628775"/>
            <a:ext cx="8353425" cy="489585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cs-CZ" altLang="cs-CZ" sz="2800"/>
              <a:t> Hrozby a rizika, mezinárodní terorismus</a:t>
            </a: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cs-CZ" altLang="cs-CZ" sz="2800"/>
              <a:t> Případ ve Žďáře nad Sázavou</a:t>
            </a: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cs-CZ" altLang="cs-CZ" sz="2800"/>
              <a:t> Mohutné veřejné mínění</a:t>
            </a: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cs-CZ" altLang="cs-CZ" sz="2800"/>
              <a:t> Nutná ochrana měkkých cílů</a:t>
            </a: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cs-CZ" altLang="cs-CZ" sz="2800"/>
              <a:t> Jedním ze základů OMC jsou školy a školská zařízení</a:t>
            </a: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cs-CZ" altLang="cs-CZ" sz="2800"/>
              <a:t> Strategie prevence kriminality v ČR na léta 2016 až 2020</a:t>
            </a: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cs-CZ" altLang="cs-CZ" sz="2800" b="1"/>
              <a:t> Aktivity MV a Policie ČR</a:t>
            </a: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endParaRPr lang="cs-CZ" altLang="cs-CZ" sz="2800"/>
          </a:p>
        </p:txBody>
      </p:sp>
      <p:sp>
        <p:nvSpPr>
          <p:cNvPr id="27652" name="Zástupný symbol pro číslo snímku 3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3758BDA-AB59-4457-9A69-41B439F16D7F}" type="slidenum">
              <a:rPr lang="cs-CZ" altLang="cs-CZ" smtClean="0"/>
              <a:pPr/>
              <a:t>3</a:t>
            </a:fld>
            <a:endParaRPr lang="cs-CZ" altLang="cs-CZ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9530A0CC-A095-4610-ADCC-A4B13F3784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88" y="260350"/>
            <a:ext cx="2880000" cy="900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85874CA-AF0A-46DF-B36C-E0F704AFF68F}" type="slidenum">
              <a:rPr lang="cs-CZ" altLang="cs-CZ" smtClean="0"/>
              <a:pPr/>
              <a:t>4</a:t>
            </a:fld>
            <a:endParaRPr lang="cs-CZ" altLang="cs-CZ"/>
          </a:p>
        </p:txBody>
      </p:sp>
      <p:sp>
        <p:nvSpPr>
          <p:cNvPr id="19459" name="Rectangle 2">
            <a:extLst/>
          </p:cNvPr>
          <p:cNvSpPr>
            <a:spLocks noGrp="1" noChangeArrowheads="1"/>
          </p:cNvSpPr>
          <p:nvPr>
            <p:ph type="title"/>
          </p:nvPr>
        </p:nvSpPr>
        <p:spPr>
          <a:xfrm>
            <a:off x="3356769" y="260350"/>
            <a:ext cx="6202362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Legislativní ukotvení</a:t>
            </a:r>
            <a:r>
              <a:rPr lang="cs-CZ" altLang="cs-C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49672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800" b="1"/>
              <a:t>Školský zákon, </a:t>
            </a:r>
            <a:r>
              <a:rPr lang="cs-CZ" altLang="cs-CZ" sz="2800" b="1">
                <a:solidFill>
                  <a:srgbClr val="FF0000"/>
                </a:solidFill>
              </a:rPr>
              <a:t>§ 29 a nutná Vyhláška</a:t>
            </a:r>
            <a:endParaRPr lang="cs-CZ" altLang="cs-CZ" sz="2800" b="1"/>
          </a:p>
          <a:p>
            <a:pPr eaLnBrk="1" hangingPunct="1">
              <a:lnSpc>
                <a:spcPct val="90000"/>
              </a:lnSpc>
            </a:pPr>
            <a:r>
              <a:rPr lang="cs-CZ" altLang="cs-CZ" sz="2800"/>
              <a:t>Normy prevence kriminality, činnost ÚNMZ a jeho TNK č. 148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/>
              <a:t>Nutnost vypracování nové ČSN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/>
              <a:t>Vznik nové preventivní normy </a:t>
            </a:r>
            <a:r>
              <a:rPr lang="cs-CZ" altLang="cs-CZ" sz="2800" b="1"/>
              <a:t>ČSN 73 4400 Prevence kriminality – řízení bezpečnosti při plánování, realizaci a užívání škol a školských zařízení </a:t>
            </a:r>
            <a:r>
              <a:rPr lang="cs-CZ" altLang="cs-CZ" sz="2800"/>
              <a:t>s cílem vytvořit základní bezpečnostní standard, který byl velmi očekáván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/>
              <a:t>Platná a účinná od 1. září 2016 </a:t>
            </a:r>
          </a:p>
          <a:p>
            <a:pPr eaLnBrk="1" hangingPunct="1">
              <a:lnSpc>
                <a:spcPct val="90000"/>
              </a:lnSpc>
            </a:pPr>
            <a:endParaRPr lang="cs-CZ" altLang="cs-CZ" sz="2600" b="1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4459394A-E0BA-4CCF-B19D-E8E1AAB5B0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88" y="260350"/>
            <a:ext cx="2880000" cy="900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sah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/>
              <a:t>Normu (ČSN 73 4400:2016) vypracovala v rekordním čase Technická normalizační komise TNK 148 (za velkého přispění odborníků z MV ČR a dalších členů Poradního sboru ministra vnitra pro situační prevenci kriminality) “Prevence kriminality a ochrana obyvatel“ jako možnou odpověď na řešení problematiky ochrany jednoho z měkkých cílů – škol a školských zařízení. </a:t>
            </a:r>
          </a:p>
          <a:p>
            <a:endParaRPr lang="cs-CZ" altLang="cs-CZ"/>
          </a:p>
        </p:txBody>
      </p:sp>
      <p:sp>
        <p:nvSpPr>
          <p:cNvPr id="29699" name="Zástupný symbol pro číslo snímku 5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72DBF1A-37D4-4E94-BF74-FFF6709B0B95}" type="slidenum">
              <a:rPr lang="cs-CZ" altLang="cs-CZ" smtClean="0"/>
              <a:pPr/>
              <a:t>5</a:t>
            </a:fld>
            <a:endParaRPr lang="cs-CZ" altLang="cs-CZ"/>
          </a:p>
        </p:txBody>
      </p:sp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6EDA8487-9C33-4DE1-BB76-009CC940F8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88" y="260350"/>
            <a:ext cx="2880000" cy="900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sah 2"/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endParaRPr lang="cs-CZ" altLang="cs-CZ" sz="2800" dirty="0" smtClean="0"/>
          </a:p>
          <a:p>
            <a:r>
              <a:rPr lang="cs-CZ" altLang="cs-CZ" sz="2800" dirty="0" smtClean="0"/>
              <a:t>Norma </a:t>
            </a:r>
            <a:r>
              <a:rPr lang="cs-CZ" altLang="cs-CZ" sz="2800" dirty="0"/>
              <a:t>navazuje na řadu evropských norem „Prevence kriminality prostřednictvím navrhování budov, objektů a území“. </a:t>
            </a:r>
            <a:r>
              <a:rPr lang="cs-CZ" altLang="cs-CZ" sz="2800" b="1" dirty="0"/>
              <a:t>Zabezpečení škol a školských zařízení je v oblasti bezpečnosti jednou z hlavních priorit resortu MV</a:t>
            </a:r>
            <a:r>
              <a:rPr lang="cs-CZ" altLang="cs-CZ" sz="2800" dirty="0"/>
              <a:t>.</a:t>
            </a:r>
          </a:p>
          <a:p>
            <a:r>
              <a:rPr lang="cs-CZ" altLang="cs-CZ" sz="2800" dirty="0"/>
              <a:t>Jedním ze stěžejních úkolů při navrhování a snižování rizika kriminality a antisociálního chování ve školách je řízení bezpečnostních rizik. Kvalitní řízení bezpečnosti při plánování, realizaci a užívání budov škol je závislé na provedení systému řízení rizik a jeho zásadním procesu posouzení rizik. </a:t>
            </a:r>
          </a:p>
          <a:p>
            <a:endParaRPr lang="cs-CZ" altLang="cs-CZ" dirty="0"/>
          </a:p>
        </p:txBody>
      </p:sp>
      <p:sp>
        <p:nvSpPr>
          <p:cNvPr id="30723" name="Zástupný symbol pro číslo snímku 3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3C73421-4A0C-4DC0-81EC-72E604B5D64D}" type="slidenum">
              <a:rPr lang="cs-CZ" altLang="cs-CZ" smtClean="0"/>
              <a:pPr/>
              <a:t>6</a:t>
            </a:fld>
            <a:endParaRPr lang="cs-CZ" altLang="cs-CZ"/>
          </a:p>
        </p:txBody>
      </p:sp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CD3515AF-C593-4A04-A7DA-62F45C6546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88" y="260350"/>
            <a:ext cx="2880000" cy="900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číslo snímku 3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3116417-54B8-4404-ABAA-1609BB73C97F}" type="slidenum">
              <a:rPr lang="cs-CZ" altLang="cs-CZ" smtClean="0"/>
              <a:pPr/>
              <a:t>7</a:t>
            </a:fld>
            <a:endParaRPr lang="cs-CZ" altLang="cs-CZ"/>
          </a:p>
        </p:txBody>
      </p:sp>
      <p:sp>
        <p:nvSpPr>
          <p:cNvPr id="6" name="Nadpis 1">
            <a:extLst/>
          </p:cNvPr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Zveřejnění </a:t>
            </a:r>
            <a:r>
              <a:rPr lang="cs-CZ" sz="2800" b="1" dirty="0">
                <a:solidFill>
                  <a:srgbClr val="FF0000"/>
                </a:solidFill>
              </a:rPr>
              <a:t>české technické normy ČSN 73 4400 „Prevence kriminality – řízení bezpečnosti při plánování, realizaci a užívání škol a školských zařízení“ na webu Ministerstva vnitra ČR k dalšímu využití</a:t>
            </a:r>
          </a:p>
          <a:p>
            <a:pPr marL="0" indent="0">
              <a:buFontTx/>
              <a:buNone/>
              <a:defRPr/>
            </a:pPr>
            <a:r>
              <a:rPr lang="cs-CZ" sz="2800" b="1" u="sng" dirty="0">
                <a:solidFill>
                  <a:srgbClr val="0033CC"/>
                </a:solidFill>
              </a:rPr>
              <a:t>http://www.mvcr.cz/clanek/zverejneni-ceske-technicke-normy-csn-73-4400-prevence-kriminality-rizeni-bezpecnosti-pri-planovani-realizaci-a-uzivani-skol-a-skolskych-zarizeni.aspx</a:t>
            </a:r>
          </a:p>
          <a:p>
            <a:pPr marL="0" indent="0">
              <a:buFontTx/>
              <a:buNone/>
              <a:defRPr/>
            </a:pPr>
            <a:endParaRPr lang="cs-CZ" sz="2800" b="1" dirty="0">
              <a:solidFill>
                <a:srgbClr val="FF0000"/>
              </a:solidFill>
            </a:endParaRPr>
          </a:p>
          <a:p>
            <a:pPr marL="0" indent="0">
              <a:buFontTx/>
              <a:buNone/>
              <a:defRPr/>
            </a:pPr>
            <a:endParaRPr lang="cs-CZ" sz="2800" b="1" dirty="0">
              <a:solidFill>
                <a:srgbClr val="FF0000"/>
              </a:solidFill>
            </a:endParaRPr>
          </a:p>
          <a:p>
            <a:pPr>
              <a:defRPr/>
            </a:pPr>
            <a:endParaRPr lang="cs-CZ" sz="2800" b="1" dirty="0">
              <a:solidFill>
                <a:srgbClr val="FF0000"/>
              </a:solidFill>
            </a:endParaRPr>
          </a:p>
          <a:p>
            <a:pPr>
              <a:defRPr/>
            </a:pPr>
            <a:endParaRPr lang="cs-CZ" sz="2800" dirty="0">
              <a:solidFill>
                <a:srgbClr val="FF0000"/>
              </a:solidFill>
            </a:endParaRPr>
          </a:p>
          <a:p>
            <a:pPr>
              <a:defRPr/>
            </a:pP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2A982876-0CF7-42C2-9544-56F95B7738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88" y="260350"/>
            <a:ext cx="2880000" cy="900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Metodika k aplikaci normy</a:t>
            </a:r>
          </a:p>
        </p:txBody>
      </p:sp>
      <p:sp>
        <p:nvSpPr>
          <p:cNvPr id="35843" name="Zástupný symbol pro obsah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dirty="0"/>
              <a:t>Protože norma jako taková je pro zřizovatele škol a školských zařízení, tedy pro obce a kraje „těžká četba“ a na </a:t>
            </a:r>
            <a:r>
              <a:rPr lang="cs-CZ" altLang="cs-CZ" sz="2800" b="1" dirty="0"/>
              <a:t>základě velkého ohlasu odborné i laické veřejnosti, se MV rozhodlo nechat zpracovat metodiku aplikace této normy do praxe ve spolupráci s Asociací bezpečná škola.</a:t>
            </a:r>
            <a:endParaRPr lang="cs-CZ" altLang="cs-CZ" sz="2800" dirty="0"/>
          </a:p>
          <a:p>
            <a:r>
              <a:rPr lang="cs-CZ" altLang="cs-CZ" sz="2800" u="sng" dirty="0">
                <a:solidFill>
                  <a:srgbClr val="0033CC"/>
                </a:solidFill>
                <a:hlinkClick r:id="rId2"/>
              </a:rPr>
              <a:t>http://www.mvcr.cz/clanek/metodika-pro-aplikaci-nove-technicke-normy-csn-73-4400.aspx</a:t>
            </a:r>
            <a:endParaRPr lang="cs-CZ" altLang="cs-CZ" sz="2800" dirty="0">
              <a:solidFill>
                <a:srgbClr val="0033CC"/>
              </a:solidFill>
            </a:endParaRPr>
          </a:p>
          <a:p>
            <a:endParaRPr lang="cs-CZ" altLang="cs-CZ" dirty="0"/>
          </a:p>
        </p:txBody>
      </p:sp>
      <p:sp>
        <p:nvSpPr>
          <p:cNvPr id="35844" name="Zástupný symbol pro číslo snímku 3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B6DBA69-7B98-44BB-A079-A3FF415C25FC}" type="slidenum">
              <a:rPr lang="cs-CZ" altLang="cs-CZ" smtClean="0"/>
              <a:pPr/>
              <a:t>8</a:t>
            </a:fld>
            <a:endParaRPr lang="cs-CZ" altLang="cs-CZ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FAEA55D0-7B9A-4A7B-8874-CD00B2F952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88" y="260350"/>
            <a:ext cx="2880000" cy="900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/>
          </p:cNvPr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cs-CZ" sz="2800" b="1" u="sng" cap="all" dirty="0" smtClean="0"/>
          </a:p>
          <a:p>
            <a:pPr marL="0" indent="0">
              <a:buFontTx/>
              <a:buNone/>
              <a:defRPr/>
            </a:pPr>
            <a:r>
              <a:rPr lang="cs-CZ" sz="2800" b="1" u="sng" cap="all" dirty="0" smtClean="0"/>
              <a:t>ČSN </a:t>
            </a:r>
            <a:r>
              <a:rPr lang="cs-CZ" sz="2800" b="1" u="sng" cap="all" dirty="0"/>
              <a:t>73 4400 – základem je prevence</a:t>
            </a:r>
            <a:endParaRPr lang="cs-CZ" sz="2800" dirty="0"/>
          </a:p>
          <a:p>
            <a:pPr>
              <a:defRPr/>
            </a:pPr>
            <a:r>
              <a:rPr lang="cs-CZ" sz="2800" dirty="0"/>
              <a:t>Norma jde proti nesprávnému trendu, který je často prezentován v médiích.  </a:t>
            </a:r>
            <a:r>
              <a:rPr lang="cs-CZ" sz="2800" b="1" dirty="0"/>
              <a:t>Řešení bezpečnosti je ukazováno pouze na úrovni aktivní obrany. Žáci se učí sebeobranu a vlastní školské zařízení přitom je a zůstává z hlediska prevence na úrovni režimových, organizačních a technických opatření zcela neošetřené.</a:t>
            </a:r>
            <a:endParaRPr lang="cs-CZ" sz="2800" dirty="0"/>
          </a:p>
          <a:p>
            <a:pPr>
              <a:defRPr/>
            </a:pPr>
            <a:r>
              <a:rPr lang="cs-CZ" sz="2800" b="1" dirty="0"/>
              <a:t>Norma ČSN 73 4400 klade důraz zejména na preventivní opatření. </a:t>
            </a:r>
            <a:endParaRPr lang="cs-CZ" sz="2800" dirty="0"/>
          </a:p>
        </p:txBody>
      </p:sp>
      <p:sp>
        <p:nvSpPr>
          <p:cNvPr id="36867" name="Zástupný symbol pro číslo snímku 3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64FAF70-DEC5-4516-AD2D-F5CECC19FF09}" type="slidenum">
              <a:rPr lang="cs-CZ" altLang="cs-CZ" smtClean="0"/>
              <a:pPr/>
              <a:t>9</a:t>
            </a:fld>
            <a:endParaRPr lang="cs-CZ" altLang="cs-CZ"/>
          </a:p>
        </p:txBody>
      </p:sp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2871B2AB-C925-4C86-87EA-AB9D3FF712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88" y="260350"/>
            <a:ext cx="2880000" cy="900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1235676"/>
            <a:ext cx="9144000" cy="5622324"/>
          </a:xfrm>
          <a:prstGeom prst="rect">
            <a:avLst/>
          </a:prstGeom>
          <a:solidFill>
            <a:srgbClr val="01A8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256583" y="2102920"/>
            <a:ext cx="8630833" cy="1800000"/>
            <a:chOff x="0" y="4747266"/>
            <a:chExt cx="8630833" cy="1800000"/>
          </a:xfrm>
        </p:grpSpPr>
        <p:pic>
          <p:nvPicPr>
            <p:cNvPr id="14" name="Picture 2" descr="http://www.qikni.cz/assets/components/qrgenerator/cache/c8ad80b53c51540eae6fe215ed1d1440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0833" y="4747266"/>
              <a:ext cx="1800000" cy="1800000"/>
            </a:xfrm>
            <a:prstGeom prst="rect">
              <a:avLst/>
            </a:prstGeom>
            <a:solidFill>
              <a:srgbClr val="01A8F0"/>
            </a:solidFill>
            <a:extLst/>
          </p:spPr>
        </p:pic>
        <p:sp>
          <p:nvSpPr>
            <p:cNvPr id="15" name="Obdélník 14"/>
            <p:cNvSpPr/>
            <p:nvPr/>
          </p:nvSpPr>
          <p:spPr>
            <a:xfrm>
              <a:off x="0" y="5195751"/>
              <a:ext cx="5736527" cy="903031"/>
            </a:xfrm>
            <a:prstGeom prst="rect">
              <a:avLst/>
            </a:prstGeom>
            <a:solidFill>
              <a:srgbClr val="01A8F0"/>
            </a:solidFill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</a:pPr>
              <a:r>
                <a:rPr lang="cs-CZ" sz="3600" b="1" dirty="0">
                  <a:solidFill>
                    <a:schemeClr val="bg1"/>
                  </a:solidFill>
                  <a:latin typeface="Segoe UI Light" panose="020B0502040204020203" pitchFamily="34" charset="0"/>
                  <a:ea typeface="+mj-ea"/>
                  <a:cs typeface="+mj-cs"/>
                </a:rPr>
                <a:t>Stáhněte si ČSN 73 4400</a:t>
              </a:r>
            </a:p>
            <a:p>
              <a:pPr algn="ctr">
                <a:lnSpc>
                  <a:spcPct val="90000"/>
                </a:lnSpc>
                <a:spcBef>
                  <a:spcPct val="0"/>
                </a:spcBef>
              </a:pPr>
              <a:r>
                <a:rPr lang="cs-CZ" sz="3600" b="1" dirty="0">
                  <a:solidFill>
                    <a:schemeClr val="bg1"/>
                  </a:solidFill>
                  <a:latin typeface="Segoe UI Light" panose="020B0502040204020203" pitchFamily="34" charset="0"/>
                  <a:ea typeface="+mj-ea"/>
                  <a:cs typeface="+mj-cs"/>
                </a:rPr>
                <a:t>na www.mvcr.cz</a:t>
              </a:r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5676144" y="5293324"/>
              <a:ext cx="641522" cy="707886"/>
            </a:xfrm>
            <a:prstGeom prst="rect">
              <a:avLst/>
            </a:prstGeom>
            <a:solidFill>
              <a:srgbClr val="01A8F0"/>
            </a:solidFill>
          </p:spPr>
          <p:txBody>
            <a:bodyPr wrap="none">
              <a:spAutoFit/>
            </a:bodyPr>
            <a:lstStyle/>
            <a:p>
              <a:r>
                <a:rPr lang="cs-CZ" sz="4000" b="1" dirty="0">
                  <a:solidFill>
                    <a:schemeClr val="bg1"/>
                  </a:solidFill>
                  <a:latin typeface="Segoe UI Light" panose="020B0502040204020203" pitchFamily="34" charset="0"/>
                  <a:sym typeface="Wingdings 3" panose="05040102010807070707" pitchFamily="18" charset="2"/>
                </a:rPr>
                <a:t></a:t>
              </a:r>
              <a:endParaRPr lang="cs-CZ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256583" y="4480064"/>
            <a:ext cx="8630833" cy="1800000"/>
            <a:chOff x="0" y="2035608"/>
            <a:chExt cx="8630833" cy="1800000"/>
          </a:xfrm>
        </p:grpSpPr>
        <p:sp>
          <p:nvSpPr>
            <p:cNvPr id="10" name="Obdélník 9"/>
            <p:cNvSpPr/>
            <p:nvPr/>
          </p:nvSpPr>
          <p:spPr>
            <a:xfrm>
              <a:off x="0" y="2530811"/>
              <a:ext cx="5736527" cy="903031"/>
            </a:xfrm>
            <a:prstGeom prst="rect">
              <a:avLst/>
            </a:prstGeom>
            <a:solidFill>
              <a:srgbClr val="01A8F0"/>
            </a:solidFill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</a:pPr>
              <a:r>
                <a:rPr lang="cs-CZ" sz="3600" b="1" dirty="0">
                  <a:solidFill>
                    <a:schemeClr val="bg1"/>
                  </a:solidFill>
                  <a:latin typeface="Segoe UI Light" panose="020B0502040204020203" pitchFamily="34" charset="0"/>
                  <a:ea typeface="+mj-ea"/>
                  <a:cs typeface="+mj-cs"/>
                </a:rPr>
                <a:t>Metodika k ČSN 73 4400</a:t>
              </a:r>
            </a:p>
            <a:p>
              <a:pPr algn="ctr">
                <a:lnSpc>
                  <a:spcPct val="90000"/>
                </a:lnSpc>
                <a:spcBef>
                  <a:spcPct val="0"/>
                </a:spcBef>
              </a:pPr>
              <a:r>
                <a:rPr lang="cs-CZ" sz="3600" b="1" dirty="0">
                  <a:solidFill>
                    <a:schemeClr val="bg1"/>
                  </a:solidFill>
                  <a:latin typeface="Segoe UI Light" panose="020B0502040204020203" pitchFamily="34" charset="0"/>
                  <a:ea typeface="+mj-ea"/>
                  <a:cs typeface="+mj-cs"/>
                </a:rPr>
                <a:t>ke stažení na www.mvcr.cz</a:t>
              </a:r>
            </a:p>
          </p:txBody>
        </p:sp>
        <p:sp>
          <p:nvSpPr>
            <p:cNvPr id="11" name="Obdélník 10"/>
            <p:cNvSpPr/>
            <p:nvPr/>
          </p:nvSpPr>
          <p:spPr>
            <a:xfrm>
              <a:off x="5676144" y="2628384"/>
              <a:ext cx="641522" cy="707886"/>
            </a:xfrm>
            <a:prstGeom prst="rect">
              <a:avLst/>
            </a:prstGeom>
            <a:solidFill>
              <a:srgbClr val="01A8F0"/>
            </a:solidFill>
          </p:spPr>
          <p:txBody>
            <a:bodyPr wrap="none">
              <a:spAutoFit/>
            </a:bodyPr>
            <a:lstStyle/>
            <a:p>
              <a:r>
                <a:rPr lang="cs-CZ" sz="4000" b="1" dirty="0">
                  <a:solidFill>
                    <a:schemeClr val="bg1"/>
                  </a:solidFill>
                  <a:latin typeface="Segoe UI Light" panose="020B0502040204020203" pitchFamily="34" charset="0"/>
                  <a:sym typeface="Wingdings 3" panose="05040102010807070707" pitchFamily="18" charset="2"/>
                </a:rPr>
                <a:t></a:t>
              </a:r>
              <a:endParaRPr lang="cs-CZ" sz="4000" dirty="0">
                <a:solidFill>
                  <a:schemeClr val="bg1"/>
                </a:solidFill>
              </a:endParaRPr>
            </a:p>
          </p:txBody>
        </p:sp>
        <p:pic>
          <p:nvPicPr>
            <p:cNvPr id="1028" name="Picture 4" descr="http://www.qikni.cz/assets/components/qrgenerator/cache/ea4455cca30de4c54b7c20e2a601761d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0833" y="2035608"/>
              <a:ext cx="1800000" cy="18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Obdélník 12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defTabSz="889000">
              <a:spcBef>
                <a:spcPct val="0"/>
              </a:spcBef>
            </a:pPr>
            <a:r>
              <a:rPr lang="cs-CZ" sz="1400" b="1" dirty="0">
                <a:solidFill>
                  <a:prstClr val="white"/>
                </a:solidFill>
                <a:latin typeface="Segoe UI Light" panose="020B0502040204020203" pitchFamily="34" charset="0"/>
              </a:rPr>
              <a:t>Představení Asociace Bezpečná škola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601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Ã½sledek obrÃ¡zku pro zubnÃ­ kartÃ¡Äe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762" y="1190957"/>
            <a:ext cx="2302419" cy="27115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8964584" y="4579200"/>
            <a:ext cx="179415" cy="2278800"/>
          </a:xfrm>
          <a:prstGeom prst="rect">
            <a:avLst/>
          </a:prstGeom>
          <a:solidFill>
            <a:srgbClr val="DA25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Co je prevence  ?  Zubní kartáček….. nebo ……. zubařské křeslo ? </a:t>
            </a:r>
          </a:p>
        </p:txBody>
      </p:sp>
      <p:pic>
        <p:nvPicPr>
          <p:cNvPr id="8" name="Picture 2" descr="VÃ½sledek obrÃ¡zku pro zubaÅskÃ© kÅesl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757" y="1517528"/>
            <a:ext cx="4748947" cy="44549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15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8964584" y="4579200"/>
            <a:ext cx="179415" cy="2278800"/>
          </a:xfrm>
          <a:prstGeom prst="rect">
            <a:avLst/>
          </a:prstGeom>
          <a:solidFill>
            <a:srgbClr val="DA25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Každodenní  preventivní rutina, čas a úsilí …nebo nás prevence nebaví…</a:t>
            </a:r>
          </a:p>
        </p:txBody>
      </p:sp>
      <p:pic>
        <p:nvPicPr>
          <p:cNvPr id="4100" name="Picture 4" descr="hh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66" y="831692"/>
            <a:ext cx="3892916" cy="28993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VÃ½sledek obrÃ¡zku pro ÄiÅ¡tÄnÃ­ zubÅ¯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343" y="3214870"/>
            <a:ext cx="4007524" cy="30056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17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8964584" y="4579200"/>
            <a:ext cx="179415" cy="2278800"/>
          </a:xfrm>
          <a:prstGeom prst="rect">
            <a:avLst/>
          </a:prstGeom>
          <a:solidFill>
            <a:srgbClr val="DA25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Selhání prevence ….. utrpení na zubařském křesle</a:t>
            </a:r>
          </a:p>
        </p:txBody>
      </p:sp>
      <p:pic>
        <p:nvPicPr>
          <p:cNvPr id="1026" name="Picture 2" descr="VÃ½sledek obrÃ¡zku pro utrpenÃ­ na zubaÅskÃ©m kÅesle">
            <a:extLst>
              <a:ext uri="{FF2B5EF4-FFF2-40B4-BE49-F238E27FC236}">
                <a16:creationId xmlns="" xmlns:a16="http://schemas.microsoft.com/office/drawing/2014/main" id="{734FFA20-9D2F-4376-8C44-06DCB397C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01" y="871721"/>
            <a:ext cx="8161598" cy="54495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468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22000">
                <a:schemeClr val="bg1">
                  <a:alpha val="83000"/>
                </a:schemeClr>
              </a:gs>
              <a:gs pos="83000">
                <a:srgbClr val="E7F7FF">
                  <a:alpha val="68000"/>
                </a:srgbClr>
              </a:gs>
              <a:gs pos="100000">
                <a:srgbClr val="E7F7FF">
                  <a:alpha val="97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52675745"/>
              </p:ext>
            </p:extLst>
          </p:nvPr>
        </p:nvGraphicFramePr>
        <p:xfrm>
          <a:off x="738830" y="616879"/>
          <a:ext cx="7658100" cy="61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Obdélník 8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defTabSz="889000">
              <a:spcBef>
                <a:spcPct val="0"/>
              </a:spcBef>
            </a:pPr>
            <a:r>
              <a:rPr lang="cs-CZ" sz="1400" b="1" dirty="0">
                <a:solidFill>
                  <a:prstClr val="white"/>
                </a:solidFill>
                <a:latin typeface="Segoe UI Light" panose="020B0502040204020203" pitchFamily="34" charset="0"/>
              </a:rPr>
              <a:t>Proces řízení bezpečnosti –  kde se nachází vaše školské zařízení ?</a:t>
            </a:r>
            <a:endParaRPr lang="cs-CZ" sz="1400" b="1" dirty="0">
              <a:latin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58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8964584" y="4579200"/>
            <a:ext cx="179415" cy="2278800"/>
          </a:xfrm>
          <a:prstGeom prst="rect">
            <a:avLst/>
          </a:prstGeom>
          <a:solidFill>
            <a:srgbClr val="DA25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-8627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Řízení rizika – hrozba útočník ve škole -  </a:t>
            </a:r>
            <a:r>
              <a:rPr lang="cs-CZ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KDE  SE  NACHÁZÍ  VAŠE ŠKOLSKÁ ZAŘÍZENÍ ?</a:t>
            </a:r>
          </a:p>
        </p:txBody>
      </p:sp>
      <p:pic>
        <p:nvPicPr>
          <p:cNvPr id="8" name="Picture 5">
            <a:extLst>
              <a:ext uri="{FF2B5EF4-FFF2-40B4-BE49-F238E27FC236}">
                <a16:creationId xmlns="" xmlns:a16="http://schemas.microsoft.com/office/drawing/2014/main" id="{4DF1446A-3D09-4E96-BFFC-4059BFDF368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43" y="683738"/>
            <a:ext cx="8696740" cy="598628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19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8964584" y="4579200"/>
            <a:ext cx="179415" cy="2278800"/>
          </a:xfrm>
          <a:prstGeom prst="rect">
            <a:avLst/>
          </a:prstGeom>
          <a:solidFill>
            <a:srgbClr val="DA25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-8627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Řízení rizika – hrozba útočník ve škole -  </a:t>
            </a:r>
            <a:r>
              <a:rPr lang="cs-CZ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Příklad obsahu jednotlivých „plátků sýra“</a:t>
            </a:r>
          </a:p>
        </p:txBody>
      </p:sp>
      <p:sp>
        <p:nvSpPr>
          <p:cNvPr id="3" name="Ovál 2"/>
          <p:cNvSpPr/>
          <p:nvPr/>
        </p:nvSpPr>
        <p:spPr>
          <a:xfrm>
            <a:off x="4577623" y="1083770"/>
            <a:ext cx="4349364" cy="56295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5">
            <a:extLst>
              <a:ext uri="{FF2B5EF4-FFF2-40B4-BE49-F238E27FC236}">
                <a16:creationId xmlns="" xmlns:a16="http://schemas.microsoft.com/office/drawing/2014/main" id="{4DF1446A-3D09-4E96-BFFC-4059BFDF368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42" y="683737"/>
            <a:ext cx="4073057" cy="30012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5263763" y="1899686"/>
            <a:ext cx="2926079" cy="12003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1200" b="1" dirty="0">
                <a:latin typeface="Segoe UI Light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Chápání vážnosti problematiky v kontextu „mé“ školy,  umění vnímání varovných signálů,  znalost principů řízení rizik dané problematiky,  znalost požadovaných režimových opatření a jejich vymahatelnost, …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314768" y="3563537"/>
            <a:ext cx="2875074" cy="10156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1200" b="1" dirty="0">
                <a:latin typeface="Segoe UI Light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Nastavení organizační prevence ve vazbě na znalosti mého prostředí, její vyžadování a validace.  Správně nastavený školní řád, řád návštěv, klíčový režim, režim vstupů, …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454624" y="5045916"/>
            <a:ext cx="2611264" cy="10156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1200" b="1" dirty="0">
                <a:latin typeface="Segoe UI Light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Následně investice do odpovídající bezpečnostní techniky, která odpovídá požadavkům režimu a usnadňuje jeho dodržování a efektivitu</a:t>
            </a:r>
          </a:p>
        </p:txBody>
      </p:sp>
      <p:sp>
        <p:nvSpPr>
          <p:cNvPr id="4" name="Šipka dolů 3"/>
          <p:cNvSpPr/>
          <p:nvPr/>
        </p:nvSpPr>
        <p:spPr>
          <a:xfrm rot="17923682">
            <a:off x="3709909" y="825214"/>
            <a:ext cx="421419" cy="212599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lů 16"/>
          <p:cNvSpPr/>
          <p:nvPr/>
        </p:nvSpPr>
        <p:spPr>
          <a:xfrm>
            <a:off x="6656377" y="3133858"/>
            <a:ext cx="307941" cy="4044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lů 18"/>
          <p:cNvSpPr/>
          <p:nvPr/>
        </p:nvSpPr>
        <p:spPr>
          <a:xfrm>
            <a:off x="6656377" y="4603053"/>
            <a:ext cx="307941" cy="4044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51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22000">
                <a:schemeClr val="bg1">
                  <a:alpha val="83000"/>
                </a:schemeClr>
              </a:gs>
              <a:gs pos="83000">
                <a:srgbClr val="E7F7FF">
                  <a:alpha val="68000"/>
                </a:srgbClr>
              </a:gs>
              <a:gs pos="100000">
                <a:srgbClr val="E7F7FF">
                  <a:alpha val="97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bdélník 8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DA251C"/>
              </a:gs>
              <a:gs pos="24000">
                <a:srgbClr val="DA251C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defTabSz="889000">
              <a:spcBef>
                <a:spcPct val="0"/>
              </a:spcBef>
            </a:pPr>
            <a:r>
              <a:rPr lang="cs-CZ" sz="1400" b="1" dirty="0">
                <a:solidFill>
                  <a:prstClr val="white"/>
                </a:solidFill>
                <a:latin typeface="Segoe UI Light" panose="020B0502040204020203" pitchFamily="34" charset="0"/>
              </a:rPr>
              <a:t>Význam bezpečnostních opatření</a:t>
            </a:r>
          </a:p>
        </p:txBody>
      </p:sp>
      <p:sp>
        <p:nvSpPr>
          <p:cNvPr id="2" name="Obdélník 1"/>
          <p:cNvSpPr/>
          <p:nvPr/>
        </p:nvSpPr>
        <p:spPr>
          <a:xfrm>
            <a:off x="1070300" y="681679"/>
            <a:ext cx="6995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89000">
              <a:spcBef>
                <a:spcPct val="0"/>
              </a:spcBef>
            </a:pP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  <a:latin typeface="Segoe UI Light" panose="020B0502040204020203" pitchFamily="34" charset="0"/>
              </a:rPr>
              <a:t>Vliv bezpečnostních opatření </a:t>
            </a:r>
            <a:r>
              <a:rPr lang="pl-PL" b="1" dirty="0">
                <a:solidFill>
                  <a:prstClr val="black">
                    <a:lumMod val="75000"/>
                    <a:lumOff val="25000"/>
                  </a:prstClr>
                </a:solidFill>
                <a:latin typeface="Segoe UI Light" panose="020B0502040204020203" pitchFamily="34" charset="0"/>
              </a:rPr>
              <a:t>v závislosti na lidském faktoru</a:t>
            </a:r>
            <a:endParaRPr lang="cs-CZ" b="1" dirty="0">
              <a:solidFill>
                <a:prstClr val="black">
                  <a:lumMod val="75000"/>
                  <a:lumOff val="25000"/>
                </a:prstClr>
              </a:solidFill>
              <a:latin typeface="Segoe UI Light" panose="020B0502040204020203" pitchFamily="34" charset="0"/>
            </a:endParaRPr>
          </a:p>
        </p:txBody>
      </p:sp>
      <p:graphicFrame>
        <p:nvGraphicFramePr>
          <p:cNvPr id="11" name="Graf 10"/>
          <p:cNvGraphicFramePr/>
          <p:nvPr>
            <p:extLst>
              <p:ext uri="{D42A27DB-BD31-4B8C-83A1-F6EECF244321}">
                <p14:modId xmlns:p14="http://schemas.microsoft.com/office/powerpoint/2010/main" val="2389553126"/>
              </p:ext>
            </p:extLst>
          </p:nvPr>
        </p:nvGraphicFramePr>
        <p:xfrm>
          <a:off x="54000" y="1310400"/>
          <a:ext cx="9036000" cy="554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650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" t="1606" r="1861" b="2555"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49813" y="586264"/>
            <a:ext cx="69951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890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cs-CZ" sz="1600" b="1" dirty="0">
                <a:solidFill>
                  <a:prstClr val="black"/>
                </a:solidFill>
                <a:latin typeface="Segoe UI Light" panose="020B0502040204020203" pitchFamily="34" charset="0"/>
              </a:rPr>
              <a:t>Příklad režimově - bezpečnostní opatření v rámci prevence jako základu řešení bezpečné školy</a:t>
            </a: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102583443"/>
              </p:ext>
            </p:extLst>
          </p:nvPr>
        </p:nvGraphicFramePr>
        <p:xfrm>
          <a:off x="0" y="1177437"/>
          <a:ext cx="9144000" cy="5469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Obdélník 7"/>
          <p:cNvSpPr/>
          <p:nvPr/>
        </p:nvSpPr>
        <p:spPr>
          <a:xfrm>
            <a:off x="8964584" y="4579200"/>
            <a:ext cx="179415" cy="227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cs-CZ" sz="1200" dirty="0">
                <a:solidFill>
                  <a:prstClr val="white"/>
                </a:solidFill>
                <a:latin typeface="Segoe UI Light" panose="020B0502040204020203" pitchFamily="34" charset="0"/>
              </a:rPr>
              <a:t>BEZPEČNOSTNÍ OPATŘENÍ</a:t>
            </a:r>
          </a:p>
        </p:txBody>
      </p:sp>
      <p:sp>
        <p:nvSpPr>
          <p:cNvPr id="7" name="Obdélník 6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DA251C"/>
              </a:gs>
              <a:gs pos="24000">
                <a:srgbClr val="DA251C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defTabSz="889000">
              <a:spcBef>
                <a:spcPct val="0"/>
              </a:spcBef>
            </a:pPr>
            <a:r>
              <a:rPr lang="cs-CZ" sz="1400" b="1" dirty="0">
                <a:solidFill>
                  <a:prstClr val="white"/>
                </a:solidFill>
                <a:latin typeface="Segoe UI Light" panose="020B0502040204020203" pitchFamily="34" charset="0"/>
              </a:rPr>
              <a:t>Význam bezpečnostních opatření – režim  (druhý plátek sýra) </a:t>
            </a:r>
          </a:p>
        </p:txBody>
      </p:sp>
    </p:spTree>
    <p:extLst>
      <p:ext uri="{BB962C8B-B14F-4D97-AF65-F5344CB8AC3E}">
        <p14:creationId xmlns:p14="http://schemas.microsoft.com/office/powerpoint/2010/main" val="142381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61F614ED-83D8-4F5D-8A26-2A2A968686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graphicEl>
                                              <a:dgm id="{61F614ED-83D8-4F5D-8A26-2A2A968686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graphicEl>
                                              <a:dgm id="{61F614ED-83D8-4F5D-8A26-2A2A968686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A83FF99C-3CD3-4E36-8725-17E681E8B4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>
                                            <p:graphicEl>
                                              <a:dgm id="{A83FF99C-3CD3-4E36-8725-17E681E8B4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>
                                            <p:graphicEl>
                                              <a:dgm id="{A83FF99C-3CD3-4E36-8725-17E681E8B4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8120D644-7890-44B0-8841-39DE25227A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graphicEl>
                                              <a:dgm id="{8120D644-7890-44B0-8841-39DE25227A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>
                                            <p:graphicEl>
                                              <a:dgm id="{8120D644-7890-44B0-8841-39DE25227A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55180D15-862F-4692-8640-36E11EA710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graphicEl>
                                              <a:dgm id="{55180D15-862F-4692-8640-36E11EA710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>
                                            <p:graphicEl>
                                              <a:dgm id="{55180D15-862F-4692-8640-36E11EA710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D26AA7F0-AD05-499E-AFC7-4D0A95470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graphicEl>
                                              <a:dgm id="{D26AA7F0-AD05-499E-AFC7-4D0A95470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graphicEl>
                                              <a:dgm id="{D26AA7F0-AD05-499E-AFC7-4D0A95470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C3461BFA-5593-491B-9CF8-7F89F29B55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>
                                            <p:graphicEl>
                                              <a:dgm id="{C3461BFA-5593-491B-9CF8-7F89F29B55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>
                                            <p:graphicEl>
                                              <a:dgm id="{C3461BFA-5593-491B-9CF8-7F89F29B55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524576F7-7D8C-43AD-B63A-193955E6F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>
                                            <p:graphicEl>
                                              <a:dgm id="{524576F7-7D8C-43AD-B63A-193955E6F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>
                                            <p:graphicEl>
                                              <a:dgm id="{524576F7-7D8C-43AD-B63A-193955E6F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831F214D-E07D-4317-B52B-0E5E30BB3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graphicEl>
                                              <a:dgm id="{831F214D-E07D-4317-B52B-0E5E30BB3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>
                                            <p:graphicEl>
                                              <a:dgm id="{831F214D-E07D-4317-B52B-0E5E30BB3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2A345FD4-D18D-4B7B-8E5A-4A80ECB65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graphicEl>
                                              <a:dgm id="{2A345FD4-D18D-4B7B-8E5A-4A80ECB65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>
                                            <p:graphicEl>
                                              <a:dgm id="{2A345FD4-D18D-4B7B-8E5A-4A80ECB65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C4E589D4-35FD-4004-87F1-03BEB6A915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>
                                            <p:graphicEl>
                                              <a:dgm id="{C4E589D4-35FD-4004-87F1-03BEB6A915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>
                                            <p:graphicEl>
                                              <a:dgm id="{C4E589D4-35FD-4004-87F1-03BEB6A915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97A9F473-E599-466F-96B6-3EE92128C6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>
                                            <p:graphicEl>
                                              <a:dgm id="{97A9F473-E599-466F-96B6-3EE92128C6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>
                                            <p:graphicEl>
                                              <a:dgm id="{97A9F473-E599-466F-96B6-3EE92128C6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B4E24E51-2B43-4465-AB63-F6F95D1B0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graphicEl>
                                              <a:dgm id="{B4E24E51-2B43-4465-AB63-F6F95D1B0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>
                                            <p:graphicEl>
                                              <a:dgm id="{B4E24E51-2B43-4465-AB63-F6F95D1B0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075E22EB-F2F5-4314-97DD-1C99655710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>
                                            <p:graphicEl>
                                              <a:dgm id="{075E22EB-F2F5-4314-97DD-1C99655710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>
                                            <p:graphicEl>
                                              <a:dgm id="{075E22EB-F2F5-4314-97DD-1C99655710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8EC8F39D-3DE3-497B-94EE-6FE6537BCC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>
                                            <p:graphicEl>
                                              <a:dgm id="{8EC8F39D-3DE3-497B-94EE-6FE6537BCC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>
                                            <p:graphicEl>
                                              <a:dgm id="{8EC8F39D-3DE3-497B-94EE-6FE6537BCC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E10A49DC-1D62-4BC1-8023-AF2F0D414B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graphicEl>
                                              <a:dgm id="{E10A49DC-1D62-4BC1-8023-AF2F0D414B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>
                                            <p:graphicEl>
                                              <a:dgm id="{E10A49DC-1D62-4BC1-8023-AF2F0D414B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2005F5BF-CB75-42FC-A62C-7CAD7D740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>
                                            <p:graphicEl>
                                              <a:dgm id="{2005F5BF-CB75-42FC-A62C-7CAD7D740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>
                                            <p:graphicEl>
                                              <a:dgm id="{2005F5BF-CB75-42FC-A62C-7CAD7D740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Pilíř číslo jedna – bezpečnostně režimová opatření  nejčastější chyby</a:t>
            </a:r>
          </a:p>
        </p:txBody>
      </p:sp>
      <p:sp>
        <p:nvSpPr>
          <p:cNvPr id="8" name="Obdélník 7"/>
          <p:cNvSpPr/>
          <p:nvPr/>
        </p:nvSpPr>
        <p:spPr>
          <a:xfrm>
            <a:off x="335470" y="780404"/>
            <a:ext cx="840531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Segoe UI Light" panose="020B0502040204020203" pitchFamily="34" charset="0"/>
              </a:rPr>
              <a:t>Neuzavřené dveře v době vyučování na perimetru (plášti) budovy,  škola je  přístupná</a:t>
            </a:r>
          </a:p>
          <a:p>
            <a:r>
              <a:rPr lang="cs-CZ" b="1" dirty="0">
                <a:latin typeface="Segoe UI Light" panose="020B0502040204020203" pitchFamily="34" charset="0"/>
              </a:rPr>
              <a:t>protože není dodržován režim z mnoha „objektivních“ důvodů.  </a:t>
            </a:r>
          </a:p>
          <a:p>
            <a:r>
              <a:rPr lang="cs-CZ" b="1" dirty="0">
                <a:latin typeface="Segoe UI Light" panose="020B0502040204020203" pitchFamily="34" charset="0"/>
              </a:rPr>
              <a:t>Například  kuřácké pauzy,  nutnost vyvětrat,  nutnost si „jen odběhnout“ </a:t>
            </a:r>
            <a:r>
              <a:rPr lang="cs-CZ" b="1" dirty="0" err="1">
                <a:latin typeface="Segoe UI Light" panose="020B0502040204020203" pitchFamily="34" charset="0"/>
              </a:rPr>
              <a:t>atd</a:t>
            </a:r>
            <a:r>
              <a:rPr lang="cs-CZ" b="1" dirty="0">
                <a:latin typeface="Segoe UI Light" panose="020B0502040204020203" pitchFamily="34" charset="0"/>
              </a:rPr>
              <a:t>  </a:t>
            </a:r>
          </a:p>
        </p:txBody>
      </p:sp>
      <p:pic>
        <p:nvPicPr>
          <p:cNvPr id="1026" name="Picture 2" descr="B:\Audity_škol\2017_AUDITY\Audit_ZŠ_Plzeň\Fota\2016-03-03 17.58.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04" y="2240400"/>
            <a:ext cx="4328160" cy="32461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15" descr="C:\Users\PSchmid\Desktop\JOB\Audity\České Budějovice 2016\HLUBOKÁ NAD VLTAVOU\foto\DSCN447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4468" y="3276444"/>
            <a:ext cx="4320000" cy="33034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187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Pilíř číslo jedna – bezpečnostně režimová opatření  nejčastější chyby</a:t>
            </a:r>
          </a:p>
        </p:txBody>
      </p:sp>
      <p:pic>
        <p:nvPicPr>
          <p:cNvPr id="5" name="obrázek 52" descr="C:\Users\PSchmid\Desktop\JOB\Audity\České Budějovice 2016\ČESKÉ BUDĚJOVICE\FOTO\klíče\DSCN3923.JPG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65100" y="2252463"/>
            <a:ext cx="4320000" cy="33034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307594" y="805418"/>
            <a:ext cx="87582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Segoe UI Light" panose="020B0502040204020203" pitchFamily="34" charset="0"/>
              </a:rPr>
              <a:t>Klíčové hospodářství – vedeno chaoticky, bez evidence vydávání/vrácení klíčů, není jasný </a:t>
            </a:r>
          </a:p>
          <a:p>
            <a:r>
              <a:rPr lang="cs-CZ" b="1" dirty="0">
                <a:latin typeface="Segoe UI Light" panose="020B0502040204020203" pitchFamily="34" charset="0"/>
              </a:rPr>
              <a:t>stav kolik existuje kopií klíčů, klíče jsou nakupovány bez režimu</a:t>
            </a:r>
          </a:p>
        </p:txBody>
      </p:sp>
      <p:pic>
        <p:nvPicPr>
          <p:cNvPr id="9" name="Obrázek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45232" y="2918806"/>
            <a:ext cx="4223204" cy="38258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491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Pilíř číslo jedna – bezpečnostně režimová opatření  nejčastější chyby</a:t>
            </a:r>
          </a:p>
        </p:txBody>
      </p:sp>
      <p:pic>
        <p:nvPicPr>
          <p:cNvPr id="7" name="Obrázek 6" descr="B:\Audity_škol\Audit_škol_Středočeský_kraj\1_Gymnázium_Kolín\Fota\IMG_343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57" y="2348201"/>
            <a:ext cx="4199955" cy="35112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Obrázek 9" descr="B:\Audity_škol\Audit_škol_Středočeský_kraj\1_Gymnázium_Kolín\Fota\IMG_345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85531" y="2599578"/>
            <a:ext cx="3999683" cy="32528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Obdélník 8"/>
          <p:cNvSpPr/>
          <p:nvPr/>
        </p:nvSpPr>
        <p:spPr>
          <a:xfrm>
            <a:off x="307594" y="805418"/>
            <a:ext cx="82098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Segoe UI Light" panose="020B0502040204020203" pitchFamily="34" charset="0"/>
              </a:rPr>
              <a:t>Nepořádek a volně položené a dostupné nástroje, které by mohly v případě agrese</a:t>
            </a:r>
          </a:p>
          <a:p>
            <a:r>
              <a:rPr lang="cs-CZ" b="1" dirty="0">
                <a:latin typeface="Segoe UI Light" panose="020B0502040204020203" pitchFamily="34" charset="0"/>
              </a:rPr>
              <a:t>sloužit jako zbraň</a:t>
            </a:r>
          </a:p>
        </p:txBody>
      </p:sp>
    </p:spTree>
    <p:extLst>
      <p:ext uri="{BB962C8B-B14F-4D97-AF65-F5344CB8AC3E}">
        <p14:creationId xmlns:p14="http://schemas.microsoft.com/office/powerpoint/2010/main" val="181960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Pilíř číslo jedna – bezpečnostně režimová opatření  nejčastější chyby</a:t>
            </a:r>
          </a:p>
        </p:txBody>
      </p:sp>
      <p:pic>
        <p:nvPicPr>
          <p:cNvPr id="9" name="Obrázek 8" descr="C:\Users\Sladky.ICS-KV\AppData\Local\Microsoft\Windows\Temporary Internet Files\Content.Word\IMG_408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94" y="2012941"/>
            <a:ext cx="4255690" cy="33010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Obdélník 6"/>
          <p:cNvSpPr/>
          <p:nvPr/>
        </p:nvSpPr>
        <p:spPr>
          <a:xfrm>
            <a:off x="307594" y="805418"/>
            <a:ext cx="85718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Segoe UI Light" panose="020B0502040204020203" pitchFamily="34" charset="0"/>
              </a:rPr>
              <a:t>Opačné extrémy režimového řešení – škola je zamčena v rozporu s požárními předpisy</a:t>
            </a:r>
          </a:p>
          <a:p>
            <a:r>
              <a:rPr lang="cs-CZ" b="1" dirty="0">
                <a:latin typeface="Segoe UI Light" panose="020B0502040204020203" pitchFamily="34" charset="0"/>
              </a:rPr>
              <a:t>a odborně způsobilá osoba požární ochrany tento stav přehlíží nebo toleruje 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93000" y="2583317"/>
            <a:ext cx="4563007" cy="34222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91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Pilíř číslo jedna – bezpečnostně režimová opatření  nejčastější chyby</a:t>
            </a:r>
          </a:p>
        </p:txBody>
      </p:sp>
      <p:sp>
        <p:nvSpPr>
          <p:cNvPr id="7" name="Obdélník 6"/>
          <p:cNvSpPr/>
          <p:nvPr/>
        </p:nvSpPr>
        <p:spPr>
          <a:xfrm>
            <a:off x="307594" y="805418"/>
            <a:ext cx="84032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Segoe UI Light" panose="020B0502040204020203" pitchFamily="34" charset="0"/>
              </a:rPr>
              <a:t>Únikové evakuační plány a značení únikových tras - velmi důležité při úniku v případě</a:t>
            </a:r>
          </a:p>
          <a:p>
            <a:r>
              <a:rPr lang="cs-CZ" b="1" dirty="0">
                <a:latin typeface="Segoe UI Light" panose="020B0502040204020203" pitchFamily="34" charset="0"/>
              </a:rPr>
              <a:t>ozbrojeného útočníka – je chybné, nedostatečné nebo zcela špatně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8547" y="1923691"/>
            <a:ext cx="4267301" cy="29243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50533" y="2523743"/>
            <a:ext cx="4495906" cy="35551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066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949734" y="0"/>
            <a:ext cx="1194266" cy="68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-1" y="187981"/>
            <a:ext cx="7949733" cy="307777"/>
          </a:xfrm>
          <a:prstGeom prst="rect">
            <a:avLst/>
          </a:prstGeom>
          <a:gradFill>
            <a:gsLst>
              <a:gs pos="76000">
                <a:schemeClr val="bg1">
                  <a:alpha val="52000"/>
                </a:schemeClr>
              </a:gs>
              <a:gs pos="0">
                <a:srgbClr val="0093DD"/>
              </a:gs>
              <a:gs pos="24000">
                <a:srgbClr val="0093DD"/>
              </a:gs>
              <a:gs pos="100000">
                <a:schemeClr val="bg1">
                  <a:alpha val="16000"/>
                </a:schemeClr>
              </a:gs>
            </a:gsLst>
            <a:lin ang="0" scaled="0"/>
          </a:gradFill>
          <a:ln>
            <a:noFill/>
          </a:ln>
        </p:spPr>
        <p:txBody>
          <a:bodyPr wrap="square">
            <a:spAutoFit/>
          </a:bodyPr>
          <a:lstStyle/>
          <a:p>
            <a:pPr lvl="0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Pilíř tři – stavebně technické prostředky - nejčastější chyby</a:t>
            </a:r>
          </a:p>
        </p:txBody>
      </p:sp>
      <p:sp>
        <p:nvSpPr>
          <p:cNvPr id="8" name="Obdélník 7"/>
          <p:cNvSpPr/>
          <p:nvPr/>
        </p:nvSpPr>
        <p:spPr>
          <a:xfrm>
            <a:off x="313523" y="772347"/>
            <a:ext cx="82333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Segoe UI Light" panose="020B0502040204020203" pitchFamily="34" charset="0"/>
              </a:rPr>
              <a:t>Nevyhovující zámkové systémy – na plášti budovy a uvnitř školy  (fota  jsou kabinet </a:t>
            </a:r>
          </a:p>
          <a:p>
            <a:r>
              <a:rPr lang="cs-CZ" b="1" dirty="0">
                <a:latin typeface="Segoe UI Light" panose="020B0502040204020203" pitchFamily="34" charset="0"/>
              </a:rPr>
              <a:t>chemie a třídy, které nelze díky systému klíčů zamknout v případě invakuace)</a:t>
            </a: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4459" y="1906996"/>
            <a:ext cx="3635375" cy="38569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Obrázek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80482" y="2178184"/>
            <a:ext cx="4024675" cy="3585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813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3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723982" y="1741651"/>
            <a:ext cx="7772400" cy="25122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Asociace bezpečná škola</a:t>
            </a:r>
          </a:p>
          <a:p>
            <a:endParaRPr lang="cs-CZ" sz="1400" b="1" dirty="0">
              <a:solidFill>
                <a:schemeClr val="bg1"/>
              </a:solidFill>
              <a:latin typeface="Segoe UI Light" panose="020B0502040204020203" pitchFamily="34" charset="0"/>
            </a:endParaRPr>
          </a:p>
          <a:p>
            <a:r>
              <a:rPr lang="cs-CZ" sz="3200" b="1" dirty="0">
                <a:solidFill>
                  <a:schemeClr val="bg1"/>
                </a:solidFill>
                <a:latin typeface="Segoe UI Light" panose="020B0502040204020203" pitchFamily="34" charset="0"/>
              </a:rPr>
              <a:t>Ing. Libor Sladký</a:t>
            </a:r>
          </a:p>
          <a:p>
            <a:r>
              <a:rPr lang="cs-CZ" sz="3200" b="1" dirty="0">
                <a:solidFill>
                  <a:schemeClr val="bg1"/>
                </a:solidFill>
                <a:latin typeface="Segoe UI Light" panose="020B0502040204020203" pitchFamily="34" charset="0"/>
              </a:rPr>
              <a:t>Tel: 731 441 861</a:t>
            </a:r>
          </a:p>
          <a:p>
            <a:r>
              <a:rPr lang="cs-CZ" sz="3200" b="1" dirty="0">
                <a:solidFill>
                  <a:schemeClr val="bg1"/>
                </a:solidFill>
                <a:latin typeface="Segoe UI Light" panose="020B0502040204020203" pitchFamily="34" charset="0"/>
              </a:rPr>
              <a:t>Email: info@asociacebezpecnaskola.cz</a:t>
            </a:r>
          </a:p>
          <a:p>
            <a:endParaRPr lang="cs-CZ" sz="3200" b="1" dirty="0">
              <a:solidFill>
                <a:schemeClr val="bg1"/>
              </a:solidFill>
              <a:latin typeface="Segoe UI Light" panose="020B0502040204020203" pitchFamily="34" charset="0"/>
            </a:endParaRPr>
          </a:p>
          <a:p>
            <a:r>
              <a:rPr lang="cs-CZ" sz="4400" b="1" dirty="0">
                <a:solidFill>
                  <a:schemeClr val="bg1"/>
                </a:solidFill>
                <a:latin typeface="Segoe UI Light" panose="020B0502040204020203" pitchFamily="34" charset="0"/>
              </a:rPr>
              <a:t>www.asociacebezpecnaskola.cz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13818" y="280621"/>
            <a:ext cx="1516363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182" y="5276527"/>
            <a:ext cx="144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8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16305C6-9BDE-4354-8FC2-DD8D0CEBA7A1}" type="slidenum">
              <a:rPr lang="cs-CZ" altLang="cs-CZ" smtClean="0"/>
              <a:pPr/>
              <a:t>26</a:t>
            </a:fld>
            <a:endParaRPr lang="cs-CZ" altLang="cs-CZ"/>
          </a:p>
        </p:txBody>
      </p:sp>
      <p:sp>
        <p:nvSpPr>
          <p:cNvPr id="57348" name="Rectangle 3">
            <a:extLst/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4213" y="694944"/>
            <a:ext cx="8229600" cy="5613781"/>
          </a:xfrm>
        </p:spPr>
        <p:txBody>
          <a:bodyPr>
            <a:normAutofit fontScale="55000" lnSpcReduction="20000"/>
          </a:bodyPr>
          <a:lstStyle/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cs-CZ" altLang="cs-CZ" sz="2800" i="1" dirty="0"/>
              <a:t>Za pozornost Vám děkuje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3600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cs-CZ" altLang="cs-CZ" sz="5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JUDr. Tomáš Koníček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cs-CZ" altLang="cs-CZ" sz="3600" dirty="0"/>
              <a:t>z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cs-CZ" altLang="cs-CZ" sz="3600" dirty="0"/>
              <a:t>odboru prevence kriminality MV ČR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3600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cs-CZ" altLang="cs-CZ" sz="3600" i="1" dirty="0"/>
              <a:t>Tel.: 974 833 217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3600" i="1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cs-CZ" altLang="cs-CZ" sz="3600" i="1" dirty="0"/>
              <a:t>E-mail: </a:t>
            </a:r>
            <a:r>
              <a:rPr lang="cs-CZ" altLang="cs-CZ" sz="3600" i="1" dirty="0">
                <a:hlinkClick r:id="rId2"/>
              </a:rPr>
              <a:t>tomas.konicek@mvcr.cz</a:t>
            </a:r>
            <a:r>
              <a:rPr lang="cs-CZ" altLang="cs-CZ" sz="3600" i="1" dirty="0"/>
              <a:t>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3600" i="1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cs-CZ" altLang="cs-CZ" sz="3600" i="1" dirty="0">
                <a:hlinkClick r:id="rId3"/>
              </a:rPr>
              <a:t>www.mvcr.cz</a:t>
            </a:r>
            <a:endParaRPr lang="cs-CZ" altLang="cs-CZ" sz="3600" i="1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2000" i="1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cs-CZ" altLang="cs-CZ" sz="2000" dirty="0"/>
              <a:t>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2000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2800" b="1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2800" b="1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2800" b="1" dirty="0"/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cs-CZ" altLang="cs-CZ" sz="2800" dirty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altLang="cs-CZ" sz="2400" dirty="0"/>
              <a:t>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D9B08F6D-FA0E-4670-B176-39DEE7B3CA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9013" y="4600121"/>
            <a:ext cx="2880000" cy="900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TODATETIMEENABLED" val="1"/>
  <p:tag name="AUTODATETIMEFORMAT" val=" $MILHH:$MM:$SS"/>
  <p:tag name="AUTODATETIMEFLAGS" val="112"/>
</p:tagLst>
</file>

<file path=ppt/theme/theme1.xml><?xml version="1.0" encoding="utf-8"?>
<a:theme xmlns:a="http://schemas.openxmlformats.org/drawingml/2006/main" name="PrezentaceOstrov2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PrezentaceOstrov2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PrezentaceOstrov2</Template>
  <TotalTime>0</TotalTime>
  <Words>835</Words>
  <Application>Microsoft Office PowerPoint</Application>
  <PresentationFormat>Předvádění na obrazovce (4:3)</PresentationFormat>
  <Paragraphs>138</Paragraphs>
  <Slides>26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34" baseType="lpstr">
      <vt:lpstr>Arial</vt:lpstr>
      <vt:lpstr>Calibri Light</vt:lpstr>
      <vt:lpstr>Calibri</vt:lpstr>
      <vt:lpstr>Segoe UI Light</vt:lpstr>
      <vt:lpstr>Segoe UI</vt:lpstr>
      <vt:lpstr>Wingdings 3</vt:lpstr>
      <vt:lpstr>PrezentaceOstrov2</vt:lpstr>
      <vt:lpstr>1_PrezentaceOstrov2</vt:lpstr>
      <vt:lpstr>Problematika bezpečných škol v ČR   JUDr. Tomáš Koníček  Ministerstvo vnitra ČR</vt:lpstr>
      <vt:lpstr>Prezentace aplikace PowerPoint</vt:lpstr>
      <vt:lpstr>Historie a východiska</vt:lpstr>
      <vt:lpstr>Legislativní ukotvení </vt:lpstr>
      <vt:lpstr>Prezentace aplikace PowerPoint</vt:lpstr>
      <vt:lpstr>Prezentace aplikace PowerPoint</vt:lpstr>
      <vt:lpstr>Prezentace aplikace PowerPoint</vt:lpstr>
      <vt:lpstr>                           Metodika k aplikaci normy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2018-05-22T10:51:25Z</dcterms:created>
  <dcterms:modified xsi:type="dcterms:W3CDTF">2019-01-21T09:07:53Z</dcterms:modified>
</cp:coreProperties>
</file>