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7" r:id="rId2"/>
    <p:sldId id="339" r:id="rId3"/>
    <p:sldId id="298" r:id="rId4"/>
    <p:sldId id="309" r:id="rId5"/>
    <p:sldId id="299" r:id="rId6"/>
    <p:sldId id="331" r:id="rId7"/>
    <p:sldId id="340" r:id="rId8"/>
    <p:sldId id="327" r:id="rId9"/>
    <p:sldId id="341" r:id="rId10"/>
    <p:sldId id="342" r:id="rId11"/>
    <p:sldId id="330" r:id="rId12"/>
    <p:sldId id="343" r:id="rId13"/>
    <p:sldId id="328" r:id="rId14"/>
    <p:sldId id="329" r:id="rId15"/>
    <p:sldId id="310" r:id="rId16"/>
    <p:sldId id="344" r:id="rId17"/>
    <p:sldId id="345" r:id="rId18"/>
    <p:sldId id="346" r:id="rId19"/>
    <p:sldId id="347" r:id="rId20"/>
    <p:sldId id="332" r:id="rId21"/>
    <p:sldId id="321" r:id="rId22"/>
    <p:sldId id="296" r:id="rId23"/>
    <p:sldId id="334" r:id="rId24"/>
    <p:sldId id="335" r:id="rId25"/>
    <p:sldId id="336" r:id="rId26"/>
    <p:sldId id="287" r:id="rId27"/>
    <p:sldId id="348" r:id="rId28"/>
  </p:sldIdLst>
  <p:sldSz cx="9144000" cy="6858000" type="screen4x3"/>
  <p:notesSz cx="6888163" cy="100203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2007" tIns="46003" rIns="92007" bIns="46003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2007" tIns="46003" rIns="92007" bIns="46003" rtlCol="0"/>
          <a:lstStyle>
            <a:lvl1pPr algn="r">
              <a:defRPr sz="1200"/>
            </a:lvl1pPr>
          </a:lstStyle>
          <a:p>
            <a:fld id="{42C769F8-160C-4546-ADAB-E82976615356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2007" tIns="46003" rIns="92007" bIns="46003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2007" tIns="46003" rIns="92007" bIns="46003" rtlCol="0" anchor="b"/>
          <a:lstStyle>
            <a:lvl1pPr algn="r">
              <a:defRPr sz="1200"/>
            </a:lvl1pPr>
          </a:lstStyle>
          <a:p>
            <a:fld id="{F7D4EF2A-F749-4E33-9F1F-01C7B5A0A3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42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2007" tIns="46003" rIns="92007" bIns="46003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2007" tIns="46003" rIns="92007" bIns="46003" rtlCol="0"/>
          <a:lstStyle>
            <a:lvl1pPr algn="r">
              <a:defRPr sz="1200"/>
            </a:lvl1pPr>
          </a:lstStyle>
          <a:p>
            <a:fld id="{E5F3B68E-CEC3-4546-8938-0E7136931DA4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1388" y="752475"/>
            <a:ext cx="5005387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07" tIns="46003" rIns="92007" bIns="46003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2007" tIns="46003" rIns="92007" bIns="46003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2007" tIns="46003" rIns="92007" bIns="46003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2007" tIns="46003" rIns="92007" bIns="46003" rtlCol="0" anchor="b"/>
          <a:lstStyle>
            <a:lvl1pPr algn="r">
              <a:defRPr sz="1200"/>
            </a:lvl1pPr>
          </a:lstStyle>
          <a:p>
            <a:fld id="{414C975D-8AB5-46D7-A89F-7F896E802A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0412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Vymahatelnost – historka</a:t>
            </a:r>
            <a:r>
              <a:rPr lang="cs-CZ" baseline="0" dirty="0" smtClean="0"/>
              <a:t> o mobilních toaletách z velikonoční techno party v Liberci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0507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NĚKTEŘÍ HODNĚ, JINÍ MÉNĚ…ALE HLAVNĚ ŽÁDNÝ</a:t>
            </a:r>
            <a:r>
              <a:rPr lang="cs-CZ" baseline="0" dirty="0" smtClean="0"/>
              <a:t> UČENÝ Z NEBE NESPADL, NEMÁM TO NIKOMU ZA ZLÉ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NĚKTEŘÍ HODNĚ, JINÍ MÉNĚ…ALE HLAVNĚ ŽÁDNÝ</a:t>
            </a:r>
            <a:r>
              <a:rPr lang="cs-CZ" baseline="0" dirty="0" smtClean="0"/>
              <a:t> UČENÝ Z NEBE NESPADL, NEMÁM TO NIKOMU ZA ZLÉ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NĚKTEŘÍ HODNĚ, JINÍ MÉNĚ…ALE HLAVNĚ ŽÁDNÝ</a:t>
            </a:r>
            <a:r>
              <a:rPr lang="cs-CZ" baseline="0" dirty="0" smtClean="0"/>
              <a:t> UČENÝ Z NEBE NESPADL, NEMÁM TO NIKOMU ZA ZLÉ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975D-8AB5-46D7-A89F-7F896E802AA0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096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1895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641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638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5811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1576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879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013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150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579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95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885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C7FBE-85FC-4DF1-B4DA-D60FBD7EEAFA}" type="datetimeFigureOut">
              <a:rPr lang="cs-CZ" smtClean="0"/>
              <a:t>16.5.2018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83B4B-1CD0-4456-B5C2-4DC0B15B51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878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hyperlink" Target="http://www.liveleak.com/view?i=f67_1347575174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zpravy.idnes.cz/pozar-hasici-rusko-cesko-0xk-/domaci.aspx?c=A180326_160200_domaci_kafi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851920" y="5589240"/>
            <a:ext cx="51845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Veronika FÁBEROVÁ</a:t>
            </a:r>
          </a:p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O MĚKKÝCH CÍLECH</a:t>
            </a:r>
            <a:endParaRPr lang="cs-CZ" sz="2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57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564904"/>
            <a:ext cx="6480720" cy="3168352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339752" y="2204864"/>
            <a:ext cx="6804248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/>
              <a:t>CEN/TC </a:t>
            </a:r>
            <a:r>
              <a:rPr lang="cs-CZ" sz="4000" b="1" dirty="0"/>
              <a:t>325 </a:t>
            </a:r>
            <a:endParaRPr lang="cs-CZ" sz="4000" b="1" dirty="0" smtClean="0"/>
          </a:p>
          <a:p>
            <a:r>
              <a:rPr lang="cs-CZ" sz="4000" b="1" dirty="0" smtClean="0"/>
              <a:t>Prevence kriminality </a:t>
            </a:r>
            <a:r>
              <a:rPr lang="cs-CZ" sz="4000" b="1" dirty="0"/>
              <a:t>při plánování městské výstavby a navrhování </a:t>
            </a:r>
            <a:r>
              <a:rPr lang="cs-CZ" sz="4000" b="1" dirty="0" smtClean="0"/>
              <a:t>budov</a:t>
            </a:r>
          </a:p>
          <a:p>
            <a:r>
              <a:rPr lang="cs-CZ" sz="4000" b="1" dirty="0"/>
              <a:t>a</a:t>
            </a:r>
          </a:p>
          <a:p>
            <a:r>
              <a:rPr lang="cs-CZ" sz="40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MĚKKÉ CÍLE</a:t>
            </a:r>
          </a:p>
          <a:p>
            <a:pPr lvl="1"/>
            <a:endParaRPr lang="cs-CZ" sz="1400" b="1" dirty="0"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0376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564904"/>
            <a:ext cx="6480720" cy="3168352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339752" y="2204864"/>
            <a:ext cx="68042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MĚKKÝ CÍL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POJEM Z BEZPEČNOSTNÍ POLITIKY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není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přesně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definován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MÍSTA S VYSOKOU KONCENTRACÍ LIDÍ A NÍZKOU MÍROU ZABEZPEČENÍ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Název z USA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EVROPA HO NEZNÁ – používá PUBLIC PLACES nebo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SPACES</a:t>
            </a:r>
            <a:endParaRPr lang="cs-CZ" sz="2400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cs-CZ" sz="1400" b="1" dirty="0"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8363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564904"/>
            <a:ext cx="6480720" cy="3168352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339752" y="2204864"/>
            <a:ext cx="6804248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MĚKKÉ CÍLE - příklady</a:t>
            </a:r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Přirozená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shromaždiště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Nákupní a obchodní centra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Kulturní a společenská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centra, veřejné knihovny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Náboženské instituce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Sportovní centra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Veřejná doprava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Školy, úřady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, nemocnice, apod.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Historické objekty a prostranství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Turisticky atraktivní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místa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Akce – kulturní, společenské, sportovní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b="1" dirty="0">
              <a:latin typeface="Arial Black" panose="020B0A04020102020204" pitchFamily="34" charset="0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90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564904"/>
            <a:ext cx="6480720" cy="3168352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555776" y="2204864"/>
            <a:ext cx="6408712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PROČ JE MUSÍME CHRÁNIT?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VYSOKÝ POČET OBĚTÍ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VELKÉ ŠKODY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TERORISTICKÉ ÚTOKY (nejen)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ŘÍZENÍ DAVU – CROWD MANAGEMENT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b="1" dirty="0" smtClean="0">
              <a:latin typeface="Arial Black" panose="020B0A040201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b="1" dirty="0" smtClean="0">
              <a:latin typeface="Arial Black" panose="020B0A040201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sz="1400" b="1" dirty="0" smtClean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6990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564904"/>
            <a:ext cx="6480720" cy="3168352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555776" y="2204864"/>
            <a:ext cx="640871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…nejen terorismus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ÚTOČNÍK (šílený)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PŘEPADENÍ, OKRADENÍ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POŽÁR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POČASÍ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UŠLAPÁNÍ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PANIKA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KONTAMINACE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b="1" dirty="0" smtClean="0">
              <a:latin typeface="Arial Black" panose="020B0A04020102020204" pitchFamily="34" charset="0"/>
            </a:endParaRPr>
          </a:p>
          <a:p>
            <a:endParaRPr lang="cs-CZ" b="1" dirty="0" smtClean="0">
              <a:latin typeface="Arial Black" panose="020B0A040201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b="1" dirty="0" smtClean="0">
              <a:latin typeface="Arial Black" panose="020B0A040201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sz="1400" b="1" dirty="0" smtClean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9134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564904"/>
            <a:ext cx="6480720" cy="3168352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339752" y="1844824"/>
            <a:ext cx="6696744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OCHRANA MĚKKÝCH CÍLŮ POTŘEBUJE SVÉ STANDARDY!</a:t>
            </a:r>
          </a:p>
          <a:p>
            <a:r>
              <a:rPr lang="cs-CZ" sz="4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STANDARD</a:t>
            </a:r>
            <a:r>
              <a:rPr lang="cs-CZ" sz="4400" b="1" dirty="0" smtClean="0">
                <a:latin typeface="Arial Black" panose="020B0A04020102020204" pitchFamily="34" charset="0"/>
              </a:rPr>
              <a:t> - znalost - vymahatelnost – kontrola – nácvik/dril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b="1" dirty="0" smtClean="0">
              <a:latin typeface="Arial Black" panose="020B0A04020102020204" pitchFamily="34" charset="0"/>
            </a:endParaRPr>
          </a:p>
          <a:p>
            <a:endParaRPr lang="cs-CZ" b="1" dirty="0" smtClean="0">
              <a:latin typeface="Arial Black" panose="020B0A040201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b="1" dirty="0" smtClean="0">
              <a:latin typeface="Arial Black" panose="020B0A040201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sz="1400" b="1" dirty="0" smtClean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319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3" y="1204302"/>
            <a:ext cx="381642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Sice již dávno - 1985 v UK, přímý přenos TV</a:t>
            </a:r>
          </a:p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Nyní učebnicový případ</a:t>
            </a:r>
          </a:p>
          <a:p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56 mrtvých, 270 zraněných</a:t>
            </a:r>
          </a:p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Požár se rozšířil během pouhých 5 minut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2656"/>
            <a:ext cx="5149393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851920" y="4398496"/>
            <a:ext cx="4968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4"/>
              </a:rPr>
              <a:t>http://www.liveleak.com/view?i=f67_1347575174</a:t>
            </a:r>
            <a:r>
              <a:rPr lang="cs-CZ" dirty="0"/>
              <a:t>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78" y="4447792"/>
            <a:ext cx="2672654" cy="2016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059832" y="5085184"/>
            <a:ext cx="61926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Nikdo neorganizoval evakuaci – diváci jásali nadšením na ploše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Policie zachraňovala jednotlivce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Požár vznikl od nedopalku cigarety (Australan)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Událost řešila i premiérka</a:t>
            </a:r>
          </a:p>
        </p:txBody>
      </p:sp>
      <p:sp>
        <p:nvSpPr>
          <p:cNvPr id="9" name="Obdélník 8"/>
          <p:cNvSpPr/>
          <p:nvPr/>
        </p:nvSpPr>
        <p:spPr>
          <a:xfrm>
            <a:off x="179513" y="188640"/>
            <a:ext cx="36724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POŽÁR</a:t>
            </a:r>
          </a:p>
          <a:p>
            <a:r>
              <a:rPr lang="cs-CZ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Bradford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Football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 Stadium UK</a:t>
            </a:r>
          </a:p>
        </p:txBody>
      </p:sp>
    </p:spTree>
    <p:extLst>
      <p:ext uri="{BB962C8B-B14F-4D97-AF65-F5344CB8AC3E}">
        <p14:creationId xmlns:p14="http://schemas.microsoft.com/office/powerpoint/2010/main" val="244372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Ã½sledek obrÃ¡zku pro poÅ¾Ã¡r obchodnÃ­ho domu kemerovo 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8202231" cy="461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 </a:t>
            </a:r>
            <a:r>
              <a:rPr lang="cs-CZ" dirty="0" err="1" smtClean="0"/>
              <a:t>KEMEROVO</a:t>
            </a:r>
            <a:r>
              <a:rPr lang="cs-CZ" dirty="0" smtClean="0"/>
              <a:t> – březen 2018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404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5746650"/>
          </a:xfrm>
        </p:spPr>
        <p:txBody>
          <a:bodyPr>
            <a:normAutofit/>
          </a:bodyPr>
          <a:lstStyle/>
          <a:p>
            <a:r>
              <a:rPr lang="cs-CZ" b="1" dirty="0"/>
              <a:t>Obchoďáky v ČR jsou </a:t>
            </a:r>
            <a:r>
              <a:rPr lang="cs-CZ" b="1" dirty="0">
                <a:solidFill>
                  <a:srgbClr val="FF0000"/>
                </a:solidFill>
              </a:rPr>
              <a:t>v požární ochraně lajdácké</a:t>
            </a:r>
            <a:r>
              <a:rPr lang="cs-CZ" b="1" dirty="0"/>
              <a:t>, únikové cesty blokuje zboží</a:t>
            </a:r>
            <a:br>
              <a:rPr lang="cs-CZ" b="1" dirty="0"/>
            </a:br>
            <a:r>
              <a:rPr lang="cs-CZ" dirty="0"/>
              <a:t>26. března 2018  20:08</a:t>
            </a:r>
            <a:br>
              <a:rPr lang="cs-CZ" dirty="0"/>
            </a:br>
            <a:r>
              <a:rPr lang="cs-CZ" dirty="0"/>
              <a:t>Zdroj: </a:t>
            </a:r>
            <a:r>
              <a:rPr lang="cs-CZ" sz="2200" dirty="0">
                <a:hlinkClick r:id="rId2"/>
              </a:rPr>
              <a:t>https://zpravy.idnes.cz/pozar-hasici-rusko-cesko-0xk-/domaci.aspx?c=A180326_160200_domaci_kafi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400" dirty="0"/>
              <a:t>„V obchodních </a:t>
            </a:r>
            <a:r>
              <a:rPr lang="cs-CZ" sz="2400" dirty="0" smtClean="0"/>
              <a:t>a </a:t>
            </a:r>
            <a:r>
              <a:rPr lang="cs-CZ" sz="2400" dirty="0"/>
              <a:t>nákupních centrech se hasiči opakovaně setkávají s nedodržováním předpisů o požární ochraně. Každoročně se proto provádí </a:t>
            </a:r>
            <a:r>
              <a:rPr lang="cs-CZ" sz="2400" dirty="0" smtClean="0"/>
              <a:t>požární </a:t>
            </a:r>
            <a:r>
              <a:rPr lang="cs-CZ" sz="2400" dirty="0"/>
              <a:t>kontroly. Bohužel náprava bývá často zjednána jen na krátkou dobu,“ uvedla </a:t>
            </a:r>
            <a:r>
              <a:rPr lang="cs-CZ" sz="2400" dirty="0" smtClean="0"/>
              <a:t>mluvčí </a:t>
            </a:r>
            <a:r>
              <a:rPr lang="cs-CZ" sz="2400" dirty="0"/>
              <a:t>Generálního ředitelství Hasičského záchranného sboru. 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23937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POČASÍ – LETNÍ FESTIVALY</a:t>
            </a:r>
            <a:endParaRPr lang="cs-CZ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45423"/>
            <a:ext cx="4618856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 descr="Výsledek obrázku pro FESTIVAL  STORM LIGHTE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636912"/>
            <a:ext cx="5270927" cy="370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292080" y="1052736"/>
            <a:ext cx="31683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RYCHLÁ EVAKUACE?</a:t>
            </a:r>
          </a:p>
          <a:p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ROČNĚ NĚKOLIK MRTVÝCH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1520" y="5013176"/>
            <a:ext cx="565263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KNOW-HOW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NAPLÁNOVÁNÍ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NACVIČENÍ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OZNAČENÍ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ŘÍZENÍ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VYHODNOCENÍ…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30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6466730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Novinky.cz 2012</a:t>
            </a:r>
            <a:br>
              <a:rPr lang="cs-CZ" sz="3600" dirty="0" smtClean="0"/>
            </a:br>
            <a:r>
              <a:rPr lang="cs-CZ" sz="3600" b="1" dirty="0" smtClean="0"/>
              <a:t>Řádění </a:t>
            </a:r>
            <a:r>
              <a:rPr lang="cs-CZ" sz="3600" b="1" dirty="0">
                <a:solidFill>
                  <a:srgbClr val="FF0000"/>
                </a:solidFill>
              </a:rPr>
              <a:t>bouře</a:t>
            </a:r>
            <a:r>
              <a:rPr lang="cs-CZ" sz="3600" b="1" dirty="0"/>
              <a:t> na festivalu Rock for </a:t>
            </a:r>
            <a:r>
              <a:rPr lang="cs-CZ" sz="3600" b="1" dirty="0" err="1"/>
              <a:t>People</a:t>
            </a:r>
            <a:r>
              <a:rPr lang="cs-CZ" sz="3600" b="1" dirty="0"/>
              <a:t> </a:t>
            </a:r>
            <a:r>
              <a:rPr lang="cs-CZ" sz="3600" b="1" dirty="0">
                <a:solidFill>
                  <a:srgbClr val="FF0000"/>
                </a:solidFill>
              </a:rPr>
              <a:t>si vyžádalo </a:t>
            </a:r>
            <a:r>
              <a:rPr lang="cs-CZ" sz="3600" b="1" dirty="0" smtClean="0">
                <a:solidFill>
                  <a:srgbClr val="FF0000"/>
                </a:solidFill>
              </a:rPr>
              <a:t>zraněné</a:t>
            </a:r>
            <a:br>
              <a:rPr lang="cs-CZ" sz="3600" b="1" dirty="0" smtClean="0">
                <a:solidFill>
                  <a:srgbClr val="FF0000"/>
                </a:solidFill>
              </a:rPr>
            </a:br>
            <a:r>
              <a:rPr lang="cs-CZ" sz="3600" dirty="0" smtClean="0"/>
              <a:t>Několik </a:t>
            </a:r>
            <a:r>
              <a:rPr lang="cs-CZ" sz="3600" dirty="0"/>
              <a:t>lidí bylo zraněno </a:t>
            </a:r>
            <a:r>
              <a:rPr lang="cs-CZ" sz="3600" dirty="0" smtClean="0"/>
              <a:t>když </a:t>
            </a:r>
            <a:r>
              <a:rPr lang="cs-CZ" sz="3600" dirty="0"/>
              <a:t>areál festivalu </a:t>
            </a:r>
            <a:r>
              <a:rPr lang="cs-CZ" sz="3600" dirty="0" smtClean="0"/>
              <a:t>v</a:t>
            </a:r>
            <a:r>
              <a:rPr lang="cs-CZ" sz="3600" dirty="0"/>
              <a:t> Hradci Králové kolem jednadvacáté hodiny zasáhla mimořádně silná bouřka provázená prudkým větrem. Ten byl tak silný, že nejen strhával stany diváků, ale také lámal stromy. </a:t>
            </a:r>
            <a:br>
              <a:rPr lang="cs-CZ" sz="3600" dirty="0"/>
            </a:b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09580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Výsledek obrázku pro Duisburg inciden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64904"/>
            <a:ext cx="4392488" cy="3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25" y="385614"/>
            <a:ext cx="4340226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07504" y="188640"/>
            <a:ext cx="57966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ŘÍZENÍ DAVU, </a:t>
            </a:r>
          </a:p>
          <a:p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PANIKA, UŠLAPÁNÍ</a:t>
            </a:r>
          </a:p>
          <a:p>
            <a:endParaRPr 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DUISBURG </a:t>
            </a:r>
          </a:p>
          <a:p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LOVE </a:t>
            </a:r>
            <a:r>
              <a:rPr lang="cs-C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PARADE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2010</a:t>
            </a:r>
          </a:p>
          <a:p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21 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mrtvých, přes 300 zraněných</a:t>
            </a:r>
          </a:p>
          <a:p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5004048" y="5013176"/>
            <a:ext cx="39653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ZNALOST – ZKUŠENOST – </a:t>
            </a:r>
            <a:r>
              <a:rPr lang="cs-CZ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- NAPLÁNOVÁNÍ – NACVIČENÍ – ŘÍZENÍ - VYHODNOCENÍ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8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Výsledek obrázku pro RVAČKA O MÁS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332658"/>
            <a:ext cx="3372639" cy="30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Výsledek obrázku pro RVAČKA O ZLEVNĚNÉ ZBOŽÍ V Č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7"/>
            <a:ext cx="4104456" cy="30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Výsledek obrázku pro RVAČKA O ZLEVNĚNÉ ZBOŽÍ V Č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453" y="3717032"/>
            <a:ext cx="5420122" cy="2867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3717032"/>
            <a:ext cx="1872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Z DOMOVA…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6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564904"/>
            <a:ext cx="6480720" cy="3168352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411760" y="2204864"/>
            <a:ext cx="65527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ÚTOČNÍK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 Black" panose="020B0A04020102020204" pitchFamily="34" charset="0"/>
              </a:rPr>
              <a:t>ŽE NÁM TADY NIC NEHROZÍ?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 Black" panose="020B0A04020102020204" pitchFamily="34" charset="0"/>
              </a:rPr>
              <a:t>ŽE SE NIC U NÁS NEMŮŽE STÁT?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 Black" panose="020B0A04020102020204" pitchFamily="34" charset="0"/>
              </a:rPr>
              <a:t>A KDYBY, MY VÍME, CO MÁME DĚLAT?</a:t>
            </a:r>
          </a:p>
          <a:p>
            <a:endParaRPr lang="cs-CZ" sz="1400" b="1" dirty="0" smtClean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r>
              <a:rPr lang="cs-CZ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A ŽE NEJDE ZNORMOVAT ÚTOČNÍKA???</a:t>
            </a:r>
          </a:p>
          <a:p>
            <a:endParaRPr lang="cs-CZ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latin typeface="Arial Black" panose="020B0A04020102020204" pitchFamily="34" charset="0"/>
              </a:rPr>
              <a:t>ZAČÍNÁ TO OD DESIGNU PROSTOR….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latin typeface="Arial Black" panose="020B0A04020102020204" pitchFamily="34" charset="0"/>
              </a:rPr>
              <a:t>PŘES ZNALOST KNOW-HOW – NORMY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latin typeface="Arial Black" panose="020B0A04020102020204" pitchFamily="34" charset="0"/>
              </a:rPr>
              <a:t>PŘES KONTROLU – AUDIT – VYMÁHÁNÍ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latin typeface="Arial Black" panose="020B0A04020102020204" pitchFamily="34" charset="0"/>
              </a:rPr>
              <a:t>NÁCVIK – DRIL a stále dokola…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b="1" dirty="0"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422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564904"/>
            <a:ext cx="6480720" cy="3168352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411760" y="2204864"/>
            <a:ext cx="65527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REALITA?</a:t>
            </a:r>
          </a:p>
          <a:p>
            <a:endParaRPr lang="cs-CZ" b="1" dirty="0" smtClean="0">
              <a:latin typeface="Arial Black" panose="020B0A04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 Black" panose="020B0A04020102020204" pitchFamily="34" charset="0"/>
              </a:rPr>
              <a:t>EVENTY A SHROMAŽDIŠTĚ 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 Black" panose="020B0A04020102020204" pitchFamily="34" charset="0"/>
              </a:rPr>
              <a:t>OBCHODNÍ CENTRA?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 Black" panose="020B0A04020102020204" pitchFamily="34" charset="0"/>
              </a:rPr>
              <a:t>VEŘEJNÁ DOPRAVA?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 Black" panose="020B0A04020102020204" pitchFamily="34" charset="0"/>
              </a:rPr>
              <a:t>KULTURNÍ PAMÁTKY A TURISTICKÉ CÍLE?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Arial Black" panose="020B0A04020102020204" pitchFamily="34" charset="0"/>
              </a:rPr>
              <a:t>ŠKOLY???   NEMOCNICE??? </a:t>
            </a:r>
            <a:endParaRPr lang="cs-CZ" sz="2000" dirty="0"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4850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Ã½sledek obrÃ¡zku pro pÅepadenÃ­ prodavaÄky v letÅane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476672"/>
            <a:ext cx="380613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visejÃ­cÃ­ obrÃ¡z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967" y="1124744"/>
            <a:ext cx="4937691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VÃ½sledek obrÃ¡zku pro dÃ­vky ÃºtoÄily v obchodnÃ­m centru chodo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178" y="3501007"/>
            <a:ext cx="5715000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26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332657"/>
            <a:ext cx="6462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cs-CZ" b="1" dirty="0"/>
              <a:t>Střelba v autobuse na pražském Smíchově. Policie hledá </a:t>
            </a:r>
            <a:r>
              <a:rPr lang="cs-CZ" b="1" dirty="0" smtClean="0"/>
              <a:t>útočníky novinky.cz  14.3. 2018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 rot="10800000" flipV="1">
            <a:off x="395535" y="2991509"/>
            <a:ext cx="6462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Noční bitka v autobuse MHD v Praze: Útočník s nožem je na </a:t>
            </a:r>
            <a:r>
              <a:rPr lang="cs-CZ" dirty="0" smtClean="0"/>
              <a:t>útěku</a:t>
            </a:r>
          </a:p>
          <a:p>
            <a:r>
              <a:rPr lang="cs-CZ" dirty="0" smtClean="0"/>
              <a:t>Novinky.cz 2015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23528" y="2060849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Útočník, který v autobusu napadl těhotnou ženu, dostal půlroční trest </a:t>
            </a:r>
            <a:r>
              <a:rPr lang="cs-CZ" dirty="0" smtClean="0"/>
              <a:t>vězení</a:t>
            </a:r>
          </a:p>
          <a:p>
            <a:r>
              <a:rPr lang="cs-CZ" dirty="0" smtClean="0"/>
              <a:t>Novinky.cz 2016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95536" y="1124744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Útočník v tramvaji </a:t>
            </a:r>
            <a:r>
              <a:rPr lang="cs-CZ" dirty="0" smtClean="0"/>
              <a:t>v Ostravě napadl </a:t>
            </a:r>
            <a:r>
              <a:rPr lang="cs-CZ" dirty="0"/>
              <a:t>dva cestující, muži rozbil o hlavu </a:t>
            </a:r>
            <a:r>
              <a:rPr lang="cs-CZ" dirty="0" smtClean="0"/>
              <a:t>lahev</a:t>
            </a:r>
          </a:p>
          <a:p>
            <a:r>
              <a:rPr lang="cs-CZ" dirty="0" smtClean="0"/>
              <a:t>Zdroj</a:t>
            </a:r>
            <a:r>
              <a:rPr lang="cs-CZ" dirty="0"/>
              <a:t>: </a:t>
            </a:r>
            <a:r>
              <a:rPr lang="cs-CZ" dirty="0" smtClean="0"/>
              <a:t> </a:t>
            </a:r>
            <a:r>
              <a:rPr lang="cs-CZ" dirty="0" err="1" smtClean="0"/>
              <a:t>idnes</a:t>
            </a:r>
            <a:r>
              <a:rPr lang="cs-CZ" dirty="0" smtClean="0"/>
              <a:t> 2017</a:t>
            </a:r>
            <a:endParaRPr lang="cs-CZ" dirty="0"/>
          </a:p>
        </p:txBody>
      </p:sp>
      <p:pic>
        <p:nvPicPr>
          <p:cNvPr id="4115" name="Picture 19" descr="VÃ½sledek obrÃ¡zku pro autobus mh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79972"/>
            <a:ext cx="533400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82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Rodina pacienta v břeclavské nemocnici napadla lékařku a zdravotní </a:t>
            </a:r>
            <a:r>
              <a:rPr lang="cs-CZ" b="1" dirty="0" smtClean="0"/>
              <a:t>sestry. </a:t>
            </a:r>
            <a:r>
              <a:rPr lang="cs-CZ" dirty="0"/>
              <a:t>Podle informací MF DNES šlo o lékařku a několik zdravotních sester, které skončily v pracovní neschopnosti</a:t>
            </a:r>
            <a:r>
              <a:rPr lang="cs-CZ" dirty="0" smtClean="0"/>
              <a:t>.  </a:t>
            </a:r>
            <a:endParaRPr lang="cs-CZ" dirty="0"/>
          </a:p>
          <a:p>
            <a:r>
              <a:rPr lang="cs-CZ" dirty="0"/>
              <a:t>28. března 2018  </a:t>
            </a:r>
            <a:r>
              <a:rPr lang="cs-CZ" dirty="0" smtClean="0"/>
              <a:t>Zdroj</a:t>
            </a:r>
            <a:r>
              <a:rPr lang="cs-CZ" dirty="0"/>
              <a:t>: </a:t>
            </a:r>
            <a:r>
              <a:rPr lang="cs-CZ" dirty="0" err="1" smtClean="0"/>
              <a:t>idnes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95536" y="1700808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Agresivní mladík napadl policisty i personál nemocnice</a:t>
            </a:r>
          </a:p>
          <a:p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dirty="0" smtClean="0"/>
              <a:t>Příbramsky deník květen 2018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95536" y="2413338"/>
            <a:ext cx="4824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Kopání, facky... Každého pátého zdravotníka napadl pacient. Lze tomu předcházet, říká </a:t>
            </a:r>
            <a:r>
              <a:rPr lang="cs-CZ" b="1" dirty="0" smtClean="0"/>
              <a:t>odborník</a:t>
            </a:r>
          </a:p>
          <a:p>
            <a:r>
              <a:rPr lang="cs-CZ" dirty="0" smtClean="0"/>
              <a:t>Zdroj</a:t>
            </a:r>
            <a:r>
              <a:rPr lang="cs-CZ" dirty="0"/>
              <a:t>: </a:t>
            </a:r>
            <a:r>
              <a:rPr lang="cs-CZ" dirty="0" smtClean="0"/>
              <a:t>lidovky.cz 2017</a:t>
            </a:r>
            <a:endParaRPr lang="cs-CZ" dirty="0"/>
          </a:p>
        </p:txBody>
      </p:sp>
      <p:pic>
        <p:nvPicPr>
          <p:cNvPr id="6146" name="Picture 2" descr="NÃ¡silÃ­ od pacientÅ¯ zaÅ¾ije vÄtÅ¡ina zdravotnickÃ©ho personÃ¡lu. | na serveru Lidovky.cz | aktuÃ¡lnÃ­ zprÃ¡v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37" y="4149080"/>
            <a:ext cx="3730653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Jak pÅeÅ¾Ã­t pobyt ve zdravotnickÃ©m zaÅÃ­zenÃ­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7724" y="1791841"/>
            <a:ext cx="33337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71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Výsledek obrázku pro ÚTOK VE ŽĎÁ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4" y="3681958"/>
            <a:ext cx="533400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Výsledek obrázku pro ÚTOK VE ŽĎÁ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8759"/>
            <a:ext cx="4594094" cy="258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95536" y="4721662"/>
            <a:ext cx="1800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Z DOMOVA…</a:t>
            </a:r>
          </a:p>
        </p:txBody>
      </p:sp>
      <p:pic>
        <p:nvPicPr>
          <p:cNvPr id="5" name="Picture 2" descr="VÃ½sledek obrÃ¡zku pro muÅ¾ napadl ve Å¡kole tÄhotnou studentk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04864"/>
            <a:ext cx="4519800" cy="297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50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564904"/>
            <a:ext cx="6480720" cy="3168352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483768" y="1988840"/>
            <a:ext cx="7488832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REALITA?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CHYBÍ ZNALOSTI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CHYBÍ </a:t>
            </a:r>
            <a:r>
              <a:rPr lang="cs-CZ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ZDROJE INFORMACÍ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CHYBÍ NÁCVIK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CHYBÍ SPOLUPRÁCE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KNOW-HOW ALE EXISTUJE!</a:t>
            </a:r>
            <a:r>
              <a:rPr lang="cs-CZ" sz="36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4000" b="1" dirty="0">
              <a:latin typeface="Arial Black" panose="020B0A04020102020204" pitchFamily="34" charset="0"/>
            </a:endParaRPr>
          </a:p>
          <a:p>
            <a:endParaRPr lang="cs-CZ" sz="4000" b="1" dirty="0">
              <a:latin typeface="Arial Black" panose="020B0A04020102020204" pitchFamily="34" charset="0"/>
            </a:endParaRPr>
          </a:p>
          <a:p>
            <a:endParaRPr lang="cs-CZ" sz="40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025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6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90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6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90" decel="50000">
                                          <p:stCondLst>
                                            <p:cond delay="23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6">
                                          <p:stCondLst>
                                            <p:cond delay="287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90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6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90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924944"/>
            <a:ext cx="6480720" cy="2808312"/>
          </a:xfrm>
        </p:spPr>
        <p:txBody>
          <a:bodyPr>
            <a:noAutofit/>
          </a:bodyPr>
          <a:lstStyle/>
          <a:p>
            <a:pPr algn="l"/>
            <a:r>
              <a:rPr lang="cs-CZ" sz="6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6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6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6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6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6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VLÁDNÍ KONCEPCE NA OCHRANU MĚKKÝCH CÍLŮ NA OBDOBÍ 2017-2020 (duben 2017)</a:t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- DOTAČNÍ PROGRAMY - ???</a:t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6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6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6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CO PRO OCHRANU MĚKKÝCH CÍLŮ DĚLÁ STÁT?</a:t>
            </a:r>
            <a:endParaRPr lang="cs-CZ" sz="36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20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398895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564904"/>
            <a:ext cx="6480720" cy="3168352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r>
              <a:rPr lang="cs-CZ" sz="2000" dirty="0">
                <a:latin typeface="Arial Narrow" panose="020B0606020202030204" pitchFamily="34" charset="0"/>
              </a:rPr>
              <a:t/>
            </a:r>
            <a:br>
              <a:rPr lang="cs-CZ" sz="2000" dirty="0">
                <a:latin typeface="Arial Narrow" panose="020B0606020202030204" pitchFamily="34" charset="0"/>
              </a:rPr>
            </a:br>
            <a:r>
              <a:rPr lang="cs-CZ" sz="2000" dirty="0" smtClean="0">
                <a:latin typeface="Arial Narrow" panose="020B0606020202030204" pitchFamily="34" charset="0"/>
              </a:rPr>
              <a:t/>
            </a:r>
            <a:br>
              <a:rPr lang="cs-CZ" sz="2000" dirty="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83768" y="206084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267744" y="1844824"/>
            <a:ext cx="6876256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DOTAČNÍ PROGRAMY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Ministerstva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DOPRAVY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KULTURY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ŠKOLSTVÍ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ZDRAVOTNICTVÍ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VNITRA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MO a MOP se rozhodli dotační programy nezřídit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 smtClean="0">
              <a:latin typeface="Arial Black" panose="020B0A040201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14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r>
              <a:rPr lang="cs-CZ" sz="1400" b="1" dirty="0">
                <a:solidFill>
                  <a:schemeClr val="accent6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376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924944"/>
            <a:ext cx="6480720" cy="3456384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Projekt BEZPEČNÁ ŠKOLA</a:t>
            </a:r>
            <a:b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spolupráce  </a:t>
            </a:r>
            <a:r>
              <a:rPr lang="cs-CZ" sz="2400" smtClean="0">
                <a:latin typeface="Arial" panose="020B0604020202020204" pitchFamily="34" charset="0"/>
                <a:cs typeface="Arial" panose="020B0604020202020204" pitchFamily="34" charset="0"/>
              </a:rPr>
              <a:t>MV OBPPK,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PČR, MěPol, Obce a města, různé asociace, ABŠ</a:t>
            </a:r>
            <a:b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vznik ČSN 73 4400 „Prevence kriminality – řízení bezpečnosti při plánování, realizaci a užívání škol a školských zařízení“</a:t>
            </a:r>
            <a:b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Bezpečnostní audity, nácviky, dokumentace, řada školení, seminářů, konferencí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11760" y="2060848"/>
            <a:ext cx="66247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CO PRO OCHRANU MĚKKÝCH CÍLŮ DĚLÁ STÁT? PŘÍKLAD DOBRÉ PRAXE</a:t>
            </a:r>
          </a:p>
          <a:p>
            <a:endParaRPr lang="cs-CZ" sz="20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338370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2924944"/>
            <a:ext cx="6480720" cy="3456384"/>
          </a:xfrm>
        </p:spPr>
        <p:txBody>
          <a:bodyPr>
            <a:noAutofit/>
          </a:bodyPr>
          <a:lstStyle/>
          <a:p>
            <a:r>
              <a:rPr lang="cs-CZ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NEČKEJME</a:t>
            </a:r>
            <a:r>
              <a:rPr lang="cs-CZ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cs-CZ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NEREMCEJME </a:t>
            </a:r>
            <a:br>
              <a:rPr lang="cs-CZ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ZAMAKEJME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701780" y="3768218"/>
            <a:ext cx="7772400" cy="16348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smtClean="0">
                <a:latin typeface="Arial Narrow" panose="020B0606020202030204" pitchFamily="34" charset="0"/>
              </a:rPr>
              <a:t/>
            </a:r>
            <a:br>
              <a:rPr lang="cs-CZ" sz="2000" smtClean="0">
                <a:latin typeface="Arial Narrow" panose="020B0606020202030204" pitchFamily="34" charset="0"/>
              </a:rPr>
            </a:br>
            <a:endParaRPr lang="cs-CZ" sz="2000" dirty="0">
              <a:latin typeface="Arial Narrow" panose="020B060602020203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11760" y="2060848"/>
            <a:ext cx="66247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CO PRO OCHRANU MĚKKÝCH CÍLŮ MŮŽEME UDĚLAT MY VŠICHNI</a:t>
            </a:r>
          </a:p>
          <a:p>
            <a:endParaRPr lang="cs-CZ" sz="2000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cs-CZ" sz="2000" b="1" dirty="0">
              <a:latin typeface="Arial Black" panose="020B0A04020102020204" pitchFamily="34" charset="0"/>
            </a:endParaRPr>
          </a:p>
          <a:p>
            <a:r>
              <a:rPr lang="cs-CZ" sz="2000" b="1" dirty="0" smtClean="0">
                <a:latin typeface="Arial Black" panose="020B0A04020102020204" pitchFamily="34" charset="0"/>
              </a:rPr>
              <a:t>    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133576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411760" y="2564904"/>
            <a:ext cx="6480720" cy="3312368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Děkuji z pozornost</a:t>
            </a:r>
            <a:r>
              <a:rPr lang="cs-CZ" sz="4800" b="1" dirty="0"/>
              <a:t/>
            </a:r>
            <a:br>
              <a:rPr lang="cs-CZ" sz="4800" b="1" dirty="0"/>
            </a:br>
            <a:r>
              <a:rPr lang="cs-CZ" sz="4800" b="1" dirty="0" smtClean="0">
                <a:solidFill>
                  <a:schemeClr val="accent6"/>
                </a:solidFill>
              </a:rPr>
              <a:t>VERONIKA FÁBEROVÁ</a:t>
            </a:r>
            <a:br>
              <a:rPr lang="cs-CZ" sz="4800" b="1" dirty="0" smtClean="0">
                <a:solidFill>
                  <a:schemeClr val="accent6"/>
                </a:solidFill>
              </a:rPr>
            </a:br>
            <a:r>
              <a:rPr lang="cs-CZ" sz="4800" b="1" dirty="0" smtClean="0"/>
              <a:t>602 329 125</a:t>
            </a:r>
            <a:br>
              <a:rPr lang="cs-CZ" sz="4800" b="1" dirty="0" smtClean="0"/>
            </a:br>
            <a:r>
              <a:rPr lang="cs-CZ" sz="4800" b="1" dirty="0" smtClean="0"/>
              <a:t>faberova@doverville.cz</a:t>
            </a:r>
            <a:endParaRPr lang="cs-CZ" sz="4800" b="1" dirty="0"/>
          </a:p>
        </p:txBody>
      </p:sp>
      <p:sp>
        <p:nvSpPr>
          <p:cNvPr id="4" name="AutoShape 2" descr="Výsledek obrázku pro cheopsova pyramida chodb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4" descr="Výsledek obrázku pro cheopsova pyramida chodb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6" descr="Výsledek obrázku pro cheopsova pyramida chodb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8" descr="Výsledek obrázku pro cheopsova pyramida chodb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16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234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7899</TotalTime>
  <Words>630</Words>
  <Application>Microsoft Office PowerPoint</Application>
  <PresentationFormat>Předvádění na obrazovce (4:3)</PresentationFormat>
  <Paragraphs>242</Paragraphs>
  <Slides>27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systému Office</vt:lpstr>
      <vt:lpstr>Prezentace aplikace PowerPoint</vt:lpstr>
      <vt:lpstr>         </vt:lpstr>
      <vt:lpstr>         </vt:lpstr>
      <vt:lpstr>                   </vt:lpstr>
      <vt:lpstr>                  </vt:lpstr>
      <vt:lpstr>                  </vt:lpstr>
      <vt:lpstr>                  </vt:lpstr>
      <vt:lpstr>Prezentace aplikace PowerPoint</vt:lpstr>
      <vt:lpstr>OC KEMEROVO – březen 2018</vt:lpstr>
      <vt:lpstr>Obchoďáky v ČR jsou v požární ochraně lajdácké, únikové cesty blokuje zboží 26. března 2018  20:08 Zdroj: https://zpravy.idnes.cz/pozar-hasici-rusko-cesko-0xk-/domaci.aspx?c=A180326_160200_domaci_kafi „V obchodních a nákupních centrech se hasiči opakovaně setkávají s nedodržováním předpisů o požární ochraně. Každoročně se proto provádí požární kontroly. Bohužel náprava bývá často zjednána jen na krátkou dobu,“ uvedla mluvčí Generálního ředitelství Hasičského záchranného sboru. </vt:lpstr>
      <vt:lpstr>Prezentace aplikace PowerPoint</vt:lpstr>
      <vt:lpstr>Novinky.cz 2012 Řádění bouře na festivalu Rock for People si vyžádalo zraněné Několik lidí bylo zraněno když areál festivalu v Hradci Králové kolem jednadvacáté hodiny zasáhla mimořádně silná bouřka provázená prudkým větrem. Ten byl tak silný, že nejen strhával stany diváků, ale také lámal stromy.  </vt:lpstr>
      <vt:lpstr>Prezentace aplikace PowerPoint</vt:lpstr>
      <vt:lpstr>Prezentace aplikace PowerPoint</vt:lpstr>
      <vt:lpstr>                  </vt:lpstr>
      <vt:lpstr>                  </vt:lpstr>
      <vt:lpstr>Prezentace aplikace PowerPoint</vt:lpstr>
      <vt:lpstr>Prezentace aplikace PowerPoint</vt:lpstr>
      <vt:lpstr>Prezentace aplikace PowerPoint</vt:lpstr>
      <vt:lpstr>Prezentace aplikace PowerPoint</vt:lpstr>
      <vt:lpstr>          </vt:lpstr>
      <vt:lpstr>    -VLÁDNÍ KONCEPCE NA OCHRANU MĚKKÝCH CÍLŮ NA OBDOBÍ 2017-2020 (duben 2017) - DOTAČNÍ PROGRAMY - ???   </vt:lpstr>
      <vt:lpstr>                  </vt:lpstr>
      <vt:lpstr>Projekt BEZPEČNÁ ŠKOLA - spolupráce  MV OBPPK, PČR, MěPol, Obce a města, různé asociace, ABŠ - vznik ČSN 73 4400 „Prevence kriminality – řízení bezpečnosti při plánování, realizaci a užívání škol a školských zařízení“ - Bezpečnostní audity, nácviky, dokumentace, řada školení, seminářů, konferencí </vt:lpstr>
      <vt:lpstr>NEČKEJME  NEREMCEJME  ZAMAKEJME </vt:lpstr>
      <vt:lpstr>Děkuji z pozornost VERONIKA FÁBEROVÁ 602 329 125 faberova@doverville.cz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Michal</dc:creator>
  <cp:lastModifiedBy>MVCR</cp:lastModifiedBy>
  <cp:revision>238</cp:revision>
  <cp:lastPrinted>2018-05-14T19:53:33Z</cp:lastPrinted>
  <dcterms:created xsi:type="dcterms:W3CDTF">2013-04-23T17:16:24Z</dcterms:created>
  <dcterms:modified xsi:type="dcterms:W3CDTF">2018-05-16T10:40:37Z</dcterms:modified>
</cp:coreProperties>
</file>