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5" r:id="rId12"/>
    <p:sldId id="263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466" autoAdjust="0"/>
  </p:normalViewPr>
  <p:slideViewPr>
    <p:cSldViewPr>
      <p:cViewPr>
        <p:scale>
          <a:sx n="70" d="100"/>
          <a:sy n="70" d="100"/>
        </p:scale>
        <p:origin x="-708" y="-9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9" d="100"/>
          <a:sy n="89" d="100"/>
        </p:scale>
        <p:origin x="-3846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9C21E5-3C0A-4A22-BCB8-83D78B9F1D85}" type="datetimeFigureOut">
              <a:rPr lang="cs-CZ" smtClean="0"/>
              <a:t>15.4.2019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AB569D-F054-4D9F-9C20-479BBCE9AE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80753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FD72D-A791-466B-B1F2-0E3E78F0E4FF}" type="datetimeFigureOut">
              <a:rPr lang="cs-CZ" smtClean="0"/>
              <a:t>15.4.2019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AD4DD6-0826-45E9-BF22-84B7D7C485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7618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E93D3-B31E-4031-A952-3D89637F3480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607F1-3219-497D-B520-1E8A096EA9C6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F629F-F01C-4978-AAA0-89B9DBD13814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27127-81CD-4316-936F-D4A6D1269D9E}" type="datetime1">
              <a:rPr lang="cs-CZ" smtClean="0"/>
              <a:t>15.4.2019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6C62-5488-45C0-865A-52ED6BAAD763}" type="datetime1">
              <a:rPr lang="cs-CZ" smtClean="0"/>
              <a:t>15.4.2019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C0BBE-17C6-4BDF-910D-116625484753}" type="datetime1">
              <a:rPr lang="cs-CZ" smtClean="0"/>
              <a:t>15.4.2019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4D9B1-ABEA-4FA6-A69A-9B0E79642DE3}" type="datetime1">
              <a:rPr lang="cs-CZ" smtClean="0"/>
              <a:t>15.4.2019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D693E-6B2E-4787-B229-15F4AE74B178}" type="datetime1">
              <a:rPr lang="cs-CZ" smtClean="0"/>
              <a:t>15.4.2019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A7E77-757F-4735-8582-390A24112B46}" type="datetime1">
              <a:rPr lang="cs-CZ" smtClean="0"/>
              <a:t>15.4.2019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FCD05-875E-4553-803E-370987A74DC5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37527-8AF6-4B29-BA91-0C72B5E9290D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3AAC1E-B999-4B34-9318-CCACE3644FF1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4.jpeg"/><Relationship Id="rId7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4.jpeg"/><Relationship Id="rId7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29.jpeg"/><Relationship Id="rId3" Type="http://schemas.openxmlformats.org/officeDocument/2006/relationships/image" Target="../media/image4.jpeg"/><Relationship Id="rId7" Type="http://schemas.openxmlformats.org/officeDocument/2006/relationships/image" Target="../media/image23.jpeg"/><Relationship Id="rId12" Type="http://schemas.openxmlformats.org/officeDocument/2006/relationships/image" Target="../media/image2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4.jpeg"/><Relationship Id="rId7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5" Type="http://schemas.openxmlformats.org/officeDocument/2006/relationships/image" Target="../media/image31.jpeg"/><Relationship Id="rId10" Type="http://schemas.openxmlformats.org/officeDocument/2006/relationships/image" Target="../media/image36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4.jpeg"/><Relationship Id="rId7" Type="http://schemas.openxmlformats.org/officeDocument/2006/relationships/image" Target="../media/image4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.jpeg"/><Relationship Id="rId7" Type="http://schemas.openxmlformats.org/officeDocument/2006/relationships/image" Target="../media/image4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10" Type="http://schemas.openxmlformats.org/officeDocument/2006/relationships/image" Target="../media/image49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51911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Výměna dobré praxe</a:t>
            </a:r>
            <a:b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Setkání domovníků-</a:t>
            </a:r>
            <a:r>
              <a:rPr lang="cs-CZ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preventistů</a:t>
            </a:r>
            <a: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2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zástupců zapojených obcí v rámci projektu „</a:t>
            </a:r>
            <a:r>
              <a:rPr lang="cs-CZ" sz="2200" dirty="0">
                <a:latin typeface="Arial" panose="020B0604020202020204" pitchFamily="34" charset="0"/>
                <a:cs typeface="Arial" panose="020B0604020202020204" pitchFamily="34" charset="0"/>
              </a:rPr>
              <a:t>Domovník-</a:t>
            </a:r>
            <a:r>
              <a:rPr lang="cs-CZ" sz="2200" dirty="0" err="1">
                <a:latin typeface="Arial" panose="020B0604020202020204" pitchFamily="34" charset="0"/>
                <a:cs typeface="Arial" panose="020B0604020202020204" pitchFamily="34" charset="0"/>
              </a:rPr>
              <a:t>preventista</a:t>
            </a:r>
            <a: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b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Kadaň 13. 3. – 14. 3. 2019</a:t>
            </a:r>
            <a:endParaRPr lang="cs-CZ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869160"/>
            <a:ext cx="6400800" cy="1752600"/>
          </a:xfrm>
        </p:spPr>
        <p:txBody>
          <a:bodyPr>
            <a:normAutofit fontScale="25000" lnSpcReduction="20000"/>
          </a:bodyPr>
          <a:lstStyle/>
          <a:p>
            <a:pPr algn="l"/>
            <a:endParaRPr lang="cs-CZ" sz="7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4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Název projektu: </a:t>
            </a:r>
            <a:endParaRPr lang="cs-CZ" sz="4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4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Domovník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cs-CZ" sz="4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preventista</a:t>
            </a:r>
            <a:r>
              <a:rPr lang="cs-CZ" sz="4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účinný nástroj sociálního začleňování </a:t>
            </a:r>
            <a:r>
              <a:rPr lang="cs-CZ" sz="4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4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podpory sociálně situační prevence v obci</a:t>
            </a:r>
          </a:p>
          <a:p>
            <a:pPr algn="just"/>
            <a:endParaRPr lang="cs-CZ" sz="4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4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Registrační číslo: </a:t>
            </a:r>
            <a:endParaRPr lang="cs-CZ" sz="4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4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CZ.03.2.63/0.0/0.0/15_029/0003723</a:t>
            </a:r>
            <a:endParaRPr lang="cs-CZ" sz="4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6480"/>
            <a:ext cx="1875790" cy="828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93767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2</a:t>
            </a:fld>
            <a:endParaRPr lang="cs-CZ"/>
          </a:p>
        </p:txBody>
      </p:sp>
      <p:pic>
        <p:nvPicPr>
          <p:cNvPr id="4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32656"/>
            <a:ext cx="2160240" cy="447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56480"/>
            <a:ext cx="1083702" cy="32407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ovéPole 6"/>
          <p:cNvSpPr txBox="1"/>
          <p:nvPr/>
        </p:nvSpPr>
        <p:spPr>
          <a:xfrm>
            <a:off x="467544" y="1052736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Vzdělávání domovníků-</a:t>
            </a:r>
            <a:r>
              <a:rPr lang="cs-CZ" sz="2000" b="1" dirty="0" err="1" smtClean="0"/>
              <a:t>preventistů</a:t>
            </a:r>
            <a:r>
              <a:rPr lang="cs-CZ" sz="2000" b="1" dirty="0" smtClean="0"/>
              <a:t> v rámci projektu „Domovník-</a:t>
            </a:r>
            <a:r>
              <a:rPr lang="cs-CZ" sz="2000" b="1" dirty="0" err="1" smtClean="0"/>
              <a:t>preventista</a:t>
            </a:r>
            <a:r>
              <a:rPr lang="cs-CZ" sz="2000" b="1" dirty="0" smtClean="0"/>
              <a:t>“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1739" y="1628084"/>
            <a:ext cx="216024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      Rok 2018</a:t>
            </a:r>
          </a:p>
          <a:p>
            <a:pPr marL="342900" indent="-342900">
              <a:buAutoNum type="arabicPeriod"/>
            </a:pPr>
            <a:r>
              <a:rPr lang="cs-CZ" dirty="0" smtClean="0"/>
              <a:t>Vstupní vzdělávání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Průběžné vzdělávání I.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Průběžné vzdělávání II.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Průběžné vzdělávání III.</a:t>
            </a:r>
          </a:p>
          <a:p>
            <a:endParaRPr lang="cs-CZ" dirty="0" smtClean="0"/>
          </a:p>
          <a:p>
            <a:r>
              <a:rPr lang="cs-CZ" dirty="0" smtClean="0"/>
              <a:t>5.   Supervize I.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24225" y="6296500"/>
            <a:ext cx="4572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000" dirty="0">
                <a:latin typeface="Arial" panose="020B0604020202020204" pitchFamily="34" charset="0"/>
                <a:cs typeface="Arial" panose="020B0604020202020204" pitchFamily="34" charset="0"/>
              </a:rPr>
              <a:t>Domovník – </a:t>
            </a:r>
            <a:r>
              <a:rPr lang="cs-CZ" sz="1000" dirty="0" err="1">
                <a:latin typeface="Arial" panose="020B0604020202020204" pitchFamily="34" charset="0"/>
                <a:cs typeface="Arial" panose="020B0604020202020204" pitchFamily="34" charset="0"/>
              </a:rPr>
              <a:t>preventista</a:t>
            </a:r>
            <a:r>
              <a:rPr lang="cs-CZ" sz="1000" dirty="0">
                <a:latin typeface="Arial" panose="020B0604020202020204" pitchFamily="34" charset="0"/>
                <a:cs typeface="Arial" panose="020B0604020202020204" pitchFamily="34" charset="0"/>
              </a:rPr>
              <a:t>, účinný nástroj sociálního začleňování a podpory sociálně situační prevence v </a:t>
            </a:r>
            <a:r>
              <a:rPr lang="cs-CZ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obci.</a:t>
            </a:r>
            <a:endParaRPr lang="cs-CZ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195736" y="659639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b="1" dirty="0">
                <a:latin typeface="Arial" panose="020B0604020202020204" pitchFamily="34" charset="0"/>
                <a:cs typeface="Arial" panose="020B0604020202020204" pitchFamily="34" charset="0"/>
              </a:rPr>
              <a:t>Registrační číslo: </a:t>
            </a:r>
            <a:r>
              <a:rPr lang="cs-CZ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CZ.03.2.63/0.0/0.0/15_029/0003723</a:t>
            </a:r>
            <a:endParaRPr lang="cs-CZ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88024" y="5928672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DP Valašské Meziříčí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372200" y="1628084"/>
            <a:ext cx="216024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      Rok 2019</a:t>
            </a:r>
          </a:p>
          <a:p>
            <a:endParaRPr lang="cs-CZ" b="1" dirty="0" smtClean="0"/>
          </a:p>
          <a:p>
            <a:pPr marL="342900" indent="-342900">
              <a:buAutoNum type="arabicPeriod"/>
            </a:pPr>
            <a:r>
              <a:rPr lang="cs-CZ" dirty="0" smtClean="0"/>
              <a:t>Průběžné vzdělávání IV.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Průběžné vzdělávání V.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Průběžné vzdělávání VI.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 smtClean="0"/>
          </a:p>
          <a:p>
            <a:r>
              <a:rPr lang="cs-CZ" dirty="0"/>
              <a:t>4</a:t>
            </a:r>
            <a:r>
              <a:rPr lang="cs-CZ" dirty="0" smtClean="0"/>
              <a:t>.   Supervize II.</a:t>
            </a:r>
            <a:endParaRPr lang="cs-CZ" dirty="0"/>
          </a:p>
        </p:txBody>
      </p:sp>
      <p:pic>
        <p:nvPicPr>
          <p:cNvPr id="1026" name="Picture 2" descr="E:\Transcend\Disk 500GB 28.10.2015\prevence\My Passport 500\Domovník preventista\Města DP\Ralsko\průběžné IV. 8.2.2019\P2080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452846"/>
            <a:ext cx="3275856" cy="245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G:\Transcend\Disk 500GB 28.10.2015\prevence\My Passport 500\Domovník preventista\Města DP\Valašské Meziřičí\Průběžné školení IV.8.3.2019\P30800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033419"/>
            <a:ext cx="3275856" cy="2456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024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3</a:t>
            </a:fld>
            <a:endParaRPr lang="cs-CZ"/>
          </a:p>
        </p:txBody>
      </p:sp>
      <p:pic>
        <p:nvPicPr>
          <p:cNvPr id="4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32656"/>
            <a:ext cx="2160240" cy="447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56480"/>
            <a:ext cx="1083702" cy="32407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ovéPole 6"/>
          <p:cNvSpPr txBox="1"/>
          <p:nvPr/>
        </p:nvSpPr>
        <p:spPr>
          <a:xfrm>
            <a:off x="467544" y="1052736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Vzdělávání domovníků-</a:t>
            </a:r>
            <a:r>
              <a:rPr lang="cs-CZ" sz="2000" b="1" dirty="0" err="1" smtClean="0"/>
              <a:t>preventistů</a:t>
            </a:r>
            <a:r>
              <a:rPr lang="cs-CZ" sz="2000" b="1" dirty="0" smtClean="0"/>
              <a:t> v rámci projektu „Domovník-</a:t>
            </a:r>
            <a:r>
              <a:rPr lang="cs-CZ" sz="2000" b="1" dirty="0" err="1" smtClean="0"/>
              <a:t>preventista</a:t>
            </a:r>
            <a:r>
              <a:rPr lang="cs-CZ" sz="2000" b="1" dirty="0" smtClean="0"/>
              <a:t>“</a:t>
            </a:r>
            <a:endParaRPr lang="cs-CZ" sz="2000" b="1" dirty="0"/>
          </a:p>
        </p:txBody>
      </p:sp>
      <p:sp>
        <p:nvSpPr>
          <p:cNvPr id="12" name="Podnadpis 2"/>
          <p:cNvSpPr txBox="1">
            <a:spLocks/>
          </p:cNvSpPr>
          <p:nvPr/>
        </p:nvSpPr>
        <p:spPr>
          <a:xfrm>
            <a:off x="-2412776" y="4221088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7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cs-CZ" sz="4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4225" y="6296500"/>
            <a:ext cx="4572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000" dirty="0">
                <a:latin typeface="Arial" panose="020B0604020202020204" pitchFamily="34" charset="0"/>
                <a:cs typeface="Arial" panose="020B0604020202020204" pitchFamily="34" charset="0"/>
              </a:rPr>
              <a:t>Domovník – </a:t>
            </a:r>
            <a:r>
              <a:rPr lang="cs-CZ" sz="1000" dirty="0" err="1">
                <a:latin typeface="Arial" panose="020B0604020202020204" pitchFamily="34" charset="0"/>
                <a:cs typeface="Arial" panose="020B0604020202020204" pitchFamily="34" charset="0"/>
              </a:rPr>
              <a:t>preventista</a:t>
            </a:r>
            <a:r>
              <a:rPr lang="cs-CZ" sz="1000" dirty="0">
                <a:latin typeface="Arial" panose="020B0604020202020204" pitchFamily="34" charset="0"/>
                <a:cs typeface="Arial" panose="020B0604020202020204" pitchFamily="34" charset="0"/>
              </a:rPr>
              <a:t>, účinný nástroj sociálního začleňování a podpory sociálně situační prevence v </a:t>
            </a:r>
            <a:r>
              <a:rPr lang="cs-CZ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obci.</a:t>
            </a:r>
            <a:endParaRPr lang="cs-CZ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195736" y="659639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b="1" dirty="0">
                <a:latin typeface="Arial" panose="020B0604020202020204" pitchFamily="34" charset="0"/>
                <a:cs typeface="Arial" panose="020B0604020202020204" pitchFamily="34" charset="0"/>
              </a:rPr>
              <a:t>Registrační číslo: </a:t>
            </a:r>
            <a:r>
              <a:rPr lang="cs-CZ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CZ.03.2.63/0.0/0.0/15_029/0003723</a:t>
            </a:r>
            <a:endParaRPr lang="cs-CZ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G:\Disk 500GB 28.10.2015\prevence\My Passport 500\Domovník preventista\Domovník vstupní vzd\foto DP úvod\P111001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888" y="1628800"/>
            <a:ext cx="345669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80032" y="1628800"/>
            <a:ext cx="459602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Vstupní vzdělávání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c</a:t>
            </a:r>
            <a:r>
              <a:rPr lang="cs-CZ" dirty="0" smtClean="0"/>
              <a:t>íle projektu „Domovník-</a:t>
            </a:r>
            <a:r>
              <a:rPr lang="cs-CZ" dirty="0" err="1" smtClean="0"/>
              <a:t>preventista</a:t>
            </a:r>
            <a:r>
              <a:rPr lang="cs-CZ" dirty="0" smtClean="0"/>
              <a:t>“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f</a:t>
            </a:r>
            <a:r>
              <a:rPr lang="cs-CZ" dirty="0" smtClean="0"/>
              <a:t>unkce garanta domovníka-</a:t>
            </a:r>
            <a:r>
              <a:rPr lang="cs-CZ" dirty="0" err="1" smtClean="0"/>
              <a:t>preventisty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p</a:t>
            </a:r>
            <a:r>
              <a:rPr lang="cs-CZ" dirty="0" smtClean="0"/>
              <a:t>ostavení domovníka-</a:t>
            </a:r>
            <a:r>
              <a:rPr lang="cs-CZ" dirty="0" err="1" smtClean="0"/>
              <a:t>preventisty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o</a:t>
            </a:r>
            <a:r>
              <a:rPr lang="cs-CZ" dirty="0" smtClean="0"/>
              <a:t>bsah práce domovníka-</a:t>
            </a:r>
            <a:r>
              <a:rPr lang="cs-CZ" dirty="0" err="1" smtClean="0"/>
              <a:t>preventisty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e</a:t>
            </a:r>
            <a:r>
              <a:rPr lang="cs-CZ" dirty="0" smtClean="0"/>
              <a:t>tika v práci domovníka-</a:t>
            </a:r>
            <a:r>
              <a:rPr lang="cs-CZ" dirty="0" err="1" smtClean="0"/>
              <a:t>preventisty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z</a:t>
            </a:r>
            <a:r>
              <a:rPr lang="cs-CZ" dirty="0" smtClean="0"/>
              <a:t>áklady komunikačních dovedností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ř</a:t>
            </a:r>
            <a:r>
              <a:rPr lang="cs-CZ" dirty="0" smtClean="0"/>
              <a:t>ešení konfliktních situací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psychické zvolňování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  <p:pic>
        <p:nvPicPr>
          <p:cNvPr id="2051" name="Picture 3" descr="G:\Disk 500GB 28.10.2015\prevence\My Passport 500\Domovník preventista\Města DP\Žďár nad Sázavou\Úvodí školení 1.2.2018\foto Ždár\P201001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229" y="4547850"/>
            <a:ext cx="1834107" cy="1375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G:\Disk 500GB 28.10.2015\prevence\My Passport 500\Domovník preventista\Města DP\Vysoké mýto\Úvodní školení 9.2.2018\foto VM úv.šk\P209001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916" y="4547850"/>
            <a:ext cx="1823278" cy="1388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G:\Disk 500GB 28.10.2015\prevence\My Passport 500\Domovník preventista\Města DP\Ralsko\Vstupní šk 15.2.a 3.4.2018\Foto DP\P215001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050" y="4534458"/>
            <a:ext cx="1894583" cy="1375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G:\Disk 500GB 28.10.2015\prevence\My Passport 500\Domovník preventista\Města DP\Nový Bydžov\Úvodní školení 6.2.2018\foto Bydžov\P206000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684" y="4534458"/>
            <a:ext cx="1769902" cy="1388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643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4</a:t>
            </a:fld>
            <a:endParaRPr lang="cs-CZ"/>
          </a:p>
        </p:txBody>
      </p:sp>
      <p:pic>
        <p:nvPicPr>
          <p:cNvPr id="4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32656"/>
            <a:ext cx="2160240" cy="447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56480"/>
            <a:ext cx="1083702" cy="32407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ovéPole 6"/>
          <p:cNvSpPr txBox="1"/>
          <p:nvPr/>
        </p:nvSpPr>
        <p:spPr>
          <a:xfrm>
            <a:off x="467544" y="1052736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Vzdělávání domovníků-</a:t>
            </a:r>
            <a:r>
              <a:rPr lang="cs-CZ" sz="2000" b="1" dirty="0" err="1" smtClean="0"/>
              <a:t>preventistů</a:t>
            </a:r>
            <a:r>
              <a:rPr lang="cs-CZ" sz="2000" b="1" dirty="0" smtClean="0"/>
              <a:t> v rámci projektu „Domovník-</a:t>
            </a:r>
            <a:r>
              <a:rPr lang="cs-CZ" sz="2000" b="1" dirty="0" err="1" smtClean="0"/>
              <a:t>preventista</a:t>
            </a:r>
            <a:r>
              <a:rPr lang="cs-CZ" sz="2000" b="1" dirty="0" smtClean="0"/>
              <a:t>“</a:t>
            </a:r>
            <a:endParaRPr lang="cs-CZ" sz="2000" b="1" dirty="0"/>
          </a:p>
        </p:txBody>
      </p:sp>
      <p:sp>
        <p:nvSpPr>
          <p:cNvPr id="12" name="Podnadpis 2"/>
          <p:cNvSpPr txBox="1">
            <a:spLocks/>
          </p:cNvSpPr>
          <p:nvPr/>
        </p:nvSpPr>
        <p:spPr>
          <a:xfrm>
            <a:off x="-2412776" y="4221088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7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cs-CZ" sz="4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4225" y="6296500"/>
            <a:ext cx="4572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000" dirty="0">
                <a:latin typeface="Arial" panose="020B0604020202020204" pitchFamily="34" charset="0"/>
                <a:cs typeface="Arial" panose="020B0604020202020204" pitchFamily="34" charset="0"/>
              </a:rPr>
              <a:t>Domovník – </a:t>
            </a:r>
            <a:r>
              <a:rPr lang="cs-CZ" sz="1000" dirty="0" err="1">
                <a:latin typeface="Arial" panose="020B0604020202020204" pitchFamily="34" charset="0"/>
                <a:cs typeface="Arial" panose="020B0604020202020204" pitchFamily="34" charset="0"/>
              </a:rPr>
              <a:t>preventista</a:t>
            </a:r>
            <a:r>
              <a:rPr lang="cs-CZ" sz="1000" dirty="0">
                <a:latin typeface="Arial" panose="020B0604020202020204" pitchFamily="34" charset="0"/>
                <a:cs typeface="Arial" panose="020B0604020202020204" pitchFamily="34" charset="0"/>
              </a:rPr>
              <a:t>, účinný nástroj sociálního začleňování a podpory sociálně situační prevence v </a:t>
            </a:r>
            <a:r>
              <a:rPr lang="cs-CZ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obci.</a:t>
            </a:r>
            <a:endParaRPr lang="cs-CZ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195736" y="659639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b="1" dirty="0">
                <a:latin typeface="Arial" panose="020B0604020202020204" pitchFamily="34" charset="0"/>
                <a:cs typeface="Arial" panose="020B0604020202020204" pitchFamily="34" charset="0"/>
              </a:rPr>
              <a:t>Registrační číslo: </a:t>
            </a:r>
            <a:r>
              <a:rPr lang="cs-CZ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CZ.03.2.63/0.0/0.0/15_029/0003723</a:t>
            </a:r>
            <a:endParaRPr lang="cs-CZ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131840" y="1613794"/>
            <a:ext cx="45960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Průběžné vzdělávání I.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p</a:t>
            </a:r>
            <a:r>
              <a:rPr lang="cs-CZ" dirty="0" smtClean="0"/>
              <a:t>revence kriminality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právní minimum v práci </a:t>
            </a:r>
          </a:p>
          <a:p>
            <a:r>
              <a:rPr lang="cs-CZ" dirty="0"/>
              <a:t> </a:t>
            </a:r>
            <a:r>
              <a:rPr lang="cs-CZ" dirty="0" smtClean="0"/>
              <a:t>     domovníka-</a:t>
            </a:r>
            <a:r>
              <a:rPr lang="cs-CZ" dirty="0" err="1" smtClean="0"/>
              <a:t>preventisty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d</a:t>
            </a:r>
            <a:r>
              <a:rPr lang="cs-CZ" dirty="0" smtClean="0"/>
              <a:t>omovní řád</a:t>
            </a:r>
          </a:p>
          <a:p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  <p:pic>
        <p:nvPicPr>
          <p:cNvPr id="3074" name="Picture 2" descr="G:\Disk 500GB 28.10.2015\prevence\My Passport 500\Domovník preventista\Města DP\Žďár nad Sázavou\Průběžné školení 16.4.2018\foto\P41600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996423" y="1999539"/>
            <a:ext cx="3005392" cy="2253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G:\Disk 500GB 28.10.2015\prevence\My Passport 500\Domovník preventista\Města DP\Vysoké mýto\průb.školení 17.4.2018\foto\P417000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20" y="4797152"/>
            <a:ext cx="1724435" cy="1293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G:\Disk 500GB 28.10.2015\prevence\My Passport 500\Domovník preventista\Města DP\Valašské Meziřičí\průběžné školení I. 23.5.2018\foto\IMG_20180523_12221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165" y="1641731"/>
            <a:ext cx="2196627" cy="292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isk 500GB 28.10.2015\prevence\My Passport 500\Domovník preventista\domovník od JG\srpen 2018\foto gajdoš DP srpen 2018\Varnsdorf prš I 8 2018\P823001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705" y="4797152"/>
            <a:ext cx="1728351" cy="12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Disk 500GB 28.10.2015\prevence\My Passport 500\Domovník preventista\Města DP\Ralsko\průběžné šk. 4.4.2018\Foto DP\P403000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930" y="4751702"/>
            <a:ext cx="2557109" cy="1917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Disk 500GB 28.10.2015\prevence\My Passport 500\Domovník preventista\Města DP\Žďár nad Sázavou\Průběžné školení 16.4.2018\foto\P4160001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59" y="4797152"/>
            <a:ext cx="1728797" cy="12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F:\Disk 500GB 28.10.2015\prevence\My Passport 500\Domovník preventista\Města DP\Nový Bydžov\průběžné šk. 11.4.2018\foto\P4110012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2332" y="3291389"/>
            <a:ext cx="1728796" cy="1296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F:\Disk 500GB 28.10.2015\prevence\My Passport 500\Domovník preventista\domovník od JG\srpen 2018\foto gajdoš DP srpen 2018\Varnsdorf prš I 8 2018\P8230007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9951" y="3308690"/>
            <a:ext cx="1682223" cy="126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550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5</a:t>
            </a:fld>
            <a:endParaRPr lang="cs-CZ"/>
          </a:p>
        </p:txBody>
      </p:sp>
      <p:pic>
        <p:nvPicPr>
          <p:cNvPr id="4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32656"/>
            <a:ext cx="2160240" cy="447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56480"/>
            <a:ext cx="1083702" cy="32407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ovéPole 6"/>
          <p:cNvSpPr txBox="1"/>
          <p:nvPr/>
        </p:nvSpPr>
        <p:spPr>
          <a:xfrm>
            <a:off x="467544" y="1052736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Vzdělávání domovníků-</a:t>
            </a:r>
            <a:r>
              <a:rPr lang="cs-CZ" sz="2000" b="1" dirty="0" err="1" smtClean="0"/>
              <a:t>preventistů</a:t>
            </a:r>
            <a:r>
              <a:rPr lang="cs-CZ" sz="2000" b="1" dirty="0" smtClean="0"/>
              <a:t> v rámci projektu „Domovník-</a:t>
            </a:r>
            <a:r>
              <a:rPr lang="cs-CZ" sz="2000" b="1" dirty="0" err="1" smtClean="0"/>
              <a:t>preventista</a:t>
            </a:r>
            <a:r>
              <a:rPr lang="cs-CZ" sz="2000" b="1" dirty="0" smtClean="0"/>
              <a:t>“</a:t>
            </a:r>
            <a:endParaRPr lang="cs-CZ" sz="2000" b="1" dirty="0"/>
          </a:p>
        </p:txBody>
      </p:sp>
      <p:sp>
        <p:nvSpPr>
          <p:cNvPr id="12" name="Podnadpis 2"/>
          <p:cNvSpPr txBox="1">
            <a:spLocks/>
          </p:cNvSpPr>
          <p:nvPr/>
        </p:nvSpPr>
        <p:spPr>
          <a:xfrm>
            <a:off x="-2412776" y="4221088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7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cs-CZ" sz="4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4225" y="6296500"/>
            <a:ext cx="4572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000" dirty="0">
                <a:latin typeface="Arial" panose="020B0604020202020204" pitchFamily="34" charset="0"/>
                <a:cs typeface="Arial" panose="020B0604020202020204" pitchFamily="34" charset="0"/>
              </a:rPr>
              <a:t>Domovník – </a:t>
            </a:r>
            <a:r>
              <a:rPr lang="cs-CZ" sz="1000" dirty="0" err="1">
                <a:latin typeface="Arial" panose="020B0604020202020204" pitchFamily="34" charset="0"/>
                <a:cs typeface="Arial" panose="020B0604020202020204" pitchFamily="34" charset="0"/>
              </a:rPr>
              <a:t>preventista</a:t>
            </a:r>
            <a:r>
              <a:rPr lang="cs-CZ" sz="1000" dirty="0">
                <a:latin typeface="Arial" panose="020B0604020202020204" pitchFamily="34" charset="0"/>
                <a:cs typeface="Arial" panose="020B0604020202020204" pitchFamily="34" charset="0"/>
              </a:rPr>
              <a:t>, účinný nástroj sociálního začleňování a podpory sociálně situační prevence v </a:t>
            </a:r>
            <a:r>
              <a:rPr lang="cs-CZ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obci.</a:t>
            </a:r>
            <a:endParaRPr lang="cs-CZ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195736" y="659639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b="1" dirty="0">
                <a:latin typeface="Arial" panose="020B0604020202020204" pitchFamily="34" charset="0"/>
                <a:cs typeface="Arial" panose="020B0604020202020204" pitchFamily="34" charset="0"/>
              </a:rPr>
              <a:t>Registrační číslo: </a:t>
            </a:r>
            <a:r>
              <a:rPr lang="cs-CZ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CZ.03.2.63/0.0/0.0/15_029/0003723</a:t>
            </a:r>
            <a:endParaRPr lang="cs-CZ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24448" y="1613793"/>
            <a:ext cx="45960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Průběžné vzdělávání II.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k</a:t>
            </a:r>
            <a:r>
              <a:rPr lang="cs-CZ" dirty="0" smtClean="0"/>
              <a:t>omunikační dovednosti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s</a:t>
            </a:r>
            <a:r>
              <a:rPr lang="cs-CZ" dirty="0" smtClean="0"/>
              <a:t>tres v práci </a:t>
            </a:r>
          </a:p>
          <a:p>
            <a:r>
              <a:rPr lang="cs-CZ" dirty="0"/>
              <a:t> </a:t>
            </a:r>
            <a:r>
              <a:rPr lang="cs-CZ" dirty="0" smtClean="0"/>
              <a:t>    domovníka-</a:t>
            </a:r>
            <a:r>
              <a:rPr lang="cs-CZ" dirty="0" err="1" smtClean="0"/>
              <a:t>preventisty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o</a:t>
            </a:r>
            <a:r>
              <a:rPr lang="cs-CZ" dirty="0" smtClean="0"/>
              <a:t>bsah práce a pracovní vztahy s ostatními partnery prevence kriminality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  <p:pic>
        <p:nvPicPr>
          <p:cNvPr id="4098" name="Picture 2" descr="G:\Disk 500GB 28.10.2015\prevence\My Passport 500\Domovník preventista\Města DP\Nový Bydžov\průběžné školení II. 27.6.2018\foto\P627000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12" y="1613793"/>
            <a:ext cx="2936392" cy="2202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G:\Disk 500GB 28.10.2015\prevence\My Passport 500\Domovník preventista\Města DP\Ralsko\průběžné šk II. 9.7.2018\foto\P710003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97" y="4029706"/>
            <a:ext cx="2000288" cy="1500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G:\Disk 500GB 28.10.2015\prevence\My Passport 500\Domovník preventista\Města DP\Valašské Meziřičí\průběžné školení II. 20.6.2018\foto\P620010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7914" y="4029706"/>
            <a:ext cx="2024425" cy="1500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G:\Disk 500GB 28.10.2015\prevence\My Passport 500\Domovník preventista\Města DP\Vysoké mýto\průb.školeni II 12.6.2018\foto\domovník a mento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471048"/>
            <a:ext cx="2000288" cy="1500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G:\Disk 500GB 28.10.2015\prevence\My Passport 500\Domovník preventista\Města DP\Žďár nad Sázavou\průběžné školení II.21.6.2018\foto\P621013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825" y="3471048"/>
            <a:ext cx="1959534" cy="148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Disk 500GB 28.10.2015\prevence\My Passport 500\Domovník preventista\domovník od JG\srpen 2018\foto gajdoš DP srpen 2018\Břeclav prš II 8 2018\P8060006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51" y="5100047"/>
            <a:ext cx="1964274" cy="147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isk 500GB 28.10.2015\prevence\My Passport 500\Domovník preventista\domovník od JG\srpen 2018\foto gajdoš DP srpen 2018\Kladno prš II 8 2018\P8140016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0043" y="5122937"/>
            <a:ext cx="1964275" cy="1473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isk 500GB 28.10.2015\prevence\My Passport 500\Domovník preventista\domovník od JG\srpen 2018\foto gajdoš DP srpen 2018\Varnsdorf prš II 8 2018\P8230002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39" y="5604543"/>
            <a:ext cx="1080567" cy="810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isk 500GB 28.10.2015\prevence\My Passport 500\Domovník preventista\domovník od JG\srpen 2018\foto gajdoš DP srpen 2018\Kladno prš II 8 2018\P8140013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811" y="5604543"/>
            <a:ext cx="1115900" cy="810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F:\Disk 500GB 28.10.2015\prevence\My Passport 500\Domovník preventista\domovník od JG\srpen 2018\foto gajdoš DP srpen 2018\Břeclav prš II 8 2018\P8060011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058" y="5604543"/>
            <a:ext cx="1080568" cy="810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586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6</a:t>
            </a:fld>
            <a:endParaRPr lang="cs-CZ"/>
          </a:p>
        </p:txBody>
      </p:sp>
      <p:pic>
        <p:nvPicPr>
          <p:cNvPr id="4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32656"/>
            <a:ext cx="2160240" cy="447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56480"/>
            <a:ext cx="1083702" cy="32407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ovéPole 6"/>
          <p:cNvSpPr txBox="1"/>
          <p:nvPr/>
        </p:nvSpPr>
        <p:spPr>
          <a:xfrm>
            <a:off x="467544" y="1052736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Vzdělávání domovníků-</a:t>
            </a:r>
            <a:r>
              <a:rPr lang="cs-CZ" sz="2000" b="1" dirty="0" err="1" smtClean="0"/>
              <a:t>preventistů</a:t>
            </a:r>
            <a:r>
              <a:rPr lang="cs-CZ" sz="2000" b="1" dirty="0" smtClean="0"/>
              <a:t> v rámci projektu „Domovník-</a:t>
            </a:r>
            <a:r>
              <a:rPr lang="cs-CZ" sz="2000" b="1" dirty="0" err="1" smtClean="0"/>
              <a:t>preventista</a:t>
            </a:r>
            <a:r>
              <a:rPr lang="cs-CZ" sz="2000" b="1" dirty="0" smtClean="0"/>
              <a:t>“</a:t>
            </a:r>
            <a:endParaRPr lang="cs-CZ" sz="2000" b="1" dirty="0"/>
          </a:p>
        </p:txBody>
      </p:sp>
      <p:sp>
        <p:nvSpPr>
          <p:cNvPr id="9" name="Obdélník 8"/>
          <p:cNvSpPr/>
          <p:nvPr/>
        </p:nvSpPr>
        <p:spPr>
          <a:xfrm>
            <a:off x="224225" y="6296500"/>
            <a:ext cx="4572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000" dirty="0">
                <a:latin typeface="Arial" panose="020B0604020202020204" pitchFamily="34" charset="0"/>
                <a:cs typeface="Arial" panose="020B0604020202020204" pitchFamily="34" charset="0"/>
              </a:rPr>
              <a:t>Domovník – </a:t>
            </a:r>
            <a:r>
              <a:rPr lang="cs-CZ" sz="1000" dirty="0" err="1">
                <a:latin typeface="Arial" panose="020B0604020202020204" pitchFamily="34" charset="0"/>
                <a:cs typeface="Arial" panose="020B0604020202020204" pitchFamily="34" charset="0"/>
              </a:rPr>
              <a:t>preventista</a:t>
            </a:r>
            <a:r>
              <a:rPr lang="cs-CZ" sz="1000" dirty="0">
                <a:latin typeface="Arial" panose="020B0604020202020204" pitchFamily="34" charset="0"/>
                <a:cs typeface="Arial" panose="020B0604020202020204" pitchFamily="34" charset="0"/>
              </a:rPr>
              <a:t>, účinný nástroj sociálního začleňování a podpory sociálně situační prevence v </a:t>
            </a:r>
            <a:r>
              <a:rPr lang="cs-CZ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obci.</a:t>
            </a:r>
            <a:endParaRPr lang="cs-CZ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195736" y="659639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b="1" dirty="0">
                <a:latin typeface="Arial" panose="020B0604020202020204" pitchFamily="34" charset="0"/>
                <a:cs typeface="Arial" panose="020B0604020202020204" pitchFamily="34" charset="0"/>
              </a:rPr>
              <a:t>Registrační číslo: </a:t>
            </a:r>
            <a:r>
              <a:rPr lang="cs-CZ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CZ.03.2.63/0.0/0.0/15_029/0003723</a:t>
            </a:r>
            <a:endParaRPr lang="cs-CZ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73789" y="1497147"/>
            <a:ext cx="45960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Průběžné vzdělávání III</a:t>
            </a:r>
            <a:r>
              <a:rPr lang="cs-CZ" b="1" dirty="0" smtClean="0"/>
              <a:t>.  </a:t>
            </a:r>
            <a:r>
              <a:rPr lang="cs-CZ" b="1" dirty="0" smtClean="0"/>
              <a:t>– </a:t>
            </a:r>
            <a:r>
              <a:rPr lang="cs-CZ" b="1" dirty="0"/>
              <a:t>o</a:t>
            </a:r>
            <a:r>
              <a:rPr lang="cs-CZ" b="1" dirty="0" smtClean="0"/>
              <a:t>pakovací školení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o</a:t>
            </a:r>
            <a:r>
              <a:rPr lang="cs-CZ" dirty="0" smtClean="0"/>
              <a:t>pakování vstupního vzdělávání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o</a:t>
            </a:r>
            <a:r>
              <a:rPr lang="cs-CZ" dirty="0" smtClean="0"/>
              <a:t>pakování průběžného vzdělávání I.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opakování průběžného vzdělávání </a:t>
            </a:r>
            <a:r>
              <a:rPr lang="cs-CZ" dirty="0" smtClean="0"/>
              <a:t>II.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p</a:t>
            </a:r>
            <a:r>
              <a:rPr lang="cs-CZ" dirty="0" smtClean="0"/>
              <a:t>osouzení úrovně zapojení teorie </a:t>
            </a:r>
          </a:p>
          <a:p>
            <a:r>
              <a:rPr lang="cs-CZ" dirty="0"/>
              <a:t> </a:t>
            </a:r>
            <a:r>
              <a:rPr lang="cs-CZ" dirty="0" smtClean="0"/>
              <a:t>     do vlastní práce domovníka-</a:t>
            </a:r>
            <a:r>
              <a:rPr lang="cs-CZ" dirty="0" err="1" smtClean="0"/>
              <a:t>preventisty</a:t>
            </a: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  <p:pic>
        <p:nvPicPr>
          <p:cNvPr id="5122" name="Picture 2" descr="G:\Disk 500GB 28.10.2015\prevence\My Passport 500\Domovník preventista\Města DP\Břeclav\Průběžné III\foto\PA0200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3036" y="4571714"/>
            <a:ext cx="2160239" cy="1620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G:\Disk 500GB 28.10.2015\prevence\My Passport 500\Domovník preventista\Města DP\Kadaň\opakovací I. 16.10.2018\foto\PA16001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422" y="4591658"/>
            <a:ext cx="2129314" cy="1596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F:\Disk 500GB 28.10.2015\prevence\My Passport 500\Domovník preventista\Města DP\Valašské Meziřičí\průběžné školení III. 25.10.2018\foto\IMG_206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077" y="1551367"/>
            <a:ext cx="3292945" cy="2469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F:\Disk 500GB 28.10.2015\prevence\My Passport 500\Domovník preventista\Města DP\Žďár nad Sázavou\Opakovací školení I.13.9.2018\foto\P913004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252514"/>
            <a:ext cx="1469453" cy="1101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F:\Disk 500GB 28.10.2015\prevence\My Passport 500\Domovník preventista\Města DP\Valašské Meziřičí\průběžné školení III. 25.10.2018\foto\PA25001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19" y="4556870"/>
            <a:ext cx="2160239" cy="1620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F:\Disk 500GB 28.10.2015\prevence\My Passport 500\Domovník preventista\Města DP\Valašské Meziřičí\průběžné školení III. 25.10.2018\foto\IMG_2085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252514"/>
            <a:ext cx="1474701" cy="110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F:\Disk 500GB 28.10.2015\prevence\My Passport 500\Domovník preventista\Města DP\Vysoké mýto\opak.šk.I 10.10.18\foto\PA100006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549" y="4591658"/>
            <a:ext cx="2113851" cy="1585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F:\Disk 500GB 28.10.2015\prevence\My Passport 500\Domovník preventista\Města DP\Kadaň\opakovací I. 16.10.2018\foto\PA160022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840" y="3252514"/>
            <a:ext cx="1455199" cy="109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399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7</a:t>
            </a:fld>
            <a:endParaRPr lang="cs-CZ"/>
          </a:p>
        </p:txBody>
      </p:sp>
      <p:pic>
        <p:nvPicPr>
          <p:cNvPr id="4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32656"/>
            <a:ext cx="2160240" cy="447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56480"/>
            <a:ext cx="1083702" cy="32407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ovéPole 6"/>
          <p:cNvSpPr txBox="1"/>
          <p:nvPr/>
        </p:nvSpPr>
        <p:spPr>
          <a:xfrm>
            <a:off x="467544" y="1052736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Supervize domovníků-</a:t>
            </a:r>
            <a:r>
              <a:rPr lang="cs-CZ" sz="2000" b="1" dirty="0" err="1" smtClean="0"/>
              <a:t>preventistů</a:t>
            </a:r>
            <a:r>
              <a:rPr lang="cs-CZ" sz="2000" b="1" dirty="0" smtClean="0"/>
              <a:t> v rámci projektu „Domovník-</a:t>
            </a:r>
            <a:r>
              <a:rPr lang="cs-CZ" sz="2000" b="1" dirty="0" err="1" smtClean="0"/>
              <a:t>preventista</a:t>
            </a:r>
            <a:r>
              <a:rPr lang="cs-CZ" sz="2000" b="1" dirty="0" smtClean="0"/>
              <a:t>“</a:t>
            </a:r>
            <a:endParaRPr lang="cs-CZ" sz="2000" b="1" dirty="0"/>
          </a:p>
        </p:txBody>
      </p:sp>
      <p:sp>
        <p:nvSpPr>
          <p:cNvPr id="12" name="Podnadpis 2"/>
          <p:cNvSpPr txBox="1">
            <a:spLocks/>
          </p:cNvSpPr>
          <p:nvPr/>
        </p:nvSpPr>
        <p:spPr>
          <a:xfrm>
            <a:off x="-2412776" y="4221088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7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cs-CZ" sz="4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4225" y="6296500"/>
            <a:ext cx="4572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000" dirty="0">
                <a:latin typeface="Arial" panose="020B0604020202020204" pitchFamily="34" charset="0"/>
                <a:cs typeface="Arial" panose="020B0604020202020204" pitchFamily="34" charset="0"/>
              </a:rPr>
              <a:t>Domovník – </a:t>
            </a:r>
            <a:r>
              <a:rPr lang="cs-CZ" sz="1000" dirty="0" err="1">
                <a:latin typeface="Arial" panose="020B0604020202020204" pitchFamily="34" charset="0"/>
                <a:cs typeface="Arial" panose="020B0604020202020204" pitchFamily="34" charset="0"/>
              </a:rPr>
              <a:t>preventista</a:t>
            </a:r>
            <a:r>
              <a:rPr lang="cs-CZ" sz="1000" dirty="0">
                <a:latin typeface="Arial" panose="020B0604020202020204" pitchFamily="34" charset="0"/>
                <a:cs typeface="Arial" panose="020B0604020202020204" pitchFamily="34" charset="0"/>
              </a:rPr>
              <a:t>, účinný nástroj sociálního začleňování a podpory sociálně situační prevence v </a:t>
            </a:r>
            <a:r>
              <a:rPr lang="cs-CZ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obci.</a:t>
            </a:r>
            <a:endParaRPr lang="cs-CZ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195736" y="659639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b="1" dirty="0">
                <a:latin typeface="Arial" panose="020B0604020202020204" pitchFamily="34" charset="0"/>
                <a:cs typeface="Arial" panose="020B0604020202020204" pitchFamily="34" charset="0"/>
              </a:rPr>
              <a:t>Registrační číslo: </a:t>
            </a:r>
            <a:r>
              <a:rPr lang="cs-CZ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CZ.03.2.63/0.0/0.0/15_029/0003723</a:t>
            </a:r>
            <a:endParaRPr lang="cs-CZ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1613794"/>
            <a:ext cx="83529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Cílem supervize je zjistit spokojenost domovníka-</a:t>
            </a:r>
            <a:r>
              <a:rPr lang="cs-CZ" b="1" dirty="0" err="1" smtClean="0"/>
              <a:t>preventisty</a:t>
            </a:r>
            <a:r>
              <a:rPr lang="cs-CZ" b="1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se svým zaměstnáním a postavením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pracovním prostředím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výstrojí a vybavením</a:t>
            </a:r>
          </a:p>
          <a:p>
            <a:r>
              <a:rPr lang="cs-CZ" b="1" dirty="0" smtClean="0"/>
              <a:t>Podpořit u domovníka-</a:t>
            </a:r>
            <a:r>
              <a:rPr lang="cs-CZ" b="1" dirty="0" err="1" smtClean="0"/>
              <a:t>preventisty</a:t>
            </a:r>
            <a:r>
              <a:rPr lang="cs-CZ" b="1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jeho pozitivní motivaci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cíle jeho  práce</a:t>
            </a:r>
          </a:p>
          <a:p>
            <a:r>
              <a:rPr lang="cs-CZ" b="1" dirty="0" smtClean="0"/>
              <a:t>Ověřit u domovníka-</a:t>
            </a:r>
            <a:r>
              <a:rPr lang="cs-CZ" b="1" dirty="0" err="1" smtClean="0"/>
              <a:t>preventisty</a:t>
            </a:r>
            <a:r>
              <a:rPr lang="cs-CZ" b="1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</a:t>
            </a:r>
            <a:r>
              <a:rPr lang="cs-CZ" dirty="0" smtClean="0"/>
              <a:t>bsah a kvalitu jeho práce</a:t>
            </a:r>
          </a:p>
          <a:p>
            <a:r>
              <a:rPr lang="cs-CZ"/>
              <a:t> </a:t>
            </a:r>
            <a:r>
              <a:rPr lang="cs-CZ" smtClean="0"/>
              <a:t>    </a:t>
            </a:r>
            <a:r>
              <a:rPr lang="cs-CZ" dirty="0" smtClean="0"/>
              <a:t>a s tím související autoritu</a:t>
            </a:r>
            <a:endParaRPr lang="cs-CZ" dirty="0"/>
          </a:p>
        </p:txBody>
      </p:sp>
      <p:pic>
        <p:nvPicPr>
          <p:cNvPr id="6146" name="Picture 2" descr="G:\Disk 500GB 28.10.2015\prevence\My Passport 500\Domovník preventista\Města DP\Kadaň\opakovací I. 16.10.2018\foto\PA1600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040" y="4849417"/>
            <a:ext cx="1952523" cy="1464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G:\Disk 500GB 28.10.2015\prevence\My Passport 500\Domovník preventista\Města DP\Břeclav\Supervize I\PA01001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818" y="4832241"/>
            <a:ext cx="1952523" cy="1464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G:\Disk 500GB 28.10.2015\prevence\My Passport 500\Domovník preventista\Města DP\Žďár nad Sázavou\Supervize I 14.9.2018\foto supervize\P913003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5640" y="4693991"/>
            <a:ext cx="2536763" cy="190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F:\Disk 500GB 28.10.2015\prevence\My Passport 500\Domovník preventista\Města DP\Kadaň\opakovací I. 16.10.2018\foto\PA16002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984804"/>
            <a:ext cx="3528392" cy="2646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Disk 500GB 28.10.2015\prevence\My Passport 500\Domovník preventista\Města DP\Břeclav\Supervize I\PA02004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749" y="4893582"/>
            <a:ext cx="1875129" cy="1406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42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8</a:t>
            </a:fld>
            <a:endParaRPr lang="cs-CZ"/>
          </a:p>
        </p:txBody>
      </p:sp>
      <p:pic>
        <p:nvPicPr>
          <p:cNvPr id="4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32656"/>
            <a:ext cx="2160240" cy="447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56480"/>
            <a:ext cx="1083702" cy="32407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ovéPole 6"/>
          <p:cNvSpPr txBox="1"/>
          <p:nvPr/>
        </p:nvSpPr>
        <p:spPr>
          <a:xfrm>
            <a:off x="467544" y="1052736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Vzdělávání domovníků-</a:t>
            </a:r>
            <a:r>
              <a:rPr lang="cs-CZ" sz="2000" b="1" dirty="0" err="1" smtClean="0"/>
              <a:t>preventistů</a:t>
            </a:r>
            <a:r>
              <a:rPr lang="cs-CZ" sz="2000" b="1" dirty="0" smtClean="0"/>
              <a:t> v rámci projektu „Domovník-</a:t>
            </a:r>
            <a:r>
              <a:rPr lang="cs-CZ" sz="2000" b="1" dirty="0" err="1" smtClean="0"/>
              <a:t>preventista</a:t>
            </a:r>
            <a:r>
              <a:rPr lang="cs-CZ" sz="2000" b="1" dirty="0" smtClean="0"/>
              <a:t>“</a:t>
            </a:r>
            <a:endParaRPr lang="cs-CZ" sz="2000" b="1" dirty="0"/>
          </a:p>
        </p:txBody>
      </p:sp>
      <p:sp>
        <p:nvSpPr>
          <p:cNvPr id="9" name="Obdélník 8"/>
          <p:cNvSpPr/>
          <p:nvPr/>
        </p:nvSpPr>
        <p:spPr>
          <a:xfrm>
            <a:off x="224225" y="6296500"/>
            <a:ext cx="4572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000" dirty="0">
                <a:latin typeface="Arial" panose="020B0604020202020204" pitchFamily="34" charset="0"/>
                <a:cs typeface="Arial" panose="020B0604020202020204" pitchFamily="34" charset="0"/>
              </a:rPr>
              <a:t>Domovník – </a:t>
            </a:r>
            <a:r>
              <a:rPr lang="cs-CZ" sz="1000" dirty="0" err="1">
                <a:latin typeface="Arial" panose="020B0604020202020204" pitchFamily="34" charset="0"/>
                <a:cs typeface="Arial" panose="020B0604020202020204" pitchFamily="34" charset="0"/>
              </a:rPr>
              <a:t>preventista</a:t>
            </a:r>
            <a:r>
              <a:rPr lang="cs-CZ" sz="1000" dirty="0">
                <a:latin typeface="Arial" panose="020B0604020202020204" pitchFamily="34" charset="0"/>
                <a:cs typeface="Arial" panose="020B0604020202020204" pitchFamily="34" charset="0"/>
              </a:rPr>
              <a:t>, účinný nástroj sociálního začleňování a podpory sociálně situační prevence v </a:t>
            </a:r>
            <a:r>
              <a:rPr lang="cs-CZ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obci.</a:t>
            </a:r>
            <a:endParaRPr lang="cs-CZ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195736" y="659639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b="1" dirty="0">
                <a:latin typeface="Arial" panose="020B0604020202020204" pitchFamily="34" charset="0"/>
                <a:cs typeface="Arial" panose="020B0604020202020204" pitchFamily="34" charset="0"/>
              </a:rPr>
              <a:t>Registrační číslo: </a:t>
            </a:r>
            <a:r>
              <a:rPr lang="cs-CZ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CZ.03.2.63/0.0/0.0/15_029/0003723</a:t>
            </a:r>
            <a:endParaRPr lang="cs-CZ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73789" y="1497147"/>
            <a:ext cx="45960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Průběžné vzdělávání IV.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Integrovaný záchranný systém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Členění mimořádných událostí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Mimořádné události v životě DP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Evakuace a evakuační zavazadlo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Vyhlašování mimořádných situací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  <p:pic>
        <p:nvPicPr>
          <p:cNvPr id="2050" name="Picture 2" descr="E:\Transcend\Disk 500GB 28.10.2015\prevence\My Passport 500\Domovník preventista\Města DP\Žďár nad Sázavou\Průběžné školení IV 22.1.2019\foto\P12200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646" y="1504497"/>
            <a:ext cx="3205805" cy="2404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Transcend\Disk 500GB 28.10.2015\prevence\My Passport 500\Domovník preventista\Města DP\Žďár nad Sázavou\Průběžné školení IV 22.1.2019\foto\P12200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55" y="4571714"/>
            <a:ext cx="2140446" cy="160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:\Transcend\Disk 500GB 28.10.2015\prevence\My Passport 500\Domovník preventista\Města DP\Vysoké mýto\Průběžné školení IV 30.1.2019\foto\P130000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551" y="4571713"/>
            <a:ext cx="2156487" cy="1617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E:\Transcend\Disk 500GB 28.10.2015\prevence\My Passport 500\Domovník preventista\Města DP\Ralsko\průběžné IV. 8.2.2019\P208000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215" y="4133598"/>
            <a:ext cx="3205805" cy="2436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E:\Transcend\Disk 500GB 28.10.2015\prevence\My Passport 500\Domovník preventista\Města DP\Nový Bydžov\Průběžné IV. 19.2.2019\P2190046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245247"/>
            <a:ext cx="1658058" cy="1243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E:\Transcend\Disk 500GB 28.10.2015\prevence\My Passport 500\Domovník preventista\Města DP\Břeclav\Průběžné IV\foto\P305000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153" y="3269683"/>
            <a:ext cx="1632144" cy="1223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G:\Transcend\Disk 500GB 28.10.2015\prevence\My Passport 500\Domovník preventista\Města DP\Valašské Meziřičí\Průběžné školení IV.8.3.2019\P3080006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68" y="3269683"/>
            <a:ext cx="1375001" cy="103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4581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9</a:t>
            </a:fld>
            <a:endParaRPr lang="cs-CZ"/>
          </a:p>
        </p:txBody>
      </p:sp>
      <p:pic>
        <p:nvPicPr>
          <p:cNvPr id="4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32656"/>
            <a:ext cx="2160240" cy="447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56480"/>
            <a:ext cx="1083702" cy="32407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ovéPole 6"/>
          <p:cNvSpPr txBox="1"/>
          <p:nvPr/>
        </p:nvSpPr>
        <p:spPr>
          <a:xfrm>
            <a:off x="467544" y="1052736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Vzdělávání domovníků-</a:t>
            </a:r>
            <a:r>
              <a:rPr lang="cs-CZ" sz="2000" b="1" dirty="0" err="1" smtClean="0"/>
              <a:t>preventistů</a:t>
            </a:r>
            <a:r>
              <a:rPr lang="cs-CZ" sz="2000" b="1" dirty="0" smtClean="0"/>
              <a:t> v rámci projektu „Domovník-</a:t>
            </a:r>
            <a:r>
              <a:rPr lang="cs-CZ" sz="2000" b="1" dirty="0" err="1" smtClean="0"/>
              <a:t>preventista</a:t>
            </a:r>
            <a:r>
              <a:rPr lang="cs-CZ" sz="2000" b="1" dirty="0" smtClean="0"/>
              <a:t>“</a:t>
            </a:r>
            <a:endParaRPr lang="cs-CZ" sz="2000" b="1" dirty="0"/>
          </a:p>
        </p:txBody>
      </p:sp>
      <p:sp>
        <p:nvSpPr>
          <p:cNvPr id="12" name="Podnadpis 2"/>
          <p:cNvSpPr txBox="1">
            <a:spLocks/>
          </p:cNvSpPr>
          <p:nvPr/>
        </p:nvSpPr>
        <p:spPr>
          <a:xfrm>
            <a:off x="-2412776" y="4221088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7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cs-CZ" sz="4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4225" y="6296500"/>
            <a:ext cx="4572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000" dirty="0">
                <a:latin typeface="Arial" panose="020B0604020202020204" pitchFamily="34" charset="0"/>
                <a:cs typeface="Arial" panose="020B0604020202020204" pitchFamily="34" charset="0"/>
              </a:rPr>
              <a:t>Domovník – </a:t>
            </a:r>
            <a:r>
              <a:rPr lang="cs-CZ" sz="1000" dirty="0" err="1">
                <a:latin typeface="Arial" panose="020B0604020202020204" pitchFamily="34" charset="0"/>
                <a:cs typeface="Arial" panose="020B0604020202020204" pitchFamily="34" charset="0"/>
              </a:rPr>
              <a:t>preventista</a:t>
            </a:r>
            <a:r>
              <a:rPr lang="cs-CZ" sz="1000" dirty="0">
                <a:latin typeface="Arial" panose="020B0604020202020204" pitchFamily="34" charset="0"/>
                <a:cs typeface="Arial" panose="020B0604020202020204" pitchFamily="34" charset="0"/>
              </a:rPr>
              <a:t>, účinný nástroj sociálního začleňování a podpory sociálně situační prevence v </a:t>
            </a:r>
            <a:r>
              <a:rPr lang="cs-CZ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obci.</a:t>
            </a:r>
            <a:endParaRPr lang="cs-CZ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195736" y="659639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b="1" dirty="0">
                <a:latin typeface="Arial" panose="020B0604020202020204" pitchFamily="34" charset="0"/>
                <a:cs typeface="Arial" panose="020B0604020202020204" pitchFamily="34" charset="0"/>
              </a:rPr>
              <a:t>Registrační číslo: </a:t>
            </a:r>
            <a:r>
              <a:rPr lang="cs-CZ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CZ.03.2.63/0.0/0.0/15_029/0003723</a:t>
            </a:r>
            <a:endParaRPr lang="cs-CZ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1428909"/>
            <a:ext cx="806489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Rok 2019</a:t>
            </a:r>
          </a:p>
          <a:p>
            <a:endParaRPr lang="cs-CZ" b="1" dirty="0"/>
          </a:p>
          <a:p>
            <a:r>
              <a:rPr lang="cs-CZ" b="1" dirty="0" smtClean="0"/>
              <a:t>Průběžné </a:t>
            </a:r>
            <a:r>
              <a:rPr lang="cs-CZ" b="1" dirty="0"/>
              <a:t>vzdělávání </a:t>
            </a:r>
            <a:r>
              <a:rPr lang="cs-CZ" b="1" dirty="0" smtClean="0"/>
              <a:t>V</a:t>
            </a:r>
            <a:r>
              <a:rPr lang="cs-CZ" b="1" dirty="0"/>
              <a:t>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provádění drobných oprav v domě a nebytových </a:t>
            </a:r>
            <a:r>
              <a:rPr lang="cs-CZ" dirty="0" smtClean="0"/>
              <a:t>prostorech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 smtClean="0"/>
              <a:t>kontrolu </a:t>
            </a:r>
            <a:r>
              <a:rPr lang="cs-CZ" dirty="0"/>
              <a:t>technického zařízení, prostředků protipožární ochrany a případné zabezpečení odstranění případných </a:t>
            </a:r>
            <a:r>
              <a:rPr lang="cs-CZ" dirty="0" smtClean="0"/>
              <a:t>závad, objednávání </a:t>
            </a:r>
            <a:r>
              <a:rPr lang="cs-CZ" dirty="0"/>
              <a:t>revizí, údržbových prací u odborných firem, přebírání výsledků jejich </a:t>
            </a:r>
            <a:r>
              <a:rPr lang="cs-CZ" dirty="0" smtClean="0"/>
              <a:t>práce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cs-CZ" dirty="0" smtClean="0"/>
          </a:p>
          <a:p>
            <a:r>
              <a:rPr lang="cs-CZ" b="1" dirty="0"/>
              <a:t>Průběžné vzdělávání </a:t>
            </a:r>
            <a:r>
              <a:rPr lang="cs-CZ" b="1" dirty="0" smtClean="0"/>
              <a:t>VI. – opakovací školení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opakování vstupního vzdělávání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opakování průběžného vzdělávání I.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opakování průběžného vzdělávání II</a:t>
            </a:r>
            <a:r>
              <a:rPr lang="cs-CZ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opakování průběžného vzdělávání </a:t>
            </a:r>
            <a:r>
              <a:rPr lang="cs-CZ" dirty="0" smtClean="0"/>
              <a:t>IV.</a:t>
            </a: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opakování průběžného vzdělávání </a:t>
            </a:r>
            <a:r>
              <a:rPr lang="cs-CZ" dirty="0" smtClean="0"/>
              <a:t>V.</a:t>
            </a: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posouzení </a:t>
            </a:r>
            <a:r>
              <a:rPr lang="cs-CZ" dirty="0"/>
              <a:t>úrovně zapojení teorie </a:t>
            </a:r>
          </a:p>
          <a:p>
            <a:r>
              <a:rPr lang="cs-CZ" dirty="0"/>
              <a:t>      do vlastní práce </a:t>
            </a:r>
            <a:r>
              <a:rPr lang="cs-CZ" dirty="0" smtClean="0"/>
              <a:t>domovníka-</a:t>
            </a:r>
            <a:r>
              <a:rPr lang="cs-CZ" dirty="0" err="1" smtClean="0"/>
              <a:t>preventisty</a:t>
            </a:r>
            <a:endParaRPr lang="cs-CZ" dirty="0" smtClean="0"/>
          </a:p>
          <a:p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b="1" dirty="0" smtClean="0"/>
              <a:t>Supervize II.</a:t>
            </a:r>
            <a:endParaRPr lang="cs-CZ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74993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51911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Výměna dobré praxe</a:t>
            </a:r>
            <a:b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Setkání domovníků -</a:t>
            </a:r>
            <a:r>
              <a:rPr lang="cs-CZ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preventistů</a:t>
            </a:r>
            <a: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2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zástupců zapojených </a:t>
            </a:r>
            <a:r>
              <a:rPr lang="cs-CZ" sz="2200" smtClean="0">
                <a:latin typeface="Arial" panose="020B0604020202020204" pitchFamily="34" charset="0"/>
                <a:cs typeface="Arial" panose="020B0604020202020204" pitchFamily="34" charset="0"/>
              </a:rPr>
              <a:t>obcí </a:t>
            </a:r>
            <a:r>
              <a:rPr lang="cs-CZ" sz="220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mtClean="0"/>
              <a:t> </a:t>
            </a:r>
            <a: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rámci </a:t>
            </a:r>
            <a: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projektu „</a:t>
            </a:r>
            <a: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Domovník-</a:t>
            </a:r>
            <a:r>
              <a:rPr lang="cs-CZ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preventista</a:t>
            </a:r>
            <a: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b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Kadaň 13. 3. – 14. 3. 2019</a:t>
            </a:r>
            <a:br>
              <a:rPr lang="cs-CZ" sz="27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7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7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Děkuji za pozornost</a:t>
            </a:r>
            <a:endParaRPr lang="cs-CZ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869160"/>
            <a:ext cx="6400800" cy="1752600"/>
          </a:xfrm>
        </p:spPr>
        <p:txBody>
          <a:bodyPr>
            <a:normAutofit fontScale="25000" lnSpcReduction="20000"/>
          </a:bodyPr>
          <a:lstStyle/>
          <a:p>
            <a:pPr algn="l"/>
            <a:endParaRPr lang="cs-CZ" sz="7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4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Název projektu: </a:t>
            </a:r>
            <a:endParaRPr lang="cs-CZ" sz="4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4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Domovník – preventista, účinný nástroj sociálního začleňování </a:t>
            </a:r>
            <a:r>
              <a:rPr lang="cs-CZ" sz="4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4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podpory sociálně situační prevence v obci</a:t>
            </a:r>
          </a:p>
          <a:p>
            <a:pPr algn="just"/>
            <a:endParaRPr lang="cs-CZ" sz="4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4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Registrační číslo: </a:t>
            </a:r>
            <a:endParaRPr lang="cs-CZ" sz="4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4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CZ.03.2.63/0.0/0.0/15_029/0003723</a:t>
            </a:r>
            <a:endParaRPr lang="cs-CZ" sz="4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6480"/>
            <a:ext cx="1875790" cy="828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64528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85A2E8721815DA449A31AF77EC7EEF8B" ma:contentTypeVersion="0" ma:contentTypeDescription="Vytvoří nový dokument" ma:contentTypeScope="" ma:versionID="10d5efcf5f59d12525eb110301587cb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2ecb93c72f33e94aa0d8973920a8bbe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F608835-89C1-482A-B132-F57CE2393C6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490FDE9-81DA-487E-843E-CF670AE40662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CB0B0C52-E529-4FB7-B2C8-C2936ABC7B7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498</Words>
  <Application>Microsoft Office PowerPoint</Application>
  <PresentationFormat>Předvádění na obrazovce (4:3)</PresentationFormat>
  <Paragraphs>137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Výměna dobré praxe Setkání domovníků-preventistů a zástupců zapojených obcí v rámci projektu „Domovník-preventista“  Kadaň 13. 3. – 14. 3. 2019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Výměna dobré praxe Setkání domovníků -preventistů a zástupců zapojených obcí v rámci projektu „Domovník-preventista“  Kadaň 13. 3. – 14. 3. 2019  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Trličíková Michala (MPSV)</dc:creator>
  <cp:lastModifiedBy>MVCR</cp:lastModifiedBy>
  <cp:revision>49</cp:revision>
  <dcterms:created xsi:type="dcterms:W3CDTF">2015-05-26T11:30:55Z</dcterms:created>
  <dcterms:modified xsi:type="dcterms:W3CDTF">2019-04-15T10:35:21Z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0x01010085A2E8721815DA449A31AF77EC7EEF8B</vt:lpwstr>
  </property>
</Properties>
</file>