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sldIdLst>
    <p:sldId id="256" r:id="rId2"/>
    <p:sldId id="270" r:id="rId3"/>
    <p:sldId id="258" r:id="rId4"/>
    <p:sldId id="303" r:id="rId5"/>
    <p:sldId id="314" r:id="rId6"/>
    <p:sldId id="304" r:id="rId7"/>
    <p:sldId id="313" r:id="rId8"/>
    <p:sldId id="312" r:id="rId9"/>
    <p:sldId id="305" r:id="rId10"/>
    <p:sldId id="309" r:id="rId11"/>
    <p:sldId id="310" r:id="rId12"/>
    <p:sldId id="311" r:id="rId13"/>
    <p:sldId id="306" r:id="rId14"/>
    <p:sldId id="266" r:id="rId15"/>
    <p:sldId id="302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CB97FF"/>
    <a:srgbClr val="CC99F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3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2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B1A302-CE3D-460C-8A73-472E06C985D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C98D3E30-0CDB-4A15-9130-56D854984272}">
      <dgm:prSet phldrT="[Text]"/>
      <dgm:spPr/>
      <dgm:t>
        <a:bodyPr/>
        <a:lstStyle/>
        <a:p>
          <a:r>
            <a:rPr lang="cs-CZ" dirty="0" smtClean="0"/>
            <a:t>nezaměstnanost</a:t>
          </a:r>
          <a:endParaRPr lang="cs-CZ" dirty="0"/>
        </a:p>
      </dgm:t>
    </dgm:pt>
    <dgm:pt modelId="{E7E58570-DBC6-4BD2-AF15-C32389ACCEA8}" type="parTrans" cxnId="{6D44F51F-97CA-4091-A7D8-1A3D3156BCE4}">
      <dgm:prSet/>
      <dgm:spPr/>
      <dgm:t>
        <a:bodyPr/>
        <a:lstStyle/>
        <a:p>
          <a:endParaRPr lang="cs-CZ"/>
        </a:p>
      </dgm:t>
    </dgm:pt>
    <dgm:pt modelId="{84032C99-B044-41B9-AA16-0C1677D678C6}" type="sibTrans" cxnId="{6D44F51F-97CA-4091-A7D8-1A3D3156BCE4}">
      <dgm:prSet/>
      <dgm:spPr/>
      <dgm:t>
        <a:bodyPr/>
        <a:lstStyle/>
        <a:p>
          <a:endParaRPr lang="cs-CZ"/>
        </a:p>
      </dgm:t>
    </dgm:pt>
    <dgm:pt modelId="{D7D1F527-7D26-40C3-B1CF-41BA02FE3CA2}">
      <dgm:prSet phldrT="[Text]"/>
      <dgm:spPr>
        <a:solidFill>
          <a:srgbClr val="FF99FF"/>
        </a:solidFill>
        <a:ln w="28575">
          <a:solidFill>
            <a:srgbClr val="FF0000"/>
          </a:solidFill>
        </a:ln>
      </dgm:spPr>
      <dgm:t>
        <a:bodyPr/>
        <a:lstStyle/>
        <a:p>
          <a:r>
            <a:rPr lang="cs-CZ" dirty="0" smtClean="0"/>
            <a:t>některé organizace využívající „SVL“ na zviditelnění</a:t>
          </a:r>
          <a:endParaRPr lang="cs-CZ" dirty="0"/>
        </a:p>
      </dgm:t>
    </dgm:pt>
    <dgm:pt modelId="{D9227F21-298C-4475-AFD3-F00B5D976E6B}" type="parTrans" cxnId="{AA14E1B4-41FB-471B-9859-DEE52C9EB695}">
      <dgm:prSet/>
      <dgm:spPr/>
      <dgm:t>
        <a:bodyPr/>
        <a:lstStyle/>
        <a:p>
          <a:endParaRPr lang="cs-CZ"/>
        </a:p>
      </dgm:t>
    </dgm:pt>
    <dgm:pt modelId="{4DAD5A76-B4B4-40C9-968D-C75AA1E20DBE}" type="sibTrans" cxnId="{AA14E1B4-41FB-471B-9859-DEE52C9EB695}">
      <dgm:prSet/>
      <dgm:spPr/>
      <dgm:t>
        <a:bodyPr/>
        <a:lstStyle/>
        <a:p>
          <a:endParaRPr lang="cs-CZ"/>
        </a:p>
      </dgm:t>
    </dgm:pt>
    <dgm:pt modelId="{A07C3382-C328-46DC-950B-8B8456155906}">
      <dgm:prSet phldrT="[Text]"/>
      <dgm:spPr/>
      <dgm:t>
        <a:bodyPr/>
        <a:lstStyle/>
        <a:p>
          <a:r>
            <a:rPr lang="cs-CZ" dirty="0" smtClean="0"/>
            <a:t>alkohol a toxikomanie</a:t>
          </a:r>
          <a:endParaRPr lang="cs-CZ" dirty="0"/>
        </a:p>
      </dgm:t>
    </dgm:pt>
    <dgm:pt modelId="{F36315B2-0BB2-4B85-A82C-44754E3A924A}" type="parTrans" cxnId="{9864A47E-3A40-4871-AE95-07DD28D8909F}">
      <dgm:prSet/>
      <dgm:spPr/>
      <dgm:t>
        <a:bodyPr/>
        <a:lstStyle/>
        <a:p>
          <a:endParaRPr lang="cs-CZ"/>
        </a:p>
      </dgm:t>
    </dgm:pt>
    <dgm:pt modelId="{2DE54173-02FB-4386-BE9A-B91D47EF328D}" type="sibTrans" cxnId="{9864A47E-3A40-4871-AE95-07DD28D8909F}">
      <dgm:prSet/>
      <dgm:spPr/>
      <dgm:t>
        <a:bodyPr/>
        <a:lstStyle/>
        <a:p>
          <a:endParaRPr lang="cs-CZ"/>
        </a:p>
      </dgm:t>
    </dgm:pt>
    <dgm:pt modelId="{E0C365D2-145E-4934-8DD3-31916E50D7E2}">
      <dgm:prSet phldrT="[Text]"/>
      <dgm:spPr/>
      <dgm:t>
        <a:bodyPr/>
        <a:lstStyle/>
        <a:p>
          <a:r>
            <a:rPr lang="cs-CZ" dirty="0" smtClean="0"/>
            <a:t>gamblerství</a:t>
          </a:r>
          <a:endParaRPr lang="cs-CZ" dirty="0"/>
        </a:p>
      </dgm:t>
    </dgm:pt>
    <dgm:pt modelId="{6AADD2B3-CC69-421A-8D7E-FC48367AD2AD}" type="parTrans" cxnId="{F5FFF068-68A9-4FD5-890C-1D94DBEB31B2}">
      <dgm:prSet/>
      <dgm:spPr/>
      <dgm:t>
        <a:bodyPr/>
        <a:lstStyle/>
        <a:p>
          <a:endParaRPr lang="cs-CZ"/>
        </a:p>
      </dgm:t>
    </dgm:pt>
    <dgm:pt modelId="{1DB12F45-AFED-4294-AD8C-A667167E4803}" type="sibTrans" cxnId="{F5FFF068-68A9-4FD5-890C-1D94DBEB31B2}">
      <dgm:prSet/>
      <dgm:spPr/>
      <dgm:t>
        <a:bodyPr/>
        <a:lstStyle/>
        <a:p>
          <a:endParaRPr lang="cs-CZ"/>
        </a:p>
      </dgm:t>
    </dgm:pt>
    <dgm:pt modelId="{B9198DA9-A166-44A2-9028-B036B98E761B}">
      <dgm:prSet phldrT="[Text]"/>
      <dgm:spPr/>
      <dgm:t>
        <a:bodyPr/>
        <a:lstStyle/>
        <a:p>
          <a:r>
            <a:rPr lang="cs-CZ" dirty="0" smtClean="0"/>
            <a:t>prostituce</a:t>
          </a:r>
          <a:endParaRPr lang="cs-CZ" dirty="0"/>
        </a:p>
      </dgm:t>
    </dgm:pt>
    <dgm:pt modelId="{D99CF302-AA93-473E-B7A7-54AFB482DC2D}" type="parTrans" cxnId="{EF3DEAAE-D350-4F8C-B365-8EE32ED301E5}">
      <dgm:prSet/>
      <dgm:spPr/>
      <dgm:t>
        <a:bodyPr/>
        <a:lstStyle/>
        <a:p>
          <a:endParaRPr lang="cs-CZ"/>
        </a:p>
      </dgm:t>
    </dgm:pt>
    <dgm:pt modelId="{22E97374-6AE4-4A8F-B790-998C2A056958}" type="sibTrans" cxnId="{EF3DEAAE-D350-4F8C-B365-8EE32ED301E5}">
      <dgm:prSet/>
      <dgm:spPr/>
      <dgm:t>
        <a:bodyPr/>
        <a:lstStyle/>
        <a:p>
          <a:endParaRPr lang="cs-CZ"/>
        </a:p>
      </dgm:t>
    </dgm:pt>
    <dgm:pt modelId="{3EB4E715-CB21-47E6-A62E-339E34FC7D01}" type="pres">
      <dgm:prSet presAssocID="{6CB1A302-CE3D-460C-8A73-472E06C985D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A6D73C3-0CFE-4A0F-9AA9-C4BD1763D6B6}" type="pres">
      <dgm:prSet presAssocID="{C98D3E30-0CDB-4A15-9130-56D85498427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6C7453-3208-4D83-8784-D588D236ECDE}" type="pres">
      <dgm:prSet presAssocID="{84032C99-B044-41B9-AA16-0C1677D678C6}" presName="sibTrans" presStyleCnt="0"/>
      <dgm:spPr/>
    </dgm:pt>
    <dgm:pt modelId="{565F072A-E725-4786-B4E6-2EF2A380C143}" type="pres">
      <dgm:prSet presAssocID="{D7D1F527-7D26-40C3-B1CF-41BA02FE3CA2}" presName="node" presStyleLbl="node1" presStyleIdx="1" presStyleCnt="5" custLinFactNeighborY="-259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F56B99-9389-447A-A3BA-DB1A3177370A}" type="pres">
      <dgm:prSet presAssocID="{4DAD5A76-B4B4-40C9-968D-C75AA1E20DBE}" presName="sibTrans" presStyleCnt="0"/>
      <dgm:spPr/>
    </dgm:pt>
    <dgm:pt modelId="{4EFD8855-BBB3-4400-BAEA-D51CCF02D9C3}" type="pres">
      <dgm:prSet presAssocID="{A07C3382-C328-46DC-950B-8B845615590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6B463E-5595-44F1-A25A-D26209056460}" type="pres">
      <dgm:prSet presAssocID="{2DE54173-02FB-4386-BE9A-B91D47EF328D}" presName="sibTrans" presStyleCnt="0"/>
      <dgm:spPr/>
    </dgm:pt>
    <dgm:pt modelId="{2FDBB180-B68C-4A7A-AF1E-2E626480D816}" type="pres">
      <dgm:prSet presAssocID="{E0C365D2-145E-4934-8DD3-31916E50D7E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BFC351-2A3A-4EC3-AFF9-A0A640E332F2}" type="pres">
      <dgm:prSet presAssocID="{1DB12F45-AFED-4294-AD8C-A667167E4803}" presName="sibTrans" presStyleCnt="0"/>
      <dgm:spPr/>
    </dgm:pt>
    <dgm:pt modelId="{4B332C80-2F0B-47DC-BF9E-85EF796540F8}" type="pres">
      <dgm:prSet presAssocID="{B9198DA9-A166-44A2-9028-B036B98E761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103159-FC58-41A0-A960-94F40F659C17}" type="presOf" srcId="{6CB1A302-CE3D-460C-8A73-472E06C985D2}" destId="{3EB4E715-CB21-47E6-A62E-339E34FC7D01}" srcOrd="0" destOrd="0" presId="urn:microsoft.com/office/officeart/2005/8/layout/default"/>
    <dgm:cxn modelId="{C0ABDF0D-7274-42EB-BBC8-1153057928D0}" type="presOf" srcId="{E0C365D2-145E-4934-8DD3-31916E50D7E2}" destId="{2FDBB180-B68C-4A7A-AF1E-2E626480D816}" srcOrd="0" destOrd="0" presId="urn:microsoft.com/office/officeart/2005/8/layout/default"/>
    <dgm:cxn modelId="{9864A47E-3A40-4871-AE95-07DD28D8909F}" srcId="{6CB1A302-CE3D-460C-8A73-472E06C985D2}" destId="{A07C3382-C328-46DC-950B-8B8456155906}" srcOrd="2" destOrd="0" parTransId="{F36315B2-0BB2-4B85-A82C-44754E3A924A}" sibTransId="{2DE54173-02FB-4386-BE9A-B91D47EF328D}"/>
    <dgm:cxn modelId="{EF3DEAAE-D350-4F8C-B365-8EE32ED301E5}" srcId="{6CB1A302-CE3D-460C-8A73-472E06C985D2}" destId="{B9198DA9-A166-44A2-9028-B036B98E761B}" srcOrd="4" destOrd="0" parTransId="{D99CF302-AA93-473E-B7A7-54AFB482DC2D}" sibTransId="{22E97374-6AE4-4A8F-B790-998C2A056958}"/>
    <dgm:cxn modelId="{6D44F51F-97CA-4091-A7D8-1A3D3156BCE4}" srcId="{6CB1A302-CE3D-460C-8A73-472E06C985D2}" destId="{C98D3E30-0CDB-4A15-9130-56D854984272}" srcOrd="0" destOrd="0" parTransId="{E7E58570-DBC6-4BD2-AF15-C32389ACCEA8}" sibTransId="{84032C99-B044-41B9-AA16-0C1677D678C6}"/>
    <dgm:cxn modelId="{F5FFF068-68A9-4FD5-890C-1D94DBEB31B2}" srcId="{6CB1A302-CE3D-460C-8A73-472E06C985D2}" destId="{E0C365D2-145E-4934-8DD3-31916E50D7E2}" srcOrd="3" destOrd="0" parTransId="{6AADD2B3-CC69-421A-8D7E-FC48367AD2AD}" sibTransId="{1DB12F45-AFED-4294-AD8C-A667167E4803}"/>
    <dgm:cxn modelId="{D48B50D0-672D-4CE0-A037-7F79FE5D3F6C}" type="presOf" srcId="{D7D1F527-7D26-40C3-B1CF-41BA02FE3CA2}" destId="{565F072A-E725-4786-B4E6-2EF2A380C143}" srcOrd="0" destOrd="0" presId="urn:microsoft.com/office/officeart/2005/8/layout/default"/>
    <dgm:cxn modelId="{284CDB07-688C-4C1E-BC06-5D83C444A17F}" type="presOf" srcId="{B9198DA9-A166-44A2-9028-B036B98E761B}" destId="{4B332C80-2F0B-47DC-BF9E-85EF796540F8}" srcOrd="0" destOrd="0" presId="urn:microsoft.com/office/officeart/2005/8/layout/default"/>
    <dgm:cxn modelId="{C2D43747-BA4E-4C5B-983C-5ED4E9C52ECC}" type="presOf" srcId="{A07C3382-C328-46DC-950B-8B8456155906}" destId="{4EFD8855-BBB3-4400-BAEA-D51CCF02D9C3}" srcOrd="0" destOrd="0" presId="urn:microsoft.com/office/officeart/2005/8/layout/default"/>
    <dgm:cxn modelId="{1C0788A5-0916-4E75-A998-5E71CB472AA1}" type="presOf" srcId="{C98D3E30-0CDB-4A15-9130-56D854984272}" destId="{7A6D73C3-0CFE-4A0F-9AA9-C4BD1763D6B6}" srcOrd="0" destOrd="0" presId="urn:microsoft.com/office/officeart/2005/8/layout/default"/>
    <dgm:cxn modelId="{AA14E1B4-41FB-471B-9859-DEE52C9EB695}" srcId="{6CB1A302-CE3D-460C-8A73-472E06C985D2}" destId="{D7D1F527-7D26-40C3-B1CF-41BA02FE3CA2}" srcOrd="1" destOrd="0" parTransId="{D9227F21-298C-4475-AFD3-F00B5D976E6B}" sibTransId="{4DAD5A76-B4B4-40C9-968D-C75AA1E20DBE}"/>
    <dgm:cxn modelId="{8B5DDB34-791F-4943-B8C8-5C58676AF7AD}" type="presParOf" srcId="{3EB4E715-CB21-47E6-A62E-339E34FC7D01}" destId="{7A6D73C3-0CFE-4A0F-9AA9-C4BD1763D6B6}" srcOrd="0" destOrd="0" presId="urn:microsoft.com/office/officeart/2005/8/layout/default"/>
    <dgm:cxn modelId="{B9A6B5B3-566E-4CA3-ADEB-053AC08BCEE3}" type="presParOf" srcId="{3EB4E715-CB21-47E6-A62E-339E34FC7D01}" destId="{286C7453-3208-4D83-8784-D588D236ECDE}" srcOrd="1" destOrd="0" presId="urn:microsoft.com/office/officeart/2005/8/layout/default"/>
    <dgm:cxn modelId="{349B12A6-4100-4745-8B45-49F4238D6CB9}" type="presParOf" srcId="{3EB4E715-CB21-47E6-A62E-339E34FC7D01}" destId="{565F072A-E725-4786-B4E6-2EF2A380C143}" srcOrd="2" destOrd="0" presId="urn:microsoft.com/office/officeart/2005/8/layout/default"/>
    <dgm:cxn modelId="{F30479D6-876B-4677-BBAE-FB5776C0E800}" type="presParOf" srcId="{3EB4E715-CB21-47E6-A62E-339E34FC7D01}" destId="{AAF56B99-9389-447A-A3BA-DB1A3177370A}" srcOrd="3" destOrd="0" presId="urn:microsoft.com/office/officeart/2005/8/layout/default"/>
    <dgm:cxn modelId="{023B7957-6A06-4295-BF63-BE317FD3A8C2}" type="presParOf" srcId="{3EB4E715-CB21-47E6-A62E-339E34FC7D01}" destId="{4EFD8855-BBB3-4400-BAEA-D51CCF02D9C3}" srcOrd="4" destOrd="0" presId="urn:microsoft.com/office/officeart/2005/8/layout/default"/>
    <dgm:cxn modelId="{F561A76D-E830-4886-BDFE-3C848D38CA33}" type="presParOf" srcId="{3EB4E715-CB21-47E6-A62E-339E34FC7D01}" destId="{346B463E-5595-44F1-A25A-D26209056460}" srcOrd="5" destOrd="0" presId="urn:microsoft.com/office/officeart/2005/8/layout/default"/>
    <dgm:cxn modelId="{4B44F9B5-CBD0-41B9-80A6-F21AC2C98EA9}" type="presParOf" srcId="{3EB4E715-CB21-47E6-A62E-339E34FC7D01}" destId="{2FDBB180-B68C-4A7A-AF1E-2E626480D816}" srcOrd="6" destOrd="0" presId="urn:microsoft.com/office/officeart/2005/8/layout/default"/>
    <dgm:cxn modelId="{31573DB4-F837-49DB-8517-242846B399C4}" type="presParOf" srcId="{3EB4E715-CB21-47E6-A62E-339E34FC7D01}" destId="{4ABFC351-2A3A-4EC3-AFF9-A0A640E332F2}" srcOrd="7" destOrd="0" presId="urn:microsoft.com/office/officeart/2005/8/layout/default"/>
    <dgm:cxn modelId="{A8A782C0-8C25-4769-B744-40FCBF9009DC}" type="presParOf" srcId="{3EB4E715-CB21-47E6-A62E-339E34FC7D01}" destId="{4B332C80-2F0B-47DC-BF9E-85EF796540F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930C15-CAF0-4041-BE4E-3395E3FA6C32}" type="doc">
      <dgm:prSet loTypeId="urn:microsoft.com/office/officeart/2005/8/layout/hProcess9" loCatId="process" qsTypeId="urn:microsoft.com/office/officeart/2005/8/quickstyle/3d2" qsCatId="3D" csTypeId="urn:microsoft.com/office/officeart/2005/8/colors/colorful5" csCatId="colorful" phldr="1"/>
      <dgm:spPr/>
    </dgm:pt>
    <dgm:pt modelId="{67FC9887-E70A-42DC-8C0B-33152C7DE4D4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2017 - ŘSPP </a:t>
          </a:r>
        </a:p>
        <a:p>
          <a:r>
            <a:rPr lang="cs-CZ" dirty="0" smtClean="0">
              <a:solidFill>
                <a:schemeClr val="tx1"/>
              </a:solidFill>
            </a:rPr>
            <a:t>Metodická podpora </a:t>
          </a:r>
        </a:p>
        <a:p>
          <a:r>
            <a:rPr lang="cs-CZ" dirty="0" smtClean="0">
              <a:solidFill>
                <a:schemeClr val="tx1"/>
              </a:solidFill>
            </a:rPr>
            <a:t>při spuštění kurzů sebezkušenostního vzdělávání na ÚPVSP </a:t>
          </a:r>
          <a:endParaRPr lang="cs-CZ" dirty="0">
            <a:solidFill>
              <a:schemeClr val="tx1"/>
            </a:solidFill>
          </a:endParaRPr>
        </a:p>
      </dgm:t>
    </dgm:pt>
    <dgm:pt modelId="{C7A83455-CF87-4F63-A597-8051D33365F8}" type="parTrans" cxnId="{59A0C2E2-81C1-42B0-9653-2E2DB9BB1F44}">
      <dgm:prSet/>
      <dgm:spPr/>
      <dgm:t>
        <a:bodyPr/>
        <a:lstStyle/>
        <a:p>
          <a:endParaRPr lang="cs-CZ"/>
        </a:p>
      </dgm:t>
    </dgm:pt>
    <dgm:pt modelId="{219B42E4-DE4E-441B-815B-1B05F81C0A79}" type="sibTrans" cxnId="{59A0C2E2-81C1-42B0-9653-2E2DB9BB1F44}">
      <dgm:prSet/>
      <dgm:spPr/>
      <dgm:t>
        <a:bodyPr/>
        <a:lstStyle/>
        <a:p>
          <a:endParaRPr lang="cs-CZ"/>
        </a:p>
      </dgm:t>
    </dgm:pt>
    <dgm:pt modelId="{750E0918-C4A4-4B77-87D8-D95837D9B611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4/2017 IMZ Zbiroh </a:t>
          </a:r>
        </a:p>
        <a:p>
          <a:r>
            <a:rPr lang="cs-CZ" dirty="0" smtClean="0">
              <a:solidFill>
                <a:schemeClr val="tx1"/>
              </a:solidFill>
            </a:rPr>
            <a:t>školení 70 specialistů + předání notebooků </a:t>
          </a:r>
        </a:p>
      </dgm:t>
    </dgm:pt>
    <dgm:pt modelId="{808C9AD2-81D2-45B4-8A87-EF531B86BC30}" type="parTrans" cxnId="{F19F2A41-BB13-40FE-A5C1-2D6E3EA02A1B}">
      <dgm:prSet/>
      <dgm:spPr/>
      <dgm:t>
        <a:bodyPr/>
        <a:lstStyle/>
        <a:p>
          <a:endParaRPr lang="cs-CZ"/>
        </a:p>
      </dgm:t>
    </dgm:pt>
    <dgm:pt modelId="{88372C5C-A9BA-49C2-9704-EB1E64A563E3}" type="sibTrans" cxnId="{F19F2A41-BB13-40FE-A5C1-2D6E3EA02A1B}">
      <dgm:prSet/>
      <dgm:spPr/>
      <dgm:t>
        <a:bodyPr/>
        <a:lstStyle/>
        <a:p>
          <a:endParaRPr lang="cs-CZ"/>
        </a:p>
      </dgm:t>
    </dgm:pt>
    <dgm:pt modelId="{A5510DC0-24A8-4F13-8192-62CCC1D85CB0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2017- ŘSPP</a:t>
          </a:r>
        </a:p>
        <a:p>
          <a:r>
            <a:rPr lang="cs-CZ" dirty="0" smtClean="0">
              <a:solidFill>
                <a:schemeClr val="tx1"/>
              </a:solidFill>
            </a:rPr>
            <a:t>monitoring implementace</a:t>
          </a:r>
        </a:p>
        <a:p>
          <a:r>
            <a:rPr lang="cs-CZ" dirty="0" smtClean="0">
              <a:solidFill>
                <a:schemeClr val="tx1"/>
              </a:solidFill>
            </a:rPr>
            <a:t>6 </a:t>
          </a:r>
          <a:r>
            <a:rPr lang="cs-CZ" dirty="0" err="1" smtClean="0">
              <a:solidFill>
                <a:schemeClr val="tx1"/>
              </a:solidFill>
            </a:rPr>
            <a:t>videospotů</a:t>
          </a:r>
          <a:r>
            <a:rPr lang="cs-CZ" dirty="0" smtClean="0">
              <a:solidFill>
                <a:schemeClr val="tx1"/>
              </a:solidFill>
            </a:rPr>
            <a:t> do výuky ZOP/</a:t>
          </a:r>
          <a:r>
            <a:rPr lang="cs-CZ" dirty="0" err="1" smtClean="0">
              <a:solidFill>
                <a:schemeClr val="tx1"/>
              </a:solidFill>
            </a:rPr>
            <a:t>celožitovního</a:t>
          </a:r>
          <a:r>
            <a:rPr lang="cs-CZ" dirty="0" smtClean="0">
              <a:solidFill>
                <a:schemeClr val="tx1"/>
              </a:solidFill>
            </a:rPr>
            <a:t> vzdělávání (ÚPVSP)</a:t>
          </a:r>
        </a:p>
      </dgm:t>
    </dgm:pt>
    <dgm:pt modelId="{F3CB6FDF-EF10-46AE-9968-2B729C961061}" type="parTrans" cxnId="{2CD15CDF-0A82-413F-8D47-DEE1463DD94A}">
      <dgm:prSet/>
      <dgm:spPr/>
      <dgm:t>
        <a:bodyPr/>
        <a:lstStyle/>
        <a:p>
          <a:endParaRPr lang="cs-CZ"/>
        </a:p>
      </dgm:t>
    </dgm:pt>
    <dgm:pt modelId="{4F91B9A9-D574-4DE3-971C-C87A96F4EBB8}" type="sibTrans" cxnId="{2CD15CDF-0A82-413F-8D47-DEE1463DD94A}">
      <dgm:prSet/>
      <dgm:spPr/>
      <dgm:t>
        <a:bodyPr/>
        <a:lstStyle/>
        <a:p>
          <a:endParaRPr lang="cs-CZ"/>
        </a:p>
      </dgm:t>
    </dgm:pt>
    <dgm:pt modelId="{35B9B466-8B5F-4CA2-831A-3FDABE32F28F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Průběžně 2017 </a:t>
          </a:r>
        </a:p>
        <a:p>
          <a:r>
            <a:rPr lang="cs-CZ" dirty="0" smtClean="0">
              <a:solidFill>
                <a:schemeClr val="tx1"/>
              </a:solidFill>
            </a:rPr>
            <a:t>ŘSPP – metodická podpora a činnost v návaznosti na potřeby lokalit a KŘP</a:t>
          </a:r>
          <a:endParaRPr lang="cs-CZ" dirty="0">
            <a:solidFill>
              <a:schemeClr val="tx1"/>
            </a:solidFill>
          </a:endParaRPr>
        </a:p>
      </dgm:t>
    </dgm:pt>
    <dgm:pt modelId="{BF2FBC0E-BAEC-4703-8EEF-FF65BCD554CD}" type="parTrans" cxnId="{8D9CBE80-8D83-44D2-AA87-23778352145F}">
      <dgm:prSet/>
      <dgm:spPr/>
      <dgm:t>
        <a:bodyPr/>
        <a:lstStyle/>
        <a:p>
          <a:endParaRPr lang="cs-CZ"/>
        </a:p>
      </dgm:t>
    </dgm:pt>
    <dgm:pt modelId="{5BBDD168-6A21-4A66-8041-8ACA46A0F775}" type="sibTrans" cxnId="{8D9CBE80-8D83-44D2-AA87-23778352145F}">
      <dgm:prSet/>
      <dgm:spPr/>
      <dgm:t>
        <a:bodyPr/>
        <a:lstStyle/>
        <a:p>
          <a:endParaRPr lang="cs-CZ"/>
        </a:p>
      </dgm:t>
    </dgm:pt>
    <dgm:pt modelId="{6303DA55-E738-41EF-A220-F7CD8C516082}" type="pres">
      <dgm:prSet presAssocID="{19930C15-CAF0-4041-BE4E-3395E3FA6C32}" presName="CompostProcess" presStyleCnt="0">
        <dgm:presLayoutVars>
          <dgm:dir/>
          <dgm:resizeHandles val="exact"/>
        </dgm:presLayoutVars>
      </dgm:prSet>
      <dgm:spPr/>
    </dgm:pt>
    <dgm:pt modelId="{18F8389A-E709-414E-A947-8C24FCB3C1D4}" type="pres">
      <dgm:prSet presAssocID="{19930C15-CAF0-4041-BE4E-3395E3FA6C32}" presName="arrow" presStyleLbl="bgShp" presStyleIdx="0" presStyleCnt="1"/>
      <dgm:spPr/>
    </dgm:pt>
    <dgm:pt modelId="{4249422D-3D8D-48DA-92A9-EC9311931217}" type="pres">
      <dgm:prSet presAssocID="{19930C15-CAF0-4041-BE4E-3395E3FA6C32}" presName="linearProcess" presStyleCnt="0"/>
      <dgm:spPr/>
    </dgm:pt>
    <dgm:pt modelId="{67F0279C-43C5-4979-A869-4D8922D30FA3}" type="pres">
      <dgm:prSet presAssocID="{750E0918-C4A4-4B77-87D8-D95837D9B611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CCE9F2-E9DA-4B01-82E5-C697A408280F}" type="pres">
      <dgm:prSet presAssocID="{88372C5C-A9BA-49C2-9704-EB1E64A563E3}" presName="sibTrans" presStyleCnt="0"/>
      <dgm:spPr/>
    </dgm:pt>
    <dgm:pt modelId="{44FDF130-5CC3-4F59-A7E3-BA5D884CC854}" type="pres">
      <dgm:prSet presAssocID="{A5510DC0-24A8-4F13-8192-62CCC1D85CB0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D05507-7A95-47AE-96AB-73C4CF3BB60F}" type="pres">
      <dgm:prSet presAssocID="{4F91B9A9-D574-4DE3-971C-C87A96F4EBB8}" presName="sibTrans" presStyleCnt="0"/>
      <dgm:spPr/>
    </dgm:pt>
    <dgm:pt modelId="{CD6BEEB0-CAAA-422D-9403-2659E6FC96EF}" type="pres">
      <dgm:prSet presAssocID="{67FC9887-E70A-42DC-8C0B-33152C7DE4D4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08A596-F814-47CA-85AD-6C71FEB30ECC}" type="pres">
      <dgm:prSet presAssocID="{219B42E4-DE4E-441B-815B-1B05F81C0A79}" presName="sibTrans" presStyleCnt="0"/>
      <dgm:spPr/>
    </dgm:pt>
    <dgm:pt modelId="{49606636-32B6-46C5-AC41-E215E029A10D}" type="pres">
      <dgm:prSet presAssocID="{35B9B466-8B5F-4CA2-831A-3FDABE32F28F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8512C7-107A-4796-B852-6BE392D2050E}" type="presOf" srcId="{19930C15-CAF0-4041-BE4E-3395E3FA6C32}" destId="{6303DA55-E738-41EF-A220-F7CD8C516082}" srcOrd="0" destOrd="0" presId="urn:microsoft.com/office/officeart/2005/8/layout/hProcess9"/>
    <dgm:cxn modelId="{F19F2A41-BB13-40FE-A5C1-2D6E3EA02A1B}" srcId="{19930C15-CAF0-4041-BE4E-3395E3FA6C32}" destId="{750E0918-C4A4-4B77-87D8-D95837D9B611}" srcOrd="0" destOrd="0" parTransId="{808C9AD2-81D2-45B4-8A87-EF531B86BC30}" sibTransId="{88372C5C-A9BA-49C2-9704-EB1E64A563E3}"/>
    <dgm:cxn modelId="{2CD15CDF-0A82-413F-8D47-DEE1463DD94A}" srcId="{19930C15-CAF0-4041-BE4E-3395E3FA6C32}" destId="{A5510DC0-24A8-4F13-8192-62CCC1D85CB0}" srcOrd="1" destOrd="0" parTransId="{F3CB6FDF-EF10-46AE-9968-2B729C961061}" sibTransId="{4F91B9A9-D574-4DE3-971C-C87A96F4EBB8}"/>
    <dgm:cxn modelId="{8D9CBE80-8D83-44D2-AA87-23778352145F}" srcId="{19930C15-CAF0-4041-BE4E-3395E3FA6C32}" destId="{35B9B466-8B5F-4CA2-831A-3FDABE32F28F}" srcOrd="3" destOrd="0" parTransId="{BF2FBC0E-BAEC-4703-8EEF-FF65BCD554CD}" sibTransId="{5BBDD168-6A21-4A66-8041-8ACA46A0F775}"/>
    <dgm:cxn modelId="{F6DA6CBA-D744-47F5-8F6E-AF44D0D1DB0F}" type="presOf" srcId="{A5510DC0-24A8-4F13-8192-62CCC1D85CB0}" destId="{44FDF130-5CC3-4F59-A7E3-BA5D884CC854}" srcOrd="0" destOrd="0" presId="urn:microsoft.com/office/officeart/2005/8/layout/hProcess9"/>
    <dgm:cxn modelId="{E8E19971-1C84-4DC6-9087-2C9A9AF62381}" type="presOf" srcId="{750E0918-C4A4-4B77-87D8-D95837D9B611}" destId="{67F0279C-43C5-4979-A869-4D8922D30FA3}" srcOrd="0" destOrd="0" presId="urn:microsoft.com/office/officeart/2005/8/layout/hProcess9"/>
    <dgm:cxn modelId="{5E5E53E9-EAB4-44A7-9201-34DD0F65A3FA}" type="presOf" srcId="{35B9B466-8B5F-4CA2-831A-3FDABE32F28F}" destId="{49606636-32B6-46C5-AC41-E215E029A10D}" srcOrd="0" destOrd="0" presId="urn:microsoft.com/office/officeart/2005/8/layout/hProcess9"/>
    <dgm:cxn modelId="{59A0C2E2-81C1-42B0-9653-2E2DB9BB1F44}" srcId="{19930C15-CAF0-4041-BE4E-3395E3FA6C32}" destId="{67FC9887-E70A-42DC-8C0B-33152C7DE4D4}" srcOrd="2" destOrd="0" parTransId="{C7A83455-CF87-4F63-A597-8051D33365F8}" sibTransId="{219B42E4-DE4E-441B-815B-1B05F81C0A79}"/>
    <dgm:cxn modelId="{E84CE535-42BA-48D0-B1C5-A9F7EDCD2588}" type="presOf" srcId="{67FC9887-E70A-42DC-8C0B-33152C7DE4D4}" destId="{CD6BEEB0-CAAA-422D-9403-2659E6FC96EF}" srcOrd="0" destOrd="0" presId="urn:microsoft.com/office/officeart/2005/8/layout/hProcess9"/>
    <dgm:cxn modelId="{7E6116A2-382D-4D95-9CDC-0503E0709C69}" type="presParOf" srcId="{6303DA55-E738-41EF-A220-F7CD8C516082}" destId="{18F8389A-E709-414E-A947-8C24FCB3C1D4}" srcOrd="0" destOrd="0" presId="urn:microsoft.com/office/officeart/2005/8/layout/hProcess9"/>
    <dgm:cxn modelId="{8C0BD121-E133-4E32-8E82-8CD08B0321CF}" type="presParOf" srcId="{6303DA55-E738-41EF-A220-F7CD8C516082}" destId="{4249422D-3D8D-48DA-92A9-EC9311931217}" srcOrd="1" destOrd="0" presId="urn:microsoft.com/office/officeart/2005/8/layout/hProcess9"/>
    <dgm:cxn modelId="{FB1EB3EC-4C47-4D30-82B7-2CE1404EC12D}" type="presParOf" srcId="{4249422D-3D8D-48DA-92A9-EC9311931217}" destId="{67F0279C-43C5-4979-A869-4D8922D30FA3}" srcOrd="0" destOrd="0" presId="urn:microsoft.com/office/officeart/2005/8/layout/hProcess9"/>
    <dgm:cxn modelId="{3901308A-C680-453A-B7D5-64C81726E201}" type="presParOf" srcId="{4249422D-3D8D-48DA-92A9-EC9311931217}" destId="{DDCCE9F2-E9DA-4B01-82E5-C697A408280F}" srcOrd="1" destOrd="0" presId="urn:microsoft.com/office/officeart/2005/8/layout/hProcess9"/>
    <dgm:cxn modelId="{89056D6B-643A-4816-944A-D246A3E04A77}" type="presParOf" srcId="{4249422D-3D8D-48DA-92A9-EC9311931217}" destId="{44FDF130-5CC3-4F59-A7E3-BA5D884CC854}" srcOrd="2" destOrd="0" presId="urn:microsoft.com/office/officeart/2005/8/layout/hProcess9"/>
    <dgm:cxn modelId="{286B4FBD-A965-400B-A0B7-BA9552A928FE}" type="presParOf" srcId="{4249422D-3D8D-48DA-92A9-EC9311931217}" destId="{A0D05507-7A95-47AE-96AB-73C4CF3BB60F}" srcOrd="3" destOrd="0" presId="urn:microsoft.com/office/officeart/2005/8/layout/hProcess9"/>
    <dgm:cxn modelId="{5E4ECF3F-7859-4F99-9F99-216D917DCE89}" type="presParOf" srcId="{4249422D-3D8D-48DA-92A9-EC9311931217}" destId="{CD6BEEB0-CAAA-422D-9403-2659E6FC96EF}" srcOrd="4" destOrd="0" presId="urn:microsoft.com/office/officeart/2005/8/layout/hProcess9"/>
    <dgm:cxn modelId="{82EBFE81-6099-47D8-8178-95AF0CAB55E6}" type="presParOf" srcId="{4249422D-3D8D-48DA-92A9-EC9311931217}" destId="{FD08A596-F814-47CA-85AD-6C71FEB30ECC}" srcOrd="5" destOrd="0" presId="urn:microsoft.com/office/officeart/2005/8/layout/hProcess9"/>
    <dgm:cxn modelId="{BC3B5252-F9E0-4B94-B3DA-0448478CEB0A}" type="presParOf" srcId="{4249422D-3D8D-48DA-92A9-EC9311931217}" destId="{49606636-32B6-46C5-AC41-E215E029A10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6D73C3-0CFE-4A0F-9AA9-C4BD1763D6B6}">
      <dsp:nvSpPr>
        <dsp:cNvPr id="0" name=""/>
        <dsp:cNvSpPr/>
      </dsp:nvSpPr>
      <dsp:spPr>
        <a:xfrm>
          <a:off x="685800" y="793"/>
          <a:ext cx="3000375" cy="1800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nezaměstnanost</a:t>
          </a:r>
          <a:endParaRPr lang="cs-CZ" sz="2900" kern="1200" dirty="0"/>
        </a:p>
      </dsp:txBody>
      <dsp:txXfrm>
        <a:off x="685800" y="793"/>
        <a:ext cx="3000375" cy="1800224"/>
      </dsp:txXfrm>
    </dsp:sp>
    <dsp:sp modelId="{565F072A-E725-4786-B4E6-2EF2A380C143}">
      <dsp:nvSpPr>
        <dsp:cNvPr id="0" name=""/>
        <dsp:cNvSpPr/>
      </dsp:nvSpPr>
      <dsp:spPr>
        <a:xfrm>
          <a:off x="3986212" y="0"/>
          <a:ext cx="3000375" cy="1800224"/>
        </a:xfrm>
        <a:prstGeom prst="rect">
          <a:avLst/>
        </a:prstGeom>
        <a:solidFill>
          <a:srgbClr val="FF99FF"/>
        </a:solidFill>
        <a:ln w="28575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některé organizace využívající „SVL“ na zviditelnění</a:t>
          </a:r>
          <a:endParaRPr lang="cs-CZ" sz="2900" kern="1200" dirty="0"/>
        </a:p>
      </dsp:txBody>
      <dsp:txXfrm>
        <a:off x="3986212" y="0"/>
        <a:ext cx="3000375" cy="1800224"/>
      </dsp:txXfrm>
    </dsp:sp>
    <dsp:sp modelId="{4EFD8855-BBB3-4400-BAEA-D51CCF02D9C3}">
      <dsp:nvSpPr>
        <dsp:cNvPr id="0" name=""/>
        <dsp:cNvSpPr/>
      </dsp:nvSpPr>
      <dsp:spPr>
        <a:xfrm>
          <a:off x="7286625" y="793"/>
          <a:ext cx="3000375" cy="1800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alkohol a toxikomanie</a:t>
          </a:r>
          <a:endParaRPr lang="cs-CZ" sz="2900" kern="1200" dirty="0"/>
        </a:p>
      </dsp:txBody>
      <dsp:txXfrm>
        <a:off x="7286625" y="793"/>
        <a:ext cx="3000375" cy="1800224"/>
      </dsp:txXfrm>
    </dsp:sp>
    <dsp:sp modelId="{2FDBB180-B68C-4A7A-AF1E-2E626480D816}">
      <dsp:nvSpPr>
        <dsp:cNvPr id="0" name=""/>
        <dsp:cNvSpPr/>
      </dsp:nvSpPr>
      <dsp:spPr>
        <a:xfrm>
          <a:off x="2336006" y="2101056"/>
          <a:ext cx="3000375" cy="1800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gamblerství</a:t>
          </a:r>
          <a:endParaRPr lang="cs-CZ" sz="2900" kern="1200" dirty="0"/>
        </a:p>
      </dsp:txBody>
      <dsp:txXfrm>
        <a:off x="2336006" y="2101056"/>
        <a:ext cx="3000375" cy="1800224"/>
      </dsp:txXfrm>
    </dsp:sp>
    <dsp:sp modelId="{4B332C80-2F0B-47DC-BF9E-85EF796540F8}">
      <dsp:nvSpPr>
        <dsp:cNvPr id="0" name=""/>
        <dsp:cNvSpPr/>
      </dsp:nvSpPr>
      <dsp:spPr>
        <a:xfrm>
          <a:off x="5636418" y="2101056"/>
          <a:ext cx="3000375" cy="180022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prostituce</a:t>
          </a:r>
          <a:endParaRPr lang="cs-CZ" sz="2900" kern="1200" dirty="0"/>
        </a:p>
      </dsp:txBody>
      <dsp:txXfrm>
        <a:off x="5636418" y="2101056"/>
        <a:ext cx="3000375" cy="1800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F8389A-E709-414E-A947-8C24FCB3C1D4}">
      <dsp:nvSpPr>
        <dsp:cNvPr id="0" name=""/>
        <dsp:cNvSpPr/>
      </dsp:nvSpPr>
      <dsp:spPr>
        <a:xfrm>
          <a:off x="822959" y="0"/>
          <a:ext cx="9326880" cy="3902075"/>
        </a:xfrm>
        <a:prstGeom prst="rightArrow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67F0279C-43C5-4979-A869-4D8922D30FA3}">
      <dsp:nvSpPr>
        <dsp:cNvPr id="0" name=""/>
        <dsp:cNvSpPr/>
      </dsp:nvSpPr>
      <dsp:spPr>
        <a:xfrm>
          <a:off x="5491" y="1170622"/>
          <a:ext cx="2641401" cy="15608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4/2017 IMZ Zbiroh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školení 70 specialistů + předání notebooků </a:t>
          </a:r>
        </a:p>
      </dsp:txBody>
      <dsp:txXfrm>
        <a:off x="81684" y="1246815"/>
        <a:ext cx="2489015" cy="1408444"/>
      </dsp:txXfrm>
    </dsp:sp>
    <dsp:sp modelId="{44FDF130-5CC3-4F59-A7E3-BA5D884CC854}">
      <dsp:nvSpPr>
        <dsp:cNvPr id="0" name=""/>
        <dsp:cNvSpPr/>
      </dsp:nvSpPr>
      <dsp:spPr>
        <a:xfrm>
          <a:off x="2778963" y="1170622"/>
          <a:ext cx="2641401" cy="1560830"/>
        </a:xfrm>
        <a:prstGeom prst="roundRect">
          <a:avLst/>
        </a:prstGeom>
        <a:gradFill rotWithShape="0">
          <a:gsLst>
            <a:gs pos="0">
              <a:schemeClr val="accent5">
                <a:hueOff val="-93303"/>
                <a:satOff val="9223"/>
                <a:lumOff val="-89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3303"/>
                <a:satOff val="9223"/>
                <a:lumOff val="-89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3303"/>
                <a:satOff val="9223"/>
                <a:lumOff val="-89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2017- ŘSPP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monitoring implementace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6 </a:t>
          </a:r>
          <a:r>
            <a:rPr lang="cs-CZ" sz="1600" kern="1200" dirty="0" err="1" smtClean="0">
              <a:solidFill>
                <a:schemeClr val="tx1"/>
              </a:solidFill>
            </a:rPr>
            <a:t>videospotů</a:t>
          </a:r>
          <a:r>
            <a:rPr lang="cs-CZ" sz="1600" kern="1200" dirty="0" smtClean="0">
              <a:solidFill>
                <a:schemeClr val="tx1"/>
              </a:solidFill>
            </a:rPr>
            <a:t> do výuky ZOP/</a:t>
          </a:r>
          <a:r>
            <a:rPr lang="cs-CZ" sz="1600" kern="1200" dirty="0" err="1" smtClean="0">
              <a:solidFill>
                <a:schemeClr val="tx1"/>
              </a:solidFill>
            </a:rPr>
            <a:t>celožitovního</a:t>
          </a:r>
          <a:r>
            <a:rPr lang="cs-CZ" sz="1600" kern="1200" dirty="0" smtClean="0">
              <a:solidFill>
                <a:schemeClr val="tx1"/>
              </a:solidFill>
            </a:rPr>
            <a:t> vzdělávání (ÚPVSP)</a:t>
          </a:r>
        </a:p>
      </dsp:txBody>
      <dsp:txXfrm>
        <a:off x="2855156" y="1246815"/>
        <a:ext cx="2489015" cy="1408444"/>
      </dsp:txXfrm>
    </dsp:sp>
    <dsp:sp modelId="{CD6BEEB0-CAAA-422D-9403-2659E6FC96EF}">
      <dsp:nvSpPr>
        <dsp:cNvPr id="0" name=""/>
        <dsp:cNvSpPr/>
      </dsp:nvSpPr>
      <dsp:spPr>
        <a:xfrm>
          <a:off x="5552435" y="1170622"/>
          <a:ext cx="2641401" cy="1560830"/>
        </a:xfrm>
        <a:prstGeom prst="roundRect">
          <a:avLst/>
        </a:prstGeom>
        <a:gradFill rotWithShape="0">
          <a:gsLst>
            <a:gs pos="0">
              <a:schemeClr val="accent5">
                <a:hueOff val="-186606"/>
                <a:satOff val="18446"/>
                <a:lumOff val="-179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86606"/>
                <a:satOff val="18446"/>
                <a:lumOff val="-179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86606"/>
                <a:satOff val="18446"/>
                <a:lumOff val="-179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2017 - ŘSPP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Metodická podpora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při spuštění kurzů sebezkušenostního vzdělávání na ÚPVSP 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5628628" y="1246815"/>
        <a:ext cx="2489015" cy="1408444"/>
      </dsp:txXfrm>
    </dsp:sp>
    <dsp:sp modelId="{49606636-32B6-46C5-AC41-E215E029A10D}">
      <dsp:nvSpPr>
        <dsp:cNvPr id="0" name=""/>
        <dsp:cNvSpPr/>
      </dsp:nvSpPr>
      <dsp:spPr>
        <a:xfrm>
          <a:off x="8325906" y="1170622"/>
          <a:ext cx="2641401" cy="1560830"/>
        </a:xfrm>
        <a:prstGeom prst="roundRect">
          <a:avLst/>
        </a:prstGeom>
        <a:gradFill rotWithShape="0">
          <a:gsLst>
            <a:gs pos="0">
              <a:schemeClr val="accent5">
                <a:hueOff val="-279909"/>
                <a:satOff val="27669"/>
                <a:lumOff val="-2686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9909"/>
                <a:satOff val="27669"/>
                <a:lumOff val="-2686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9909"/>
                <a:satOff val="27669"/>
                <a:lumOff val="-2686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Průběžně 2017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1"/>
              </a:solidFill>
            </a:rPr>
            <a:t>ŘSPP – metodická podpora a činnost v návaznosti na potřeby lokalit a KŘP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8402099" y="1246815"/>
        <a:ext cx="2489015" cy="14084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F9FE8-71CD-4770-AA97-DA9FC1221B06}" type="datetimeFigureOut">
              <a:rPr lang="cs-CZ" smtClean="0"/>
              <a:t>28.03.2017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57891-E406-456E-8FA6-30B5A6532E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958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B362A3-E8DB-47F0-832D-3416BBEE4CE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14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57891-E406-456E-8FA6-30B5A6532EB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355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4765675"/>
            <a:ext cx="5105400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07533" y="1268414"/>
            <a:ext cx="10363200" cy="18002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 smtClean="0"/>
              <a:t>Kliknutím lze upravit styl.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07533" y="3573463"/>
            <a:ext cx="10272184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 smtClean="0"/>
              <a:t>Kliknutím lze upravit styl předlohy.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072033" y="188913"/>
            <a:ext cx="2844800" cy="476250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fld id="{A4CA104E-D0B1-4230-8DB7-198B3B204161}" type="datetime1">
              <a:rPr lang="cs-CZ" smtClean="0"/>
              <a:t>28.03.2017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1617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00A765-B065-4B8E-9007-499230F97471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9729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388FE-9DEF-4526-ADB2-26880325911A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6476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28775"/>
            <a:ext cx="5384800" cy="39020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28775"/>
            <a:ext cx="5384800" cy="39020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21403F-02C3-4D55-9312-817F1FD5B38B}" type="datetime1">
              <a:rPr lang="cs-CZ" smtClean="0"/>
              <a:t>28.03.2017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282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33C716-4C39-4817-82D2-E4FEA3B679E3}" type="datetime1">
              <a:rPr lang="cs-CZ" smtClean="0"/>
              <a:t>28.03.2017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1050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184AAF-082B-4F2F-BAA1-9C82245DFC8A}" type="datetime1">
              <a:rPr lang="cs-CZ" smtClean="0"/>
              <a:t>28.03.2017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862332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0AE9D2-F1E8-4309-B456-B57C15912821}" type="datetime1">
              <a:rPr lang="cs-CZ" smtClean="0"/>
              <a:t>28.03.2017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2872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B25FA6-A67E-40BC-9518-6D1D16D220BD}" type="datetime1">
              <a:rPr lang="cs-CZ" smtClean="0"/>
              <a:t>28.03.2017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2500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6A4C57-102D-4954-831E-9EEE1F964C83}" type="datetime1">
              <a:rPr lang="cs-CZ" smtClean="0"/>
              <a:t>28.03.2017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5229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6AE9F6-AFE4-4657-AF58-EB60659AED4A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9377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25621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25621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C8795D-4A2D-4DE2-AF4F-AAA9A5F91DE5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5970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5629276"/>
            <a:ext cx="9218084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9"/>
          <p:cNvSpPr>
            <a:spLocks noChangeArrowheads="1"/>
          </p:cNvSpPr>
          <p:nvPr/>
        </p:nvSpPr>
        <p:spPr bwMode="auto">
          <a:xfrm>
            <a:off x="2063751" y="6002338"/>
            <a:ext cx="9503833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 sz="180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28775"/>
            <a:ext cx="10972800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879418" y="6308725"/>
            <a:ext cx="2366433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fld id="{E8E52F34-5FC6-4141-9A83-BBCBA35C0A5C}" type="datetime1">
              <a:rPr lang="cs-CZ" smtClean="0"/>
              <a:t>28.03.2017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51618" y="6308726"/>
            <a:ext cx="6239933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935634" y="6021388"/>
            <a:ext cx="130810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fld id="{EF3431BA-E6F7-43A6-904B-C11B29E7AA8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35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sona.svobodova@pcr.cz" TargetMode="External"/><Relationship Id="rId2" Type="http://schemas.openxmlformats.org/officeDocument/2006/relationships/hyperlink" Target="mailto:alexander.stambolidis@pcr.cz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59307" y="312062"/>
            <a:ext cx="7284493" cy="244872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/>
              <a:t> </a:t>
            </a:r>
            <a:br>
              <a:rPr lang="cs-CZ" sz="5400" dirty="0" smtClean="0"/>
            </a:br>
            <a:r>
              <a:rPr lang="cs-CZ" sz="5400" dirty="0" smtClean="0"/>
              <a:t/>
            </a:r>
            <a:br>
              <a:rPr lang="cs-CZ" sz="5400" dirty="0" smtClean="0"/>
            </a:br>
            <a:r>
              <a:rPr lang="cs-CZ" sz="5300" b="1" dirty="0" smtClean="0"/>
              <a:t>Činnost Policie ČR na úseku menšin </a:t>
            </a:r>
            <a:br>
              <a:rPr lang="cs-CZ" sz="5300" b="1" dirty="0" smtClean="0"/>
            </a:br>
            <a:r>
              <a:rPr lang="cs-CZ" sz="6600" b="1" dirty="0" smtClean="0"/>
              <a:t/>
            </a:r>
            <a:br>
              <a:rPr lang="cs-CZ" sz="6600" b="1" dirty="0" smtClean="0"/>
            </a:br>
            <a:r>
              <a:rPr lang="cs-CZ" sz="5400" i="1" dirty="0" smtClean="0"/>
              <a:t/>
            </a:r>
            <a:br>
              <a:rPr lang="cs-CZ" sz="5400" i="1" dirty="0" smtClean="0"/>
            </a:br>
            <a:endParaRPr lang="cs-CZ" sz="3100" i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59307" y="3323754"/>
            <a:ext cx="8936501" cy="1066799"/>
          </a:xfrm>
        </p:spPr>
        <p:txBody>
          <a:bodyPr>
            <a:noAutofit/>
          </a:bodyPr>
          <a:lstStyle/>
          <a:p>
            <a:pPr algn="just"/>
            <a:r>
              <a:rPr lang="cs-CZ" sz="1800" dirty="0" smtClean="0"/>
              <a:t>pplk. </a:t>
            </a:r>
            <a:r>
              <a:rPr lang="cs-CZ" sz="1800" dirty="0"/>
              <a:t>PhDr. Soňa </a:t>
            </a:r>
            <a:r>
              <a:rPr lang="cs-CZ" sz="1800" dirty="0" smtClean="0"/>
              <a:t>Svobodová, MBA</a:t>
            </a:r>
          </a:p>
          <a:p>
            <a:pPr algn="just"/>
            <a:r>
              <a:rPr lang="cs-CZ" sz="1800" dirty="0"/>
              <a:t>p</a:t>
            </a:r>
            <a:r>
              <a:rPr lang="cs-CZ" sz="1800" dirty="0" smtClean="0"/>
              <a:t>plk. Mgr. Alexander </a:t>
            </a:r>
            <a:r>
              <a:rPr lang="cs-CZ" sz="1800" dirty="0" err="1" smtClean="0"/>
              <a:t>Stambolidis</a:t>
            </a:r>
            <a:endParaRPr lang="cs-CZ" sz="1800" dirty="0"/>
          </a:p>
          <a:p>
            <a:pPr algn="just"/>
            <a:endParaRPr lang="cs-CZ" sz="1800" i="1" dirty="0" smtClean="0"/>
          </a:p>
          <a:p>
            <a:pPr algn="just"/>
            <a:r>
              <a:rPr lang="cs-CZ" sz="1800" i="1" dirty="0" smtClean="0"/>
              <a:t>Ředitelství služby pořádkové policie Policejního prezídia ČR </a:t>
            </a:r>
            <a:endParaRPr lang="cs-CZ" sz="1800" i="1" dirty="0"/>
          </a:p>
          <a:p>
            <a:pPr algn="just"/>
            <a:r>
              <a:rPr lang="cs-CZ" sz="1800" i="1" dirty="0"/>
              <a:t>Česká republika, </a:t>
            </a:r>
            <a:r>
              <a:rPr lang="cs-CZ" sz="1800" i="1" dirty="0" smtClean="0"/>
              <a:t>Praha, 30. března 2017</a:t>
            </a:r>
            <a:endParaRPr lang="cs-CZ" sz="1800" i="1" dirty="0"/>
          </a:p>
          <a:p>
            <a:pPr algn="l"/>
            <a:endParaRPr lang="cs-CZ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6052" y="191510"/>
            <a:ext cx="4040280" cy="341105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2772" y="4601569"/>
            <a:ext cx="1774090" cy="188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23690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1600" y="0"/>
            <a:ext cx="11480800" cy="1132114"/>
          </a:xfrm>
        </p:spPr>
        <p:txBody>
          <a:bodyPr/>
          <a:lstStyle/>
          <a:p>
            <a:pPr algn="ctr"/>
            <a:r>
              <a:rPr lang="cs-CZ" b="1" dirty="0" smtClean="0"/>
              <a:t>Zdroje k příspěvku, prameny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1600" y="1132115"/>
            <a:ext cx="12090400" cy="4409464"/>
          </a:xfrm>
        </p:spPr>
        <p:txBody>
          <a:bodyPr/>
          <a:lstStyle/>
          <a:p>
            <a:pPr algn="just"/>
            <a:r>
              <a:rPr lang="cs-CZ" sz="2800" dirty="0" smtClean="0"/>
              <a:t>Ředitelství služby pořádkové policie </a:t>
            </a:r>
            <a:r>
              <a:rPr lang="cs-CZ" sz="2800" dirty="0"/>
              <a:t>Policejního </a:t>
            </a:r>
            <a:r>
              <a:rPr lang="cs-CZ" sz="2800" dirty="0" smtClean="0"/>
              <a:t>prezídia </a:t>
            </a:r>
            <a:r>
              <a:rPr lang="cs-CZ" sz="2200" dirty="0" smtClean="0"/>
              <a:t>(dále jen ŘSPP) </a:t>
            </a:r>
          </a:p>
          <a:p>
            <a:pPr lvl="1" algn="just"/>
            <a:r>
              <a:rPr lang="cs-CZ" sz="2000" dirty="0" smtClean="0"/>
              <a:t>čl</a:t>
            </a:r>
            <a:r>
              <a:rPr lang="cs-CZ" sz="2000" dirty="0"/>
              <a:t>. 4 písm. f) P PP č. 258/2013 ze dne 20. prosince </a:t>
            </a:r>
            <a:r>
              <a:rPr lang="cs-CZ" sz="2000" dirty="0" smtClean="0"/>
              <a:t>2013, novelizován P PP č. 204/2016 ze dne 18. srpna 2016</a:t>
            </a:r>
          </a:p>
          <a:p>
            <a:pPr marL="457200" lvl="1" indent="0" algn="just">
              <a:buNone/>
            </a:pPr>
            <a:endParaRPr lang="cs-CZ" sz="1800" dirty="0" smtClean="0"/>
          </a:p>
          <a:p>
            <a:pPr algn="just"/>
            <a:r>
              <a:rPr lang="cs-CZ" sz="2800" dirty="0" smtClean="0"/>
              <a:t>Odbor bezpečnostní politiky a prevence kriminality Ministerstva vnitra</a:t>
            </a:r>
          </a:p>
          <a:p>
            <a:pPr lvl="1" algn="just"/>
            <a:r>
              <a:rPr lang="cs-CZ" sz="2000" dirty="0" smtClean="0"/>
              <a:t>Strategie pro práci Policie ČR ve vztahu k menšinám pro období let 2015-2017</a:t>
            </a:r>
          </a:p>
          <a:p>
            <a:pPr marL="457200" lvl="1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22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25425-F16A-4D4B-A551-6B9D483FAAE4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9216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9014" y="290404"/>
            <a:ext cx="10972800" cy="639762"/>
          </a:xfrm>
        </p:spPr>
        <p:txBody>
          <a:bodyPr>
            <a:noAutofit/>
          </a:bodyPr>
          <a:lstStyle/>
          <a:p>
            <a:pPr algn="ctr"/>
            <a:r>
              <a:rPr lang="cs-CZ" b="1" dirty="0" smtClean="0"/>
              <a:t>Osnova semináře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213338"/>
            <a:ext cx="10972800" cy="3809038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cs-CZ" sz="2800" dirty="0" smtClean="0"/>
              <a:t>Představení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sz="2800" dirty="0" smtClean="0"/>
              <a:t>Stručná rekapitulace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sz="2800" dirty="0" smtClean="0"/>
              <a:t>Spolupráce Ř SPP a MV ČR (OBPPK MV)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sz="2800" dirty="0" smtClean="0"/>
              <a:t>Sociologická studie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sz="2800" dirty="0" smtClean="0"/>
              <a:t>Norské fondy a projekt specialistů pro romskou komunitu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sz="2800" dirty="0" smtClean="0"/>
              <a:t>Definované hrozby, mapování lokalit a závěry pro činnosti  v roce 2017  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7CB8-2416-4B36-BF88-7DFB6B8B2A13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7632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0186" y="156397"/>
            <a:ext cx="10972800" cy="1143000"/>
          </a:xfrm>
        </p:spPr>
        <p:txBody>
          <a:bodyPr/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Stručná </a:t>
            </a:r>
            <a:r>
              <a:rPr lang="cs-CZ" b="1" dirty="0"/>
              <a:t>rekapitulace</a:t>
            </a:r>
            <a:br>
              <a:rPr lang="cs-CZ" b="1" dirty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4960" y="1329837"/>
            <a:ext cx="11075377" cy="4024678"/>
          </a:xfrm>
        </p:spPr>
        <p:txBody>
          <a:bodyPr/>
          <a:lstStyle/>
          <a:p>
            <a:pPr algn="just"/>
            <a:r>
              <a:rPr lang="pl-PL" sz="2800" dirty="0" smtClean="0"/>
              <a:t>Pokyn policejního prezidenta upravující činnost policie na úseku menšin č</a:t>
            </a:r>
            <a:r>
              <a:rPr lang="pl-PL" sz="2800" dirty="0"/>
              <a:t>. 258/2013 </a:t>
            </a:r>
            <a:r>
              <a:rPr lang="pl-PL" sz="2800" dirty="0" smtClean="0"/>
              <a:t>byl </a:t>
            </a:r>
            <a:r>
              <a:rPr lang="pl-PL" sz="2800" dirty="0"/>
              <a:t>v roce 2016 </a:t>
            </a:r>
            <a:r>
              <a:rPr lang="pl-PL" sz="2800" dirty="0" smtClean="0"/>
              <a:t>novelizován </a:t>
            </a:r>
            <a:r>
              <a:rPr lang="pl-PL" sz="2800" dirty="0"/>
              <a:t>pokynem  policejního prezidenta č. 204/2016 ze dne 18. srpna </a:t>
            </a:r>
            <a:r>
              <a:rPr lang="pl-PL" sz="2800" dirty="0" smtClean="0"/>
              <a:t>2016.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pl-PL" sz="2400" dirty="0" smtClean="0"/>
              <a:t>Upravily se některé </a:t>
            </a:r>
            <a:r>
              <a:rPr lang="pl-PL" sz="2400" dirty="0"/>
              <a:t>kompetence </a:t>
            </a:r>
            <a:r>
              <a:rPr lang="pl-PL" sz="2400" dirty="0" smtClean="0"/>
              <a:t>styčných důstojníků (dále SD) KŘP, náplň práce policejních specialistů a jejich zařazení do pracovní skupiny SD KŘP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400" dirty="0"/>
              <a:t>Metodik a odpovědný specialista </a:t>
            </a:r>
            <a:r>
              <a:rPr lang="cs-CZ" sz="2400" dirty="0" smtClean="0"/>
              <a:t>ŘSPP </a:t>
            </a:r>
            <a:r>
              <a:rPr lang="cs-CZ" sz="2400" dirty="0"/>
              <a:t>– pplk. Mgr. Alexander </a:t>
            </a:r>
            <a:r>
              <a:rPr lang="cs-CZ" sz="2400" dirty="0" err="1" smtClean="0"/>
              <a:t>Stambolidis</a:t>
            </a:r>
            <a:endParaRPr lang="cs-CZ" sz="2400" dirty="0" smtClean="0"/>
          </a:p>
          <a:p>
            <a:pPr lvl="2" algn="just">
              <a:buFont typeface="Wingdings" panose="05000000000000000000" pitchFamily="2" charset="2"/>
              <a:buChar char="v"/>
            </a:pPr>
            <a:r>
              <a:rPr lang="cs-CZ" sz="1400" dirty="0"/>
              <a:t>Metodicky řídí jednotlivé styčné důstojníky </a:t>
            </a:r>
            <a:r>
              <a:rPr lang="cs-CZ" sz="1400" dirty="0" smtClean="0"/>
              <a:t>Krajských ředitelství policie</a:t>
            </a:r>
            <a:endParaRPr lang="cs-CZ" sz="1400" dirty="0"/>
          </a:p>
          <a:p>
            <a:pPr lvl="2" algn="just">
              <a:buFont typeface="Wingdings" panose="05000000000000000000" pitchFamily="2" charset="2"/>
              <a:buChar char="v"/>
            </a:pPr>
            <a:r>
              <a:rPr lang="cs-CZ" sz="1400" dirty="0" smtClean="0"/>
              <a:t>Nahradil </a:t>
            </a:r>
            <a:r>
              <a:rPr lang="cs-CZ" sz="1400" dirty="0"/>
              <a:t>od listopadu 2016 pplk. JUDr. Mgr. Václava Vlčka</a:t>
            </a:r>
          </a:p>
          <a:p>
            <a:pPr lvl="2" algn="just">
              <a:buFont typeface="Wingdings" panose="05000000000000000000" pitchFamily="2" charset="2"/>
              <a:buChar char="v"/>
            </a:pPr>
            <a:r>
              <a:rPr lang="cs-CZ" sz="1400" dirty="0"/>
              <a:t>Převzal také aktivity spojené s čerpáním NORSKÝCH FONDŮ pro projekt v oblasti menšin </a:t>
            </a:r>
            <a:endParaRPr lang="cs-CZ" sz="1400" dirty="0" smtClean="0"/>
          </a:p>
          <a:p>
            <a:pPr marL="0" indent="0" algn="just">
              <a:buNone/>
            </a:pPr>
            <a:endParaRPr lang="pl-PL" dirty="0" smtClean="0"/>
          </a:p>
          <a:p>
            <a:pPr marL="457200" lvl="1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8BEE5-F0D7-499B-AF98-22C43894A088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2579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5365" y="706493"/>
            <a:ext cx="10972800" cy="3902075"/>
          </a:xfrm>
        </p:spPr>
        <p:txBody>
          <a:bodyPr/>
          <a:lstStyle/>
          <a:p>
            <a:r>
              <a:rPr lang="cs-CZ" sz="2800" dirty="0"/>
              <a:t>Strategie pro práci Policie ČR ve vztahu k menšinám</a:t>
            </a:r>
          </a:p>
          <a:p>
            <a:pPr lvl="1"/>
            <a:r>
              <a:rPr lang="cs-CZ" sz="2400" dirty="0"/>
              <a:t>Koncepční materiál zpracovaný </a:t>
            </a:r>
            <a:r>
              <a:rPr lang="cs-CZ" sz="2400" dirty="0" smtClean="0"/>
              <a:t>MV se zabývá problematikou práce policie ve vztahu k menšinám</a:t>
            </a:r>
          </a:p>
          <a:p>
            <a:pPr lvl="1"/>
            <a:r>
              <a:rPr lang="cs-CZ" sz="2400" dirty="0" smtClean="0"/>
              <a:t>Stanovuje priority na dané období (aktuálně pro období let 2015–2017 </a:t>
            </a:r>
          </a:p>
          <a:p>
            <a:pPr lvl="1" algn="just"/>
            <a:r>
              <a:rPr lang="cs-CZ" sz="2400" dirty="0" smtClean="0"/>
              <a:t>Definice </a:t>
            </a:r>
            <a:r>
              <a:rPr lang="cs-CZ" sz="2400" dirty="0"/>
              <a:t>„menšiny“ </a:t>
            </a:r>
            <a:r>
              <a:rPr lang="cs-CZ" dirty="0"/>
              <a:t>- </a:t>
            </a:r>
            <a:r>
              <a:rPr lang="cs-CZ" sz="2400" dirty="0"/>
              <a:t>chápány </a:t>
            </a:r>
            <a:r>
              <a:rPr lang="cs-CZ" sz="2400" b="1" dirty="0"/>
              <a:t>osoby nebo skupiny osob, které se odlišují jednak na základě etnických, rasových, náboženských nebo obecně kulturních zvláštností (např. Romové, Vietnamci, muslimové apod.), jednak na základě sociální situace, která vede k jejich marginalizaci (zde lze zařadit zejména sociálně vyloučené osoby) nebo podle odlišného právního statutu, tj. občany jiného státu (cizinci, azylanti, uprchlíci).</a:t>
            </a:r>
          </a:p>
          <a:p>
            <a:pPr lvl="1"/>
            <a:endParaRPr lang="cs-CZ" b="1" dirty="0" smtClean="0"/>
          </a:p>
          <a:p>
            <a:pPr lvl="2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0A765-B065-4B8E-9007-499230F97471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1492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0489" y="307427"/>
            <a:ext cx="10981290" cy="715324"/>
          </a:xfrm>
        </p:spPr>
        <p:txBody>
          <a:bodyPr/>
          <a:lstStyle/>
          <a:p>
            <a:pPr algn="ctr"/>
            <a:r>
              <a:rPr lang="cs-CZ" b="1" dirty="0"/>
              <a:t>Spolupráce </a:t>
            </a:r>
            <a:r>
              <a:rPr lang="cs-CZ" b="1" dirty="0" smtClean="0"/>
              <a:t>ŘSPP PP </a:t>
            </a:r>
            <a:r>
              <a:rPr lang="cs-CZ" b="1" dirty="0"/>
              <a:t>a MV ČR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7428" y="1308537"/>
            <a:ext cx="11884571" cy="4222313"/>
          </a:xfrm>
        </p:spPr>
        <p:txBody>
          <a:bodyPr/>
          <a:lstStyle/>
          <a:p>
            <a:pPr algn="just"/>
            <a:r>
              <a:rPr lang="cs-CZ" sz="2800" dirty="0" smtClean="0"/>
              <a:t>ŘSPP PP – garant za problematiku menšin v PČR spolupracuje s </a:t>
            </a:r>
          </a:p>
          <a:p>
            <a:pPr lvl="1" algn="just"/>
            <a:r>
              <a:rPr lang="cs-CZ" sz="2000" dirty="0" smtClean="0"/>
              <a:t>Odborem </a:t>
            </a:r>
            <a:r>
              <a:rPr lang="cs-CZ" sz="2000" dirty="0"/>
              <a:t>bezpečnostní politiky a prevence kriminality Ministerstva vnitra (dále jen </a:t>
            </a:r>
            <a:r>
              <a:rPr lang="cs-CZ" sz="2000" dirty="0" smtClean="0"/>
              <a:t>OBPPK </a:t>
            </a:r>
            <a:r>
              <a:rPr lang="cs-CZ" sz="2000" dirty="0"/>
              <a:t>MV</a:t>
            </a:r>
            <a:r>
              <a:rPr lang="cs-CZ" sz="2000" dirty="0" smtClean="0"/>
              <a:t>)</a:t>
            </a:r>
          </a:p>
          <a:p>
            <a:pPr lvl="1" algn="just"/>
            <a:r>
              <a:rPr lang="cs-CZ" sz="2000" dirty="0" smtClean="0"/>
              <a:t>Útvarem </a:t>
            </a:r>
            <a:r>
              <a:rPr lang="cs-CZ" sz="2000" dirty="0"/>
              <a:t>policejního vzdělávání a služební přípravy Policejního prezidia (dále jen ÚPVS PP</a:t>
            </a:r>
            <a:r>
              <a:rPr lang="cs-CZ" sz="2000" dirty="0" smtClean="0"/>
              <a:t>)</a:t>
            </a:r>
          </a:p>
          <a:p>
            <a:pPr marL="457200" lvl="1" indent="0" algn="just">
              <a:buNone/>
            </a:pPr>
            <a:endParaRPr lang="cs-CZ" sz="2000" dirty="0" smtClean="0"/>
          </a:p>
          <a:p>
            <a:pPr algn="just"/>
            <a:r>
              <a:rPr lang="cs-CZ" sz="2800" dirty="0" smtClean="0"/>
              <a:t>V roce 2016 se spolupráce zaměřila na oblast vzdělávání. </a:t>
            </a:r>
          </a:p>
          <a:p>
            <a:pPr lvl="1" algn="just"/>
            <a:r>
              <a:rPr lang="cs-CZ" sz="2000" b="1" dirty="0" smtClean="0"/>
              <a:t>Vyškolení </a:t>
            </a:r>
            <a:r>
              <a:rPr lang="cs-CZ" sz="2000" b="1" dirty="0"/>
              <a:t>interních lektorů pro problematiku multikulturního vzdělávání</a:t>
            </a:r>
            <a:r>
              <a:rPr lang="cs-CZ" sz="2000" dirty="0"/>
              <a:t>. </a:t>
            </a:r>
            <a:endParaRPr lang="cs-CZ" sz="2000" dirty="0" smtClean="0"/>
          </a:p>
          <a:p>
            <a:pPr lvl="1" algn="just"/>
            <a:r>
              <a:rPr lang="cs-CZ" sz="2000" dirty="0" smtClean="0"/>
              <a:t>Nastavenou </a:t>
            </a:r>
            <a:r>
              <a:rPr lang="cs-CZ" sz="2000" dirty="0"/>
              <a:t>formou </a:t>
            </a:r>
            <a:r>
              <a:rPr lang="cs-CZ" sz="2000" dirty="0" smtClean="0"/>
              <a:t>je </a:t>
            </a:r>
            <a:r>
              <a:rPr lang="cs-CZ" sz="2000" dirty="0"/>
              <a:t>tzv. </a:t>
            </a:r>
            <a:r>
              <a:rPr lang="cs-CZ" sz="2000" dirty="0" smtClean="0"/>
              <a:t>„interaktivní sebezkušenostní </a:t>
            </a:r>
            <a:r>
              <a:rPr lang="cs-CZ" sz="2000" dirty="0"/>
              <a:t>trénink“ </a:t>
            </a:r>
            <a:r>
              <a:rPr lang="cs-CZ" sz="2000" dirty="0" smtClean="0"/>
              <a:t>využívající prvků zážitkové </a:t>
            </a:r>
            <a:r>
              <a:rPr lang="cs-CZ" sz="2000" dirty="0"/>
              <a:t>pedagogiky. </a:t>
            </a:r>
            <a:endParaRPr lang="cs-CZ" sz="2000" dirty="0" smtClean="0"/>
          </a:p>
          <a:p>
            <a:pPr lvl="1" algn="just"/>
            <a:r>
              <a:rPr lang="cs-CZ" sz="2000" dirty="0" smtClean="0"/>
              <a:t>Po </a:t>
            </a:r>
            <a:r>
              <a:rPr lang="cs-CZ" sz="2000" dirty="0"/>
              <a:t>vyškolení interních lektorů z řad </a:t>
            </a:r>
            <a:r>
              <a:rPr lang="cs-CZ" sz="2000" dirty="0" smtClean="0"/>
              <a:t>specialistů </a:t>
            </a:r>
            <a:r>
              <a:rPr lang="cs-CZ" sz="2000" dirty="0"/>
              <a:t>ÚPVSP PP, </a:t>
            </a:r>
            <a:r>
              <a:rPr lang="cs-CZ" sz="2000" dirty="0" smtClean="0"/>
              <a:t>je návazným krokem kurz </a:t>
            </a:r>
            <a:r>
              <a:rPr lang="cs-CZ" sz="2000" dirty="0"/>
              <a:t>implementovat do systému policejního vzdělávání v rámci policejních škol, jako </a:t>
            </a:r>
            <a:r>
              <a:rPr lang="cs-CZ" sz="2000" b="1" dirty="0"/>
              <a:t>akreditovaný vzdělávací program</a:t>
            </a:r>
            <a:r>
              <a:rPr lang="cs-CZ" sz="2000" dirty="0"/>
              <a:t>. </a:t>
            </a:r>
            <a:endParaRPr lang="cs-CZ" sz="20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32C68-2333-45BC-98D5-E45EE1F5ACFC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4804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Pravidelné IMZ pro Policii ČR na úseku menšin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0772" y="1455354"/>
            <a:ext cx="10972800" cy="3902075"/>
          </a:xfrm>
        </p:spPr>
        <p:txBody>
          <a:bodyPr/>
          <a:lstStyle/>
          <a:p>
            <a:r>
              <a:rPr lang="cs-CZ" sz="2800" dirty="0" smtClean="0"/>
              <a:t>Zpravidla 2x </a:t>
            </a:r>
            <a:r>
              <a:rPr lang="cs-CZ" sz="2800" dirty="0"/>
              <a:t>ročně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 smtClean="0"/>
              <a:t>Další setkání 22.-24. května 2017</a:t>
            </a:r>
            <a:endParaRPr lang="cs-CZ" sz="2000" dirty="0"/>
          </a:p>
          <a:p>
            <a:r>
              <a:rPr lang="cs-CZ" sz="2800" dirty="0"/>
              <a:t>Zaměřený na zvyšování odbornosti a vzdělanosti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Předcházení tzv.  syndromu „vyhoření“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Interkulturní vzdělávání - práce s vlastními předsudky a stereotypy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sz="2000" dirty="0"/>
              <a:t>Problematika </a:t>
            </a:r>
            <a:r>
              <a:rPr lang="cs-CZ" sz="2000" dirty="0" smtClean="0"/>
              <a:t>menšin, policejní práce</a:t>
            </a:r>
            <a:endParaRPr lang="cs-CZ" sz="2000" dirty="0"/>
          </a:p>
          <a:p>
            <a:r>
              <a:rPr lang="cs-CZ" sz="2800" dirty="0"/>
              <a:t>Sdílení dobré </a:t>
            </a:r>
            <a:r>
              <a:rPr lang="cs-CZ" sz="2800" dirty="0" smtClean="0"/>
              <a:t>praxe, informace o situaci v krajích</a:t>
            </a:r>
            <a:endParaRPr lang="cs-CZ" sz="2800" dirty="0"/>
          </a:p>
          <a:p>
            <a:r>
              <a:rPr lang="cs-CZ" sz="2800" dirty="0"/>
              <a:t>Diskuze s odborníky z řad akademické obce, neziskových nevládních organizací, menšinových skupin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0A765-B065-4B8E-9007-499230F97471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2352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Interaktivní metodické materiály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 algn="just"/>
            <a:r>
              <a:rPr lang="cs-CZ" dirty="0" smtClean="0"/>
              <a:t>ŘSPP </a:t>
            </a:r>
            <a:r>
              <a:rPr lang="cs-CZ" dirty="0"/>
              <a:t>PP s OBP PK </a:t>
            </a:r>
            <a:r>
              <a:rPr lang="cs-CZ" dirty="0" smtClean="0"/>
              <a:t>MV vypracovalo </a:t>
            </a:r>
            <a:r>
              <a:rPr lang="cs-CZ" dirty="0"/>
              <a:t>interaktivní metodické výukové </a:t>
            </a:r>
            <a:r>
              <a:rPr lang="cs-CZ" dirty="0" smtClean="0"/>
              <a:t>materiály</a:t>
            </a:r>
          </a:p>
          <a:p>
            <a:pPr marL="742950" lvl="2" indent="-342900" algn="just"/>
            <a:r>
              <a:rPr lang="cs-CZ" sz="2000" dirty="0" smtClean="0"/>
              <a:t>Celkem natočeno 6 </a:t>
            </a:r>
            <a:r>
              <a:rPr lang="cs-CZ" sz="2000" dirty="0" err="1"/>
              <a:t>videospotů</a:t>
            </a:r>
            <a:r>
              <a:rPr lang="cs-CZ" sz="2000" dirty="0"/>
              <a:t> + </a:t>
            </a:r>
            <a:r>
              <a:rPr lang="cs-CZ" sz="2000" dirty="0" smtClean="0"/>
              <a:t>metodický </a:t>
            </a:r>
            <a:r>
              <a:rPr lang="cs-CZ" sz="2000" dirty="0"/>
              <a:t>manuál k </a:t>
            </a:r>
            <a:r>
              <a:rPr lang="cs-CZ" sz="2000" dirty="0" err="1" smtClean="0"/>
              <a:t>videospotům</a:t>
            </a:r>
            <a:r>
              <a:rPr lang="cs-CZ" sz="2000" dirty="0" smtClean="0"/>
              <a:t>.</a:t>
            </a:r>
          </a:p>
          <a:p>
            <a:pPr marL="742950" lvl="2" indent="-342900" algn="just"/>
            <a:r>
              <a:rPr lang="cs-CZ" sz="2000" dirty="0" err="1" smtClean="0"/>
              <a:t>Videospoty</a:t>
            </a:r>
            <a:r>
              <a:rPr lang="cs-CZ" sz="2000" dirty="0" smtClean="0"/>
              <a:t> </a:t>
            </a:r>
            <a:r>
              <a:rPr lang="cs-CZ" sz="2000" dirty="0"/>
              <a:t>byly financovány MV z projektu „</a:t>
            </a:r>
            <a:r>
              <a:rPr lang="cs-CZ" sz="2000" b="1" dirty="0"/>
              <a:t>Efektivní rozvoj a posilování kompetencí lidských zdrojů“, </a:t>
            </a:r>
            <a:r>
              <a:rPr lang="cs-CZ" sz="2000" b="1" dirty="0" err="1"/>
              <a:t>reg</a:t>
            </a:r>
            <a:r>
              <a:rPr lang="cs-CZ" sz="2000" b="1" dirty="0"/>
              <a:t>. č. CZ.1.04/4.1.00/A3.00005</a:t>
            </a:r>
          </a:p>
          <a:p>
            <a:pPr marL="342900" lvl="1" indent="-342900" algn="just"/>
            <a:r>
              <a:rPr lang="cs-CZ" dirty="0" smtClean="0"/>
              <a:t>Obsahem materiálů je identifikace zátěžových situací, ke kterým dochází při kontaktu s </a:t>
            </a:r>
            <a:r>
              <a:rPr lang="cs-CZ" dirty="0"/>
              <a:t>příslušníky menšin a </a:t>
            </a:r>
            <a:r>
              <a:rPr lang="cs-CZ" dirty="0" smtClean="0"/>
              <a:t>cizinci</a:t>
            </a:r>
            <a:r>
              <a:rPr lang="cs-CZ" dirty="0"/>
              <a:t> </a:t>
            </a:r>
            <a:r>
              <a:rPr lang="cs-CZ" dirty="0" smtClean="0"/>
              <a:t>a jejich řešení.</a:t>
            </a:r>
          </a:p>
          <a:p>
            <a:pPr marL="342900" lvl="1" indent="-342900" algn="just"/>
            <a:r>
              <a:rPr lang="cs-CZ" dirty="0" smtClean="0"/>
              <a:t>V </a:t>
            </a:r>
            <a:r>
              <a:rPr lang="cs-CZ" dirty="0"/>
              <a:t>průběhu roku 2017 implementace do </a:t>
            </a:r>
            <a:r>
              <a:rPr lang="cs-CZ" dirty="0" smtClean="0"/>
              <a:t>systému policejního </a:t>
            </a:r>
            <a:r>
              <a:rPr lang="cs-CZ" dirty="0"/>
              <a:t>vzdělávání. </a:t>
            </a:r>
            <a:endParaRPr lang="cs-CZ" dirty="0" smtClean="0"/>
          </a:p>
          <a:p>
            <a:pPr marL="342900" lvl="1" indent="-342900" algn="just"/>
            <a:endParaRPr lang="cs-CZ" sz="3200" dirty="0"/>
          </a:p>
          <a:p>
            <a:pPr algn="just"/>
            <a:endParaRPr lang="cs-CZ" sz="36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0A765-B065-4B8E-9007-499230F97471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564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13092"/>
            <a:ext cx="10972800" cy="1143000"/>
          </a:xfrm>
        </p:spPr>
        <p:txBody>
          <a:bodyPr/>
          <a:lstStyle/>
          <a:p>
            <a:pPr algn="ctr"/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 smtClean="0"/>
              <a:t>Projekt „Zavádění policejních specialistů pro oblast policejní práce s romskou minoritou v sociálně vyloučených lokalitách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4445" y="1356092"/>
            <a:ext cx="11509132" cy="4088851"/>
          </a:xfrm>
        </p:spPr>
        <p:txBody>
          <a:bodyPr/>
          <a:lstStyle/>
          <a:p>
            <a:endParaRPr lang="cs-CZ" sz="2400" dirty="0" smtClean="0"/>
          </a:p>
          <a:p>
            <a:r>
              <a:rPr lang="cs-CZ" sz="2800" dirty="0" smtClean="0"/>
              <a:t>2014–2016, spolufinancovaný </a:t>
            </a:r>
            <a:r>
              <a:rPr lang="cs-CZ" sz="2800" dirty="0"/>
              <a:t>z Norských fondů </a:t>
            </a:r>
            <a:endParaRPr lang="cs-CZ" sz="2800" dirty="0" smtClean="0"/>
          </a:p>
          <a:p>
            <a:r>
              <a:rPr lang="cs-CZ" sz="2800" dirty="0" smtClean="0"/>
              <a:t>Ředitel projektu: plk. doc. Ing. Martin </a:t>
            </a:r>
            <a:r>
              <a:rPr lang="cs-CZ" sz="2800" dirty="0" err="1" smtClean="0"/>
              <a:t>Hrinko</a:t>
            </a:r>
            <a:r>
              <a:rPr lang="cs-CZ" sz="2800" dirty="0" smtClean="0"/>
              <a:t>, </a:t>
            </a:r>
            <a:r>
              <a:rPr lang="cs-CZ" sz="2800" dirty="0" err="1" smtClean="0"/>
              <a:t>Ph.D.,MBA</a:t>
            </a:r>
            <a:endParaRPr lang="cs-CZ" sz="2800" dirty="0"/>
          </a:p>
          <a:p>
            <a:r>
              <a:rPr lang="cs-CZ" sz="2800" dirty="0" smtClean="0"/>
              <a:t>Manažer projektu: pplk. JUDr. Mgr. Václav Vlček</a:t>
            </a:r>
          </a:p>
          <a:p>
            <a:r>
              <a:rPr lang="cs-CZ" sz="2800" dirty="0" smtClean="0"/>
              <a:t>4 pilotní kraje </a:t>
            </a:r>
          </a:p>
          <a:p>
            <a:pPr lvl="1"/>
            <a:r>
              <a:rPr lang="cs-CZ" sz="2400" dirty="0" smtClean="0"/>
              <a:t>OC + KV + ÚK + MSK</a:t>
            </a:r>
          </a:p>
          <a:p>
            <a:pPr lvl="1"/>
            <a:r>
              <a:rPr lang="cs-CZ" sz="2400" dirty="0" smtClean="0"/>
              <a:t>Celkem vybráno 40 policejních specialistů</a:t>
            </a:r>
          </a:p>
          <a:p>
            <a:pPr lvl="2"/>
            <a:r>
              <a:rPr lang="cs-CZ" sz="2000" dirty="0" smtClean="0"/>
              <a:t>Okrskář s romskou komunitou v okrsku</a:t>
            </a:r>
          </a:p>
          <a:p>
            <a:pPr lvl="1"/>
            <a:r>
              <a:rPr lang="cs-CZ" sz="2400" dirty="0" smtClean="0"/>
              <a:t>10 policejních manažerů</a:t>
            </a:r>
          </a:p>
          <a:p>
            <a:pPr marL="914400" lvl="2" indent="0">
              <a:buNone/>
            </a:pPr>
            <a:endParaRPr lang="cs-CZ" sz="2000" dirty="0" smtClean="0"/>
          </a:p>
          <a:p>
            <a:pPr marL="457200" lvl="1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BB43E-E578-41AA-BD48-E173967DCC9C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7760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1793" y="654269"/>
            <a:ext cx="11030607" cy="4876582"/>
          </a:xfrm>
        </p:spPr>
        <p:txBody>
          <a:bodyPr/>
          <a:lstStyle/>
          <a:p>
            <a:pPr marL="342900" lvl="1" indent="-342900"/>
            <a:r>
              <a:rPr lang="cs-CZ" dirty="0" smtClean="0"/>
              <a:t>Cíle projektu:</a:t>
            </a:r>
          </a:p>
          <a:p>
            <a:pPr marL="742950" lvl="2" indent="-342900"/>
            <a:r>
              <a:rPr lang="cs-CZ" sz="2000" dirty="0" smtClean="0"/>
              <a:t>komunikace</a:t>
            </a:r>
            <a:r>
              <a:rPr lang="cs-CZ" sz="2000" dirty="0"/>
              <a:t>, mapování, zvýšení důvěry v práci policie a práce s romskou komunitou se zaměřením na cílené preventivní nástroje</a:t>
            </a:r>
            <a:r>
              <a:rPr lang="cs-CZ" dirty="0"/>
              <a:t>.  </a:t>
            </a:r>
          </a:p>
          <a:p>
            <a:r>
              <a:rPr lang="cs-CZ" sz="2800" dirty="0" smtClean="0"/>
              <a:t>Prodloužení projektu z důvodů dočerpání finančních prostředků </a:t>
            </a:r>
            <a:r>
              <a:rPr lang="cs-CZ" sz="2800" dirty="0"/>
              <a:t>– duben 2017</a:t>
            </a:r>
          </a:p>
          <a:p>
            <a:r>
              <a:rPr lang="cs-CZ" sz="2800" dirty="0" smtClean="0"/>
              <a:t>Závěrečný IMZ  projektu ve dnech 10.- 13. 4. 2017 Zbiroh </a:t>
            </a:r>
          </a:p>
          <a:p>
            <a:pPr lvl="1"/>
            <a:r>
              <a:rPr lang="cs-CZ" sz="2000" dirty="0" smtClean="0"/>
              <a:t>Specializované školení v oblasti menšin pro dalších 70 členů pracovních skupin krajských ředitelství pro menšiny (z týmu krajských SD) – celkem 5 specialistů z každého KŘP</a:t>
            </a:r>
          </a:p>
          <a:p>
            <a:pPr lvl="1"/>
            <a:r>
              <a:rPr lang="cs-CZ" sz="2000" dirty="0" smtClean="0"/>
              <a:t>Příspěvky: PČR, MV ČR, NNO, prof. Keller. </a:t>
            </a: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6954F-FBFD-4A4E-A744-AC4EA41420E6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1962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17483" y="392879"/>
            <a:ext cx="10972800" cy="1143000"/>
          </a:xfrm>
        </p:spPr>
        <p:txBody>
          <a:bodyPr/>
          <a:lstStyle/>
          <a:p>
            <a:pPr algn="ctr"/>
            <a:r>
              <a:rPr lang="cs-CZ" b="1" dirty="0" smtClean="0"/>
              <a:t>Sociologická studie a analýza veřejného mínění k činnosti Policie ČR</a:t>
            </a:r>
            <a:endParaRPr lang="cs-CZ" b="1" dirty="0"/>
          </a:p>
        </p:txBody>
      </p:sp>
      <p:sp>
        <p:nvSpPr>
          <p:cNvPr id="8" name="Zástupný symbol pro text 7"/>
          <p:cNvSpPr>
            <a:spLocks noGrp="1"/>
          </p:cNvSpPr>
          <p:nvPr>
            <p:ph idx="1"/>
          </p:nvPr>
        </p:nvSpPr>
        <p:spPr>
          <a:xfrm>
            <a:off x="567559" y="2065283"/>
            <a:ext cx="11030607" cy="3300029"/>
          </a:xfrm>
        </p:spPr>
        <p:txBody>
          <a:bodyPr/>
          <a:lstStyle/>
          <a:p>
            <a:r>
              <a:rPr lang="cs-CZ" sz="2800" dirty="0" smtClean="0"/>
              <a:t>Zpracována v rámci výše realizovaného projektu z Norských fondů</a:t>
            </a:r>
          </a:p>
          <a:p>
            <a:r>
              <a:rPr lang="cs-CZ" sz="2800" dirty="0" smtClean="0"/>
              <a:t>Shromážděny názory od více než 5 000 respondentů z řad romských obyvatel žijících v sociálně vyloučených lokalitách.</a:t>
            </a:r>
          </a:p>
          <a:p>
            <a:pPr lvl="1"/>
            <a:r>
              <a:rPr lang="cs-CZ" sz="2400" dirty="0" smtClean="0"/>
              <a:t>Publikace je dostupná u ŘSPP PP. </a:t>
            </a:r>
          </a:p>
          <a:p>
            <a:r>
              <a:rPr lang="cs-CZ" sz="2800" dirty="0" smtClean="0"/>
              <a:t>Výstupy jsou využívány pro nastavování priorit a činností v rámci výkonu služby ve zkoumaných lokalitách. </a:t>
            </a:r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0A765-B065-4B8E-9007-499230F97471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9652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44769" y="296189"/>
            <a:ext cx="10972800" cy="635001"/>
          </a:xfrm>
        </p:spPr>
        <p:txBody>
          <a:bodyPr/>
          <a:lstStyle/>
          <a:p>
            <a:pPr algn="ctr"/>
            <a:r>
              <a:rPr lang="cs-CZ" b="1" dirty="0" smtClean="0"/>
              <a:t>Prevence kriminality a menšiny 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04776" y="1221828"/>
            <a:ext cx="11811327" cy="4309022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cs-CZ" sz="2800" dirty="0" smtClean="0"/>
              <a:t>Klíčový pilíř činnosti styčných důstojníků pro menšiny</a:t>
            </a:r>
          </a:p>
          <a:p>
            <a:pPr marL="0" indent="0" algn="just">
              <a:buNone/>
            </a:pPr>
            <a:r>
              <a:rPr lang="cs-CZ" sz="2800" dirty="0" smtClean="0"/>
              <a:t> a jejich pracovních týmů v oblasti vnitřní bezpečnosti a </a:t>
            </a:r>
          </a:p>
          <a:p>
            <a:pPr marL="0" indent="0" algn="just">
              <a:buNone/>
            </a:pPr>
            <a:r>
              <a:rPr lang="cs-CZ" sz="2800" dirty="0" smtClean="0"/>
              <a:t>veřejného pořádku. </a:t>
            </a:r>
          </a:p>
          <a:p>
            <a:pPr algn="just"/>
            <a:r>
              <a:rPr lang="cs-CZ" sz="2800" dirty="0" smtClean="0"/>
              <a:t>Cílové skupiny v lokalitách: </a:t>
            </a:r>
          </a:p>
          <a:p>
            <a:pPr lvl="1" algn="just"/>
            <a:r>
              <a:rPr lang="cs-CZ" sz="2400" dirty="0" smtClean="0"/>
              <a:t>Téměř všechny věkové kategorie </a:t>
            </a:r>
          </a:p>
          <a:p>
            <a:pPr lvl="1" algn="just"/>
            <a:r>
              <a:rPr lang="cs-CZ" sz="2400" dirty="0" smtClean="0"/>
              <a:t>Předškolní a školní mládež ve spolupráci s OTP</a:t>
            </a:r>
            <a:endParaRPr lang="cs-CZ" dirty="0" smtClean="0"/>
          </a:p>
          <a:p>
            <a:pPr lvl="1" algn="just"/>
            <a:r>
              <a:rPr lang="cs-CZ" sz="2400" dirty="0" smtClean="0"/>
              <a:t>Témata preventivních přednášek a besed:</a:t>
            </a:r>
          </a:p>
          <a:p>
            <a:pPr lvl="2" algn="just"/>
            <a:r>
              <a:rPr lang="cs-CZ" sz="2000" dirty="0"/>
              <a:t>T</a:t>
            </a:r>
            <a:r>
              <a:rPr lang="cs-CZ" sz="2000" dirty="0" smtClean="0"/>
              <a:t>restní odpovědnost, multikultura, rasismus, extrémismus, </a:t>
            </a:r>
            <a:r>
              <a:rPr lang="cs-CZ" sz="2000" dirty="0" err="1" smtClean="0"/>
              <a:t>cyber</a:t>
            </a:r>
            <a:r>
              <a:rPr lang="cs-CZ" sz="2000" dirty="0" smtClean="0"/>
              <a:t> </a:t>
            </a:r>
            <a:r>
              <a:rPr lang="cs-CZ" sz="2000" dirty="0" err="1" smtClean="0"/>
              <a:t>crime</a:t>
            </a:r>
            <a:r>
              <a:rPr lang="cs-CZ" sz="2000" dirty="0" smtClean="0"/>
              <a:t>, OPL a alkohol</a:t>
            </a:r>
          </a:p>
          <a:p>
            <a:pPr lvl="2" algn="just"/>
            <a:r>
              <a:rPr lang="cs-CZ" sz="2000" dirty="0" smtClean="0"/>
              <a:t>Práce v pracovních skupinách – školy, OSPOD, MP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388FE-9DEF-4526-ADB2-26880325911A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12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8567" y="1379482"/>
            <a:ext cx="2817536" cy="211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982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Definované hrozby, kriminogenní faktory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4157359"/>
              </p:ext>
            </p:extLst>
          </p:nvPr>
        </p:nvGraphicFramePr>
        <p:xfrm>
          <a:off x="609600" y="1628775"/>
          <a:ext cx="10972800" cy="3902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F45CB-9294-418B-879E-BFE149F84548}" type="datetime1">
              <a:rPr lang="cs-CZ" smtClean="0"/>
              <a:t>28.03.2017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977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7714" y="408912"/>
            <a:ext cx="5189975" cy="1699850"/>
          </a:xfrm>
        </p:spPr>
        <p:txBody>
          <a:bodyPr/>
          <a:lstStyle/>
          <a:p>
            <a:r>
              <a:rPr lang="cs-CZ" dirty="0" smtClean="0"/>
              <a:t>Shrnutí plánu</a:t>
            </a:r>
            <a:br>
              <a:rPr lang="cs-CZ" dirty="0" smtClean="0"/>
            </a:br>
            <a:r>
              <a:rPr lang="cs-CZ" dirty="0" smtClean="0"/>
              <a:t>činnosti v roce 2017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1257060"/>
              </p:ext>
            </p:extLst>
          </p:nvPr>
        </p:nvGraphicFramePr>
        <p:xfrm>
          <a:off x="957942" y="1973943"/>
          <a:ext cx="10972800" cy="3902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3429D-0C9A-4048-B2C4-BB5276CA3E12}" type="datetime1">
              <a:rPr lang="cs-CZ" smtClean="0"/>
              <a:t>28.03.2017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14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644662" y="408912"/>
            <a:ext cx="6049107" cy="15650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Metodik pplk. Mgr. Alexander </a:t>
            </a:r>
            <a:r>
              <a:rPr lang="cs-CZ" b="1" dirty="0" err="1"/>
              <a:t>Stambolidis</a:t>
            </a:r>
            <a:r>
              <a:rPr lang="cs-CZ" b="1" dirty="0"/>
              <a:t> </a:t>
            </a:r>
            <a:endParaRPr lang="cs-CZ" b="1" dirty="0" smtClean="0"/>
          </a:p>
          <a:p>
            <a:pPr algn="ctr"/>
            <a:r>
              <a:rPr lang="cs-CZ" dirty="0" smtClean="0"/>
              <a:t>osobně </a:t>
            </a:r>
            <a:r>
              <a:rPr lang="cs-CZ" dirty="0"/>
              <a:t>navštěvuje jednotlivá KŘP a společně se SD mapuje stav v místě. </a:t>
            </a:r>
          </a:p>
        </p:txBody>
      </p:sp>
    </p:spTree>
    <p:extLst>
      <p:ext uri="{BB962C8B-B14F-4D97-AF65-F5344CB8AC3E}">
        <p14:creationId xmlns:p14="http://schemas.microsoft.com/office/powerpoint/2010/main" val="136408059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1880" y="540440"/>
            <a:ext cx="6139543" cy="746291"/>
          </a:xfrm>
        </p:spPr>
        <p:txBody>
          <a:bodyPr/>
          <a:lstStyle/>
          <a:p>
            <a:pPr algn="ctr"/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36482" y="1292773"/>
            <a:ext cx="692894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cs-CZ" sz="2800" i="1" dirty="0" smtClean="0"/>
          </a:p>
          <a:p>
            <a:pPr algn="just"/>
            <a:r>
              <a:rPr lang="cs-CZ" sz="2800" i="1" dirty="0" smtClean="0"/>
              <a:t>Děkuji za pozornost.</a:t>
            </a:r>
          </a:p>
          <a:p>
            <a:pPr algn="just"/>
            <a:r>
              <a:rPr lang="cs-CZ" sz="2800" i="1" dirty="0" smtClean="0"/>
              <a:t>Prostor pro dotazy. </a:t>
            </a:r>
          </a:p>
          <a:p>
            <a:pPr algn="just"/>
            <a:endParaRPr lang="cs-CZ" sz="2000" dirty="0" smtClean="0"/>
          </a:p>
          <a:p>
            <a:pPr algn="just"/>
            <a:endParaRPr lang="cs-CZ" sz="2000" dirty="0" smtClean="0"/>
          </a:p>
          <a:p>
            <a:pPr algn="just"/>
            <a:endParaRPr lang="cs-CZ" sz="2000" dirty="0"/>
          </a:p>
          <a:p>
            <a:pPr algn="just"/>
            <a:r>
              <a:rPr lang="cs-CZ" sz="2000" dirty="0" smtClean="0"/>
              <a:t>Podklady </a:t>
            </a:r>
            <a:r>
              <a:rPr lang="cs-CZ" sz="2000" dirty="0"/>
              <a:t>pro prezentaci zpracoval: pplk. Mgr. Alexander </a:t>
            </a:r>
            <a:r>
              <a:rPr lang="cs-CZ" sz="2000" dirty="0" err="1" smtClean="0"/>
              <a:t>Stambolidis</a:t>
            </a:r>
            <a:r>
              <a:rPr lang="cs-CZ" sz="2000" dirty="0" smtClean="0"/>
              <a:t>, </a:t>
            </a:r>
            <a:r>
              <a:rPr lang="cs-CZ" sz="2000" dirty="0" smtClean="0">
                <a:hlinkClick r:id="rId2"/>
              </a:rPr>
              <a:t>alexander.stambolidis@pcr.cz</a:t>
            </a:r>
            <a:endParaRPr lang="cs-CZ" sz="2000" dirty="0" smtClean="0"/>
          </a:p>
          <a:p>
            <a:pPr algn="just"/>
            <a:endParaRPr lang="cs-CZ" sz="2000" dirty="0"/>
          </a:p>
          <a:p>
            <a:pPr algn="just"/>
            <a:r>
              <a:rPr lang="cs-CZ" sz="2000" dirty="0"/>
              <a:t>Prezentaci připravila: pplk. PhDr. Soňa Svobodová, </a:t>
            </a:r>
            <a:r>
              <a:rPr lang="cs-CZ" sz="2000" dirty="0" smtClean="0"/>
              <a:t>MBA, </a:t>
            </a:r>
            <a:r>
              <a:rPr lang="cs-CZ" sz="2000" dirty="0" smtClean="0">
                <a:hlinkClick r:id="rId3"/>
              </a:rPr>
              <a:t>sona.svobodova@pcr.cz</a:t>
            </a:r>
            <a:r>
              <a:rPr lang="cs-CZ" sz="2000" dirty="0" smtClean="0"/>
              <a:t> </a:t>
            </a:r>
            <a:endParaRPr lang="cs-CZ" sz="2000" dirty="0"/>
          </a:p>
          <a:p>
            <a:pPr algn="just"/>
            <a:endParaRPr lang="cs-CZ" sz="2800" i="1" dirty="0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907A3-A451-4AFE-83FE-5C86081EEAC4}" type="datetime1">
              <a:rPr lang="cs-CZ" smtClean="0"/>
              <a:t>28.03.2017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pplk. PhDr. Soňa Svobodová, MBA </a:t>
            </a:r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431BA-E6F7-43A6-904B-C11B29E7AA86}" type="slidenum">
              <a:rPr lang="cs-CZ" smtClean="0"/>
              <a:t>15</a:t>
            </a:fld>
            <a:endParaRPr lang="cs-CZ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126750" y="320829"/>
            <a:ext cx="4848170" cy="395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321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uro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euro [jen pro čtení] [režim kompatibility]" id="{3A2970BB-EC5E-45DD-A2CC-D8AD994059B7}" vid="{57F86649-3996-42F2-B02E-2FF2F0856EC3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CP_PREVENCE KR</Template>
  <TotalTime>1408</TotalTime>
  <Words>1145</Words>
  <Application>Microsoft Office PowerPoint</Application>
  <PresentationFormat>Širokoúhlá obrazovka</PresentationFormat>
  <Paragraphs>158</Paragraphs>
  <Slides>15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euro</vt:lpstr>
      <vt:lpstr>   Činnost Policie ČR na úseku menšin    </vt:lpstr>
      <vt:lpstr>Zdroje k příspěvku, prameny</vt:lpstr>
      <vt:lpstr>Osnova semináře </vt:lpstr>
      <vt:lpstr> Stručná rekapitulace </vt:lpstr>
      <vt:lpstr>Prezentace aplikace PowerPoint</vt:lpstr>
      <vt:lpstr>Spolupráce ŘSPP PP a MV ČR </vt:lpstr>
      <vt:lpstr>Pravidelné IMZ pro Policii ČR na úseku menšin</vt:lpstr>
      <vt:lpstr>Interaktivní metodické materiály</vt:lpstr>
      <vt:lpstr> Projekt „Zavádění policejních specialistů pro oblast policejní práce s romskou minoritou v sociálně vyloučených lokalitách</vt:lpstr>
      <vt:lpstr>Prezentace aplikace PowerPoint</vt:lpstr>
      <vt:lpstr>Sociologická studie a analýza veřejného mínění k činnosti Policie ČR</vt:lpstr>
      <vt:lpstr>Prevence kriminality a menšiny </vt:lpstr>
      <vt:lpstr> Definované hrozby, kriminogenní faktory </vt:lpstr>
      <vt:lpstr>Shrnutí plánu činnosti v roce 2017</vt:lpstr>
      <vt:lpstr>Závěr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OBČAN &amp; POLICISTA = PARTNEŘI PRO BEZPEČNOST UKRAJINY Community policing a prevence kriminality</dc:title>
  <dc:creator>Sona</dc:creator>
  <cp:lastModifiedBy>SVOBODOVÁ Soňa</cp:lastModifiedBy>
  <cp:revision>153</cp:revision>
  <dcterms:created xsi:type="dcterms:W3CDTF">2016-07-10T17:17:47Z</dcterms:created>
  <dcterms:modified xsi:type="dcterms:W3CDTF">2017-03-28T15:53:17Z</dcterms:modified>
</cp:coreProperties>
</file>