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14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tsikk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9" name="Alaotsikk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i-FI" smtClean="0"/>
              <a:t>Muokkaa alaotsikon perustyyliä napsautt.</a:t>
            </a:r>
            <a:endParaRPr kumimoji="0" lang="en-US"/>
          </a:p>
        </p:txBody>
      </p:sp>
      <p:sp>
        <p:nvSpPr>
          <p:cNvPr id="28" name="Päivämäärän paikkamerkki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17" name="Alatunnisteen paikkamerk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uorakulmi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uorakulmi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Suorakulmi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Suorakulmi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uora yhdysviiv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uora yhdysviiv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uora yhdysviiv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uora yhdysviiv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uora yhdysviiv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uora yhdysviiv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Suorakulmi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i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i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i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i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i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Dian numeron paikkamerkki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8" name="Sisällön paikkamerkki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  <p:sp>
        <p:nvSpPr>
          <p:cNvPr id="7" name="Päivämäärän paikkamerkki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9" name="Dian numeron paikkamerkki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Alatunnisteen paikkamerkki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Osan ylätunnis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i-FI" smtClean="0"/>
              <a:t>Muokkaa tekstin perustyylejä napsauttamalla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uorakulmi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Suorakulmi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uorakulmi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uorakulmi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uora yhdysviiv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uora yhdysviiv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uora yhdysviiv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uora yhdysviiv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uora yhdysviiv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uorakulmi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i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i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i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i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i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uora yhdysviiv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isällön paikkamerkki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  <p:sp>
        <p:nvSpPr>
          <p:cNvPr id="11" name="Sisällön paikkamerkki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7" name="Päivämäärän paikkamerkki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8" name="Alatunnisteen paikkamerk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ian numeron paikkamerkki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isällön paikkamerkki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  <p:sp>
        <p:nvSpPr>
          <p:cNvPr id="13" name="Sisällön paikkamerkki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  <p:sp>
        <p:nvSpPr>
          <p:cNvPr id="12" name="Tekstin paikkamerkki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i-FI" smtClean="0"/>
              <a:t>Muokkaa tekstin perustyylejä napsauttamalla</a:t>
            </a:r>
          </a:p>
        </p:txBody>
      </p:sp>
      <p:sp>
        <p:nvSpPr>
          <p:cNvPr id="14" name="Tekstin paikkamerkki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i-FI" smtClean="0"/>
              <a:t>Muokkaa tekstin perustyylejä napsauttamalla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6" name="Päivämäärän paikkamerkki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Alatunnisteen paikkamerk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tsikollinen sisältö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ora yhdysviiv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i-FI" smtClean="0"/>
              <a:t>Muokkaa tekstin perustyylejä napsauttamalla</a:t>
            </a:r>
          </a:p>
        </p:txBody>
      </p:sp>
      <p:sp>
        <p:nvSpPr>
          <p:cNvPr id="8" name="Suora yhdysviiv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uora yhdysviiv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uora yhdysviiv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uorakulmi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uora yhdysviiv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i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isällön paikkamerkki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  <p:sp>
        <p:nvSpPr>
          <p:cNvPr id="21" name="Päivämäärän paikkamerkki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22" name="Dian numeron paikkamerkki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Alatunnisteen paikkamerkki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ora yhdysviiv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i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i-FI" smtClean="0"/>
              <a:t>Lisää kuva napsauttamalla kuvaketta</a:t>
            </a:r>
            <a:endParaRPr kumimoji="0" lang="en-US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i-FI" smtClean="0"/>
              <a:t>Muokkaa tekstin perustyylejä napsauttamalla</a:t>
            </a:r>
          </a:p>
        </p:txBody>
      </p:sp>
      <p:sp>
        <p:nvSpPr>
          <p:cNvPr id="10" name="Suora yhdysviiv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Suorakulmi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uora yhdysviiv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uora yhdysviiv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uora yhdysviiv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äivämäärän paikkamerkki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18" name="Dian numeron paikkamerkki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Alatunnisteen paikkamerk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i-FI" smtClean="0"/>
              <a:t>Muokkaa tekstin perustyylejä napsauttamalla</a:t>
            </a:r>
          </a:p>
          <a:p>
            <a:pPr lvl="1" eaLnBrk="1" latinLnBrk="0" hangingPunct="1"/>
            <a:r>
              <a:rPr lang="fi-FI" smtClean="0"/>
              <a:t>toinen taso</a:t>
            </a:r>
          </a:p>
          <a:p>
            <a:pPr lvl="2" eaLnBrk="1" latinLnBrk="0" hangingPunct="1"/>
            <a:r>
              <a:rPr lang="fi-FI" smtClean="0"/>
              <a:t>kolmas taso</a:t>
            </a:r>
          </a:p>
          <a:p>
            <a:pPr lvl="3" eaLnBrk="1" latinLnBrk="0" hangingPunct="1"/>
            <a:r>
              <a:rPr lang="fi-FI" smtClean="0"/>
              <a:t>neljäs taso</a:t>
            </a:r>
          </a:p>
          <a:p>
            <a:pPr lvl="4" eaLnBrk="1" latinLnBrk="0" hangingPunct="1"/>
            <a:r>
              <a:rPr lang="fi-FI" smtClean="0"/>
              <a:t>viides taso</a:t>
            </a:r>
            <a:endParaRPr kumimoji="0" lang="en-US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uora yhdysviiv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Otsikon paikkamerkki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i-FI" smtClean="0"/>
              <a:t>Muokkaa perustyyl. napsautt.</a:t>
            </a:r>
            <a:endParaRPr kumimoji="0" lang="en-US"/>
          </a:p>
        </p:txBody>
      </p:sp>
      <p:sp>
        <p:nvSpPr>
          <p:cNvPr id="13" name="Tekstin paikkamerkki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i-FI" smtClean="0"/>
              <a:t>Muokkaa tekstin perustyylejä napsauttamalla</a:t>
            </a:r>
          </a:p>
          <a:p>
            <a:pPr lvl="1" eaLnBrk="1" latinLnBrk="0" hangingPunct="1"/>
            <a:r>
              <a:rPr kumimoji="0" lang="fi-FI" smtClean="0"/>
              <a:t>toinen taso</a:t>
            </a:r>
          </a:p>
          <a:p>
            <a:pPr lvl="2" eaLnBrk="1" latinLnBrk="0" hangingPunct="1"/>
            <a:r>
              <a:rPr kumimoji="0" lang="fi-FI" smtClean="0"/>
              <a:t>kolmas taso</a:t>
            </a:r>
          </a:p>
          <a:p>
            <a:pPr lvl="3" eaLnBrk="1" latinLnBrk="0" hangingPunct="1"/>
            <a:r>
              <a:rPr kumimoji="0" lang="fi-FI" smtClean="0"/>
              <a:t>neljäs taso</a:t>
            </a:r>
          </a:p>
          <a:p>
            <a:pPr lvl="4" eaLnBrk="1" latinLnBrk="0" hangingPunct="1"/>
            <a:r>
              <a:rPr kumimoji="0" lang="fi-FI" smtClean="0"/>
              <a:t>viides taso</a:t>
            </a:r>
            <a:endParaRPr kumimoji="0" lang="en-US"/>
          </a:p>
        </p:txBody>
      </p:sp>
      <p:sp>
        <p:nvSpPr>
          <p:cNvPr id="14" name="Päivämäärän paikkamerkki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D894E46-31B9-44A6-B96A-371AFD9B2F47}" type="datetimeFigureOut">
              <a:rPr lang="en-US" smtClean="0"/>
              <a:pPr/>
              <a:t>10/18/2017</a:t>
            </a:fld>
            <a:endParaRPr lang="en-US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uora yhdysviiv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uora yhdysviiv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uorakulmi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uora yhdysviiv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i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Dian numeron paikkamerkki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681C4CB-4754-474B-9CF3-195AE693642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smtClean="0"/>
              <a:t>The </a:t>
            </a:r>
            <a:r>
              <a:rPr lang="fi-FI" dirty="0" err="1" smtClean="0"/>
              <a:t>crisis</a:t>
            </a:r>
            <a:r>
              <a:rPr lang="fi-FI" dirty="0" smtClean="0"/>
              <a:t> help </a:t>
            </a:r>
            <a:r>
              <a:rPr lang="fi-FI" dirty="0" err="1" smtClean="0"/>
              <a:t>after</a:t>
            </a:r>
            <a:r>
              <a:rPr lang="fi-FI" dirty="0" smtClean="0"/>
              <a:t> the </a:t>
            </a:r>
            <a:r>
              <a:rPr lang="fi-FI" dirty="0" err="1" smtClean="0"/>
              <a:t>mass</a:t>
            </a:r>
            <a:r>
              <a:rPr lang="fi-FI" dirty="0" smtClean="0"/>
              <a:t> </a:t>
            </a:r>
            <a:r>
              <a:rPr lang="fi-FI" dirty="0" err="1" smtClean="0"/>
              <a:t>stabbing</a:t>
            </a:r>
            <a:r>
              <a:rPr lang="fi-FI" dirty="0" smtClean="0"/>
              <a:t> in Turku, Finland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 smtClean="0"/>
              <a:t>Salli Saari, </a:t>
            </a:r>
            <a:r>
              <a:rPr lang="fi-FI" dirty="0" err="1" smtClean="0"/>
              <a:t>PhD</a:t>
            </a:r>
            <a:endParaRPr lang="fi-FI" dirty="0" smtClean="0"/>
          </a:p>
          <a:p>
            <a:r>
              <a:rPr lang="fi-FI" dirty="0" err="1" smtClean="0"/>
              <a:t>Leader</a:t>
            </a:r>
            <a:r>
              <a:rPr lang="fi-FI" dirty="0" smtClean="0"/>
              <a:t> of the </a:t>
            </a:r>
            <a:r>
              <a:rPr lang="fi-FI" dirty="0" err="1" smtClean="0"/>
              <a:t>Finnish</a:t>
            </a:r>
            <a:r>
              <a:rPr lang="fi-FI" dirty="0" smtClean="0"/>
              <a:t> Red </a:t>
            </a:r>
            <a:r>
              <a:rPr lang="fi-FI" dirty="0" err="1" smtClean="0"/>
              <a:t>Cross</a:t>
            </a:r>
            <a:r>
              <a:rPr lang="fi-FI" dirty="0" smtClean="0"/>
              <a:t> </a:t>
            </a:r>
            <a:r>
              <a:rPr lang="fi-FI" dirty="0" err="1" smtClean="0"/>
              <a:t>Preparedness</a:t>
            </a:r>
            <a:r>
              <a:rPr lang="fi-FI" dirty="0" smtClean="0"/>
              <a:t> </a:t>
            </a:r>
            <a:r>
              <a:rPr lang="fi-FI" dirty="0" err="1" smtClean="0"/>
              <a:t>Team</a:t>
            </a:r>
            <a:r>
              <a:rPr lang="fi-FI" dirty="0" smtClean="0"/>
              <a:t> of </a:t>
            </a:r>
            <a:r>
              <a:rPr lang="fi-FI" dirty="0" err="1" smtClean="0"/>
              <a:t>psychologists</a:t>
            </a:r>
            <a:endParaRPr lang="fi-F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Description</a:t>
            </a:r>
            <a:r>
              <a:rPr lang="fi-FI" dirty="0" smtClean="0"/>
              <a:t> of the </a:t>
            </a:r>
            <a:r>
              <a:rPr lang="fi-FI" dirty="0" err="1" smtClean="0"/>
              <a:t>event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On August 18:th 2017 a mass stabbing took place in Turku, a city with 200 000 inhabitants</a:t>
            </a:r>
          </a:p>
          <a:p>
            <a:r>
              <a:rPr lang="en-US" dirty="0" smtClean="0"/>
              <a:t>The perpetrator was a young man from Morocco</a:t>
            </a:r>
          </a:p>
          <a:p>
            <a:pPr lvl="1"/>
            <a:r>
              <a:rPr lang="en-US" dirty="0" smtClean="0"/>
              <a:t>He was an asylum seeker, who had got a negative decision in his application</a:t>
            </a:r>
          </a:p>
          <a:p>
            <a:r>
              <a:rPr lang="en-US" dirty="0" smtClean="0"/>
              <a:t>This happened two days after Barcelona terrorist attack</a:t>
            </a:r>
          </a:p>
          <a:p>
            <a:r>
              <a:rPr lang="en-US" dirty="0" smtClean="0"/>
              <a:t>The mass stabbing  took place in a very lively market place at 4 p.m., when people were coming from their work for shopping or going home</a:t>
            </a:r>
          </a:p>
          <a:p>
            <a:r>
              <a:rPr lang="en-US" dirty="0" smtClean="0"/>
              <a:t>2 died, 8 were injured, some very seriously</a:t>
            </a:r>
          </a:p>
          <a:p>
            <a:pPr lvl="1"/>
            <a:r>
              <a:rPr lang="en-US" dirty="0" smtClean="0"/>
              <a:t>Perpetrator was injured</a:t>
            </a:r>
          </a:p>
          <a:p>
            <a:pPr lvl="1"/>
            <a:r>
              <a:rPr lang="en-US" dirty="0" smtClean="0"/>
              <a:t>The police shot him in the leg three minutes after the alarm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 aspects of the event</a:t>
            </a:r>
            <a:endParaRPr lang="en-US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victims were selected randomly</a:t>
            </a:r>
          </a:p>
          <a:p>
            <a:r>
              <a:rPr lang="en-US" dirty="0" smtClean="0"/>
              <a:t>This meant that there were many, who thought they could have been victim</a:t>
            </a:r>
          </a:p>
          <a:p>
            <a:pPr lvl="1"/>
            <a:r>
              <a:rPr lang="en-US" dirty="0" smtClean="0"/>
              <a:t>They thought they could have died</a:t>
            </a:r>
          </a:p>
          <a:p>
            <a:r>
              <a:rPr lang="en-US" dirty="0" smtClean="0"/>
              <a:t>There were a lot of eyewitnesses</a:t>
            </a:r>
          </a:p>
          <a:p>
            <a:pPr lvl="1"/>
            <a:r>
              <a:rPr lang="en-US" dirty="0" smtClean="0"/>
              <a:t>They saw horrendous things</a:t>
            </a:r>
          </a:p>
          <a:p>
            <a:r>
              <a:rPr lang="en-US" dirty="0" smtClean="0"/>
              <a:t>Many helped the victims, gave first aid</a:t>
            </a:r>
          </a:p>
          <a:p>
            <a:r>
              <a:rPr lang="en-US" dirty="0" smtClean="0"/>
              <a:t>Many were belonging in two or three of these groups</a:t>
            </a:r>
          </a:p>
          <a:p>
            <a:r>
              <a:rPr lang="en-US" dirty="0" smtClean="0"/>
              <a:t>Most of them had very strong reactions: freezing, horror, hate, many physical symptoms etc.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Psychological first aid</a:t>
            </a:r>
            <a:endParaRPr lang="en-US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Hotline</a:t>
            </a:r>
          </a:p>
          <a:p>
            <a:pPr lvl="1"/>
            <a:r>
              <a:rPr lang="en-US" dirty="0" smtClean="0"/>
              <a:t>Red Cross volunteers and social workers in emergency service as responders</a:t>
            </a:r>
          </a:p>
          <a:p>
            <a:pPr lvl="1"/>
            <a:r>
              <a:rPr lang="en-US" dirty="0" smtClean="0"/>
              <a:t>More than 200 calls, of them 110 wanted that they will be called back by crisis workers</a:t>
            </a:r>
          </a:p>
          <a:p>
            <a:pPr lvl="1"/>
            <a:r>
              <a:rPr lang="en-US" dirty="0" smtClean="0"/>
              <a:t>Long and difficult discussions</a:t>
            </a:r>
          </a:p>
          <a:p>
            <a:r>
              <a:rPr lang="en-US" dirty="0" smtClean="0"/>
              <a:t>Crisis center in University Hospital of Turku</a:t>
            </a:r>
          </a:p>
          <a:p>
            <a:pPr lvl="2"/>
            <a:r>
              <a:rPr lang="en-US" dirty="0" smtClean="0"/>
              <a:t>Mainly for family members of the deceased and injured</a:t>
            </a:r>
          </a:p>
          <a:p>
            <a:pPr lvl="2"/>
            <a:r>
              <a:rPr lang="en-US" dirty="0" smtClean="0"/>
              <a:t>Difficult to come, accompanied by a guard</a:t>
            </a:r>
          </a:p>
          <a:p>
            <a:pPr lvl="2"/>
            <a:r>
              <a:rPr lang="en-US" dirty="0" smtClean="0"/>
              <a:t>Very few visited</a:t>
            </a:r>
          </a:p>
          <a:p>
            <a:r>
              <a:rPr lang="en-US" dirty="0" smtClean="0"/>
              <a:t>Red Cross volunteers met people on the market place, on the streets of Turku</a:t>
            </a:r>
          </a:p>
          <a:p>
            <a:pPr lvl="1"/>
            <a:r>
              <a:rPr lang="en-US" dirty="0" smtClean="0"/>
              <a:t>140 volunteers took part in psychological first aid</a:t>
            </a:r>
          </a:p>
          <a:p>
            <a:pPr lvl="1"/>
            <a:r>
              <a:rPr lang="en-US" dirty="0" smtClean="0"/>
              <a:t>2700 contacts in two weeks 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It could had been me and/or eyewitnesses group</a:t>
            </a:r>
            <a:endParaRPr lang="en-US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Knowledge from earlier disasters: </a:t>
            </a:r>
          </a:p>
          <a:p>
            <a:pPr lvl="1"/>
            <a:r>
              <a:rPr lang="en-US" dirty="0" smtClean="0"/>
              <a:t>Strong reactions, difficult </a:t>
            </a:r>
            <a:r>
              <a:rPr lang="en-US" dirty="0" err="1" smtClean="0"/>
              <a:t>traumatization</a:t>
            </a:r>
            <a:endParaRPr lang="en-US" dirty="0" smtClean="0"/>
          </a:p>
          <a:p>
            <a:pPr lvl="1"/>
            <a:r>
              <a:rPr lang="en-US" dirty="0" smtClean="0"/>
              <a:t>Great need for help</a:t>
            </a:r>
          </a:p>
          <a:p>
            <a:r>
              <a:rPr lang="en-US" dirty="0" smtClean="0"/>
              <a:t>Of those 110 who wanted a call back of the crisis worker</a:t>
            </a:r>
          </a:p>
          <a:p>
            <a:pPr lvl="1"/>
            <a:r>
              <a:rPr lang="en-US" dirty="0" smtClean="0"/>
              <a:t>40 were satisfied with this phone discussion and follow up call</a:t>
            </a:r>
          </a:p>
          <a:p>
            <a:pPr lvl="1"/>
            <a:r>
              <a:rPr lang="en-US" dirty="0" smtClean="0"/>
              <a:t>20 wanted to discuss their experience in a group session</a:t>
            </a:r>
          </a:p>
          <a:p>
            <a:pPr lvl="1"/>
            <a:r>
              <a:rPr lang="en-US" dirty="0" smtClean="0"/>
              <a:t>50 were organized one or more individual meetings with a psychologist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sessions of eyewitnesses and/or it could have been me</a:t>
            </a:r>
            <a:endParaRPr lang="en-US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experiences of normal debriefing session for persons, who do not know each other before the event, are not good</a:t>
            </a:r>
          </a:p>
          <a:p>
            <a:r>
              <a:rPr lang="en-US" dirty="0" smtClean="0"/>
              <a:t>A new kind of group meeting which included</a:t>
            </a:r>
          </a:p>
          <a:p>
            <a:pPr lvl="1"/>
            <a:r>
              <a:rPr lang="en-US" dirty="0" smtClean="0"/>
              <a:t>Sharing of the experience concentrating on the facts</a:t>
            </a:r>
          </a:p>
          <a:p>
            <a:pPr lvl="1"/>
            <a:r>
              <a:rPr lang="en-US" dirty="0" smtClean="0"/>
              <a:t>Processing with EMDR </a:t>
            </a:r>
          </a:p>
          <a:p>
            <a:pPr lvl="1"/>
            <a:r>
              <a:rPr lang="en-US" dirty="0" smtClean="0"/>
              <a:t>Stabilization</a:t>
            </a:r>
          </a:p>
          <a:p>
            <a:r>
              <a:rPr lang="en-US" dirty="0" smtClean="0"/>
              <a:t>Six such groups ( 20 persons altogether)</a:t>
            </a:r>
          </a:p>
          <a:p>
            <a:r>
              <a:rPr lang="en-US" dirty="0" smtClean="0"/>
              <a:t>Small groups</a:t>
            </a:r>
          </a:p>
          <a:p>
            <a:pPr lvl="1"/>
            <a:r>
              <a:rPr lang="en-US" dirty="0" smtClean="0"/>
              <a:t>3-4 members</a:t>
            </a:r>
          </a:p>
          <a:p>
            <a:r>
              <a:rPr lang="en-US" dirty="0" smtClean="0"/>
              <a:t>Experienced leaders in the group</a:t>
            </a:r>
          </a:p>
          <a:p>
            <a:r>
              <a:rPr lang="en-US" dirty="0" smtClean="0"/>
              <a:t>Very good experiences of these group meetings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It could had be me and/or eyewitnesses</a:t>
            </a:r>
            <a:br>
              <a:rPr lang="en-US" dirty="0" smtClean="0"/>
            </a:br>
            <a:r>
              <a:rPr lang="en-US" dirty="0" smtClean="0"/>
              <a:t>Individual meetings</a:t>
            </a:r>
            <a:endParaRPr lang="en-US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49 persons were organized an individual meeting</a:t>
            </a:r>
          </a:p>
          <a:p>
            <a:r>
              <a:rPr lang="en-US" dirty="0" smtClean="0"/>
              <a:t>These meetings lasted 1½-2 hours</a:t>
            </a:r>
          </a:p>
          <a:p>
            <a:r>
              <a:rPr lang="en-US" dirty="0" smtClean="0"/>
              <a:t>The persons had very strong both physical and psychological reactions</a:t>
            </a:r>
          </a:p>
          <a:p>
            <a:r>
              <a:rPr lang="en-US" dirty="0" smtClean="0"/>
              <a:t>Many had dissociation</a:t>
            </a:r>
          </a:p>
          <a:p>
            <a:r>
              <a:rPr lang="en-US" dirty="0" smtClean="0"/>
              <a:t>In some, the earlier traumatic experiences were activated </a:t>
            </a:r>
          </a:p>
          <a:p>
            <a:pPr lvl="1"/>
            <a:r>
              <a:rPr lang="en-US" dirty="0" smtClean="0"/>
              <a:t>not been in any therapy before this</a:t>
            </a:r>
          </a:p>
          <a:p>
            <a:r>
              <a:rPr lang="en-US" dirty="0" smtClean="0"/>
              <a:t>EMDR was used in almost all sessions</a:t>
            </a:r>
          </a:p>
          <a:p>
            <a:r>
              <a:rPr lang="en-US" dirty="0" smtClean="0"/>
              <a:t>Some had even two or three sessions and a follow up call</a:t>
            </a:r>
          </a:p>
          <a:p>
            <a:r>
              <a:rPr lang="en-US" dirty="0" smtClean="0"/>
              <a:t>No one needed medication</a:t>
            </a:r>
          </a:p>
          <a:p>
            <a:r>
              <a:rPr lang="en-US" dirty="0" smtClean="0"/>
              <a:t>About 10% of them need long-term trauma therapy</a:t>
            </a:r>
          </a:p>
          <a:p>
            <a:r>
              <a:rPr lang="en-US" dirty="0" smtClean="0"/>
              <a:t>This work was done by experienced psychologists, many trauma therapists with long experience of acute crisis 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 implications</a:t>
            </a:r>
            <a:endParaRPr lang="en-US" dirty="0"/>
          </a:p>
        </p:txBody>
      </p:sp>
      <p:sp>
        <p:nvSpPr>
          <p:cNvPr id="3" name="Sisällön paikkamerkki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Many of the latest terrorist attacks in Europe has this same characteristics</a:t>
            </a:r>
          </a:p>
          <a:p>
            <a:pPr lvl="1"/>
            <a:r>
              <a:rPr lang="en-US" dirty="0" smtClean="0"/>
              <a:t>The victims are selected randomly</a:t>
            </a:r>
          </a:p>
          <a:p>
            <a:r>
              <a:rPr lang="en-US" dirty="0" smtClean="0"/>
              <a:t>This means that there are many, who belong to these groups of eyewitnesses and/or it could have been me</a:t>
            </a:r>
          </a:p>
          <a:p>
            <a:r>
              <a:rPr lang="en-US" dirty="0" smtClean="0"/>
              <a:t>They are not seeking for crisis help, because “nothing happened to them”</a:t>
            </a:r>
          </a:p>
          <a:p>
            <a:r>
              <a:rPr lang="en-US" dirty="0" smtClean="0"/>
              <a:t>It is difficult to reach these people</a:t>
            </a:r>
          </a:p>
          <a:p>
            <a:r>
              <a:rPr lang="en-US" dirty="0" smtClean="0"/>
              <a:t>Usually they does not get any help because there are not enough resources</a:t>
            </a:r>
          </a:p>
          <a:p>
            <a:r>
              <a:rPr lang="en-US" dirty="0" smtClean="0"/>
              <a:t>This means that their symptoms become chronic</a:t>
            </a:r>
          </a:p>
          <a:p>
            <a:pPr lvl="1"/>
            <a:r>
              <a:rPr lang="en-US" dirty="0" smtClean="0"/>
              <a:t>Great difficulties later in their lives</a:t>
            </a:r>
          </a:p>
          <a:p>
            <a:pPr lvl="1"/>
            <a:r>
              <a:rPr lang="en-US" dirty="0" smtClean="0"/>
              <a:t>Need much psychiatric help later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rkkeri">
  <a:themeElements>
    <a:clrScheme name="Koristeellinen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Erkkeri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rkkeri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633</Words>
  <Application>Microsoft Office PowerPoint</Application>
  <PresentationFormat>Näytössä katseltava diaesitys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8</vt:i4>
      </vt:variant>
    </vt:vector>
  </HeadingPairs>
  <TitlesOfParts>
    <vt:vector size="9" baseType="lpstr">
      <vt:lpstr>Erkkeri</vt:lpstr>
      <vt:lpstr>The crisis help after the mass stabbing in Turku, Finland</vt:lpstr>
      <vt:lpstr>Description of the event</vt:lpstr>
      <vt:lpstr>Special aspects of the event</vt:lpstr>
      <vt:lpstr>Psychological first aid</vt:lpstr>
      <vt:lpstr>It could had been me and/or eyewitnesses group</vt:lpstr>
      <vt:lpstr>Group sessions of eyewitnesses and/or it could have been me</vt:lpstr>
      <vt:lpstr>It could had be me and/or eyewitnesses Individual meetings</vt:lpstr>
      <vt:lpstr>Special implications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crisis help after the mass stabbing in Turku, Finland</dc:title>
  <dc:creator>Sisko</dc:creator>
  <cp:lastModifiedBy>Sisko</cp:lastModifiedBy>
  <cp:revision>2</cp:revision>
  <dcterms:created xsi:type="dcterms:W3CDTF">2017-10-18T12:52:12Z</dcterms:created>
  <dcterms:modified xsi:type="dcterms:W3CDTF">2017-10-18T13:18:14Z</dcterms:modified>
</cp:coreProperties>
</file>