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charts/chart4.xml" ContentType="application/vnd.openxmlformats-officedocument.drawingml.chart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charts/chart5.xml" ContentType="application/vnd.openxmlformats-officedocument.drawingml.chart+xml"/>
  <Override PartName="/ppt/theme/themeOverride5.xml" ContentType="application/vnd.openxmlformats-officedocument.themeOverride+xml"/>
  <Override PartName="/ppt/charts/chart6.xml" ContentType="application/vnd.openxmlformats-officedocument.drawingml.chart+xml"/>
  <Override PartName="/ppt/theme/themeOverride6.xml" ContentType="application/vnd.openxmlformats-officedocument.themeOverride+xml"/>
  <Override PartName="/ppt/charts/chart7.xml" ContentType="application/vnd.openxmlformats-officedocument.drawingml.chart+xml"/>
  <Override PartName="/ppt/theme/themeOverride7.xml" ContentType="application/vnd.openxmlformats-officedocument.themeOverride+xml"/>
  <Override PartName="/ppt/charts/chart8.xml" ContentType="application/vnd.openxmlformats-officedocument.drawingml.chart+xml"/>
  <Override PartName="/ppt/theme/themeOverride8.xml" ContentType="application/vnd.openxmlformats-officedocument.themeOverride+xml"/>
  <Override PartName="/ppt/notesSlides/notesSlide5.xml" ContentType="application/vnd.openxmlformats-officedocument.presentationml.notesSlide+xml"/>
  <Override PartName="/ppt/charts/chart9.xml" ContentType="application/vnd.openxmlformats-officedocument.drawingml.chart+xml"/>
  <Override PartName="/ppt/theme/themeOverride9.xml" ContentType="application/vnd.openxmlformats-officedocument.themeOverr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0.xml" ContentType="application/vnd.openxmlformats-officedocument.drawingml.chart+xml"/>
  <Override PartName="/ppt/theme/themeOverride10.xml" ContentType="application/vnd.openxmlformats-officedocument.themeOverr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11"/>
  </p:notesMasterIdLst>
  <p:sldIdLst>
    <p:sldId id="589" r:id="rId2"/>
    <p:sldId id="590" r:id="rId3"/>
    <p:sldId id="591" r:id="rId4"/>
    <p:sldId id="592" r:id="rId5"/>
    <p:sldId id="593" r:id="rId6"/>
    <p:sldId id="594" r:id="rId7"/>
    <p:sldId id="595" r:id="rId8"/>
    <p:sldId id="596" r:id="rId9"/>
    <p:sldId id="597" r:id="rId10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Leštinová Zuzana" initials="LZ" lastIdx="1" clrIdx="0"/>
  <p:cmAuthor id="1" name="Rous Zdeněk" initials="RZ" lastIdx="2" clrIdx="1"/>
  <p:cmAuthor id="2" name="Chomynová Pavla" initials="CP" lastIdx="1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F7D00"/>
    <a:srgbClr val="F2BE00"/>
    <a:srgbClr val="93B24C"/>
    <a:srgbClr val="C5003E"/>
    <a:srgbClr val="6E82BE"/>
    <a:srgbClr val="169EB3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2833802-FEF1-4C79-8D5D-14CF1EAF98D9}" styleName="Světlý styl 2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47" autoAdjust="0"/>
    <p:restoredTop sz="93109" autoAdjust="0"/>
  </p:normalViewPr>
  <p:slideViewPr>
    <p:cSldViewPr snapToGrid="0">
      <p:cViewPr varScale="1">
        <p:scale>
          <a:sx n="95" d="100"/>
          <a:sy n="95" d="100"/>
        </p:scale>
        <p:origin x="1050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262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4" d="100"/>
          <a:sy n="64" d="100"/>
        </p:scale>
        <p:origin x="-3444" y="-114"/>
      </p:cViewPr>
      <p:guideLst>
        <p:guide orient="horz" pos="3126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chomyno\Documents\+PAVLA+\Populacni%20Studie\ESPAD\2019\v&#253;sledky\Output_ESPAD%202019_anal&#253;za.xlsx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chomyno\Documents\+PAVLA+\Populacni%20Studie\ESPAD\2019\v&#253;sledky\Output_ESPAD%202019_anal&#253;za.xlsx" TargetMode="External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chomyno\Documents\+PAVLA+\Populacni%20Studie\RIZIKOV&#201;%20CHOV&#193;N&#205;_Olomouc\2018%20studie\Studie%202018_v&#253;sledky%20internet%20a%20&#353;ikana.xlsx" TargetMode="External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chomyno\Documents\+PAVLA+\Populacni%20Studie\RIZIKOV&#201;%20CHOV&#193;N&#205;_Olomouc\2018%20studie\Studie%202018_v&#253;sledky%20internet%20a%20&#353;ikana.xlsx" TargetMode="External"/><Relationship Id="rId1" Type="http://schemas.openxmlformats.org/officeDocument/2006/relationships/themeOverride" Target="../theme/themeOverride4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chomyno\Documents\+PAVLA+\Populacni%20Studie\ESPAD\2016%20validizace\datab&#225;ze\esp16_validizace_v&#253;sledky%20hazard.xlsx" TargetMode="External"/><Relationship Id="rId1" Type="http://schemas.openxmlformats.org/officeDocument/2006/relationships/themeOverride" Target="../theme/themeOverride5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chomyno\Documents\+PAVLA+\Populacni%20Studie\ESPAD\2016%20validizace\datab&#225;ze\esp16_validizace_v&#253;sledky%20hazard.xlsx" TargetMode="External"/><Relationship Id="rId1" Type="http://schemas.openxmlformats.org/officeDocument/2006/relationships/themeOverride" Target="../theme/themeOverride6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chomyno\Documents\+PAVLA+\Populacni%20Studie\ESPAD\2019\v&#253;sledky\Output_ESPAD%202019_anal&#253;za.xlsx" TargetMode="External"/><Relationship Id="rId1" Type="http://schemas.openxmlformats.org/officeDocument/2006/relationships/themeOverride" Target="../theme/themeOverride7.xm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chomyno\Documents\+PAVLA+\Populacni%20Studie\ESPAD\2019\v&#253;sledky\Output_ESPAD%202019_anal&#253;za.xlsx" TargetMode="External"/><Relationship Id="rId1" Type="http://schemas.openxmlformats.org/officeDocument/2006/relationships/themeOverride" Target="../theme/themeOverride8.xm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chomyno\Documents\+PAVLA+\Populacni%20Studie\GPS_2020\zaost&#345;eno%205_21\GPS%202020_F2F_pro%20zaost&#345;eno_upr.xlsx" TargetMode="External"/><Relationship Id="rId1" Type="http://schemas.openxmlformats.org/officeDocument/2006/relationships/themeOverride" Target="../theme/themeOverride9.xml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chomyno\Documents\+PAVLA+\VZ%202021\Pacienti%20s%20diagn&#243;zou%20F638.xlsx" TargetMode="External"/><Relationship Id="rId1" Type="http://schemas.openxmlformats.org/officeDocument/2006/relationships/themeOverride" Target="../theme/themeOverride10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400" b="1" u="sng"/>
            </a:pPr>
            <a:r>
              <a:rPr lang="en-US" sz="1400" b="1" u="sng"/>
              <a:t>Digitální hry</a:t>
            </a:r>
          </a:p>
        </c:rich>
      </c:tx>
      <c:layout>
        <c:manualLayout>
          <c:xMode val="edge"/>
          <c:yMode val="edge"/>
          <c:x val="0.17446522309711285"/>
          <c:y val="4.031676551605913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3.0555555555555555E-2"/>
          <c:y val="0.20734336551116125"/>
          <c:w val="0.93888888888888888"/>
          <c:h val="0.5284190113730465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INTERNET!$Q$256</c:f>
              <c:strCache>
                <c:ptCount val="1"/>
                <c:pt idx="0">
                  <c:v>Víkend</c:v>
                </c:pt>
              </c:strCache>
            </c:strRef>
          </c:tx>
          <c:spPr>
            <a:solidFill>
              <a:sysClr val="window" lastClr="FFFFFF">
                <a:lumMod val="75000"/>
              </a:sysClr>
            </a:solidFill>
            <a:ln w="12700">
              <a:noFill/>
              <a:prstDash val="solid"/>
            </a:ln>
          </c:spPr>
          <c:invertIfNegative val="0"/>
          <c:dLbls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>
                    <a:defRPr b="1"/>
                  </a:pPr>
                  <a:endParaRPr lang="cs-CZ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2-6D89-4D9F-916E-5FF30E14FD4F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INTERNET!$R$255:$Y$255</c:f>
              <c:strCache>
                <c:ptCount val="8"/>
                <c:pt idx="0">
                  <c:v>Chlapci</c:v>
                </c:pt>
                <c:pt idx="1">
                  <c:v>Dívky</c:v>
                </c:pt>
                <c:pt idx="2">
                  <c:v>Celkem</c:v>
                </c:pt>
                <c:pt idx="4">
                  <c:v>ZŠ</c:v>
                </c:pt>
                <c:pt idx="5">
                  <c:v>GYM</c:v>
                </c:pt>
                <c:pt idx="6">
                  <c:v>SŠ mat</c:v>
                </c:pt>
                <c:pt idx="7">
                  <c:v>SŠ bez mat/OU</c:v>
                </c:pt>
              </c:strCache>
            </c:strRef>
          </c:cat>
          <c:val>
            <c:numRef>
              <c:f>INTERNET!$R$256:$Y$256</c:f>
              <c:numCache>
                <c:formatCode>0.0</c:formatCode>
                <c:ptCount val="8"/>
                <c:pt idx="0">
                  <c:v>39.319333816075307</c:v>
                </c:pt>
                <c:pt idx="1">
                  <c:v>6.7415730337078648</c:v>
                </c:pt>
                <c:pt idx="2">
                  <c:v>23.306332842415316</c:v>
                </c:pt>
                <c:pt idx="4">
                  <c:v>26.433915211970078</c:v>
                </c:pt>
                <c:pt idx="5">
                  <c:v>13.360323886639677</c:v>
                </c:pt>
                <c:pt idx="6">
                  <c:v>20.998531571218795</c:v>
                </c:pt>
                <c:pt idx="7">
                  <c:v>31.15727002967359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D89-4D9F-916E-5FF30E14FD4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3"/>
        <c:axId val="157577984"/>
        <c:axId val="157579520"/>
      </c:barChart>
      <c:barChart>
        <c:barDir val="col"/>
        <c:grouping val="clustered"/>
        <c:varyColors val="0"/>
        <c:ser>
          <c:idx val="1"/>
          <c:order val="1"/>
          <c:tx>
            <c:strRef>
              <c:f>INTERNET!$Q$257</c:f>
              <c:strCache>
                <c:ptCount val="1"/>
                <c:pt idx="0">
                  <c:v>Všední den</c:v>
                </c:pt>
              </c:strCache>
            </c:strRef>
          </c:tx>
          <c:spPr>
            <a:solidFill>
              <a:srgbClr val="EF7D00"/>
            </a:solidFill>
            <a:ln w="12700">
              <a:noFill/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-8.3333333333333332E-3"/>
                  <c:y val="1.4731265402228896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6D89-4D9F-916E-5FF30E14FD4F}"/>
                </c:ext>
              </c:extLst>
            </c:dLbl>
            <c:dLbl>
              <c:idx val="2"/>
              <c:layout>
                <c:manualLayout>
                  <c:x val="-5.0925337632079971E-17"/>
                  <c:y val="9.8515309033223013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>
                    <a:defRPr b="1"/>
                  </a:pPr>
                  <a:endParaRPr lang="cs-CZ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6D89-4D9F-916E-5FF30E14FD4F}"/>
                </c:ext>
              </c:extLst>
            </c:dLbl>
            <c:dLbl>
              <c:idx val="4"/>
              <c:layout>
                <c:manualLayout>
                  <c:x val="0"/>
                  <c:y val="1.778880908174825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6D89-4D9F-916E-5FF30E14FD4F}"/>
                </c:ext>
              </c:extLst>
            </c:dLbl>
            <c:dLbl>
              <c:idx val="5"/>
              <c:layout>
                <c:manualLayout>
                  <c:x val="-1.0185067526415994E-16"/>
                  <c:y val="5.6117853751273115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6-6D89-4D9F-916E-5FF30E14FD4F}"/>
                </c:ext>
              </c:extLst>
            </c:dLbl>
            <c:dLbl>
              <c:idx val="6"/>
              <c:layout>
                <c:manualLayout>
                  <c:x val="0"/>
                  <c:y val="2.4593226964795965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6D89-4D9F-916E-5FF30E14FD4F}"/>
                </c:ext>
              </c:extLst>
            </c:dLbl>
            <c:dLbl>
              <c:idx val="7"/>
              <c:layout>
                <c:manualLayout>
                  <c:x val="0"/>
                  <c:y val="4.7893505690151369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8-6D89-4D9F-916E-5FF30E14FD4F}"/>
                </c:ext>
              </c:extLst>
            </c:dLbl>
            <c:spPr>
              <a:noFill/>
              <a:ln>
                <a:noFill/>
              </a:ln>
              <a:effectLst/>
            </c:sp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INTERNET!$R$255:$Y$255</c:f>
              <c:strCache>
                <c:ptCount val="8"/>
                <c:pt idx="0">
                  <c:v>Chlapci</c:v>
                </c:pt>
                <c:pt idx="1">
                  <c:v>Dívky</c:v>
                </c:pt>
                <c:pt idx="2">
                  <c:v>Celkem</c:v>
                </c:pt>
                <c:pt idx="4">
                  <c:v>ZŠ</c:v>
                </c:pt>
                <c:pt idx="5">
                  <c:v>GYM</c:v>
                </c:pt>
                <c:pt idx="6">
                  <c:v>SŠ mat</c:v>
                </c:pt>
                <c:pt idx="7">
                  <c:v>SŠ bez mat/OU</c:v>
                </c:pt>
              </c:strCache>
            </c:strRef>
          </c:cat>
          <c:val>
            <c:numRef>
              <c:f>INTERNET!$R$257:$Y$257</c:f>
              <c:numCache>
                <c:formatCode>0.0</c:formatCode>
                <c:ptCount val="8"/>
                <c:pt idx="0">
                  <c:v>19.37816341287057</c:v>
                </c:pt>
                <c:pt idx="1">
                  <c:v>2.9169783096484667</c:v>
                </c:pt>
                <c:pt idx="2">
                  <c:v>11.286764705882353</c:v>
                </c:pt>
                <c:pt idx="4">
                  <c:v>12.582781456953644</c:v>
                </c:pt>
                <c:pt idx="5">
                  <c:v>7.4898785425101213</c:v>
                </c:pt>
                <c:pt idx="6">
                  <c:v>9.4117647058823533</c:v>
                </c:pt>
                <c:pt idx="7">
                  <c:v>15.976331360946746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D89-4D9F-916E-5FF30E14FD4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43"/>
        <c:axId val="157585408"/>
        <c:axId val="157586944"/>
      </c:barChart>
      <c:catAx>
        <c:axId val="1575779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ln w="9525">
            <a:noFill/>
          </a:ln>
        </c:spPr>
        <c:txPr>
          <a:bodyPr rot="0" vert="horz"/>
          <a:lstStyle/>
          <a:p>
            <a:pPr>
              <a:defRPr/>
            </a:pPr>
            <a:endParaRPr lang="cs-CZ"/>
          </a:p>
        </c:txPr>
        <c:crossAx val="157579520"/>
        <c:crosses val="autoZero"/>
        <c:auto val="1"/>
        <c:lblAlgn val="ctr"/>
        <c:lblOffset val="100"/>
        <c:tickMarkSkip val="1"/>
        <c:noMultiLvlLbl val="0"/>
      </c:catAx>
      <c:valAx>
        <c:axId val="157579520"/>
        <c:scaling>
          <c:orientation val="minMax"/>
        </c:scaling>
        <c:delete val="1"/>
        <c:axPos val="l"/>
        <c:numFmt formatCode="0.0" sourceLinked="1"/>
        <c:majorTickMark val="out"/>
        <c:minorTickMark val="none"/>
        <c:tickLblPos val="nextTo"/>
        <c:crossAx val="157577984"/>
        <c:crosses val="autoZero"/>
        <c:crossBetween val="between"/>
      </c:valAx>
      <c:catAx>
        <c:axId val="15758540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57586944"/>
        <c:crosses val="autoZero"/>
        <c:auto val="1"/>
        <c:lblAlgn val="ctr"/>
        <c:lblOffset val="100"/>
        <c:noMultiLvlLbl val="0"/>
      </c:catAx>
      <c:valAx>
        <c:axId val="157586944"/>
        <c:scaling>
          <c:orientation val="minMax"/>
          <c:max val="1200"/>
        </c:scaling>
        <c:delete val="1"/>
        <c:axPos val="r"/>
        <c:numFmt formatCode="0.0" sourceLinked="1"/>
        <c:majorTickMark val="out"/>
        <c:minorTickMark val="none"/>
        <c:tickLblPos val="nextTo"/>
        <c:crossAx val="157585408"/>
        <c:crosses val="max"/>
        <c:crossBetween val="between"/>
      </c:valAx>
      <c:spPr>
        <a:noFill/>
        <a:ln w="25400">
          <a:noFill/>
        </a:ln>
      </c:spPr>
    </c:plotArea>
    <c:legend>
      <c:legendPos val="b"/>
      <c:layout>
        <c:manualLayout>
          <c:xMode val="edge"/>
          <c:yMode val="edge"/>
          <c:x val="0.5475339020122485"/>
          <c:y val="7.6917041792477048E-2"/>
          <c:w val="0.31048753280839897"/>
          <c:h val="8.2639982502187223E-2"/>
        </c:manualLayout>
      </c:layout>
      <c:overlay val="0"/>
    </c:legend>
    <c:plotVisOnly val="1"/>
    <c:dispBlanksAs val="gap"/>
    <c:showDLblsOverMax val="0"/>
  </c:chart>
  <c:spPr>
    <a:solidFill>
      <a:srgbClr val="FFFFFF"/>
    </a:solidFill>
    <a:ln w="9525">
      <a:noFill/>
    </a:ln>
  </c:spPr>
  <c:txPr>
    <a:bodyPr/>
    <a:lstStyle/>
    <a:p>
      <a:pPr>
        <a:defRPr sz="1050" b="0" i="0" u="none" strike="noStrike" baseline="0">
          <a:solidFill>
            <a:srgbClr val="000000"/>
          </a:solidFill>
          <a:latin typeface="Segoe UI"/>
          <a:ea typeface="Segoe UI"/>
          <a:cs typeface="Segoe UI"/>
        </a:defRPr>
      </a:pPr>
      <a:endParaRPr lang="cs-CZ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400" b="1" u="sng"/>
            </a:pPr>
            <a:r>
              <a:rPr lang="cs-CZ" sz="1400" b="1" u="sng"/>
              <a:t>Sociální sítě</a:t>
            </a:r>
            <a:endParaRPr lang="en-US" sz="1400" b="1" u="sng"/>
          </a:p>
        </c:rich>
      </c:tx>
      <c:layout>
        <c:manualLayout>
          <c:xMode val="edge"/>
          <c:yMode val="edge"/>
          <c:x val="0.1716920377264223"/>
          <c:y val="2.2789940243167526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3.0555555555555555E-2"/>
          <c:y val="7.4873993101252673E-2"/>
          <c:w val="0.94998183206186881"/>
          <c:h val="0.6608883837829552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INTERNET!$Q$260</c:f>
              <c:strCache>
                <c:ptCount val="1"/>
                <c:pt idx="0">
                  <c:v>Víkend</c:v>
                </c:pt>
              </c:strCache>
            </c:strRef>
          </c:tx>
          <c:spPr>
            <a:solidFill>
              <a:sysClr val="window" lastClr="FFFFFF">
                <a:lumMod val="75000"/>
              </a:sysClr>
            </a:solidFill>
            <a:ln w="12700">
              <a:noFill/>
              <a:prstDash val="solid"/>
            </a:ln>
          </c:spPr>
          <c:invertIfNegative val="0"/>
          <c:dLbls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>
                    <a:defRPr b="1"/>
                  </a:pPr>
                  <a:endParaRPr lang="cs-CZ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2-9BC7-4385-837A-1D0DC123BECA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INTERNET!$R$255:$Y$255</c:f>
              <c:strCache>
                <c:ptCount val="8"/>
                <c:pt idx="0">
                  <c:v>Chlapci</c:v>
                </c:pt>
                <c:pt idx="1">
                  <c:v>Dívky</c:v>
                </c:pt>
                <c:pt idx="2">
                  <c:v>Celkem</c:v>
                </c:pt>
                <c:pt idx="4">
                  <c:v>ZŠ</c:v>
                </c:pt>
                <c:pt idx="5">
                  <c:v>GYM</c:v>
                </c:pt>
                <c:pt idx="6">
                  <c:v>SŠ mat</c:v>
                </c:pt>
                <c:pt idx="7">
                  <c:v>SŠ bez mat/OU</c:v>
                </c:pt>
              </c:strCache>
            </c:strRef>
          </c:cat>
          <c:val>
            <c:numRef>
              <c:f>INTERNET!$R$260:$Y$260</c:f>
              <c:numCache>
                <c:formatCode>0.0</c:formatCode>
                <c:ptCount val="8"/>
                <c:pt idx="0">
                  <c:v>32.851985559566785</c:v>
                </c:pt>
                <c:pt idx="1">
                  <c:v>43.735933983495876</c:v>
                </c:pt>
                <c:pt idx="2">
                  <c:v>38.189845474613691</c:v>
                </c:pt>
                <c:pt idx="4">
                  <c:v>38.047973531844498</c:v>
                </c:pt>
                <c:pt idx="5">
                  <c:v>23.123732251521297</c:v>
                </c:pt>
                <c:pt idx="6">
                  <c:v>41.237113402061851</c:v>
                </c:pt>
                <c:pt idx="7">
                  <c:v>54.59940652818991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BC7-4385-837A-1D0DC123BEC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3"/>
        <c:axId val="159318400"/>
        <c:axId val="159319936"/>
      </c:barChart>
      <c:barChart>
        <c:barDir val="col"/>
        <c:grouping val="clustered"/>
        <c:varyColors val="0"/>
        <c:ser>
          <c:idx val="1"/>
          <c:order val="1"/>
          <c:tx>
            <c:strRef>
              <c:f>INTERNET!$Q$261</c:f>
              <c:strCache>
                <c:ptCount val="1"/>
                <c:pt idx="0">
                  <c:v>Všední den</c:v>
                </c:pt>
              </c:strCache>
            </c:strRef>
          </c:tx>
          <c:spPr>
            <a:solidFill>
              <a:srgbClr val="EF7D00"/>
            </a:solidFill>
            <a:ln w="12700">
              <a:noFill/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-2.7778165981583998E-3"/>
                  <c:y val="1.8489196387908732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9BC7-4385-837A-1D0DC123BECA}"/>
                </c:ext>
              </c:extLst>
            </c:dLbl>
            <c:dLbl>
              <c:idx val="1"/>
              <c:layout>
                <c:manualLayout>
                  <c:x val="5.5464618813948338E-3"/>
                  <c:y val="6.8607652002704925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9BC7-4385-837A-1D0DC123BECA}"/>
                </c:ext>
              </c:extLst>
            </c:dLbl>
            <c:dLbl>
              <c:idx val="2"/>
              <c:layout>
                <c:manualLayout>
                  <c:x val="-2.7775982335174003E-3"/>
                  <c:y val="2.0171266118013939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>
                    <a:defRPr b="1"/>
                  </a:pPr>
                  <a:endParaRPr lang="cs-CZ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7.4902668416447937E-2"/>
                      <c:h val="0.10347032568146217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9BC7-4385-837A-1D0DC123BECA}"/>
                </c:ext>
              </c:extLst>
            </c:dLbl>
            <c:dLbl>
              <c:idx val="4"/>
              <c:layout>
                <c:manualLayout>
                  <c:x val="0"/>
                  <c:y val="2.2443604146504453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6-9BC7-4385-837A-1D0DC123BECA}"/>
                </c:ext>
              </c:extLst>
            </c:dLbl>
            <c:dLbl>
              <c:idx val="5"/>
              <c:layout>
                <c:manualLayout>
                  <c:x val="0"/>
                  <c:y val="6.3586659277527088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9BC7-4385-837A-1D0DC123BECA}"/>
                </c:ext>
              </c:extLst>
            </c:dLbl>
            <c:dLbl>
              <c:idx val="6"/>
              <c:layout>
                <c:manualLayout>
                  <c:x val="0"/>
                  <c:y val="3.2593542605614909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8-9BC7-4385-837A-1D0DC123BECA}"/>
                </c:ext>
              </c:extLst>
            </c:dLbl>
            <c:dLbl>
              <c:idx val="7"/>
              <c:layout>
                <c:manualLayout>
                  <c:x val="2.777777777777676E-3"/>
                  <c:y val="6.1541796558608031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9-9BC7-4385-837A-1D0DC123BECA}"/>
                </c:ext>
              </c:extLst>
            </c:dLbl>
            <c:spPr>
              <a:noFill/>
              <a:ln>
                <a:noFill/>
              </a:ln>
              <a:effectLst/>
            </c:sp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INTERNET!$R$255:$Y$255</c:f>
              <c:strCache>
                <c:ptCount val="8"/>
                <c:pt idx="0">
                  <c:v>Chlapci</c:v>
                </c:pt>
                <c:pt idx="1">
                  <c:v>Dívky</c:v>
                </c:pt>
                <c:pt idx="2">
                  <c:v>Celkem</c:v>
                </c:pt>
                <c:pt idx="4">
                  <c:v>ZŠ</c:v>
                </c:pt>
                <c:pt idx="5">
                  <c:v>GYM</c:v>
                </c:pt>
                <c:pt idx="6">
                  <c:v>SŠ mat</c:v>
                </c:pt>
                <c:pt idx="7">
                  <c:v>SŠ bez mat/OU</c:v>
                </c:pt>
              </c:strCache>
            </c:strRef>
          </c:cat>
          <c:val>
            <c:numRef>
              <c:f>INTERNET!$R$261:$Y$261</c:f>
              <c:numCache>
                <c:formatCode>0.0</c:formatCode>
                <c:ptCount val="8"/>
                <c:pt idx="0">
                  <c:v>22.086330935251798</c:v>
                </c:pt>
                <c:pt idx="1">
                  <c:v>34.155455904334829</c:v>
                </c:pt>
                <c:pt idx="2">
                  <c:v>28.005865102639294</c:v>
                </c:pt>
                <c:pt idx="4">
                  <c:v>26.090534979423868</c:v>
                </c:pt>
                <c:pt idx="5">
                  <c:v>17.276422764227643</c:v>
                </c:pt>
                <c:pt idx="6">
                  <c:v>31.718061674008812</c:v>
                </c:pt>
                <c:pt idx="7">
                  <c:v>43.235294117647058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BC7-4385-837A-1D0DC123BEC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43"/>
        <c:axId val="159321472"/>
        <c:axId val="159339648"/>
      </c:barChart>
      <c:catAx>
        <c:axId val="1593184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ln w="9525">
            <a:noFill/>
          </a:ln>
        </c:spPr>
        <c:txPr>
          <a:bodyPr rot="0" vert="horz"/>
          <a:lstStyle/>
          <a:p>
            <a:pPr>
              <a:defRPr/>
            </a:pPr>
            <a:endParaRPr lang="cs-CZ"/>
          </a:p>
        </c:txPr>
        <c:crossAx val="159319936"/>
        <c:crosses val="autoZero"/>
        <c:auto val="1"/>
        <c:lblAlgn val="ctr"/>
        <c:lblOffset val="100"/>
        <c:tickMarkSkip val="1"/>
        <c:noMultiLvlLbl val="0"/>
      </c:catAx>
      <c:valAx>
        <c:axId val="159319936"/>
        <c:scaling>
          <c:orientation val="minMax"/>
        </c:scaling>
        <c:delete val="1"/>
        <c:axPos val="l"/>
        <c:numFmt formatCode="0.0" sourceLinked="1"/>
        <c:majorTickMark val="out"/>
        <c:minorTickMark val="none"/>
        <c:tickLblPos val="nextTo"/>
        <c:crossAx val="159318400"/>
        <c:crosses val="autoZero"/>
        <c:crossBetween val="between"/>
      </c:valAx>
      <c:catAx>
        <c:axId val="15932147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59339648"/>
        <c:crosses val="autoZero"/>
        <c:auto val="1"/>
        <c:lblAlgn val="ctr"/>
        <c:lblOffset val="100"/>
        <c:noMultiLvlLbl val="0"/>
      </c:catAx>
      <c:valAx>
        <c:axId val="159339648"/>
        <c:scaling>
          <c:orientation val="minMax"/>
          <c:max val="1200"/>
        </c:scaling>
        <c:delete val="1"/>
        <c:axPos val="r"/>
        <c:numFmt formatCode="0.0" sourceLinked="1"/>
        <c:majorTickMark val="out"/>
        <c:minorTickMark val="none"/>
        <c:tickLblPos val="nextTo"/>
        <c:crossAx val="159321472"/>
        <c:crosses val="max"/>
        <c:crossBetween val="between"/>
      </c:valAx>
      <c:spPr>
        <a:noFill/>
        <a:ln w="25400">
          <a:noFill/>
        </a:ln>
      </c:spPr>
    </c:plotArea>
    <c:legend>
      <c:legendPos val="b"/>
      <c:layout>
        <c:manualLayout>
          <c:xMode val="edge"/>
          <c:yMode val="edge"/>
          <c:x val="0.53364501312335955"/>
          <c:y val="8.2676579723342636E-2"/>
          <c:w val="0.31048753280839897"/>
          <c:h val="8.2639982502187223E-2"/>
        </c:manualLayout>
      </c:layout>
      <c:overlay val="0"/>
    </c:legend>
    <c:plotVisOnly val="1"/>
    <c:dispBlanksAs val="gap"/>
    <c:showDLblsOverMax val="0"/>
  </c:chart>
  <c:spPr>
    <a:solidFill>
      <a:srgbClr val="FFFFFF"/>
    </a:solidFill>
    <a:ln w="9525">
      <a:noFill/>
    </a:ln>
  </c:spPr>
  <c:txPr>
    <a:bodyPr/>
    <a:lstStyle/>
    <a:p>
      <a:pPr>
        <a:defRPr sz="1050" b="0" i="0" u="none" strike="noStrike" baseline="0">
          <a:solidFill>
            <a:srgbClr val="000000"/>
          </a:solidFill>
          <a:latin typeface="Segoe UI"/>
          <a:ea typeface="Segoe UI"/>
          <a:cs typeface="Segoe UI"/>
        </a:defRPr>
      </a:pPr>
      <a:endParaRPr lang="cs-CZ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1.4910104986876643E-2"/>
          <c:y val="5.0925925925925923E-2"/>
          <c:w val="0.9618462379702537"/>
          <c:h val="0.7856847109167451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List2!$BS$172</c:f>
              <c:strCache>
                <c:ptCount val="1"/>
                <c:pt idx="0">
                  <c:v>2+ hodin</c:v>
                </c:pt>
              </c:strCache>
            </c:strRef>
          </c:tx>
          <c:spPr>
            <a:solidFill>
              <a:sysClr val="window" lastClr="FFFFFF">
                <a:lumMod val="75000"/>
              </a:sysClr>
            </a:solidFill>
            <a:ln w="12700">
              <a:noFill/>
              <a:prstDash val="solid"/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List2!$CH$171:$CQ$171</c:f>
              <c:strCache>
                <c:ptCount val="10"/>
                <c:pt idx="0">
                  <c:v>11 let</c:v>
                </c:pt>
                <c:pt idx="1">
                  <c:v>12 let</c:v>
                </c:pt>
                <c:pt idx="2">
                  <c:v>13 let</c:v>
                </c:pt>
                <c:pt idx="3">
                  <c:v>14 let</c:v>
                </c:pt>
                <c:pt idx="4">
                  <c:v>15 let (ZŠ)</c:v>
                </c:pt>
                <c:pt idx="5">
                  <c:v>15 let (SŠ)</c:v>
                </c:pt>
                <c:pt idx="6">
                  <c:v>16 let</c:v>
                </c:pt>
                <c:pt idx="7">
                  <c:v>17 let</c:v>
                </c:pt>
                <c:pt idx="8">
                  <c:v>18 let</c:v>
                </c:pt>
                <c:pt idx="9">
                  <c:v>19 let</c:v>
                </c:pt>
              </c:strCache>
            </c:strRef>
          </c:cat>
          <c:val>
            <c:numRef>
              <c:f>List2!$CH$172:$CQ$172</c:f>
              <c:numCache>
                <c:formatCode>0.0</c:formatCode>
                <c:ptCount val="10"/>
                <c:pt idx="0">
                  <c:v>39.130434782608688</c:v>
                </c:pt>
                <c:pt idx="1">
                  <c:v>35.55555555555555</c:v>
                </c:pt>
                <c:pt idx="2">
                  <c:v>27.500000000000004</c:v>
                </c:pt>
                <c:pt idx="3">
                  <c:v>26.358695652173914</c:v>
                </c:pt>
                <c:pt idx="4">
                  <c:v>30.696202531645568</c:v>
                </c:pt>
                <c:pt idx="5">
                  <c:v>33.333333333333329</c:v>
                </c:pt>
                <c:pt idx="6">
                  <c:v>31.746031746031743</c:v>
                </c:pt>
                <c:pt idx="7">
                  <c:v>25.421133231240429</c:v>
                </c:pt>
                <c:pt idx="8">
                  <c:v>21.814671814671811</c:v>
                </c:pt>
                <c:pt idx="9">
                  <c:v>21.568627450980394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F4D-44DF-B4F3-F42E8CB2136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3"/>
        <c:axId val="99848960"/>
        <c:axId val="99850496"/>
      </c:barChart>
      <c:barChart>
        <c:barDir val="col"/>
        <c:grouping val="clustered"/>
        <c:varyColors val="0"/>
        <c:ser>
          <c:idx val="1"/>
          <c:order val="1"/>
          <c:tx>
            <c:strRef>
              <c:f>List2!$BS$173</c:f>
              <c:strCache>
                <c:ptCount val="1"/>
                <c:pt idx="0">
                  <c:v>4+ hodin</c:v>
                </c:pt>
              </c:strCache>
            </c:strRef>
          </c:tx>
          <c:spPr>
            <a:solidFill>
              <a:srgbClr val="EF7D00"/>
            </a:solidFill>
            <a:ln w="12700">
              <a:noFill/>
              <a:prstDash val="solid"/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List2!$CH$171:$CQ$171</c:f>
              <c:strCache>
                <c:ptCount val="10"/>
                <c:pt idx="0">
                  <c:v>11 let</c:v>
                </c:pt>
                <c:pt idx="1">
                  <c:v>12 let</c:v>
                </c:pt>
                <c:pt idx="2">
                  <c:v>13 let</c:v>
                </c:pt>
                <c:pt idx="3">
                  <c:v>14 let</c:v>
                </c:pt>
                <c:pt idx="4">
                  <c:v>15 let (ZŠ)</c:v>
                </c:pt>
                <c:pt idx="5">
                  <c:v>15 let (SŠ)</c:v>
                </c:pt>
                <c:pt idx="6">
                  <c:v>16 let</c:v>
                </c:pt>
                <c:pt idx="7">
                  <c:v>17 let</c:v>
                </c:pt>
                <c:pt idx="8">
                  <c:v>18 let</c:v>
                </c:pt>
                <c:pt idx="9">
                  <c:v>19 let</c:v>
                </c:pt>
              </c:strCache>
            </c:strRef>
          </c:cat>
          <c:val>
            <c:numRef>
              <c:f>List2!$CH$173:$CQ$173</c:f>
              <c:numCache>
                <c:formatCode>0.0</c:formatCode>
                <c:ptCount val="10"/>
                <c:pt idx="0">
                  <c:v>21.739130434782609</c:v>
                </c:pt>
                <c:pt idx="1">
                  <c:v>16.666666666666664</c:v>
                </c:pt>
                <c:pt idx="2">
                  <c:v>15</c:v>
                </c:pt>
                <c:pt idx="3">
                  <c:v>11.684782608695651</c:v>
                </c:pt>
                <c:pt idx="4">
                  <c:v>16.139240506329113</c:v>
                </c:pt>
                <c:pt idx="5">
                  <c:v>12.903225806451612</c:v>
                </c:pt>
                <c:pt idx="6">
                  <c:v>15.295815295815295</c:v>
                </c:pt>
                <c:pt idx="7">
                  <c:v>11.179173047473201</c:v>
                </c:pt>
                <c:pt idx="8">
                  <c:v>11.196911196911197</c:v>
                </c:pt>
                <c:pt idx="9">
                  <c:v>7.8431372549019605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F4D-44DF-B4F3-F42E8CB2136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43"/>
        <c:axId val="99864576"/>
        <c:axId val="99866112"/>
      </c:barChart>
      <c:catAx>
        <c:axId val="998489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ln w="9525">
            <a:noFill/>
          </a:ln>
        </c:spPr>
        <c:txPr>
          <a:bodyPr rot="0" vert="horz"/>
          <a:lstStyle/>
          <a:p>
            <a:pPr>
              <a:defRPr/>
            </a:pPr>
            <a:endParaRPr lang="cs-CZ"/>
          </a:p>
        </c:txPr>
        <c:crossAx val="99850496"/>
        <c:crosses val="autoZero"/>
        <c:auto val="1"/>
        <c:lblAlgn val="ctr"/>
        <c:lblOffset val="100"/>
        <c:tickMarkSkip val="1"/>
        <c:noMultiLvlLbl val="0"/>
      </c:catAx>
      <c:valAx>
        <c:axId val="99850496"/>
        <c:scaling>
          <c:orientation val="minMax"/>
        </c:scaling>
        <c:delete val="1"/>
        <c:axPos val="l"/>
        <c:numFmt formatCode="0.0" sourceLinked="1"/>
        <c:majorTickMark val="out"/>
        <c:minorTickMark val="none"/>
        <c:tickLblPos val="nextTo"/>
        <c:crossAx val="99848960"/>
        <c:crosses val="autoZero"/>
        <c:crossBetween val="between"/>
      </c:valAx>
      <c:catAx>
        <c:axId val="99864576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99866112"/>
        <c:crosses val="autoZero"/>
        <c:auto val="1"/>
        <c:lblAlgn val="ctr"/>
        <c:lblOffset val="100"/>
        <c:noMultiLvlLbl val="0"/>
      </c:catAx>
      <c:valAx>
        <c:axId val="99866112"/>
        <c:scaling>
          <c:orientation val="minMax"/>
          <c:max val="1200"/>
        </c:scaling>
        <c:delete val="1"/>
        <c:axPos val="r"/>
        <c:numFmt formatCode="0.0" sourceLinked="1"/>
        <c:majorTickMark val="out"/>
        <c:minorTickMark val="none"/>
        <c:tickLblPos val="nextTo"/>
        <c:crossAx val="99864576"/>
        <c:crosses val="max"/>
        <c:crossBetween val="between"/>
      </c:valAx>
      <c:spPr>
        <a:noFill/>
        <a:ln w="25400">
          <a:noFill/>
        </a:ln>
      </c:spPr>
    </c:plotArea>
    <c:legend>
      <c:legendPos val="b"/>
      <c:layout>
        <c:manualLayout>
          <c:xMode val="edge"/>
          <c:yMode val="edge"/>
          <c:x val="0.72880708661417337"/>
          <c:y val="5.6248906386701665E-2"/>
          <c:w val="0.22366732283464563"/>
          <c:h val="0.19009073228157894"/>
        </c:manualLayout>
      </c:layout>
      <c:overlay val="0"/>
    </c:legend>
    <c:plotVisOnly val="1"/>
    <c:dispBlanksAs val="gap"/>
    <c:showDLblsOverMax val="0"/>
  </c:chart>
  <c:spPr>
    <a:solidFill>
      <a:srgbClr val="FFFFFF"/>
    </a:solidFill>
    <a:ln w="9525">
      <a:noFill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Segoe UI"/>
          <a:ea typeface="Segoe UI"/>
          <a:cs typeface="Segoe UI"/>
        </a:defRPr>
      </a:pPr>
      <a:endParaRPr lang="cs-CZ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2.324352879027998E-2"/>
          <c:y val="5.0925925925925923E-2"/>
          <c:w val="0.95351294241944007"/>
          <c:h val="0.8070025447114986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List2!$BS$172</c:f>
              <c:strCache>
                <c:ptCount val="1"/>
                <c:pt idx="0">
                  <c:v>2+ hodin</c:v>
                </c:pt>
              </c:strCache>
            </c:strRef>
          </c:tx>
          <c:spPr>
            <a:solidFill>
              <a:sysClr val="window" lastClr="FFFFFF">
                <a:lumMod val="75000"/>
              </a:sysClr>
            </a:solidFill>
            <a:ln w="12700">
              <a:noFill/>
              <a:prstDash val="solid"/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List2!$BT$171:$CC$171</c:f>
              <c:strCache>
                <c:ptCount val="10"/>
                <c:pt idx="0">
                  <c:v>11 let</c:v>
                </c:pt>
                <c:pt idx="1">
                  <c:v>12 let</c:v>
                </c:pt>
                <c:pt idx="2">
                  <c:v>13 let</c:v>
                </c:pt>
                <c:pt idx="3">
                  <c:v>14 let</c:v>
                </c:pt>
                <c:pt idx="4">
                  <c:v>15 let (ZŠ)</c:v>
                </c:pt>
                <c:pt idx="5">
                  <c:v>15 let (SŠ)</c:v>
                </c:pt>
                <c:pt idx="6">
                  <c:v>16 let</c:v>
                </c:pt>
                <c:pt idx="7">
                  <c:v>17 let</c:v>
                </c:pt>
                <c:pt idx="8">
                  <c:v>18 let</c:v>
                </c:pt>
                <c:pt idx="9">
                  <c:v>19 let</c:v>
                </c:pt>
              </c:strCache>
            </c:strRef>
          </c:cat>
          <c:val>
            <c:numRef>
              <c:f>List2!$BT$172:$CC$172</c:f>
              <c:numCache>
                <c:formatCode>0.0</c:formatCode>
                <c:ptCount val="10"/>
                <c:pt idx="0">
                  <c:v>56.521739130434781</c:v>
                </c:pt>
                <c:pt idx="1">
                  <c:v>41.758241758241759</c:v>
                </c:pt>
                <c:pt idx="2">
                  <c:v>41.992882562277579</c:v>
                </c:pt>
                <c:pt idx="3">
                  <c:v>51.490514905149055</c:v>
                </c:pt>
                <c:pt idx="4">
                  <c:v>56.782334384858046</c:v>
                </c:pt>
                <c:pt idx="5">
                  <c:v>69.354838709677409</c:v>
                </c:pt>
                <c:pt idx="6">
                  <c:v>66.714697406340065</c:v>
                </c:pt>
                <c:pt idx="7">
                  <c:v>69.817073170731717</c:v>
                </c:pt>
                <c:pt idx="8">
                  <c:v>66.92307692307692</c:v>
                </c:pt>
                <c:pt idx="9">
                  <c:v>73.4375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C3A-4B1D-8B51-4F58999E66F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3"/>
        <c:axId val="100277632"/>
        <c:axId val="100283520"/>
      </c:barChart>
      <c:barChart>
        <c:barDir val="col"/>
        <c:grouping val="clustered"/>
        <c:varyColors val="0"/>
        <c:ser>
          <c:idx val="1"/>
          <c:order val="1"/>
          <c:tx>
            <c:strRef>
              <c:f>List2!$BS$173</c:f>
              <c:strCache>
                <c:ptCount val="1"/>
                <c:pt idx="0">
                  <c:v>4+ hodin</c:v>
                </c:pt>
              </c:strCache>
            </c:strRef>
          </c:tx>
          <c:spPr>
            <a:solidFill>
              <a:srgbClr val="EF7D00"/>
            </a:solidFill>
            <a:ln w="12700">
              <a:noFill/>
              <a:prstDash val="solid"/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List2!$BT$171:$CC$171</c:f>
              <c:strCache>
                <c:ptCount val="10"/>
                <c:pt idx="0">
                  <c:v>11 let</c:v>
                </c:pt>
                <c:pt idx="1">
                  <c:v>12 let</c:v>
                </c:pt>
                <c:pt idx="2">
                  <c:v>13 let</c:v>
                </c:pt>
                <c:pt idx="3">
                  <c:v>14 let</c:v>
                </c:pt>
                <c:pt idx="4">
                  <c:v>15 let (ZŠ)</c:v>
                </c:pt>
                <c:pt idx="5">
                  <c:v>15 let (SŠ)</c:v>
                </c:pt>
                <c:pt idx="6">
                  <c:v>16 let</c:v>
                </c:pt>
                <c:pt idx="7">
                  <c:v>17 let</c:v>
                </c:pt>
                <c:pt idx="8">
                  <c:v>18 let</c:v>
                </c:pt>
                <c:pt idx="9">
                  <c:v>19 let</c:v>
                </c:pt>
              </c:strCache>
            </c:strRef>
          </c:cat>
          <c:val>
            <c:numRef>
              <c:f>List2!$BT$173:$CC$173</c:f>
              <c:numCache>
                <c:formatCode>0.0</c:formatCode>
                <c:ptCount val="10"/>
                <c:pt idx="0">
                  <c:v>30.434782608695656</c:v>
                </c:pt>
                <c:pt idx="1">
                  <c:v>19.780219780219781</c:v>
                </c:pt>
                <c:pt idx="2">
                  <c:v>23.131672597864767</c:v>
                </c:pt>
                <c:pt idx="3">
                  <c:v>27.371273712737125</c:v>
                </c:pt>
                <c:pt idx="4">
                  <c:v>27.444794952681388</c:v>
                </c:pt>
                <c:pt idx="5">
                  <c:v>50.537634408602152</c:v>
                </c:pt>
                <c:pt idx="6">
                  <c:v>44.092219020172912</c:v>
                </c:pt>
                <c:pt idx="7">
                  <c:v>41.463414634146346</c:v>
                </c:pt>
                <c:pt idx="8">
                  <c:v>41.538461538461533</c:v>
                </c:pt>
                <c:pt idx="9">
                  <c:v>44.921875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C3A-4B1D-8B51-4F58999E66F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43"/>
        <c:axId val="100285056"/>
        <c:axId val="100303232"/>
      </c:barChart>
      <c:catAx>
        <c:axId val="1002776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ln w="9525">
            <a:noFill/>
          </a:ln>
        </c:spPr>
        <c:txPr>
          <a:bodyPr rot="0" vert="horz"/>
          <a:lstStyle/>
          <a:p>
            <a:pPr>
              <a:defRPr/>
            </a:pPr>
            <a:endParaRPr lang="cs-CZ"/>
          </a:p>
        </c:txPr>
        <c:crossAx val="100283520"/>
        <c:crosses val="autoZero"/>
        <c:auto val="1"/>
        <c:lblAlgn val="ctr"/>
        <c:lblOffset val="100"/>
        <c:tickMarkSkip val="1"/>
        <c:noMultiLvlLbl val="0"/>
      </c:catAx>
      <c:valAx>
        <c:axId val="100283520"/>
        <c:scaling>
          <c:orientation val="minMax"/>
        </c:scaling>
        <c:delete val="1"/>
        <c:axPos val="l"/>
        <c:numFmt formatCode="0.0" sourceLinked="1"/>
        <c:majorTickMark val="out"/>
        <c:minorTickMark val="none"/>
        <c:tickLblPos val="nextTo"/>
        <c:crossAx val="100277632"/>
        <c:crosses val="autoZero"/>
        <c:crossBetween val="between"/>
      </c:valAx>
      <c:catAx>
        <c:axId val="100285056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00303232"/>
        <c:crosses val="autoZero"/>
        <c:auto val="1"/>
        <c:lblAlgn val="ctr"/>
        <c:lblOffset val="100"/>
        <c:noMultiLvlLbl val="0"/>
      </c:catAx>
      <c:valAx>
        <c:axId val="100303232"/>
        <c:scaling>
          <c:orientation val="minMax"/>
          <c:max val="1200"/>
        </c:scaling>
        <c:delete val="1"/>
        <c:axPos val="r"/>
        <c:numFmt formatCode="0.0" sourceLinked="1"/>
        <c:majorTickMark val="out"/>
        <c:minorTickMark val="none"/>
        <c:tickLblPos val="nextTo"/>
        <c:crossAx val="100285056"/>
        <c:crosses val="max"/>
        <c:crossBetween val="between"/>
      </c:valAx>
      <c:spPr>
        <a:noFill/>
        <a:ln w="25400">
          <a:noFill/>
        </a:ln>
      </c:spPr>
    </c:plotArea>
    <c:legend>
      <c:legendPos val="b"/>
      <c:layout>
        <c:manualLayout>
          <c:xMode val="edge"/>
          <c:yMode val="edge"/>
          <c:x val="0.12035804536142511"/>
          <c:y val="0"/>
          <c:w val="0.15382817185068098"/>
          <c:h val="0.21716684566193217"/>
        </c:manualLayout>
      </c:layout>
      <c:overlay val="0"/>
    </c:legend>
    <c:plotVisOnly val="1"/>
    <c:dispBlanksAs val="gap"/>
    <c:showDLblsOverMax val="0"/>
  </c:chart>
  <c:spPr>
    <a:solidFill>
      <a:srgbClr val="FFFFFF"/>
    </a:solidFill>
    <a:ln w="9525">
      <a:noFill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Segoe UI"/>
          <a:ea typeface="Segoe UI"/>
          <a:cs typeface="Segoe UI"/>
        </a:defRPr>
      </a:pPr>
      <a:endParaRPr lang="cs-CZ"/>
    </a:p>
  </c:tx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en-US"/>
              <a:t>2015</a:t>
            </a:r>
          </a:p>
        </c:rich>
      </c:tx>
      <c:layout>
        <c:manualLayout>
          <c:xMode val="edge"/>
          <c:yMode val="edge"/>
          <c:x val="0.3034180208964945"/>
          <c:y val="3.1307936218955253E-3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26225879066115948"/>
          <c:y val="0.33918589656061776"/>
          <c:w val="0.49637068964572001"/>
          <c:h val="0.54945094290959284"/>
        </c:manualLayout>
      </c:layout>
      <c:pieChart>
        <c:varyColors val="1"/>
        <c:ser>
          <c:idx val="0"/>
          <c:order val="0"/>
          <c:explosion val="25"/>
          <c:dPt>
            <c:idx val="0"/>
            <c:bubble3D val="0"/>
            <c:spPr>
              <a:solidFill>
                <a:sysClr val="window" lastClr="FFFFFF">
                  <a:lumMod val="75000"/>
                </a:sysClr>
              </a:solidFill>
            </c:spPr>
            <c:extLst>
              <c:ext xmlns:c16="http://schemas.microsoft.com/office/drawing/2014/chart" uri="{C3380CC4-5D6E-409C-BE32-E72D297353CC}">
                <c16:uniqueId val="{00000001-BF66-40CA-B2C0-F164E7DC5818}"/>
              </c:ext>
            </c:extLst>
          </c:dPt>
          <c:dPt>
            <c:idx val="1"/>
            <c:bubble3D val="0"/>
            <c:spPr>
              <a:solidFill>
                <a:srgbClr val="EF7D00"/>
              </a:solidFill>
            </c:spPr>
            <c:extLst>
              <c:ext xmlns:c16="http://schemas.microsoft.com/office/drawing/2014/chart" uri="{C3380CC4-5D6E-409C-BE32-E72D297353CC}">
                <c16:uniqueId val="{00000003-BF66-40CA-B2C0-F164E7DC5818}"/>
              </c:ext>
            </c:extLst>
          </c:dPt>
          <c:dPt>
            <c:idx val="4"/>
            <c:bubble3D val="0"/>
            <c:spPr>
              <a:solidFill>
                <a:srgbClr val="FFC000"/>
              </a:solidFill>
            </c:spPr>
            <c:extLst>
              <c:ext xmlns:c16="http://schemas.microsoft.com/office/drawing/2014/chart" uri="{C3380CC4-5D6E-409C-BE32-E72D297353CC}">
                <c16:uniqueId val="{00000005-BF66-40CA-B2C0-F164E7DC5818}"/>
              </c:ext>
            </c:extLst>
          </c:dPt>
          <c:dLbls>
            <c:dLbl>
              <c:idx val="1"/>
              <c:layout>
                <c:manualLayout>
                  <c:x val="1.3925148489231036E-2"/>
                  <c:y val="-1.5414258188824663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>
                    <a:defRPr b="1"/>
                  </a:pPr>
                  <a:endParaRPr lang="cs-CZ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BF66-40CA-B2C0-F164E7DC5818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prevalence!$AG$214:$AG$215</c:f>
              <c:strCache>
                <c:ptCount val="2"/>
                <c:pt idx="0">
                  <c:v>0 až 1</c:v>
                </c:pt>
                <c:pt idx="1">
                  <c:v>2 až 3</c:v>
                </c:pt>
              </c:strCache>
            </c:strRef>
          </c:cat>
          <c:val>
            <c:numRef>
              <c:f>prevalence!$AH$214:$AH$215</c:f>
              <c:numCache>
                <c:formatCode>0.0</c:formatCode>
                <c:ptCount val="2"/>
                <c:pt idx="0">
                  <c:v>83.169398907103826</c:v>
                </c:pt>
                <c:pt idx="1">
                  <c:v>16.830601092896174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BF66-40CA-B2C0-F164E7DC5818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spPr>
    <a:ln>
      <a:noFill/>
    </a:ln>
  </c:spPr>
  <c:txPr>
    <a:bodyPr/>
    <a:lstStyle/>
    <a:p>
      <a:pPr>
        <a:defRPr sz="1100">
          <a:latin typeface="Segoe UI" panose="020B0502040204020203" pitchFamily="34" charset="0"/>
          <a:cs typeface="Segoe UI" panose="020B0502040204020203" pitchFamily="34" charset="0"/>
        </a:defRPr>
      </a:pPr>
      <a:endParaRPr lang="cs-CZ"/>
    </a:p>
  </c:tx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en-US"/>
              <a:t>2015</a:t>
            </a:r>
          </a:p>
        </c:rich>
      </c:tx>
      <c:layout>
        <c:manualLayout>
          <c:xMode val="edge"/>
          <c:yMode val="edge"/>
          <c:x val="0.32430550177565853"/>
          <c:y val="0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24682428171569548"/>
          <c:y val="0.30700473585363208"/>
          <c:w val="0.52040237197004058"/>
          <c:h val="0.5342802768932482"/>
        </c:manualLayout>
      </c:layout>
      <c:pieChart>
        <c:varyColors val="1"/>
        <c:ser>
          <c:idx val="0"/>
          <c:order val="0"/>
          <c:explosion val="25"/>
          <c:dPt>
            <c:idx val="0"/>
            <c:bubble3D val="0"/>
            <c:spPr>
              <a:solidFill>
                <a:sysClr val="window" lastClr="FFFFFF">
                  <a:lumMod val="75000"/>
                </a:sysClr>
              </a:solidFill>
            </c:spPr>
            <c:extLst>
              <c:ext xmlns:c16="http://schemas.microsoft.com/office/drawing/2014/chart" uri="{C3380CC4-5D6E-409C-BE32-E72D297353CC}">
                <c16:uniqueId val="{00000001-BEE0-4465-A51F-BF759DA58F98}"/>
              </c:ext>
            </c:extLst>
          </c:dPt>
          <c:dPt>
            <c:idx val="1"/>
            <c:bubble3D val="0"/>
            <c:spPr>
              <a:solidFill>
                <a:srgbClr val="EF7D00"/>
              </a:solidFill>
            </c:spPr>
            <c:extLst>
              <c:ext xmlns:c16="http://schemas.microsoft.com/office/drawing/2014/chart" uri="{C3380CC4-5D6E-409C-BE32-E72D297353CC}">
                <c16:uniqueId val="{00000003-BEE0-4465-A51F-BF759DA58F98}"/>
              </c:ext>
            </c:extLst>
          </c:dPt>
          <c:dPt>
            <c:idx val="4"/>
            <c:bubble3D val="0"/>
            <c:spPr>
              <a:solidFill>
                <a:srgbClr val="FFC000"/>
              </a:solidFill>
            </c:spPr>
            <c:extLst>
              <c:ext xmlns:c16="http://schemas.microsoft.com/office/drawing/2014/chart" uri="{C3380CC4-5D6E-409C-BE32-E72D297353CC}">
                <c16:uniqueId val="{00000005-BEE0-4465-A51F-BF759DA58F98}"/>
              </c:ext>
            </c:extLst>
          </c:dPt>
          <c:dLbls>
            <c:dLbl>
              <c:idx val="0"/>
              <c:layout>
                <c:manualLayout>
                  <c:x val="-3.5125955591941496E-2"/>
                  <c:y val="9.3762973336899841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BEE0-4465-A51F-BF759DA58F98}"/>
                </c:ext>
              </c:extLst>
            </c:dLbl>
            <c:dLbl>
              <c:idx val="1"/>
              <c:layout>
                <c:manualLayout>
                  <c:x val="0.12645344013098939"/>
                  <c:y val="-0.1154005825684921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>
                    <a:defRPr b="1"/>
                  </a:pPr>
                  <a:endParaRPr lang="cs-CZ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BEE0-4465-A51F-BF759DA58F98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prevalence!$AG$186:$AG$187</c:f>
              <c:strCache>
                <c:ptCount val="2"/>
                <c:pt idx="0">
                  <c:v>0 až 1</c:v>
                </c:pt>
                <c:pt idx="1">
                  <c:v>2 až 3</c:v>
                </c:pt>
              </c:strCache>
            </c:strRef>
          </c:cat>
          <c:val>
            <c:numRef>
              <c:f>prevalence!$AH$186:$AH$187</c:f>
              <c:numCache>
                <c:formatCode>0.0</c:formatCode>
                <c:ptCount val="2"/>
                <c:pt idx="0">
                  <c:v>66.666666666666657</c:v>
                </c:pt>
                <c:pt idx="1">
                  <c:v>33.333333333333329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BEE0-4465-A51F-BF759DA58F98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plotVisOnly val="1"/>
    <c:dispBlanksAs val="gap"/>
    <c:showDLblsOverMax val="0"/>
  </c:chart>
  <c:spPr>
    <a:ln>
      <a:noFill/>
    </a:ln>
  </c:spPr>
  <c:txPr>
    <a:bodyPr/>
    <a:lstStyle/>
    <a:p>
      <a:pPr>
        <a:defRPr sz="1100">
          <a:latin typeface="Segoe UI" panose="020B0502040204020203" pitchFamily="34" charset="0"/>
          <a:cs typeface="Segoe UI" panose="020B0502040204020203" pitchFamily="34" charset="0"/>
        </a:defRPr>
      </a:pPr>
      <a:endParaRPr lang="cs-CZ"/>
    </a:p>
  </c:txPr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en-US"/>
              <a:t>2019</a:t>
            </a:r>
          </a:p>
        </c:rich>
      </c:tx>
      <c:layout>
        <c:manualLayout>
          <c:xMode val="edge"/>
          <c:yMode val="edge"/>
          <c:x val="0.38660550458715598"/>
          <c:y val="0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0309952081677862"/>
          <c:y val="0.29640230745519397"/>
          <c:w val="0.44467962146933465"/>
          <c:h val="0.49585744987750635"/>
        </c:manualLayout>
      </c:layout>
      <c:pieChart>
        <c:varyColors val="1"/>
        <c:ser>
          <c:idx val="0"/>
          <c:order val="0"/>
          <c:explosion val="25"/>
          <c:dPt>
            <c:idx val="0"/>
            <c:bubble3D val="0"/>
            <c:spPr>
              <a:solidFill>
                <a:sysClr val="window" lastClr="FFFFFF">
                  <a:lumMod val="75000"/>
                </a:sysClr>
              </a:solidFill>
            </c:spPr>
            <c:extLst>
              <c:ext xmlns:c16="http://schemas.microsoft.com/office/drawing/2014/chart" uri="{C3380CC4-5D6E-409C-BE32-E72D297353CC}">
                <c16:uniqueId val="{00000001-7AC6-46E8-AD2C-C52F26B37F30}"/>
              </c:ext>
            </c:extLst>
          </c:dPt>
          <c:dPt>
            <c:idx val="1"/>
            <c:bubble3D val="0"/>
            <c:spPr>
              <a:solidFill>
                <a:srgbClr val="EF7D00"/>
              </a:solidFill>
            </c:spPr>
            <c:extLst>
              <c:ext xmlns:c16="http://schemas.microsoft.com/office/drawing/2014/chart" uri="{C3380CC4-5D6E-409C-BE32-E72D297353CC}">
                <c16:uniqueId val="{00000003-7AC6-46E8-AD2C-C52F26B37F30}"/>
              </c:ext>
            </c:extLst>
          </c:dPt>
          <c:dPt>
            <c:idx val="2"/>
            <c:bubble3D val="0"/>
            <c:spPr>
              <a:solidFill>
                <a:srgbClr val="00B0F0"/>
              </a:solidFill>
            </c:spPr>
            <c:extLst>
              <c:ext xmlns:c16="http://schemas.microsoft.com/office/drawing/2014/chart" uri="{C3380CC4-5D6E-409C-BE32-E72D297353CC}">
                <c16:uniqueId val="{00000005-7AC6-46E8-AD2C-C52F26B37F30}"/>
              </c:ext>
            </c:extLst>
          </c:dPt>
          <c:dPt>
            <c:idx val="4"/>
            <c:bubble3D val="0"/>
            <c:spPr>
              <a:solidFill>
                <a:srgbClr val="FFC000"/>
              </a:solidFill>
            </c:spPr>
            <c:extLst>
              <c:ext xmlns:c16="http://schemas.microsoft.com/office/drawing/2014/chart" uri="{C3380CC4-5D6E-409C-BE32-E72D297353CC}">
                <c16:uniqueId val="{00000007-7AC6-46E8-AD2C-C52F26B37F30}"/>
              </c:ext>
            </c:extLst>
          </c:dPt>
          <c:dLbls>
            <c:dLbl>
              <c:idx val="0"/>
              <c:layout>
                <c:manualLayout>
                  <c:x val="-2.4248115774519012E-3"/>
                  <c:y val="2.244140874629055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7AC6-46E8-AD2C-C52F26B37F30}"/>
                </c:ext>
              </c:extLst>
            </c:dLbl>
            <c:dLbl>
              <c:idx val="1"/>
              <c:layout>
                <c:manualLayout>
                  <c:x val="2.19027667413133E-2"/>
                  <c:y val="1.1240305498303562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>
                    <a:defRPr b="1"/>
                  </a:pPr>
                  <a:endParaRPr lang="cs-CZ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7AC6-46E8-AD2C-C52F26B37F30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INTERNET!$Y$300:$Y$301</c:f>
              <c:strCache>
                <c:ptCount val="2"/>
                <c:pt idx="0">
                  <c:v>0 až 1</c:v>
                </c:pt>
                <c:pt idx="1">
                  <c:v>2 až 3</c:v>
                </c:pt>
              </c:strCache>
            </c:strRef>
          </c:cat>
          <c:val>
            <c:numRef>
              <c:f>INTERNET!$Z$300:$Z$301</c:f>
              <c:numCache>
                <c:formatCode>General</c:formatCode>
                <c:ptCount val="2"/>
                <c:pt idx="0">
                  <c:v>87.1</c:v>
                </c:pt>
                <c:pt idx="1">
                  <c:v>12.9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7AC6-46E8-AD2C-C52F26B37F30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firstSliceAng val="360"/>
      </c:pieChart>
    </c:plotArea>
    <c:legend>
      <c:legendPos val="r"/>
      <c:layout>
        <c:manualLayout>
          <c:xMode val="edge"/>
          <c:yMode val="edge"/>
          <c:x val="0.58143706807291295"/>
          <c:y val="0.4363419896914193"/>
          <c:w val="0.35128464446531338"/>
          <c:h val="0.22961778342958469"/>
        </c:manualLayout>
      </c:layout>
      <c:overlay val="0"/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1100">
          <a:latin typeface="Segoe UI" panose="020B0502040204020203" pitchFamily="34" charset="0"/>
          <a:cs typeface="Segoe UI" panose="020B0502040204020203" pitchFamily="34" charset="0"/>
        </a:defRPr>
      </a:pPr>
      <a:endParaRPr lang="cs-CZ"/>
    </a:p>
  </c:txPr>
  <c:externalData r:id="rId2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en-US"/>
              <a:t>2019</a:t>
            </a:r>
          </a:p>
        </c:rich>
      </c:tx>
      <c:layout>
        <c:manualLayout>
          <c:xMode val="edge"/>
          <c:yMode val="edge"/>
          <c:x val="0.40859796985995273"/>
          <c:y val="0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22405348753095833"/>
          <c:y val="0.23502124976774008"/>
          <c:w val="0.44186360734754987"/>
          <c:h val="0.51631780243999092"/>
        </c:manualLayout>
      </c:layout>
      <c:pieChart>
        <c:varyColors val="1"/>
        <c:ser>
          <c:idx val="0"/>
          <c:order val="0"/>
          <c:explosion val="25"/>
          <c:dPt>
            <c:idx val="0"/>
            <c:bubble3D val="0"/>
            <c:spPr>
              <a:solidFill>
                <a:sysClr val="window" lastClr="FFFFFF">
                  <a:lumMod val="75000"/>
                </a:sysClr>
              </a:solidFill>
            </c:spPr>
            <c:extLst>
              <c:ext xmlns:c16="http://schemas.microsoft.com/office/drawing/2014/chart" uri="{C3380CC4-5D6E-409C-BE32-E72D297353CC}">
                <c16:uniqueId val="{00000001-90F8-4A95-902C-08B3E12F3731}"/>
              </c:ext>
            </c:extLst>
          </c:dPt>
          <c:dPt>
            <c:idx val="1"/>
            <c:bubble3D val="0"/>
            <c:spPr>
              <a:solidFill>
                <a:srgbClr val="EF7D00"/>
              </a:solidFill>
            </c:spPr>
            <c:extLst>
              <c:ext xmlns:c16="http://schemas.microsoft.com/office/drawing/2014/chart" uri="{C3380CC4-5D6E-409C-BE32-E72D297353CC}">
                <c16:uniqueId val="{00000003-90F8-4A95-902C-08B3E12F3731}"/>
              </c:ext>
            </c:extLst>
          </c:dPt>
          <c:dPt>
            <c:idx val="2"/>
            <c:bubble3D val="0"/>
            <c:spPr>
              <a:solidFill>
                <a:srgbClr val="00B0F0"/>
              </a:solidFill>
            </c:spPr>
            <c:extLst>
              <c:ext xmlns:c16="http://schemas.microsoft.com/office/drawing/2014/chart" uri="{C3380CC4-5D6E-409C-BE32-E72D297353CC}">
                <c16:uniqueId val="{00000005-90F8-4A95-902C-08B3E12F3731}"/>
              </c:ext>
            </c:extLst>
          </c:dPt>
          <c:dPt>
            <c:idx val="4"/>
            <c:bubble3D val="0"/>
            <c:spPr>
              <a:solidFill>
                <a:srgbClr val="FFC000"/>
              </a:solidFill>
            </c:spPr>
            <c:extLst>
              <c:ext xmlns:c16="http://schemas.microsoft.com/office/drawing/2014/chart" uri="{C3380CC4-5D6E-409C-BE32-E72D297353CC}">
                <c16:uniqueId val="{00000007-90F8-4A95-902C-08B3E12F3731}"/>
              </c:ext>
            </c:extLst>
          </c:dPt>
          <c:dLbls>
            <c:dLbl>
              <c:idx val="0"/>
              <c:layout>
                <c:manualLayout>
                  <c:x val="-0.16756242625635098"/>
                  <c:y val="0.1656638766836829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90F8-4A95-902C-08B3E12F3731}"/>
                </c:ext>
              </c:extLst>
            </c:dLbl>
            <c:dLbl>
              <c:idx val="1"/>
              <c:layout>
                <c:manualLayout>
                  <c:x val="4.3851098552375123E-2"/>
                  <c:y val="-7.0601641768762574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>
                    <a:defRPr b="1"/>
                  </a:pPr>
                  <a:endParaRPr lang="cs-CZ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90F8-4A95-902C-08B3E12F3731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INTERNET!$Y$297:$Y$298</c:f>
              <c:strCache>
                <c:ptCount val="2"/>
                <c:pt idx="0">
                  <c:v>0 až 1</c:v>
                </c:pt>
                <c:pt idx="1">
                  <c:v>2 až 3</c:v>
                </c:pt>
              </c:strCache>
            </c:strRef>
          </c:cat>
          <c:val>
            <c:numRef>
              <c:f>INTERNET!$Z$297:$Z$298</c:f>
              <c:numCache>
                <c:formatCode>General</c:formatCode>
                <c:ptCount val="2"/>
                <c:pt idx="0">
                  <c:v>65.900000000000006</c:v>
                </c:pt>
                <c:pt idx="1">
                  <c:v>34.1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90F8-4A95-902C-08B3E12F373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firstSliceAng val="360"/>
      </c:pieChart>
    </c:plotArea>
    <c:legend>
      <c:legendPos val="r"/>
      <c:layout>
        <c:manualLayout>
          <c:xMode val="edge"/>
          <c:yMode val="edge"/>
          <c:x val="0.64871535553468662"/>
          <c:y val="0.44316210721224736"/>
          <c:w val="0.35128464446531338"/>
          <c:h val="0.22961778342958469"/>
        </c:manualLayout>
      </c:layout>
      <c:overlay val="0"/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1100">
          <a:latin typeface="Segoe UI" panose="020B0502040204020203" pitchFamily="34" charset="0"/>
          <a:cs typeface="Segoe UI" panose="020B0502040204020203" pitchFamily="34" charset="0"/>
        </a:defRPr>
      </a:pPr>
      <a:endParaRPr lang="cs-CZ"/>
    </a:p>
  </c:txPr>
  <c:externalData r:id="rId2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1.6009245142264009E-3"/>
          <c:y val="7.3643451395143861E-2"/>
          <c:w val="0.98276999585578129"/>
          <c:h val="0.78669122781670642"/>
        </c:manualLayout>
      </c:layout>
      <c:barChart>
        <c:barDir val="col"/>
        <c:grouping val="clustered"/>
        <c:varyColors val="0"/>
        <c:ser>
          <c:idx val="1"/>
          <c:order val="0"/>
          <c:tx>
            <c:strRef>
              <c:f>'internet 15+ F2F'!$P$36</c:f>
              <c:strCache>
                <c:ptCount val="1"/>
                <c:pt idx="0">
                  <c:v>V riziku</c:v>
                </c:pt>
              </c:strCache>
            </c:strRef>
          </c:tx>
          <c:spPr>
            <a:solidFill>
              <a:srgbClr val="EF7D00"/>
            </a:solidFill>
            <a:ln>
              <a:noFill/>
            </a:ln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0-CFCC-4D7B-83A3-B87484E97883}"/>
              </c:ext>
            </c:extLst>
          </c:dPt>
          <c:dLbls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>
                    <a:defRPr b="1"/>
                  </a:pPr>
                  <a:endParaRPr lang="cs-CZ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4-CFCC-4D7B-83A3-B87484E97883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'internet 15+ F2F'!$Q$32:$Z$32</c:f>
              <c:strCache>
                <c:ptCount val="10"/>
                <c:pt idx="0">
                  <c:v>Muži</c:v>
                </c:pt>
                <c:pt idx="1">
                  <c:v>Ženy</c:v>
                </c:pt>
                <c:pt idx="2">
                  <c:v>Celkem</c:v>
                </c:pt>
                <c:pt idx="4">
                  <c:v>15–24</c:v>
                </c:pt>
                <c:pt idx="5">
                  <c:v>25–34</c:v>
                </c:pt>
                <c:pt idx="6">
                  <c:v>35–44</c:v>
                </c:pt>
                <c:pt idx="7">
                  <c:v>45–54</c:v>
                </c:pt>
                <c:pt idx="8">
                  <c:v>55–64</c:v>
                </c:pt>
                <c:pt idx="9">
                  <c:v>65+</c:v>
                </c:pt>
              </c:strCache>
            </c:strRef>
          </c:cat>
          <c:val>
            <c:numRef>
              <c:f>'internet 15+ F2F'!$Q$36:$Z$36</c:f>
              <c:numCache>
                <c:formatCode>0.0</c:formatCode>
                <c:ptCount val="10"/>
                <c:pt idx="0">
                  <c:v>5.7703404500865547</c:v>
                </c:pt>
                <c:pt idx="1">
                  <c:v>4.2012161415146494</c:v>
                </c:pt>
                <c:pt idx="2">
                  <c:v>4.9689440993788825</c:v>
                </c:pt>
                <c:pt idx="4">
                  <c:v>17.150395778364114</c:v>
                </c:pt>
                <c:pt idx="5">
                  <c:v>8.1967213114754109</c:v>
                </c:pt>
                <c:pt idx="6">
                  <c:v>5.0670640834575256</c:v>
                </c:pt>
                <c:pt idx="7">
                  <c:v>2.861952861952862</c:v>
                </c:pt>
                <c:pt idx="8">
                  <c:v>2.3622047244094491</c:v>
                </c:pt>
                <c:pt idx="9">
                  <c:v>0.23781212841854932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FCC-4D7B-83A3-B87484E97883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0"/>
        <c:overlap val="100"/>
        <c:axId val="124273792"/>
        <c:axId val="124275328"/>
      </c:barChart>
      <c:barChart>
        <c:barDir val="col"/>
        <c:grouping val="clustered"/>
        <c:varyColors val="0"/>
        <c:ser>
          <c:idx val="2"/>
          <c:order val="1"/>
          <c:tx>
            <c:strRef>
              <c:f>'internet 15+ F2F'!$P$35</c:f>
              <c:strCache>
                <c:ptCount val="1"/>
                <c:pt idx="0">
                  <c:v>Ve vysokém riziku</c:v>
                </c:pt>
              </c:strCache>
            </c:strRef>
          </c:tx>
          <c:spPr>
            <a:solidFill>
              <a:sysClr val="window" lastClr="FFFFFF">
                <a:lumMod val="75000"/>
              </a:sysClr>
            </a:solidFill>
            <a:ln>
              <a:noFill/>
            </a:ln>
          </c:spPr>
          <c:invertIfNegative val="0"/>
          <c:dLbls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>
                    <a:defRPr b="1"/>
                  </a:pPr>
                  <a:endParaRPr lang="cs-CZ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5-CFCC-4D7B-83A3-B87484E97883}"/>
                </c:ext>
              </c:extLst>
            </c:dLbl>
            <c:dLbl>
              <c:idx val="9"/>
              <c:layout>
                <c:manualLayout>
                  <c:x val="0"/>
                  <c:y val="5.9040590405904057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CFCC-4D7B-83A3-B87484E97883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'internet 15+ F2F'!$Q$32:$Z$32</c:f>
              <c:strCache>
                <c:ptCount val="10"/>
                <c:pt idx="0">
                  <c:v>Muži</c:v>
                </c:pt>
                <c:pt idx="1">
                  <c:v>Ženy</c:v>
                </c:pt>
                <c:pt idx="2">
                  <c:v>Celkem</c:v>
                </c:pt>
                <c:pt idx="4">
                  <c:v>15–24</c:v>
                </c:pt>
                <c:pt idx="5">
                  <c:v>25–34</c:v>
                </c:pt>
                <c:pt idx="6">
                  <c:v>35–44</c:v>
                </c:pt>
                <c:pt idx="7">
                  <c:v>45–54</c:v>
                </c:pt>
                <c:pt idx="8">
                  <c:v>55–64</c:v>
                </c:pt>
                <c:pt idx="9">
                  <c:v>65+</c:v>
                </c:pt>
              </c:strCache>
            </c:strRef>
          </c:cat>
          <c:val>
            <c:numRef>
              <c:f>'internet 15+ F2F'!$Q$35:$Z$35</c:f>
              <c:numCache>
                <c:formatCode>0.0</c:formatCode>
                <c:ptCount val="10"/>
                <c:pt idx="0">
                  <c:v>1.8465089440276976</c:v>
                </c:pt>
                <c:pt idx="1">
                  <c:v>0.99502487562189057</c:v>
                </c:pt>
                <c:pt idx="2">
                  <c:v>1.4116318464144553</c:v>
                </c:pt>
                <c:pt idx="4">
                  <c:v>6.0686015831134563</c:v>
                </c:pt>
                <c:pt idx="5">
                  <c:v>2.3679417122040074</c:v>
                </c:pt>
                <c:pt idx="6">
                  <c:v>0.5961251862891207</c:v>
                </c:pt>
                <c:pt idx="7">
                  <c:v>1.1784511784511784</c:v>
                </c:pt>
                <c:pt idx="8">
                  <c:v>0.19685039370078738</c:v>
                </c:pt>
                <c:pt idx="9">
                  <c:v>0.11890606420927466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CFCC-4D7B-83A3-B87484E9788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5"/>
        <c:overlap val="100"/>
        <c:axId val="124286848"/>
        <c:axId val="124285312"/>
      </c:barChart>
      <c:catAx>
        <c:axId val="12427379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>
            <a:noFill/>
          </a:ln>
        </c:spPr>
        <c:crossAx val="124275328"/>
        <c:crosses val="autoZero"/>
        <c:auto val="1"/>
        <c:lblAlgn val="ctr"/>
        <c:lblOffset val="100"/>
        <c:noMultiLvlLbl val="0"/>
      </c:catAx>
      <c:valAx>
        <c:axId val="124275328"/>
        <c:scaling>
          <c:orientation val="minMax"/>
        </c:scaling>
        <c:delete val="0"/>
        <c:axPos val="l"/>
        <c:numFmt formatCode="0.0" sourceLinked="1"/>
        <c:majorTickMark val="none"/>
        <c:minorTickMark val="none"/>
        <c:tickLblPos val="none"/>
        <c:spPr>
          <a:ln>
            <a:noFill/>
          </a:ln>
        </c:spPr>
        <c:crossAx val="124273792"/>
        <c:crosses val="autoZero"/>
        <c:crossBetween val="between"/>
      </c:valAx>
      <c:valAx>
        <c:axId val="124285312"/>
        <c:scaling>
          <c:orientation val="minMax"/>
          <c:max val="1200"/>
        </c:scaling>
        <c:delete val="1"/>
        <c:axPos val="r"/>
        <c:numFmt formatCode="0.0" sourceLinked="1"/>
        <c:majorTickMark val="out"/>
        <c:minorTickMark val="none"/>
        <c:tickLblPos val="nextTo"/>
        <c:crossAx val="124286848"/>
        <c:crosses val="max"/>
        <c:crossBetween val="between"/>
      </c:valAx>
      <c:catAx>
        <c:axId val="12428684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24285312"/>
        <c:crosses val="autoZero"/>
        <c:auto val="1"/>
        <c:lblAlgn val="ctr"/>
        <c:lblOffset val="100"/>
        <c:noMultiLvlLbl val="0"/>
      </c:catAx>
    </c:plotArea>
    <c:legend>
      <c:legendPos val="r"/>
      <c:layout>
        <c:manualLayout>
          <c:xMode val="edge"/>
          <c:yMode val="edge"/>
          <c:x val="1.8462373908408512E-2"/>
          <c:y val="6.5669097635858251E-2"/>
          <c:w val="0.19216003577139518"/>
          <c:h val="0.20204965205037445"/>
        </c:manualLayout>
      </c:layout>
      <c:overlay val="0"/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1100">
          <a:latin typeface="Segoe UI" panose="020B0502040204020203" pitchFamily="34" charset="0"/>
          <a:ea typeface="Segoe UI" panose="020B0502040204020203" pitchFamily="34" charset="0"/>
          <a:cs typeface="Segoe UI" panose="020B0502040204020203" pitchFamily="34" charset="0"/>
        </a:defRPr>
      </a:pPr>
      <a:endParaRPr lang="cs-CZ"/>
    </a:p>
  </c:txPr>
  <c:externalData r:id="rId2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lang="cs-CZ" noProof="0"/>
            </a:pPr>
            <a:r>
              <a:rPr lang="cs-CZ" noProof="0" dirty="0" smtClean="0"/>
              <a:t>Odbornost </a:t>
            </a:r>
            <a:r>
              <a:rPr lang="cs-CZ" noProof="0" dirty="0"/>
              <a:t>psychiatrie a adiktologie</a:t>
            </a:r>
          </a:p>
        </c:rich>
      </c:tx>
      <c:layout>
        <c:manualLayout>
          <c:xMode val="edge"/>
          <c:yMode val="edge"/>
          <c:x val="6.8425165301010879E-3"/>
          <c:y val="2.352613319224383E-3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6.1001749781277345E-4"/>
          <c:y val="0.16145396919724658"/>
          <c:w val="0.98513365991194413"/>
          <c:h val="0.70139040174669054"/>
        </c:manualLayout>
      </c:layout>
      <c:barChart>
        <c:barDir val="col"/>
        <c:grouping val="clustered"/>
        <c:varyColors val="0"/>
        <c:ser>
          <c:idx val="1"/>
          <c:order val="0"/>
          <c:tx>
            <c:strRef>
              <c:f>List1!$B$60</c:f>
              <c:strCache>
                <c:ptCount val="1"/>
                <c:pt idx="0">
                  <c:v>Pacienti celkem</c:v>
                </c:pt>
              </c:strCache>
            </c:strRef>
          </c:tx>
          <c:spPr>
            <a:solidFill>
              <a:sysClr val="window" lastClr="FFFFFF">
                <a:lumMod val="75000"/>
              </a:sysClr>
            </a:solidFill>
            <a:ln>
              <a:noFill/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List1!$C$51:$I$51</c:f>
              <c:numCache>
                <c:formatCode>General</c:formatCode>
                <c:ptCount val="7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</c:numCache>
            </c:numRef>
          </c:cat>
          <c:val>
            <c:numRef>
              <c:f>List1!$C$60:$I$60</c:f>
              <c:numCache>
                <c:formatCode>General</c:formatCode>
                <c:ptCount val="7"/>
                <c:pt idx="0">
                  <c:v>91</c:v>
                </c:pt>
                <c:pt idx="1">
                  <c:v>88</c:v>
                </c:pt>
                <c:pt idx="2">
                  <c:v>90</c:v>
                </c:pt>
                <c:pt idx="3">
                  <c:v>103</c:v>
                </c:pt>
                <c:pt idx="4">
                  <c:v>103</c:v>
                </c:pt>
                <c:pt idx="5">
                  <c:v>111</c:v>
                </c:pt>
                <c:pt idx="6">
                  <c:v>116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E88-4AA0-AC5F-FD9B45E2D85F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40"/>
        <c:overlap val="18"/>
        <c:axId val="201529600"/>
        <c:axId val="201687040"/>
      </c:barChart>
      <c:barChart>
        <c:barDir val="col"/>
        <c:grouping val="clustered"/>
        <c:varyColors val="0"/>
        <c:ser>
          <c:idx val="2"/>
          <c:order val="1"/>
          <c:tx>
            <c:strRef>
              <c:f>List1!$B$61</c:f>
              <c:strCache>
                <c:ptCount val="1"/>
                <c:pt idx="0">
                  <c:v>10–19 let</c:v>
                </c:pt>
              </c:strCache>
            </c:strRef>
          </c:tx>
          <c:spPr>
            <a:solidFill>
              <a:srgbClr val="EF7D00"/>
            </a:solidFill>
            <a:ln>
              <a:noFill/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List1!$C$51:$I$51</c:f>
              <c:numCache>
                <c:formatCode>General</c:formatCode>
                <c:ptCount val="7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</c:numCache>
            </c:numRef>
          </c:cat>
          <c:val>
            <c:numRef>
              <c:f>List1!$C$61:$I$61</c:f>
              <c:numCache>
                <c:formatCode>General</c:formatCode>
                <c:ptCount val="7"/>
                <c:pt idx="0">
                  <c:v>13</c:v>
                </c:pt>
                <c:pt idx="1">
                  <c:v>14</c:v>
                </c:pt>
                <c:pt idx="2">
                  <c:v>10</c:v>
                </c:pt>
                <c:pt idx="3">
                  <c:v>14</c:v>
                </c:pt>
                <c:pt idx="4">
                  <c:v>19</c:v>
                </c:pt>
                <c:pt idx="5">
                  <c:v>23</c:v>
                </c:pt>
                <c:pt idx="6">
                  <c:v>32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E88-4AA0-AC5F-FD9B45E2D85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0"/>
        <c:overlap val="-79"/>
        <c:axId val="201690112"/>
        <c:axId val="201688576"/>
      </c:barChart>
      <c:catAx>
        <c:axId val="20152960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>
            <a:noFill/>
          </a:ln>
        </c:spPr>
        <c:crossAx val="201687040"/>
        <c:crosses val="autoZero"/>
        <c:auto val="1"/>
        <c:lblAlgn val="ctr"/>
        <c:lblOffset val="100"/>
        <c:noMultiLvlLbl val="0"/>
      </c:catAx>
      <c:valAx>
        <c:axId val="201687040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201529600"/>
        <c:crosses val="autoZero"/>
        <c:crossBetween val="between"/>
      </c:valAx>
      <c:valAx>
        <c:axId val="201688576"/>
        <c:scaling>
          <c:orientation val="minMax"/>
          <c:max val="25"/>
        </c:scaling>
        <c:delete val="1"/>
        <c:axPos val="r"/>
        <c:numFmt formatCode="General" sourceLinked="1"/>
        <c:majorTickMark val="out"/>
        <c:minorTickMark val="none"/>
        <c:tickLblPos val="nextTo"/>
        <c:crossAx val="201690112"/>
        <c:crosses val="max"/>
        <c:crossBetween val="between"/>
      </c:valAx>
      <c:catAx>
        <c:axId val="20169011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201688576"/>
        <c:crosses val="autoZero"/>
        <c:auto val="1"/>
        <c:lblAlgn val="ctr"/>
        <c:lblOffset val="100"/>
        <c:noMultiLvlLbl val="0"/>
      </c:catAx>
    </c:plotArea>
    <c:legend>
      <c:legendPos val="r"/>
      <c:layout>
        <c:manualLayout>
          <c:xMode val="edge"/>
          <c:yMode val="edge"/>
          <c:x val="3.9870953630796152E-2"/>
          <c:y val="0.13743138711434652"/>
          <c:w val="0.29092260651149376"/>
          <c:h val="0.16816401723369487"/>
        </c:manualLayout>
      </c:layout>
      <c:overlay val="0"/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1100">
          <a:latin typeface="Segoe UI" panose="020B0502040204020203" pitchFamily="34" charset="0"/>
          <a:ea typeface="Segoe UI" panose="020B0502040204020203" pitchFamily="34" charset="0"/>
          <a:cs typeface="Segoe UI" panose="020B0502040204020203" pitchFamily="34" charset="0"/>
        </a:defRPr>
      </a:pPr>
      <a:endParaRPr lang="cs-CZ"/>
    </a:p>
  </c:txPr>
  <c:externalData r:id="rId2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836A36-88C2-416C-8FAB-A90DCCFC12BA}" type="datetimeFigureOut">
              <a:rPr lang="cs-CZ" smtClean="0"/>
              <a:t>11.07.2022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9F20D1-31D0-441D-A973-6FB6996CC2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07984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9F20D1-31D0-441D-A973-6FB6996CC2D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90290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9F20D1-31D0-441D-A973-6FB6996CC2D1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48006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9F20D1-31D0-441D-A973-6FB6996CC2D1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58208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9F20D1-31D0-441D-A973-6FB6996CC2D1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94038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9F20D1-31D0-441D-A973-6FB6996CC2D1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62845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9F20D1-31D0-441D-A973-6FB6996CC2D1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77119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9F20D1-31D0-441D-A973-6FB6996CC2D1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7865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9F20D1-31D0-441D-A973-6FB6996CC2D1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30920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38000"/>
            <a:ext cx="9144000" cy="469995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0000" y="2094952"/>
            <a:ext cx="7425033" cy="2387600"/>
          </a:xfrm>
        </p:spPr>
        <p:txBody>
          <a:bodyPr anchor="ctr">
            <a:normAutofit/>
          </a:bodyPr>
          <a:lstStyle>
            <a:lvl1pPr algn="l">
              <a:defRPr sz="4000">
                <a:solidFill>
                  <a:schemeClr val="bg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0000" y="4616191"/>
            <a:ext cx="7425033" cy="16557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 b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sz="quarter" idx="10"/>
          </p:nvPr>
        </p:nvSpPr>
        <p:spPr>
          <a:xfrm>
            <a:off x="4990034" y="6337952"/>
            <a:ext cx="3999143" cy="520047"/>
          </a:xfrm>
        </p:spPr>
        <p:txBody>
          <a:bodyPr anchor="ctr">
            <a:normAutofit/>
          </a:bodyPr>
          <a:lstStyle>
            <a:lvl1pPr algn="r">
              <a:defRPr sz="17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1" name="Obrázek 10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378000"/>
            <a:ext cx="9144000" cy="100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0253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8000"/>
            <a:ext cx="9144000" cy="415615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0000" y="1971676"/>
            <a:ext cx="7425033" cy="1771650"/>
          </a:xfrm>
        </p:spPr>
        <p:txBody>
          <a:bodyPr anchor="ctr">
            <a:normAutofit/>
          </a:bodyPr>
          <a:lstStyle>
            <a:lvl1pPr algn="l">
              <a:defRPr sz="4000">
                <a:solidFill>
                  <a:schemeClr val="bg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0000" y="4511416"/>
            <a:ext cx="7425033" cy="86068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 b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66300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Stav ve věcech drog v ČR 2007</a:t>
            </a:r>
            <a:endParaRPr lang="cs-CZ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3pPr marL="266700" indent="-266700">
              <a:defRPr/>
            </a:lvl3pPr>
            <a:lvl4pPr marL="449263" indent="-182563">
              <a:defRPr/>
            </a:lvl4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06235-DA17-4F4A-A296-00DCCB0255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32312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Stav ve věcech drog v ČR 2007</a:t>
            </a:r>
            <a:endParaRPr lang="cs-CZ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266700" indent="-266700">
              <a:buSzPct val="120000"/>
              <a:buFontTx/>
              <a:buBlip>
                <a:blip r:embed="rId2"/>
              </a:buBlip>
              <a:defRPr/>
            </a:lvl1pPr>
            <a:lvl2pPr marL="266700" indent="-266700">
              <a:buSzPct val="120000"/>
              <a:buFontTx/>
              <a:buBlip>
                <a:blip r:embed="rId2"/>
              </a:buBlip>
              <a:defRPr/>
            </a:lvl2pPr>
            <a:lvl3pPr marL="266700" indent="-266700">
              <a:buSzPct val="120000"/>
              <a:defRPr/>
            </a:lvl3pPr>
            <a:lvl4pPr marL="449263" indent="-182563">
              <a:buSzPct val="120000"/>
              <a:defRPr/>
            </a:lvl4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06235-DA17-4F4A-A296-00DCCB0255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3599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2484882"/>
          </a:xfrm>
          <a:prstGeom prst="rect">
            <a:avLst/>
          </a:prstGeom>
        </p:spPr>
      </p:pic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Stav ve věcech drog v ČR 2007</a:t>
            </a:r>
            <a:endParaRPr lang="cs-CZ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5850" y="-1"/>
            <a:ext cx="7429499" cy="2162175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2717799"/>
            <a:ext cx="7886700" cy="3459163"/>
          </a:xfrm>
        </p:spPr>
        <p:txBody>
          <a:bodyPr/>
          <a:lstStyle>
            <a:lvl3pPr>
              <a:buSzPct val="120000"/>
              <a:defRPr/>
            </a:lvl3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06235-DA17-4F4A-A296-00DCCB02551C}" type="slidenum">
              <a:rPr lang="cs-CZ" smtClean="0"/>
              <a:t>‹#›</a:t>
            </a:fld>
            <a:endParaRPr lang="cs-CZ"/>
          </a:p>
        </p:txBody>
      </p:sp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000" y="6439913"/>
            <a:ext cx="3730138" cy="19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1279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Stav ve věcech drog v ČR 2007</a:t>
            </a:r>
            <a:endParaRPr lang="cs-CZ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708000" cy="4351338"/>
          </a:xfrm>
        </p:spPr>
        <p:txBody>
          <a:bodyPr/>
          <a:lstStyle>
            <a:lvl3pPr marL="266700" indent="-266700">
              <a:defRPr/>
            </a:lvl3pPr>
            <a:lvl4pPr marL="449263" indent="-182563">
              <a:defRPr/>
            </a:lvl4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7349" y="1825625"/>
            <a:ext cx="3708000" cy="4351338"/>
          </a:xfrm>
        </p:spPr>
        <p:txBody>
          <a:bodyPr/>
          <a:lstStyle>
            <a:lvl3pPr marL="266700" indent="-266700">
              <a:defRPr/>
            </a:lvl3pPr>
            <a:lvl4pPr marL="449263" indent="-182563">
              <a:defRPr/>
            </a:lvl4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06235-DA17-4F4A-A296-00DCCB0255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68932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Stav ve věcech drog v ČR 2007</a:t>
            </a:r>
            <a:endParaRPr lang="cs-CZ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6908" y="90000"/>
            <a:ext cx="7268441" cy="1350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708000" cy="4351338"/>
          </a:xfrm>
        </p:spPr>
        <p:txBody>
          <a:bodyPr/>
          <a:lstStyle>
            <a:lvl1pPr marL="266700" indent="-266700">
              <a:buSzPct val="120000"/>
              <a:buFontTx/>
              <a:buBlip>
                <a:blip r:embed="rId2"/>
              </a:buBlip>
              <a:defRPr/>
            </a:lvl1pPr>
            <a:lvl2pPr marL="266700" indent="-266700">
              <a:buSzPct val="120000"/>
              <a:buFontTx/>
              <a:buBlip>
                <a:blip r:embed="rId2"/>
              </a:buBlip>
              <a:defRPr/>
            </a:lvl2pPr>
            <a:lvl3pPr marL="266700" indent="-266700">
              <a:buSzPct val="120000"/>
              <a:defRPr/>
            </a:lvl3pPr>
            <a:lvl4pPr marL="449263" indent="-182563">
              <a:defRPr/>
            </a:lvl4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7349" y="1825625"/>
            <a:ext cx="3708000" cy="4351338"/>
          </a:xfrm>
        </p:spPr>
        <p:txBody>
          <a:bodyPr/>
          <a:lstStyle>
            <a:lvl1pPr marL="266700" indent="-266700">
              <a:buSzPct val="120000"/>
              <a:buFontTx/>
              <a:buBlip>
                <a:blip r:embed="rId2"/>
              </a:buBlip>
              <a:defRPr/>
            </a:lvl1pPr>
            <a:lvl2pPr marL="266700" indent="-266700">
              <a:buSzPct val="120000"/>
              <a:buFontTx/>
              <a:buBlip>
                <a:blip r:embed="rId2"/>
              </a:buBlip>
              <a:defRPr/>
            </a:lvl2pPr>
            <a:lvl3pPr marL="266700" indent="-266700">
              <a:buSzPct val="120000"/>
              <a:defRPr/>
            </a:lvl3pPr>
            <a:lvl4pPr marL="449263" indent="-182563">
              <a:defRPr/>
            </a:lvl4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06235-DA17-4F4A-A296-00DCCB0255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08216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2_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2484882"/>
          </a:xfrm>
          <a:prstGeom prst="rect">
            <a:avLst/>
          </a:prstGeom>
        </p:spPr>
      </p:pic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Stav ve věcech drog v ČR 2007</a:t>
            </a:r>
            <a:endParaRPr lang="cs-CZ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7200" y="0"/>
            <a:ext cx="7426800" cy="21636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2636707"/>
            <a:ext cx="3708000" cy="3540256"/>
          </a:xfrm>
        </p:spPr>
        <p:txBody>
          <a:bodyPr/>
          <a:lstStyle>
            <a:lvl1pPr marL="0" indent="0">
              <a:buFontTx/>
              <a:buNone/>
              <a:defRPr/>
            </a:lvl1pPr>
            <a:lvl2pPr marL="0" indent="0">
              <a:buFontTx/>
              <a:buNone/>
              <a:defRPr/>
            </a:lvl2pPr>
            <a:lvl3pPr marL="266700" indent="-266700">
              <a:defRPr/>
            </a:lvl3pPr>
            <a:lvl4pPr marL="449263" indent="-182563">
              <a:defRPr/>
            </a:lvl4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6000" y="2636707"/>
            <a:ext cx="3708000" cy="3540256"/>
          </a:xfrm>
        </p:spPr>
        <p:txBody>
          <a:bodyPr/>
          <a:lstStyle>
            <a:lvl1pPr marL="0" indent="0">
              <a:buFontTx/>
              <a:buNone/>
              <a:defRPr/>
            </a:lvl1pPr>
            <a:lvl2pPr marL="0" indent="0">
              <a:buFontTx/>
              <a:buNone/>
              <a:defRPr/>
            </a:lvl2pPr>
            <a:lvl3pPr marL="266700" indent="-266700">
              <a:defRPr/>
            </a:lvl3pPr>
            <a:lvl4pPr marL="449263" indent="-182563">
              <a:defRPr/>
            </a:lvl4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06235-DA17-4F4A-A296-00DCCB02551C}" type="slidenum">
              <a:rPr lang="cs-CZ" smtClean="0"/>
              <a:t>‹#›</a:t>
            </a:fld>
            <a:endParaRPr lang="cs-CZ"/>
          </a:p>
        </p:txBody>
      </p:sp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000" y="6439913"/>
            <a:ext cx="3730138" cy="19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05979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Stav ve věcech drog v ČR 2007</a:t>
            </a:r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06235-DA17-4F4A-A296-00DCCB0255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3959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Stav ve věcech drog v ČR 2007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06235-DA17-4F4A-A296-00DCCB0255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04145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09688" y="233363"/>
            <a:ext cx="7499350" cy="9366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973138" y="1701800"/>
            <a:ext cx="7343775" cy="4319588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184150" y="6165850"/>
            <a:ext cx="931863" cy="33178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3AB1DA5D-1F82-442A-9806-15A473332464}" type="datetime1">
              <a:rPr lang="cs-CZ" altLang="cs-CZ" smtClean="0"/>
              <a:t>11.07.2022</a:t>
            </a:fld>
            <a:endParaRPr lang="en-US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343025" y="6165850"/>
            <a:ext cx="5400675" cy="331788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cs-CZ"/>
              <a:t>Stav ve věcech drog v ČR 2007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094663" y="6165850"/>
            <a:ext cx="909637" cy="331788"/>
          </a:xfrm>
        </p:spPr>
        <p:txBody>
          <a:bodyPr/>
          <a:lstStyle>
            <a:lvl1pPr>
              <a:defRPr/>
            </a:lvl1pPr>
          </a:lstStyle>
          <a:p>
            <a:fld id="{BD183BF0-FEB0-41F9-BB90-B45A4281B0AB}" type="slidenum">
              <a:rPr lang="en-US" altLang="cs-CZ"/>
              <a:pPr/>
              <a:t>‹#›</a:t>
            </a:fld>
            <a:endParaRPr lang="en-US" altLang="cs-CZ"/>
          </a:p>
        </p:txBody>
      </p:sp>
    </p:spTree>
    <p:extLst>
      <p:ext uri="{BB962C8B-B14F-4D97-AF65-F5344CB8AC3E}">
        <p14:creationId xmlns:p14="http://schemas.microsoft.com/office/powerpoint/2010/main" val="1808625903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45161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46908" y="90000"/>
            <a:ext cx="7268441" cy="1350000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4000" y="6356351"/>
            <a:ext cx="4356000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  <a:latin typeface="Segoe" panose="020B0502040504020203" pitchFamily="34" charset="0"/>
              </a:defRPr>
            </a:lvl1pPr>
          </a:lstStyle>
          <a:p>
            <a:r>
              <a:rPr lang="en-US" smtClean="0"/>
              <a:t>Stav ve věcech drog v ČR 2007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29354" y="6288088"/>
            <a:ext cx="595571" cy="501649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500" b="1">
                <a:solidFill>
                  <a:schemeClr val="tx1"/>
                </a:solidFill>
                <a:latin typeface="Segoe" panose="020B0502040504020203" pitchFamily="34" charset="0"/>
              </a:defRPr>
            </a:lvl1pPr>
          </a:lstStyle>
          <a:p>
            <a:fld id="{40C06235-DA17-4F4A-A296-00DCCB02551C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000" y="6439913"/>
            <a:ext cx="3730138" cy="19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585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5" r:id="rId2"/>
    <p:sldLayoutId id="2147483662" r:id="rId3"/>
    <p:sldLayoutId id="2147483673" r:id="rId4"/>
    <p:sldLayoutId id="2147483672" r:id="rId5"/>
    <p:sldLayoutId id="2147483664" r:id="rId6"/>
    <p:sldLayoutId id="2147483674" r:id="rId7"/>
    <p:sldLayoutId id="2147483676" r:id="rId8"/>
    <p:sldLayoutId id="2147483666" r:id="rId9"/>
    <p:sldLayoutId id="2147483667" r:id="rId10"/>
    <p:sldLayoutId id="2147483678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000" b="1" kern="1200">
          <a:solidFill>
            <a:schemeClr val="tx1"/>
          </a:solidFill>
          <a:latin typeface="Segoe" panose="020B0502040504020203" pitchFamily="34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500" b="1" kern="1200">
          <a:solidFill>
            <a:schemeClr val="tx1"/>
          </a:solidFill>
          <a:latin typeface="Segoe" panose="020B0502040504020203" pitchFamily="34" charset="0"/>
          <a:ea typeface="+mn-ea"/>
          <a:cs typeface="+mn-cs"/>
        </a:defRPr>
      </a:lvl1pPr>
      <a:lvl2pPr marL="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kern="1200">
          <a:solidFill>
            <a:schemeClr val="tx1"/>
          </a:solidFill>
          <a:latin typeface="Segoe" panose="020B0502040504020203" pitchFamily="34" charset="0"/>
          <a:ea typeface="+mn-ea"/>
          <a:cs typeface="+mn-cs"/>
        </a:defRPr>
      </a:lvl2pPr>
      <a:lvl3pPr marL="228600" indent="-228600" algn="l" defTabSz="914400" rtl="0" eaLnBrk="1" latinLnBrk="0" hangingPunct="1">
        <a:lnSpc>
          <a:spcPct val="90000"/>
        </a:lnSpc>
        <a:spcBef>
          <a:spcPts val="500"/>
        </a:spcBef>
        <a:buSzPct val="120000"/>
        <a:buFontTx/>
        <a:buBlip>
          <a:blip r:embed="rId15"/>
        </a:buBlip>
        <a:defRPr sz="1800" kern="1200">
          <a:solidFill>
            <a:schemeClr val="tx1"/>
          </a:solidFill>
          <a:latin typeface="Segoe" panose="020B0502040504020203" pitchFamily="34" charset="0"/>
          <a:ea typeface="+mn-ea"/>
          <a:cs typeface="+mn-cs"/>
        </a:defRPr>
      </a:lvl3pPr>
      <a:lvl4pPr marL="449263" indent="-228600" algn="l" defTabSz="914400" rtl="0" eaLnBrk="1" latinLnBrk="0" hangingPunct="1">
        <a:lnSpc>
          <a:spcPct val="90000"/>
        </a:lnSpc>
        <a:spcBef>
          <a:spcPts val="500"/>
        </a:spcBef>
        <a:buSzPct val="120000"/>
        <a:buFontTx/>
        <a:buBlip>
          <a:blip r:embed="rId15"/>
        </a:buBlip>
        <a:tabLst/>
        <a:defRPr sz="1600" kern="1200">
          <a:solidFill>
            <a:schemeClr val="tx1"/>
          </a:solidFill>
          <a:latin typeface="Segoe" panose="020B0502040504020203" pitchFamily="34" charset="0"/>
          <a:ea typeface="+mn-ea"/>
          <a:cs typeface="+mn-cs"/>
        </a:defRPr>
      </a:lvl4pPr>
      <a:lvl5pPr marL="714375" indent="-228600" algn="l" defTabSz="914400" rtl="0" eaLnBrk="1" latinLnBrk="0" hangingPunct="1">
        <a:lnSpc>
          <a:spcPct val="90000"/>
        </a:lnSpc>
        <a:spcBef>
          <a:spcPts val="500"/>
        </a:spcBef>
        <a:buSzPct val="120000"/>
        <a:buFontTx/>
        <a:buBlip>
          <a:blip r:embed="rId15"/>
        </a:buBlip>
        <a:defRPr sz="1400" kern="1200">
          <a:solidFill>
            <a:schemeClr val="tx1"/>
          </a:solidFill>
          <a:latin typeface="Segoe" panose="020B0502040504020203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chart" Target="../charts/chart1.xml"/><Relationship Id="rId7" Type="http://schemas.openxmlformats.org/officeDocument/2006/relationships/image" Target="../media/image17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Relationship Id="rId6" Type="http://schemas.openxmlformats.org/officeDocument/2006/relationships/chart" Target="../charts/chart4.xml"/><Relationship Id="rId11" Type="http://schemas.openxmlformats.org/officeDocument/2006/relationships/image" Target="../media/image21.png"/><Relationship Id="rId5" Type="http://schemas.openxmlformats.org/officeDocument/2006/relationships/chart" Target="../charts/chart3.xml"/><Relationship Id="rId10" Type="http://schemas.openxmlformats.org/officeDocument/2006/relationships/image" Target="../media/image20.jpeg"/><Relationship Id="rId4" Type="http://schemas.openxmlformats.org/officeDocument/2006/relationships/chart" Target="../charts/chart2.xml"/><Relationship Id="rId9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chart" Target="../charts/chart5.xml"/><Relationship Id="rId7" Type="http://schemas.openxmlformats.org/officeDocument/2006/relationships/image" Target="../media/image2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Relationship Id="rId6" Type="http://schemas.openxmlformats.org/officeDocument/2006/relationships/chart" Target="../charts/chart8.xml"/><Relationship Id="rId5" Type="http://schemas.openxmlformats.org/officeDocument/2006/relationships/chart" Target="../charts/chart7.xml"/><Relationship Id="rId4" Type="http://schemas.openxmlformats.org/officeDocument/2006/relationships/chart" Target="../charts/char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1.png"/><Relationship Id="rId5" Type="http://schemas.openxmlformats.org/officeDocument/2006/relationships/image" Target="../media/image20.jpeg"/><Relationship Id="rId4" Type="http://schemas.openxmlformats.org/officeDocument/2006/relationships/chart" Target="../charts/char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Relationship Id="rId6" Type="http://schemas.openxmlformats.org/officeDocument/2006/relationships/chart" Target="../charts/chart10.xml"/><Relationship Id="rId5" Type="http://schemas.openxmlformats.org/officeDocument/2006/relationships/image" Target="../media/image25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/>
          <a:srcRect l="770"/>
          <a:stretch/>
        </p:blipFill>
        <p:spPr>
          <a:xfrm>
            <a:off x="-1" y="0"/>
            <a:ext cx="4828501" cy="6858000"/>
          </a:xfrm>
          <a:prstGeom prst="rect">
            <a:avLst/>
          </a:prstGeom>
        </p:spPr>
      </p:pic>
      <p:sp>
        <p:nvSpPr>
          <p:cNvPr id="6" name="Zástupný symbol pro text 5"/>
          <p:cNvSpPr>
            <a:spLocks noGrp="1"/>
          </p:cNvSpPr>
          <p:nvPr>
            <p:ph type="body" sz="quarter" idx="10"/>
          </p:nvPr>
        </p:nvSpPr>
        <p:spPr>
          <a:xfrm>
            <a:off x="3282583" y="6337953"/>
            <a:ext cx="5681955" cy="520047"/>
          </a:xfrm>
        </p:spPr>
        <p:txBody>
          <a:bodyPr/>
          <a:lstStyle/>
          <a:p>
            <a:r>
              <a:rPr lang="cs-CZ" dirty="0" smtClean="0"/>
              <a:t>RVKPP, 12. července 2022 </a:t>
            </a:r>
            <a:r>
              <a:rPr lang="cs-CZ" dirty="0"/>
              <a:t>| Praha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4"/>
          <a:srcRect r="1246"/>
          <a:stretch/>
        </p:blipFill>
        <p:spPr>
          <a:xfrm>
            <a:off x="4828501" y="0"/>
            <a:ext cx="4824856" cy="6858000"/>
          </a:xfrm>
          <a:prstGeom prst="rect">
            <a:avLst/>
          </a:prstGeom>
        </p:spPr>
      </p:pic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4085" y="4278141"/>
            <a:ext cx="3796078" cy="1604703"/>
          </a:xfrm>
        </p:spPr>
        <p:txBody>
          <a:bodyPr>
            <a:normAutofit/>
          </a:bodyPr>
          <a:lstStyle/>
          <a:p>
            <a:r>
              <a:rPr lang="cs-CZ" sz="1600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cs-CZ" sz="1600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</a:br>
            <a:r>
              <a:rPr lang="cs-CZ" sz="16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Pavla Chomynová, Zuzana Dvořáková, Tereza Černíková, Zdeněk Rous, </a:t>
            </a:r>
            <a:r>
              <a:rPr lang="cs-CZ" sz="1600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 Kateřina </a:t>
            </a:r>
            <a:r>
              <a:rPr lang="cs-CZ" sz="16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Grohmannová, Jan Cibulka, </a:t>
            </a:r>
            <a:r>
              <a:rPr lang="cs-CZ" sz="1600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  Eva </a:t>
            </a:r>
            <a:r>
              <a:rPr lang="cs-CZ" sz="16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Franková</a:t>
            </a:r>
            <a:endParaRPr lang="cs-CZ" sz="1600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9913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otky zdarma z Noteboo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086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6851" y="304483"/>
            <a:ext cx="8624021" cy="936625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Koncensus ohledně definice digitální závislosti dosud neexistuje.</a:t>
            </a:r>
            <a:endParaRPr lang="cs-CZ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81945" y="6297193"/>
            <a:ext cx="4191000" cy="361950"/>
          </a:xfrm>
          <a:prstGeom prst="rect">
            <a:avLst/>
          </a:prstGeom>
        </p:spPr>
      </p:pic>
      <p:sp>
        <p:nvSpPr>
          <p:cNvPr id="11" name="Obdélník 10"/>
          <p:cNvSpPr/>
          <p:nvPr/>
        </p:nvSpPr>
        <p:spPr>
          <a:xfrm>
            <a:off x="176645" y="5176404"/>
            <a:ext cx="8227656" cy="139931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 sz="1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Digitální </a:t>
            </a:r>
            <a:r>
              <a:rPr lang="cs-CZ" sz="1600" dirty="0">
                <a:latin typeface="Segoe UI" panose="020B0502040204020203" pitchFamily="34" charset="0"/>
                <a:cs typeface="Segoe UI" panose="020B0502040204020203" pitchFamily="34" charset="0"/>
              </a:rPr>
              <a:t>závislost bývá obvykle definována jako </a:t>
            </a:r>
            <a:r>
              <a:rPr lang="cs-CZ" sz="1600" b="1" dirty="0">
                <a:latin typeface="Segoe UI" panose="020B0502040204020203" pitchFamily="34" charset="0"/>
                <a:cs typeface="Segoe UI" panose="020B0502040204020203" pitchFamily="34" charset="0"/>
              </a:rPr>
              <a:t>kompulzivní užívání digitálních technologií</a:t>
            </a:r>
            <a:r>
              <a:rPr lang="cs-CZ" sz="1600" dirty="0">
                <a:latin typeface="Segoe UI" panose="020B0502040204020203" pitchFamily="34" charset="0"/>
                <a:cs typeface="Segoe UI" panose="020B0502040204020203" pitchFamily="34" charset="0"/>
              </a:rPr>
              <a:t>, ve kterém je pokračováno i přes jeho </a:t>
            </a:r>
            <a:r>
              <a:rPr lang="cs-CZ" sz="1600" b="1" dirty="0">
                <a:latin typeface="Segoe UI" panose="020B0502040204020203" pitchFamily="34" charset="0"/>
                <a:cs typeface="Segoe UI" panose="020B0502040204020203" pitchFamily="34" charset="0"/>
              </a:rPr>
              <a:t>negativní důsledky</a:t>
            </a:r>
            <a:r>
              <a:rPr lang="cs-CZ" sz="1600" dirty="0"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</a:p>
          <a:p>
            <a:pPr lvl="0"/>
            <a:endParaRPr lang="cs-CZ" sz="1600" dirty="0" smtClean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cs-CZ" sz="1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Obecně </a:t>
            </a:r>
            <a:r>
              <a:rPr lang="cs-CZ" sz="1600" dirty="0">
                <a:latin typeface="Segoe UI" panose="020B0502040204020203" pitchFamily="34" charset="0"/>
                <a:cs typeface="Segoe UI" panose="020B0502040204020203" pitchFamily="34" charset="0"/>
              </a:rPr>
              <a:t>jde o nadužívání počítače a mobilního telefonu či nadužívání internetu, zahrnuje nadměrné trávení času vyhledáváním informací, užíváním sociálních sítí, hraním digitálních her, sledováním filmů a seriálů, sledováním pornografie či online nakupováním. </a:t>
            </a:r>
          </a:p>
          <a:p>
            <a:pPr lvl="0"/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cs-CZ" sz="16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</a:t>
            </a:r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		</a:t>
            </a:r>
            <a:endParaRPr lang="cs-CZ" sz="16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468561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8" name="Picture 16" descr="VÃ½sledek obrÃ¡zku pro mobile phone people pub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5636" y="-12211"/>
            <a:ext cx="3008364" cy="2005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8" descr="SouvisejÃ­cÃ­ obrÃ¡ze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6465" y="1530000"/>
            <a:ext cx="2967535" cy="1978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VÃ½sledek obrÃ¡zku pro mlÃ¡deÅ¾ mobilnÃ­ telefon obÄ ruce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46" b="22527"/>
          <a:stretch/>
        </p:blipFill>
        <p:spPr bwMode="auto">
          <a:xfrm>
            <a:off x="0" y="4249883"/>
            <a:ext cx="5296484" cy="2608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VÃ½sledek obrÃ¡zku pro mlÃ¡deÅ¾ mobilnÃ­ telefon obÄ ruc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6578171" cy="3508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5844" y="3204119"/>
            <a:ext cx="8317922" cy="1350000"/>
          </a:xfrm>
        </p:spPr>
        <p:txBody>
          <a:bodyPr/>
          <a:lstStyle/>
          <a:p>
            <a:r>
              <a:rPr lang="cs-CZ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Týká se poměrně velké části populace.</a:t>
            </a:r>
            <a:endParaRPr lang="cs-CZ" dirty="0"/>
          </a:p>
        </p:txBody>
      </p:sp>
      <p:pic>
        <p:nvPicPr>
          <p:cNvPr id="3090" name="Picture 18" descr="VÃ½sledek obrÃ¡zku pro mobile phone older people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3732" y="4249883"/>
            <a:ext cx="3910268" cy="2608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9007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197114" y="1629998"/>
            <a:ext cx="8837781" cy="50472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 sz="20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Za rizikové je považováno </a:t>
            </a:r>
            <a:r>
              <a:rPr lang="cs-CZ" sz="20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trávení 4 a více hodin </a:t>
            </a:r>
            <a:r>
              <a:rPr lang="cs-CZ" sz="20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denně s technologiemi.</a:t>
            </a:r>
            <a:endParaRPr lang="cs-CZ" sz="20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cs-CZ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(</a:t>
            </a:r>
            <a:r>
              <a:rPr lang="cs-CZ" sz="1200" dirty="0" err="1" smtClean="0">
                <a:latin typeface="Segoe UI" panose="020B0502040204020203" pitchFamily="34" charset="0"/>
                <a:cs typeface="Segoe UI" panose="020B0502040204020203" pitchFamily="34" charset="0"/>
              </a:rPr>
              <a:t>Holstein</a:t>
            </a:r>
            <a:r>
              <a:rPr lang="cs-CZ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et al.,</a:t>
            </a:r>
            <a:r>
              <a:rPr lang="de-DE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2014</a:t>
            </a:r>
            <a:r>
              <a:rPr lang="cs-CZ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)</a:t>
            </a:r>
            <a:endParaRPr lang="de-DE" sz="1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cs-CZ" sz="16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</a:t>
            </a:r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		</a:t>
            </a:r>
            <a:endParaRPr lang="cs-CZ" sz="16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5" name="Graf 4">
            <a:extLst>
              <a:ext uri="{FF2B5EF4-FFF2-40B4-BE49-F238E27FC236}">
                <a16:creationId xmlns:a16="http://schemas.microsoft.com/office/drawing/2014/main" id="{00000000-0008-0000-0E00-000003000000}"/>
              </a:ext>
            </a:extLst>
          </p:cNvPr>
          <p:cNvGraphicFramePr>
            <a:graphicFrameLocks/>
          </p:cNvGraphicFramePr>
          <p:nvPr>
            <p:extLst/>
          </p:nvPr>
        </p:nvGraphicFramePr>
        <p:xfrm>
          <a:off x="0" y="2357654"/>
          <a:ext cx="4572000" cy="22050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Graf 5">
            <a:extLst>
              <a:ext uri="{FF2B5EF4-FFF2-40B4-BE49-F238E27FC236}">
                <a16:creationId xmlns:a16="http://schemas.microsoft.com/office/drawing/2014/main" id="{00000000-0008-0000-0E00-000006000000}"/>
              </a:ext>
            </a:extLst>
          </p:cNvPr>
          <p:cNvGraphicFramePr>
            <a:graphicFrameLocks/>
          </p:cNvGraphicFramePr>
          <p:nvPr>
            <p:extLst/>
          </p:nvPr>
        </p:nvGraphicFramePr>
        <p:xfrm>
          <a:off x="4564504" y="2388882"/>
          <a:ext cx="4579496" cy="21738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4" name="Graf 13"/>
          <p:cNvGraphicFramePr>
            <a:graphicFrameLocks/>
          </p:cNvGraphicFramePr>
          <p:nvPr>
            <p:extLst/>
          </p:nvPr>
        </p:nvGraphicFramePr>
        <p:xfrm>
          <a:off x="0" y="4562692"/>
          <a:ext cx="4572000" cy="17872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5" name="Graf 14"/>
          <p:cNvGraphicFramePr>
            <a:graphicFrameLocks/>
          </p:cNvGraphicFramePr>
          <p:nvPr>
            <p:extLst/>
          </p:nvPr>
        </p:nvGraphicFramePr>
        <p:xfrm>
          <a:off x="4564504" y="4613382"/>
          <a:ext cx="4579496" cy="17365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4645" y="2863609"/>
            <a:ext cx="2539859" cy="16109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9" descr="Související obrázek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6160" y="2862526"/>
            <a:ext cx="2358736" cy="1563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499764" y="2408345"/>
            <a:ext cx="549500" cy="454181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855528" y="2726307"/>
            <a:ext cx="644236" cy="136219"/>
          </a:xfrm>
          <a:prstGeom prst="rect">
            <a:avLst/>
          </a:prstGeom>
        </p:spPr>
      </p:pic>
      <p:pic>
        <p:nvPicPr>
          <p:cNvPr id="20" name="Picture 8" descr="Ilustrací zdarma z Bílý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138" b="11139"/>
          <a:stretch/>
        </p:blipFill>
        <p:spPr bwMode="auto">
          <a:xfrm>
            <a:off x="0" y="-9818"/>
            <a:ext cx="9151497" cy="1465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32509" y="304483"/>
            <a:ext cx="8599383" cy="936625"/>
          </a:xfrm>
        </p:spPr>
        <p:txBody>
          <a:bodyPr>
            <a:noAutofit/>
          </a:bodyPr>
          <a:lstStyle/>
          <a:p>
            <a:r>
              <a:rPr lang="cs-CZ" dirty="0" smtClean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Nadužívání </a:t>
            </a:r>
            <a:r>
              <a:rPr lang="cs-CZ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digitálních technologií mezi dětmi a dospívajícími není systematicky </a:t>
            </a:r>
            <a:r>
              <a:rPr lang="cs-CZ" dirty="0" smtClean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monitorováno.</a:t>
            </a:r>
            <a:endParaRPr lang="cs-CZ" dirty="0">
              <a:solidFill>
                <a:schemeClr val="bg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782501" y="6105530"/>
            <a:ext cx="983848" cy="37147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366076" y="6105530"/>
            <a:ext cx="983848" cy="371475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1787145" y="6123027"/>
            <a:ext cx="49885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000" dirty="0" smtClean="0">
                <a:latin typeface="Segoe UI" panose="020B0502040204020203" pitchFamily="34" charset="0"/>
                <a:cs typeface="Segoe UI" panose="020B0502040204020203" pitchFamily="34" charset="0"/>
              </a:rPr>
              <a:t>15 let</a:t>
            </a:r>
          </a:p>
          <a:p>
            <a:r>
              <a:rPr lang="cs-CZ" sz="1000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cs-CZ" sz="1000" dirty="0" smtClean="0">
                <a:latin typeface="Segoe UI" panose="020B0502040204020203" pitchFamily="34" charset="0"/>
                <a:cs typeface="Segoe UI" panose="020B0502040204020203" pitchFamily="34" charset="0"/>
              </a:rPr>
              <a:t>(ZŠ)</a:t>
            </a:r>
            <a:endParaRPr lang="cs-CZ" sz="1000" dirty="0"/>
          </a:p>
        </p:txBody>
      </p:sp>
      <p:sp>
        <p:nvSpPr>
          <p:cNvPr id="22" name="Obdélník 21"/>
          <p:cNvSpPr/>
          <p:nvPr/>
        </p:nvSpPr>
        <p:spPr>
          <a:xfrm>
            <a:off x="6351649" y="6175143"/>
            <a:ext cx="49885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000" dirty="0" smtClean="0">
                <a:latin typeface="Segoe UI" panose="020B0502040204020203" pitchFamily="34" charset="0"/>
                <a:cs typeface="Segoe UI" panose="020B0502040204020203" pitchFamily="34" charset="0"/>
              </a:rPr>
              <a:t>15 let</a:t>
            </a:r>
          </a:p>
          <a:p>
            <a:r>
              <a:rPr lang="cs-CZ" sz="1000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cs-CZ" sz="1000" dirty="0" smtClean="0">
                <a:latin typeface="Segoe UI" panose="020B0502040204020203" pitchFamily="34" charset="0"/>
                <a:cs typeface="Segoe UI" panose="020B0502040204020203" pitchFamily="34" charset="0"/>
              </a:rPr>
              <a:t>(ZŠ)</a:t>
            </a:r>
            <a:endParaRPr lang="cs-CZ" sz="1000" dirty="0"/>
          </a:p>
        </p:txBody>
      </p:sp>
      <p:sp>
        <p:nvSpPr>
          <p:cNvPr id="23" name="Obdélník 22"/>
          <p:cNvSpPr/>
          <p:nvPr/>
        </p:nvSpPr>
        <p:spPr>
          <a:xfrm>
            <a:off x="2241775" y="6123027"/>
            <a:ext cx="49885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000" dirty="0" smtClean="0">
                <a:latin typeface="Segoe UI" panose="020B0502040204020203" pitchFamily="34" charset="0"/>
                <a:cs typeface="Segoe UI" panose="020B0502040204020203" pitchFamily="34" charset="0"/>
              </a:rPr>
              <a:t>15 let</a:t>
            </a:r>
          </a:p>
          <a:p>
            <a:r>
              <a:rPr lang="cs-CZ" sz="1000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cs-CZ" sz="1000" dirty="0" smtClean="0">
                <a:latin typeface="Segoe UI" panose="020B0502040204020203" pitchFamily="34" charset="0"/>
                <a:cs typeface="Segoe UI" panose="020B0502040204020203" pitchFamily="34" charset="0"/>
              </a:rPr>
              <a:t>(SŠ)</a:t>
            </a:r>
            <a:endParaRPr lang="cs-CZ" sz="1000" dirty="0"/>
          </a:p>
        </p:txBody>
      </p:sp>
      <p:sp>
        <p:nvSpPr>
          <p:cNvPr id="24" name="Obdélník 23"/>
          <p:cNvSpPr/>
          <p:nvPr/>
        </p:nvSpPr>
        <p:spPr>
          <a:xfrm>
            <a:off x="6831998" y="6175143"/>
            <a:ext cx="49885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000" dirty="0" smtClean="0">
                <a:latin typeface="Segoe UI" panose="020B0502040204020203" pitchFamily="34" charset="0"/>
                <a:cs typeface="Segoe UI" panose="020B0502040204020203" pitchFamily="34" charset="0"/>
              </a:rPr>
              <a:t>15 let</a:t>
            </a:r>
          </a:p>
          <a:p>
            <a:r>
              <a:rPr lang="cs-CZ" sz="1000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cs-CZ" sz="1000" dirty="0" smtClean="0">
                <a:latin typeface="Segoe UI" panose="020B0502040204020203" pitchFamily="34" charset="0"/>
                <a:cs typeface="Segoe UI" panose="020B0502040204020203" pitchFamily="34" charset="0"/>
              </a:rPr>
              <a:t>(SŠ)</a:t>
            </a:r>
            <a:endParaRPr lang="cs-CZ" sz="1000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616004" y="6505836"/>
            <a:ext cx="4191000" cy="261258"/>
          </a:xfrm>
          <a:prstGeom prst="rect">
            <a:avLst/>
          </a:prstGeom>
        </p:spPr>
      </p:pic>
      <p:sp>
        <p:nvSpPr>
          <p:cNvPr id="16" name="Obdélník 15"/>
          <p:cNvSpPr/>
          <p:nvPr/>
        </p:nvSpPr>
        <p:spPr>
          <a:xfrm>
            <a:off x="0" y="6604084"/>
            <a:ext cx="8931893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50" i="1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Zdroj: </a:t>
            </a:r>
            <a:r>
              <a:rPr lang="cs-CZ" sz="1050" i="1" dirty="0" smtClean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studie ESPAD (Chomynová et al., 2020), studie UPOL (Chomynová et al., 2019)</a:t>
            </a:r>
          </a:p>
        </p:txBody>
      </p:sp>
    </p:spTree>
    <p:extLst>
      <p:ext uri="{BB962C8B-B14F-4D97-AF65-F5344CB8AC3E}">
        <p14:creationId xmlns:p14="http://schemas.microsoft.com/office/powerpoint/2010/main" val="328163128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Šipka dolů 16"/>
          <p:cNvSpPr/>
          <p:nvPr/>
        </p:nvSpPr>
        <p:spPr>
          <a:xfrm>
            <a:off x="3605555" y="2101182"/>
            <a:ext cx="1434548" cy="4136202"/>
          </a:xfrm>
          <a:prstGeom prst="downArrow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04610" y="1698145"/>
            <a:ext cx="8773135" cy="50472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 sz="1600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Škála </a:t>
            </a:r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Internet </a:t>
            </a:r>
            <a:r>
              <a:rPr lang="cs-CZ" sz="1600" b="1" dirty="0" err="1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Gaming</a:t>
            </a:r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cs-CZ" sz="1600" b="1" dirty="0" err="1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Disorder</a:t>
            </a:r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cs-CZ" sz="1600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= </a:t>
            </a:r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3,7 %</a:t>
            </a:r>
            <a:r>
              <a:rPr lang="cs-CZ" sz="1600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dospívajících </a:t>
            </a:r>
            <a:r>
              <a:rPr lang="cs-CZ" sz="1600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ve věku 11–19 let</a:t>
            </a:r>
            <a:endParaRPr lang="cs-CZ" sz="1600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Dotazník hraní digitálních her </a:t>
            </a:r>
            <a:r>
              <a:rPr lang="cs-CZ" sz="1600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= </a:t>
            </a:r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7,8 %</a:t>
            </a:r>
            <a:r>
              <a:rPr lang="cs-CZ" sz="1600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závislost, </a:t>
            </a:r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12,7 %</a:t>
            </a:r>
            <a:r>
              <a:rPr lang="cs-CZ" sz="1600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problémoví hráči</a:t>
            </a:r>
          </a:p>
          <a:p>
            <a:pPr lvl="0"/>
            <a:r>
              <a:rPr lang="cs-CZ" sz="1600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Škála subjektivního vnímání rizika spojeného s hraním her = </a:t>
            </a:r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13 % </a:t>
            </a:r>
            <a:r>
              <a:rPr lang="cs-CZ" sz="1600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studentů 15–16 let a </a:t>
            </a:r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12 %</a:t>
            </a:r>
            <a:r>
              <a:rPr lang="cs-CZ" sz="1600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studentů 17–18 let</a:t>
            </a:r>
            <a:endParaRPr lang="cs-CZ" sz="16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r>
              <a:rPr lang="cs-CZ" sz="16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Škála </a:t>
            </a:r>
            <a:r>
              <a:rPr lang="cs-CZ" sz="1600" b="1" dirty="0" err="1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Social</a:t>
            </a:r>
            <a:r>
              <a:rPr lang="cs-CZ" sz="16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cs-CZ" sz="1600" b="1" dirty="0" err="1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Disorder</a:t>
            </a:r>
            <a:r>
              <a:rPr lang="cs-CZ" sz="16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Media </a:t>
            </a:r>
            <a:r>
              <a:rPr lang="cs-CZ" sz="1600" b="1" dirty="0" err="1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Scale</a:t>
            </a:r>
            <a:r>
              <a:rPr lang="cs-CZ" sz="16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cs-CZ" sz="16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= </a:t>
            </a:r>
            <a:r>
              <a:rPr lang="cs-CZ" sz="16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3–7 %</a:t>
            </a:r>
            <a:r>
              <a:rPr lang="cs-CZ" sz="16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cs-CZ" sz="1600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dětí ve věku 11–15 let</a:t>
            </a:r>
            <a:endParaRPr lang="cs-CZ" sz="1600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cs-CZ" sz="16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Škála subjektivního vnímání rizika spojeného </a:t>
            </a:r>
            <a:r>
              <a:rPr lang="cs-CZ" sz="1600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 sociálními sítěmi </a:t>
            </a:r>
            <a:r>
              <a:rPr lang="cs-CZ" sz="16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= </a:t>
            </a:r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34 </a:t>
            </a:r>
            <a:r>
              <a:rPr lang="cs-CZ" sz="16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% </a:t>
            </a:r>
            <a:r>
              <a:rPr lang="cs-CZ" sz="16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studentů 15–16 let a </a:t>
            </a:r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27 </a:t>
            </a:r>
            <a:r>
              <a:rPr lang="cs-CZ" sz="16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% </a:t>
            </a:r>
            <a:r>
              <a:rPr lang="cs-CZ" sz="16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studentů 17–18 let</a:t>
            </a:r>
          </a:p>
          <a:p>
            <a:pPr lvl="0"/>
            <a:endParaRPr lang="cs-CZ" sz="16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200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200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2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200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2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200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cs-CZ" sz="12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</a:t>
            </a:r>
            <a:r>
              <a:rPr lang="cs-CZ" sz="1200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		</a:t>
            </a:r>
            <a:endParaRPr lang="cs-CZ" sz="12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200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7" name="Graf 6"/>
          <p:cNvGraphicFramePr>
            <a:graphicFrameLocks/>
          </p:cNvGraphicFramePr>
          <p:nvPr>
            <p:extLst/>
          </p:nvPr>
        </p:nvGraphicFramePr>
        <p:xfrm>
          <a:off x="62779" y="4258728"/>
          <a:ext cx="1824038" cy="16478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8" name="Graf 7"/>
          <p:cNvGraphicFramePr>
            <a:graphicFrameLocks/>
          </p:cNvGraphicFramePr>
          <p:nvPr>
            <p:extLst/>
          </p:nvPr>
        </p:nvGraphicFramePr>
        <p:xfrm>
          <a:off x="4623113" y="4258728"/>
          <a:ext cx="1807780" cy="17608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9" name="Graf 8"/>
          <p:cNvGraphicFramePr>
            <a:graphicFrameLocks/>
          </p:cNvGraphicFramePr>
          <p:nvPr>
            <p:extLst/>
          </p:nvPr>
        </p:nvGraphicFramePr>
        <p:xfrm>
          <a:off x="1826702" y="4258728"/>
          <a:ext cx="2076450" cy="18621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0" name="Graf 9"/>
          <p:cNvGraphicFramePr>
            <a:graphicFrameLocks/>
          </p:cNvGraphicFramePr>
          <p:nvPr>
            <p:extLst/>
          </p:nvPr>
        </p:nvGraphicFramePr>
        <p:xfrm>
          <a:off x="6430893" y="4258728"/>
          <a:ext cx="2175909" cy="18621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2" name="Obdélník 11"/>
          <p:cNvSpPr/>
          <p:nvPr/>
        </p:nvSpPr>
        <p:spPr>
          <a:xfrm>
            <a:off x="1123935" y="3950951"/>
            <a:ext cx="129150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b="1" u="sng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Digitální hry </a:t>
            </a:r>
            <a:endParaRPr lang="cs-CZ" sz="1400" b="1" u="sng" dirty="0"/>
          </a:p>
        </p:txBody>
      </p:sp>
      <p:sp>
        <p:nvSpPr>
          <p:cNvPr id="13" name="Obdélník 12"/>
          <p:cNvSpPr/>
          <p:nvPr/>
        </p:nvSpPr>
        <p:spPr>
          <a:xfrm>
            <a:off x="4851454" y="3950951"/>
            <a:ext cx="118712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b="1" u="sng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Sociální sítě</a:t>
            </a:r>
            <a:endParaRPr lang="cs-CZ" sz="1400" b="1" u="sng" dirty="0"/>
          </a:p>
        </p:txBody>
      </p:sp>
      <p:cxnSp>
        <p:nvCxnSpPr>
          <p:cNvPr id="14" name="Přímá spojnice se šipkou 13"/>
          <p:cNvCxnSpPr/>
          <p:nvPr/>
        </p:nvCxnSpPr>
        <p:spPr>
          <a:xfrm flipV="1">
            <a:off x="848026" y="4743307"/>
            <a:ext cx="1066352" cy="1"/>
          </a:xfrm>
          <a:prstGeom prst="straightConnector1">
            <a:avLst/>
          </a:prstGeom>
          <a:ln w="31750">
            <a:solidFill>
              <a:schemeClr val="bg1">
                <a:lumMod val="65000"/>
              </a:schemeClr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 flipV="1">
            <a:off x="5553049" y="4753410"/>
            <a:ext cx="1066352" cy="1"/>
          </a:xfrm>
          <a:prstGeom prst="straightConnector1">
            <a:avLst/>
          </a:prstGeom>
          <a:ln w="31750">
            <a:solidFill>
              <a:schemeClr val="bg1">
                <a:lumMod val="65000"/>
              </a:schemeClr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bdélník 15"/>
          <p:cNvSpPr/>
          <p:nvPr/>
        </p:nvSpPr>
        <p:spPr>
          <a:xfrm>
            <a:off x="204610" y="6060667"/>
            <a:ext cx="3641529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50" i="1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Zdroj: </a:t>
            </a:r>
            <a:r>
              <a:rPr lang="cs-CZ" sz="1050" i="1" dirty="0" smtClean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studie ESPAD (Chomynová et al., 2020)</a:t>
            </a:r>
          </a:p>
        </p:txBody>
      </p:sp>
      <p:pic>
        <p:nvPicPr>
          <p:cNvPr id="18" name="Picture 8" descr="Ilustrací zdarma z Bílý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138" b="11139"/>
          <a:stretch/>
        </p:blipFill>
        <p:spPr bwMode="auto">
          <a:xfrm>
            <a:off x="-7497" y="0"/>
            <a:ext cx="9151497" cy="1465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4743" y="380786"/>
            <a:ext cx="8352059" cy="936625"/>
          </a:xfrm>
        </p:spPr>
        <p:txBody>
          <a:bodyPr>
            <a:noAutofit/>
          </a:bodyPr>
          <a:lstStyle/>
          <a:p>
            <a:r>
              <a:rPr lang="cs-CZ" sz="2800" dirty="0" smtClean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Různé screeningové škály poskytují různé odhady podílu dospívajících v riziku digitální závislosti.</a:t>
            </a:r>
            <a:endParaRPr lang="cs-CZ" sz="2800" dirty="0">
              <a:solidFill>
                <a:schemeClr val="bg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23113" y="6391986"/>
            <a:ext cx="4403880" cy="361950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3265323" y="6187625"/>
            <a:ext cx="44819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Odhadem až 25 % </a:t>
            </a:r>
            <a:r>
              <a:rPr lang="cs-CZ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dospívajících se nachází </a:t>
            </a:r>
            <a:r>
              <a:rPr lang="cs-CZ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 riziku digitální závislosti.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569965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Fotky zdarma z Stěna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6835"/>
          <a:stretch/>
        </p:blipFill>
        <p:spPr bwMode="auto">
          <a:xfrm>
            <a:off x="0" y="1444752"/>
            <a:ext cx="9151496" cy="2021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Obdélník 10"/>
          <p:cNvSpPr/>
          <p:nvPr/>
        </p:nvSpPr>
        <p:spPr>
          <a:xfrm>
            <a:off x="197115" y="1752422"/>
            <a:ext cx="6297203" cy="140641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 sz="2000" b="1" dirty="0" smtClean="0">
                <a:latin typeface="Segoe UI" panose="020B0502040204020203" pitchFamily="34" charset="0"/>
                <a:cs typeface="Segoe UI" panose="020B0502040204020203" pitchFamily="34" charset="0"/>
              </a:rPr>
              <a:t>V populaci dospělých 15+ let:</a:t>
            </a:r>
          </a:p>
          <a:p>
            <a:pPr lvl="0"/>
            <a:r>
              <a:rPr lang="cs-CZ" sz="2000" dirty="0" smtClean="0">
                <a:latin typeface="Segoe UI" panose="020B0502040204020203" pitchFamily="34" charset="0"/>
                <a:cs typeface="Segoe UI" panose="020B0502040204020203" pitchFamily="34" charset="0"/>
              </a:rPr>
              <a:t>Hraní </a:t>
            </a:r>
            <a:r>
              <a:rPr lang="cs-CZ" sz="2000" dirty="0">
                <a:latin typeface="Segoe UI" panose="020B0502040204020203" pitchFamily="34" charset="0"/>
                <a:cs typeface="Segoe UI" panose="020B0502040204020203" pitchFamily="34" charset="0"/>
              </a:rPr>
              <a:t>digitálních </a:t>
            </a:r>
            <a:r>
              <a:rPr lang="cs-CZ" sz="2000" dirty="0" smtClean="0">
                <a:latin typeface="Segoe UI" panose="020B0502040204020203" pitchFamily="34" charset="0"/>
                <a:cs typeface="Segoe UI" panose="020B0502040204020203" pitchFamily="34" charset="0"/>
              </a:rPr>
              <a:t>her </a:t>
            </a:r>
            <a:r>
              <a:rPr lang="cs-CZ" sz="2000" b="1" dirty="0" smtClean="0">
                <a:latin typeface="Segoe UI" panose="020B0502040204020203" pitchFamily="34" charset="0"/>
                <a:cs typeface="Segoe UI" panose="020B0502040204020203" pitchFamily="34" charset="0"/>
              </a:rPr>
              <a:t>80–100 </a:t>
            </a:r>
            <a:r>
              <a:rPr lang="cs-CZ" sz="2000" b="1" dirty="0">
                <a:latin typeface="Segoe UI" panose="020B0502040204020203" pitchFamily="34" charset="0"/>
                <a:cs typeface="Segoe UI" panose="020B0502040204020203" pitchFamily="34" charset="0"/>
              </a:rPr>
              <a:t>minut </a:t>
            </a:r>
            <a:r>
              <a:rPr lang="cs-CZ" sz="2000" dirty="0">
                <a:latin typeface="Segoe UI" panose="020B0502040204020203" pitchFamily="34" charset="0"/>
                <a:cs typeface="Segoe UI" panose="020B0502040204020203" pitchFamily="34" charset="0"/>
              </a:rPr>
              <a:t>v běžný pracovní den a </a:t>
            </a:r>
            <a:r>
              <a:rPr lang="cs-CZ" sz="2000" b="1" dirty="0" smtClean="0">
                <a:latin typeface="Segoe UI" panose="020B0502040204020203" pitchFamily="34" charset="0"/>
                <a:cs typeface="Segoe UI" panose="020B0502040204020203" pitchFamily="34" charset="0"/>
              </a:rPr>
              <a:t>110–130 </a:t>
            </a:r>
            <a:r>
              <a:rPr lang="cs-CZ" sz="2000" b="1" dirty="0">
                <a:latin typeface="Segoe UI" panose="020B0502040204020203" pitchFamily="34" charset="0"/>
                <a:cs typeface="Segoe UI" panose="020B0502040204020203" pitchFamily="34" charset="0"/>
              </a:rPr>
              <a:t>minut </a:t>
            </a:r>
            <a:r>
              <a:rPr lang="cs-CZ" sz="2000" dirty="0">
                <a:latin typeface="Segoe UI" panose="020B0502040204020203" pitchFamily="34" charset="0"/>
                <a:cs typeface="Segoe UI" panose="020B0502040204020203" pitchFamily="34" charset="0"/>
              </a:rPr>
              <a:t>o víkendu, na sociálních </a:t>
            </a:r>
            <a:r>
              <a:rPr lang="cs-CZ" sz="2000" dirty="0" smtClean="0">
                <a:latin typeface="Segoe UI" panose="020B0502040204020203" pitchFamily="34" charset="0"/>
                <a:cs typeface="Segoe UI" panose="020B0502040204020203" pitchFamily="34" charset="0"/>
              </a:rPr>
              <a:t>sítích </a:t>
            </a:r>
            <a:r>
              <a:rPr lang="cs-CZ" sz="2000" b="1" dirty="0" smtClean="0">
                <a:latin typeface="Segoe UI" panose="020B0502040204020203" pitchFamily="34" charset="0"/>
                <a:cs typeface="Segoe UI" panose="020B0502040204020203" pitchFamily="34" charset="0"/>
              </a:rPr>
              <a:t>70–90 </a:t>
            </a:r>
            <a:r>
              <a:rPr lang="cs-CZ" sz="2000" b="1" dirty="0">
                <a:latin typeface="Segoe UI" panose="020B0502040204020203" pitchFamily="34" charset="0"/>
                <a:cs typeface="Segoe UI" panose="020B0502040204020203" pitchFamily="34" charset="0"/>
              </a:rPr>
              <a:t>minut </a:t>
            </a:r>
            <a:r>
              <a:rPr lang="cs-CZ" sz="2000" dirty="0">
                <a:latin typeface="Segoe UI" panose="020B0502040204020203" pitchFamily="34" charset="0"/>
                <a:cs typeface="Segoe UI" panose="020B0502040204020203" pitchFamily="34" charset="0"/>
              </a:rPr>
              <a:t>v běžný pracovní den a </a:t>
            </a:r>
            <a:r>
              <a:rPr lang="cs-CZ" sz="2000" b="1" dirty="0">
                <a:latin typeface="Segoe UI" panose="020B0502040204020203" pitchFamily="34" charset="0"/>
                <a:cs typeface="Segoe UI" panose="020B0502040204020203" pitchFamily="34" charset="0"/>
              </a:rPr>
              <a:t>90–110 minut</a:t>
            </a:r>
            <a:r>
              <a:rPr lang="cs-CZ" sz="2000" dirty="0">
                <a:latin typeface="Segoe UI" panose="020B0502040204020203" pitchFamily="34" charset="0"/>
                <a:cs typeface="Segoe UI" panose="020B0502040204020203" pitchFamily="34" charset="0"/>
              </a:rPr>
              <a:t> o </a:t>
            </a:r>
            <a:r>
              <a:rPr lang="cs-CZ" sz="2000" dirty="0" smtClean="0">
                <a:latin typeface="Segoe UI" panose="020B0502040204020203" pitchFamily="34" charset="0"/>
                <a:cs typeface="Segoe UI" panose="020B0502040204020203" pitchFamily="34" charset="0"/>
              </a:rPr>
              <a:t>víkendu</a:t>
            </a:r>
            <a:r>
              <a:rPr lang="cs-CZ" dirty="0" smtClean="0"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</a:p>
          <a:p>
            <a:pPr lvl="0"/>
            <a:endParaRPr lang="cs-CZ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r>
              <a:rPr lang="cs-CZ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5–6 % v riziku digitální závislosti podle škály EIU</a:t>
            </a:r>
          </a:p>
        </p:txBody>
      </p:sp>
      <p:graphicFrame>
        <p:nvGraphicFramePr>
          <p:cNvPr id="12" name="Graf 11">
            <a:extLst>
              <a:ext uri="{FF2B5EF4-FFF2-40B4-BE49-F238E27FC236}">
                <a16:creationId xmlns:a16="http://schemas.microsoft.com/office/drawing/2014/main" id="{00000000-0008-0000-0700-000003000000}"/>
              </a:ext>
            </a:extLst>
          </p:cNvPr>
          <p:cNvGraphicFramePr>
            <a:graphicFrameLocks/>
          </p:cNvGraphicFramePr>
          <p:nvPr>
            <p:extLst/>
          </p:nvPr>
        </p:nvGraphicFramePr>
        <p:xfrm>
          <a:off x="278606" y="4203416"/>
          <a:ext cx="6986588" cy="20764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" name="Obdélník 2"/>
          <p:cNvSpPr/>
          <p:nvPr/>
        </p:nvSpPr>
        <p:spPr>
          <a:xfrm>
            <a:off x="6237648" y="4041312"/>
            <a:ext cx="25552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solidFill>
                  <a:srgbClr val="EF7D0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445 tis. osob </a:t>
            </a:r>
            <a:r>
              <a:rPr lang="cs-CZ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(</a:t>
            </a:r>
            <a:r>
              <a:rPr lang="cs-CZ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95% CI: 375–510 tis. osob</a:t>
            </a:r>
            <a:r>
              <a:rPr lang="cs-CZ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)</a:t>
            </a:r>
          </a:p>
          <a:p>
            <a:r>
              <a:rPr lang="cs-CZ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 tom 125 tis. osob ve vysokém riziku </a:t>
            </a:r>
            <a:endParaRPr lang="cs-CZ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743178" y="3710452"/>
            <a:ext cx="667170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1500" b="1" dirty="0" smtClean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!</a:t>
            </a:r>
            <a:endParaRPr lang="cs-CZ" sz="115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2056" name="Picture 8" descr="Ilustrací zdarma z Bílý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138" b="11139"/>
          <a:stretch/>
        </p:blipFill>
        <p:spPr bwMode="auto">
          <a:xfrm>
            <a:off x="0" y="-99"/>
            <a:ext cx="9151497" cy="1465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9621" y="282495"/>
            <a:ext cx="8138187" cy="936625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Nadužívání </a:t>
            </a:r>
            <a:r>
              <a:rPr lang="cs-CZ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digitálních technologií mezi </a:t>
            </a:r>
            <a:r>
              <a:rPr lang="cs-CZ" dirty="0" smtClean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dospělými není </a:t>
            </a:r>
            <a:r>
              <a:rPr lang="cs-CZ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systematicky </a:t>
            </a:r>
            <a:r>
              <a:rPr lang="cs-CZ" dirty="0" smtClean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monitorováno.</a:t>
            </a:r>
            <a:endParaRPr lang="cs-CZ" dirty="0">
              <a:solidFill>
                <a:schemeClr val="bg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01884" y="6441970"/>
            <a:ext cx="4191000" cy="361950"/>
          </a:xfrm>
          <a:prstGeom prst="rect">
            <a:avLst/>
          </a:prstGeom>
        </p:spPr>
      </p:pic>
      <p:sp>
        <p:nvSpPr>
          <p:cNvPr id="16" name="Obdélník 15"/>
          <p:cNvSpPr/>
          <p:nvPr/>
        </p:nvSpPr>
        <p:spPr>
          <a:xfrm>
            <a:off x="109801" y="6315012"/>
            <a:ext cx="8931893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50" i="1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Zdroj: </a:t>
            </a:r>
            <a:r>
              <a:rPr lang="cs-CZ" sz="1050" i="1" dirty="0" smtClean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Národní výzkum užívání návykových látek (Chomynová a </a:t>
            </a:r>
            <a:r>
              <a:rPr lang="cs-CZ" sz="1050" i="1" dirty="0" err="1" smtClean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Mravčík</a:t>
            </a:r>
            <a:r>
              <a:rPr lang="cs-CZ" sz="1050" i="1" dirty="0" smtClean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2021)</a:t>
            </a:r>
          </a:p>
        </p:txBody>
      </p:sp>
    </p:spTree>
    <p:extLst>
      <p:ext uri="{BB962C8B-B14F-4D97-AF65-F5344CB8AC3E}">
        <p14:creationId xmlns:p14="http://schemas.microsoft.com/office/powerpoint/2010/main" val="242343436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191012" y="3691920"/>
            <a:ext cx="8869859" cy="91899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 b="1" dirty="0" smtClean="0">
                <a:latin typeface="Segoe UI" panose="020B0502040204020203" pitchFamily="34" charset="0"/>
                <a:cs typeface="Segoe UI" panose="020B0502040204020203" pitchFamily="34" charset="0"/>
              </a:rPr>
              <a:t>Přímé dopady</a:t>
            </a:r>
            <a:r>
              <a:rPr lang="cs-CZ" dirty="0" smtClean="0">
                <a:latin typeface="Segoe UI" panose="020B0502040204020203" pitchFamily="34" charset="0"/>
                <a:cs typeface="Segoe UI" panose="020B0502040204020203" pitchFamily="34" charset="0"/>
              </a:rPr>
              <a:t>: narušení denního </a:t>
            </a:r>
            <a:r>
              <a:rPr lang="cs-CZ" dirty="0">
                <a:latin typeface="Segoe UI" panose="020B0502040204020203" pitchFamily="34" charset="0"/>
                <a:cs typeface="Segoe UI" panose="020B0502040204020203" pitchFamily="34" charset="0"/>
              </a:rPr>
              <a:t>rytmu, zanedbávání osobní hygieny, jídla a/nebo spánku, únava, </a:t>
            </a:r>
            <a:r>
              <a:rPr lang="cs-CZ" dirty="0" smtClean="0">
                <a:latin typeface="Segoe UI" panose="020B0502040204020203" pitchFamily="34" charset="0"/>
                <a:cs typeface="Segoe UI" panose="020B0502040204020203" pitchFamily="34" charset="0"/>
              </a:rPr>
              <a:t>bolest </a:t>
            </a:r>
            <a:r>
              <a:rPr lang="cs-CZ" dirty="0">
                <a:latin typeface="Segoe UI" panose="020B0502040204020203" pitchFamily="34" charset="0"/>
                <a:cs typeface="Segoe UI" panose="020B0502040204020203" pitchFamily="34" charset="0"/>
              </a:rPr>
              <a:t>hlavy, očí, zad nebo jiných částí pohybového aparátu a zhoršená orientace v </a:t>
            </a:r>
            <a:r>
              <a:rPr lang="cs-CZ" dirty="0" smtClean="0">
                <a:latin typeface="Segoe UI" panose="020B0502040204020203" pitchFamily="34" charset="0"/>
                <a:cs typeface="Segoe UI" panose="020B0502040204020203" pitchFamily="34" charset="0"/>
              </a:rPr>
              <a:t>čase.</a:t>
            </a:r>
            <a:endParaRPr lang="cs-CZ" dirty="0" smtClean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r>
              <a:rPr lang="cs-CZ" b="1" dirty="0" smtClean="0">
                <a:latin typeface="Segoe UI" panose="020B0502040204020203" pitchFamily="34" charset="0"/>
                <a:cs typeface="Segoe UI" panose="020B0502040204020203" pitchFamily="34" charset="0"/>
              </a:rPr>
              <a:t>Dlouhodobé dopady</a:t>
            </a:r>
            <a:r>
              <a:rPr lang="cs-CZ" dirty="0" smtClean="0">
                <a:latin typeface="Segoe UI" panose="020B0502040204020203" pitchFamily="34" charset="0"/>
                <a:cs typeface="Segoe UI" panose="020B0502040204020203" pitchFamily="34" charset="0"/>
              </a:rPr>
              <a:t>: pokles </a:t>
            </a:r>
            <a:r>
              <a:rPr lang="cs-CZ" dirty="0">
                <a:latin typeface="Segoe UI" panose="020B0502040204020203" pitchFamily="34" charset="0"/>
                <a:cs typeface="Segoe UI" panose="020B0502040204020203" pitchFamily="34" charset="0"/>
              </a:rPr>
              <a:t>fyzické aktivity, obezita, omezení sociálních kontaktů mimo online </a:t>
            </a:r>
            <a:r>
              <a:rPr lang="cs-CZ" dirty="0" smtClean="0">
                <a:latin typeface="Segoe UI" panose="020B0502040204020203" pitchFamily="34" charset="0"/>
                <a:cs typeface="Segoe UI" panose="020B0502040204020203" pitchFamily="34" charset="0"/>
              </a:rPr>
              <a:t>prostředí, </a:t>
            </a:r>
            <a:r>
              <a:rPr lang="cs-CZ" dirty="0">
                <a:latin typeface="Segoe UI" panose="020B0502040204020203" pitchFamily="34" charset="0"/>
                <a:cs typeface="Segoe UI" panose="020B0502040204020203" pitchFamily="34" charset="0"/>
              </a:rPr>
              <a:t>ztráta přátel, konflikty v osobních vztazích, zanedbávání volnočasových aktivit, nesoustředěnost a problémy v práci nebo ve </a:t>
            </a:r>
            <a:r>
              <a:rPr lang="cs-CZ" dirty="0" smtClean="0">
                <a:latin typeface="Segoe UI" panose="020B0502040204020203" pitchFamily="34" charset="0"/>
                <a:cs typeface="Segoe UI" panose="020B0502040204020203" pitchFamily="34" charset="0"/>
              </a:rPr>
              <a:t>škole.</a:t>
            </a:r>
          </a:p>
          <a:p>
            <a:pPr lvl="0"/>
            <a:endParaRPr lang="cs-CZ" sz="16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r>
              <a:rPr lang="cs-CZ" b="1" dirty="0" smtClean="0">
                <a:solidFill>
                  <a:srgbClr val="EF7D0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 </a:t>
            </a:r>
            <a:r>
              <a:rPr lang="cs-CZ" b="1" dirty="0">
                <a:solidFill>
                  <a:srgbClr val="EF7D0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dospívajících </a:t>
            </a:r>
            <a:r>
              <a:rPr lang="cs-CZ" b="1" dirty="0" smtClean="0">
                <a:solidFill>
                  <a:srgbClr val="EF7D0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spojitost </a:t>
            </a:r>
            <a:r>
              <a:rPr lang="cs-CZ" b="1" dirty="0">
                <a:solidFill>
                  <a:srgbClr val="EF7D0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 úzkostnými poruchami, ADHD, </a:t>
            </a:r>
            <a:r>
              <a:rPr lang="cs-CZ" b="1" dirty="0" smtClean="0">
                <a:solidFill>
                  <a:srgbClr val="EF7D0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depresivními stavy, </a:t>
            </a:r>
            <a:r>
              <a:rPr lang="cs-CZ" b="1" dirty="0">
                <a:solidFill>
                  <a:srgbClr val="EF7D0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sebevražednými myšlenkami, ale i s agresivitou a konzumací </a:t>
            </a:r>
            <a:r>
              <a:rPr lang="cs-CZ" b="1" dirty="0" smtClean="0">
                <a:solidFill>
                  <a:srgbClr val="EF7D0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alkoholu.</a:t>
            </a:r>
          </a:p>
          <a:p>
            <a:pPr lvl="0"/>
            <a:endParaRPr lang="cs-CZ" sz="16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r>
              <a:rPr lang="cs-CZ" dirty="0" smtClean="0">
                <a:latin typeface="Segoe UI" panose="020B0502040204020203" pitchFamily="34" charset="0"/>
                <a:cs typeface="Segoe UI" panose="020B0502040204020203" pitchFamily="34" charset="0"/>
              </a:rPr>
              <a:t>Souvislost s pandemií COVID-19.</a:t>
            </a:r>
            <a:endParaRPr lang="cs-CZ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</a:p>
          <a:p>
            <a:pPr lvl="0"/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cs-CZ" sz="16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</a:t>
            </a:r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		</a:t>
            </a:r>
            <a:endParaRPr lang="cs-CZ" sz="16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3074" name="Picture 2" descr="Ilustrací zdarma z Domino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491" b="25040"/>
          <a:stretch/>
        </p:blipFill>
        <p:spPr bwMode="auto">
          <a:xfrm>
            <a:off x="0" y="0"/>
            <a:ext cx="9144000" cy="3574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Nadpis 1"/>
          <p:cNvSpPr txBox="1">
            <a:spLocks/>
          </p:cNvSpPr>
          <p:nvPr/>
        </p:nvSpPr>
        <p:spPr>
          <a:xfrm>
            <a:off x="436851" y="117447"/>
            <a:ext cx="8624021" cy="936625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chemeClr val="tx1"/>
                </a:solidFill>
                <a:latin typeface="Segoe" panose="020B0502040504020203" pitchFamily="34" charset="0"/>
                <a:ea typeface="+mj-ea"/>
                <a:cs typeface="+mj-cs"/>
              </a:defRPr>
            </a:lvl1pPr>
          </a:lstStyle>
          <a:p>
            <a:r>
              <a:rPr lang="cs-CZ" dirty="0" smtClean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Dopady nadužívání digitálních technologií</a:t>
            </a:r>
            <a:endParaRPr lang="cs-CZ" dirty="0">
              <a:solidFill>
                <a:schemeClr val="bg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6417252"/>
            <a:ext cx="4191000" cy="361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266798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255174" y="2678388"/>
            <a:ext cx="4263949" cy="45478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Neexistují </a:t>
            </a:r>
            <a:r>
              <a:rPr lang="cs-CZ" sz="16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specifické služby </a:t>
            </a:r>
            <a:r>
              <a:rPr lang="cs-CZ" sz="16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pro klienty </a:t>
            </a:r>
            <a:r>
              <a:rPr lang="cs-CZ" sz="1600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   v </a:t>
            </a:r>
            <a:r>
              <a:rPr lang="cs-CZ" sz="16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riziku digitální </a:t>
            </a:r>
            <a:r>
              <a:rPr lang="cs-CZ" sz="1600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závislosti</a:t>
            </a:r>
            <a:r>
              <a:rPr lang="cs-CZ" sz="1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</a:p>
          <a:p>
            <a:pPr lvl="0"/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		</a:t>
            </a:r>
            <a:endParaRPr lang="cs-CZ" sz="16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4104" name="Picture 8" descr="Ilustrací zdarma z Cílová skupina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47" b="43994"/>
          <a:stretch/>
        </p:blipFill>
        <p:spPr bwMode="auto">
          <a:xfrm>
            <a:off x="0" y="722588"/>
            <a:ext cx="4652385" cy="1625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91613" y="6464476"/>
            <a:ext cx="4191000" cy="361950"/>
          </a:xfrm>
          <a:prstGeom prst="rect">
            <a:avLst/>
          </a:prstGeom>
        </p:spPr>
      </p:pic>
      <p:pic>
        <p:nvPicPr>
          <p:cNvPr id="7" name="Picture 8" descr="Ilustrací zdarma z Cílová skupina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47" b="43994"/>
          <a:stretch/>
        </p:blipFill>
        <p:spPr bwMode="auto">
          <a:xfrm>
            <a:off x="4491613" y="722587"/>
            <a:ext cx="4652387" cy="1625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847725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8415" y="190182"/>
            <a:ext cx="7636885" cy="936625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Roste počet klientů v riziku digitální závislosti v kontaktu s </a:t>
            </a:r>
            <a:r>
              <a:rPr lang="cs-CZ" dirty="0" err="1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adiktologickými</a:t>
            </a:r>
            <a:r>
              <a:rPr lang="cs-CZ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službami.</a:t>
            </a:r>
            <a:endParaRPr lang="cs-CZ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55174" y="5477715"/>
            <a:ext cx="407460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>
                <a:latin typeface="Segoe UI" panose="020B0502040204020203" pitchFamily="34" charset="0"/>
                <a:cs typeface="Segoe UI" panose="020B0502040204020203" pitchFamily="34" charset="0"/>
              </a:rPr>
              <a:t>Ročně je zdravotním pojišťovnám vykazováno </a:t>
            </a:r>
            <a:r>
              <a:rPr lang="cs-CZ" sz="1600" b="1" dirty="0">
                <a:latin typeface="Segoe UI" panose="020B0502040204020203" pitchFamily="34" charset="0"/>
                <a:cs typeface="Segoe UI" panose="020B0502040204020203" pitchFamily="34" charset="0"/>
              </a:rPr>
              <a:t>150–180 osob </a:t>
            </a:r>
            <a:r>
              <a:rPr lang="cs-CZ" sz="1600" dirty="0">
                <a:latin typeface="Segoe UI" panose="020B0502040204020203" pitchFamily="34" charset="0"/>
                <a:cs typeface="Segoe UI" panose="020B0502040204020203" pitchFamily="34" charset="0"/>
              </a:rPr>
              <a:t>se závislostí na digitálních technologiích (dg. F63.8). </a:t>
            </a:r>
            <a:endParaRPr lang="cs-CZ" sz="1600" dirty="0"/>
          </a:p>
        </p:txBody>
      </p:sp>
      <p:graphicFrame>
        <p:nvGraphicFramePr>
          <p:cNvPr id="10" name="Graf 9"/>
          <p:cNvGraphicFramePr>
            <a:graphicFrameLocks/>
          </p:cNvGraphicFramePr>
          <p:nvPr/>
        </p:nvGraphicFramePr>
        <p:xfrm>
          <a:off x="4491614" y="4124368"/>
          <a:ext cx="4612192" cy="24759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2" name="Obdélník 11"/>
          <p:cNvSpPr/>
          <p:nvPr/>
        </p:nvSpPr>
        <p:spPr>
          <a:xfrm>
            <a:off x="4491613" y="6561033"/>
            <a:ext cx="4464627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50" i="1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Zdroj: </a:t>
            </a:r>
            <a:r>
              <a:rPr lang="cs-CZ" sz="1050" i="1" dirty="0" smtClean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cs-CZ" sz="1050" i="1" dirty="0" smtClean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NRHZS (ÚZIS, 2022)</a:t>
            </a:r>
            <a:endParaRPr lang="cs-CZ" sz="1050" i="1" dirty="0" smtClean="0">
              <a:solidFill>
                <a:schemeClr val="bg1">
                  <a:lumMod val="6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55174" y="4104060"/>
            <a:ext cx="386433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>
                <a:latin typeface="Segoe UI" panose="020B0502040204020203" pitchFamily="34" charset="0"/>
                <a:cs typeface="Segoe UI" panose="020B0502040204020203" pitchFamily="34" charset="0"/>
              </a:rPr>
              <a:t>V klasifikacích duševních poruch (DSM-5 a MKN-10) internetová závislost ani porucha spojená s užíváním digitálních technologií </a:t>
            </a:r>
            <a:r>
              <a:rPr lang="cs-CZ" sz="1600" b="1" dirty="0">
                <a:latin typeface="Segoe UI" panose="020B0502040204020203" pitchFamily="34" charset="0"/>
                <a:cs typeface="Segoe UI" panose="020B0502040204020203" pitchFamily="34" charset="0"/>
              </a:rPr>
              <a:t>není definována</a:t>
            </a:r>
            <a:r>
              <a:rPr lang="cs-CZ" sz="1600" dirty="0"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  <a:endParaRPr lang="cs-CZ" sz="16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679373" y="2421271"/>
            <a:ext cx="427686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16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r>
              <a:rPr lang="cs-CZ" sz="1600" b="1" dirty="0">
                <a:latin typeface="Segoe UI" panose="020B0502040204020203" pitchFamily="34" charset="0"/>
                <a:cs typeface="Segoe UI" panose="020B0502040204020203" pitchFamily="34" charset="0"/>
              </a:rPr>
              <a:t>109 adiktologických programů (37 %) </a:t>
            </a:r>
            <a:r>
              <a:rPr lang="cs-CZ" sz="1600" dirty="0">
                <a:latin typeface="Segoe UI" panose="020B0502040204020203" pitchFamily="34" charset="0"/>
                <a:cs typeface="Segoe UI" panose="020B0502040204020203" pitchFamily="34" charset="0"/>
              </a:rPr>
              <a:t>poskytuje služby osobám nadužívajícím digitální technologie.</a:t>
            </a:r>
            <a:endParaRPr lang="cs-CZ" sz="16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15" name="Přímá spojnice se šipkou 14"/>
          <p:cNvCxnSpPr/>
          <p:nvPr/>
        </p:nvCxnSpPr>
        <p:spPr>
          <a:xfrm flipV="1">
            <a:off x="255174" y="3471000"/>
            <a:ext cx="4163778" cy="1"/>
          </a:xfrm>
          <a:prstGeom prst="straightConnector1">
            <a:avLst/>
          </a:prstGeom>
          <a:ln w="31750">
            <a:solidFill>
              <a:schemeClr val="bg1">
                <a:lumMod val="65000"/>
              </a:schemeClr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624258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Ilustrací zdarma z Bílý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37"/>
          <a:stretch/>
        </p:blipFill>
        <p:spPr bwMode="auto">
          <a:xfrm>
            <a:off x="1" y="-10392"/>
            <a:ext cx="9143999" cy="686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1152" y="210965"/>
            <a:ext cx="8333075" cy="936625"/>
          </a:xfrm>
        </p:spPr>
        <p:txBody>
          <a:bodyPr>
            <a:normAutofit/>
          </a:bodyPr>
          <a:lstStyle/>
          <a:p>
            <a:r>
              <a:rPr lang="cs-CZ" dirty="0">
                <a:solidFill>
                  <a:srgbClr val="EF7D0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Reklama, </a:t>
            </a:r>
            <a:r>
              <a:rPr lang="cs-CZ" dirty="0" err="1">
                <a:solidFill>
                  <a:srgbClr val="EF7D0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influencing</a:t>
            </a:r>
            <a:r>
              <a:rPr lang="cs-CZ" dirty="0">
                <a:solidFill>
                  <a:srgbClr val="EF7D0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cs-CZ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</a:t>
            </a:r>
            <a:r>
              <a:rPr lang="cs-CZ" dirty="0" smtClean="0">
                <a:solidFill>
                  <a:srgbClr val="EF7D0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Digitální hry</a:t>
            </a:r>
            <a:endParaRPr lang="cs-CZ" dirty="0">
              <a:solidFill>
                <a:srgbClr val="EF7D00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029199" y="3850979"/>
            <a:ext cx="3568697" cy="157941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 sz="1600" b="1" dirty="0" smtClean="0">
                <a:latin typeface="Segoe UI" panose="020B0502040204020203" pitchFamily="34" charset="0"/>
                <a:cs typeface="Segoe UI" panose="020B0502040204020203" pitchFamily="34" charset="0"/>
              </a:rPr>
              <a:t>Řešení by mělo zahrnovat monitoring </a:t>
            </a:r>
            <a:r>
              <a:rPr lang="cs-CZ" sz="1600" b="1" dirty="0">
                <a:latin typeface="Segoe UI" panose="020B0502040204020203" pitchFamily="34" charset="0"/>
                <a:cs typeface="Segoe UI" panose="020B0502040204020203" pitchFamily="34" charset="0"/>
              </a:rPr>
              <a:t>situace </a:t>
            </a:r>
            <a:r>
              <a:rPr lang="cs-CZ" sz="1600" b="1" dirty="0" smtClean="0">
                <a:latin typeface="Segoe UI" panose="020B0502040204020203" pitchFamily="34" charset="0"/>
                <a:cs typeface="Segoe UI" panose="020B0502040204020203" pitchFamily="34" charset="0"/>
              </a:rPr>
              <a:t>a dopadů, vzdělávání </a:t>
            </a:r>
            <a:r>
              <a:rPr lang="cs-CZ" sz="1600" b="1" dirty="0">
                <a:latin typeface="Segoe UI" panose="020B0502040204020203" pitchFamily="34" charset="0"/>
                <a:cs typeface="Segoe UI" panose="020B0502040204020203" pitchFamily="34" charset="0"/>
              </a:rPr>
              <a:t>veřejnosti, </a:t>
            </a:r>
            <a:r>
              <a:rPr lang="cs-CZ" sz="1600" b="1" dirty="0" smtClean="0">
                <a:latin typeface="Segoe UI" panose="020B0502040204020203" pitchFamily="34" charset="0"/>
                <a:cs typeface="Segoe UI" panose="020B0502040204020203" pitchFamily="34" charset="0"/>
              </a:rPr>
              <a:t>včasnou detekci </a:t>
            </a:r>
            <a:r>
              <a:rPr lang="cs-CZ" sz="1600" b="1" dirty="0">
                <a:latin typeface="Segoe UI" panose="020B0502040204020203" pitchFamily="34" charset="0"/>
                <a:cs typeface="Segoe UI" panose="020B0502040204020203" pitchFamily="34" charset="0"/>
              </a:rPr>
              <a:t>rozvoje závislosti i </a:t>
            </a:r>
            <a:r>
              <a:rPr lang="cs-CZ" sz="1600" b="1" dirty="0" smtClean="0">
                <a:latin typeface="Segoe UI" panose="020B0502040204020203" pitchFamily="34" charset="0"/>
                <a:cs typeface="Segoe UI" panose="020B0502040204020203" pitchFamily="34" charset="0"/>
              </a:rPr>
              <a:t>nabídku </a:t>
            </a:r>
            <a:r>
              <a:rPr lang="cs-CZ" sz="1600" b="1" dirty="0">
                <a:latin typeface="Segoe UI" panose="020B0502040204020203" pitchFamily="34" charset="0"/>
                <a:cs typeface="Segoe UI" panose="020B0502040204020203" pitchFamily="34" charset="0"/>
              </a:rPr>
              <a:t>pomáhajících služeb a </a:t>
            </a:r>
            <a:r>
              <a:rPr lang="cs-CZ" sz="1600" b="1" dirty="0" smtClean="0">
                <a:latin typeface="Segoe UI" panose="020B0502040204020203" pitchFamily="34" charset="0"/>
                <a:cs typeface="Segoe UI" panose="020B0502040204020203" pitchFamily="34" charset="0"/>
              </a:rPr>
              <a:t>odborné </a:t>
            </a:r>
            <a:r>
              <a:rPr lang="cs-CZ" sz="1600" b="1" dirty="0">
                <a:latin typeface="Segoe UI" panose="020B0502040204020203" pitchFamily="34" charset="0"/>
                <a:cs typeface="Segoe UI" panose="020B0502040204020203" pitchFamily="34" charset="0"/>
              </a:rPr>
              <a:t>adiktologické </a:t>
            </a:r>
            <a:r>
              <a:rPr lang="cs-CZ" sz="1600" b="1" dirty="0" smtClean="0">
                <a:latin typeface="Segoe UI" panose="020B0502040204020203" pitchFamily="34" charset="0"/>
                <a:cs typeface="Segoe UI" panose="020B0502040204020203" pitchFamily="34" charset="0"/>
              </a:rPr>
              <a:t>léčby</a:t>
            </a:r>
            <a:r>
              <a:rPr lang="cs-CZ" sz="1600" b="1" dirty="0"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551151" y="3066169"/>
            <a:ext cx="8333075" cy="936625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chemeClr val="tx1"/>
                </a:solidFill>
                <a:latin typeface="Segoe" panose="020B0502040504020203" pitchFamily="34" charset="0"/>
                <a:ea typeface="+mj-ea"/>
                <a:cs typeface="+mj-cs"/>
              </a:defRPr>
            </a:lvl1pPr>
          </a:lstStyle>
          <a:p>
            <a:r>
              <a:rPr lang="cs-CZ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Politika				Řešení</a:t>
            </a:r>
            <a:endParaRPr lang="cs-CZ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51151" y="3850979"/>
            <a:ext cx="3287320" cy="127983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 sz="1600" b="1" dirty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Politika </a:t>
            </a:r>
            <a:r>
              <a:rPr lang="cs-CZ" sz="1600" b="1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v oblasti nadužívání digitálních technologií je v ČR součástí integrované politiky </a:t>
            </a:r>
            <a:r>
              <a:rPr lang="cs-CZ" sz="1600" b="1" dirty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</a:t>
            </a:r>
            <a:r>
              <a:rPr lang="cs-CZ" sz="1600" b="1" dirty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v </a:t>
            </a:r>
            <a:r>
              <a:rPr lang="cs-CZ" sz="1600" b="1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oblasti </a:t>
            </a:r>
            <a:r>
              <a:rPr lang="cs-CZ" sz="1600" b="1" dirty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závislostí.</a:t>
            </a:r>
          </a:p>
          <a:p>
            <a:pPr lvl="0"/>
            <a:endParaRPr lang="cs-CZ" sz="1600" b="1" dirty="0" smtClean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r>
              <a:rPr lang="cs-CZ" sz="1600" b="1" dirty="0" smtClean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Prevence digitálních závislostí je součástí širšího rámce prevence rizikového chování.</a:t>
            </a:r>
          </a:p>
          <a:p>
            <a:pPr lvl="0"/>
            <a:endParaRPr lang="cs-CZ" sz="1600" b="1" dirty="0">
              <a:solidFill>
                <a:schemeClr val="bg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 smtClean="0">
              <a:solidFill>
                <a:schemeClr val="bg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cs-CZ" sz="1600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</a:t>
            </a:r>
            <a:r>
              <a:rPr lang="cs-CZ" sz="1600" b="1" dirty="0" smtClean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		</a:t>
            </a:r>
            <a:endParaRPr lang="cs-CZ" sz="1600" b="1" dirty="0">
              <a:solidFill>
                <a:schemeClr val="bg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 smtClean="0">
              <a:solidFill>
                <a:schemeClr val="bg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029199" y="995775"/>
            <a:ext cx="3441562" cy="64279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 sz="1600" b="1" dirty="0" smtClean="0">
                <a:latin typeface="Segoe UI" panose="020B0502040204020203" pitchFamily="34" charset="0"/>
                <a:cs typeface="Segoe UI" panose="020B0502040204020203" pitchFamily="34" charset="0"/>
              </a:rPr>
              <a:t>Součástí </a:t>
            </a:r>
            <a:r>
              <a:rPr lang="cs-CZ" sz="1600" b="1" dirty="0">
                <a:latin typeface="Segoe UI" panose="020B0502040204020203" pitchFamily="34" charset="0"/>
                <a:cs typeface="Segoe UI" panose="020B0502040204020203" pitchFamily="34" charset="0"/>
              </a:rPr>
              <a:t>digitálních her se staly tzv. </a:t>
            </a:r>
            <a:r>
              <a:rPr lang="cs-CZ" sz="1600" b="1" dirty="0" err="1" smtClean="0">
                <a:latin typeface="Segoe UI" panose="020B0502040204020203" pitchFamily="34" charset="0"/>
                <a:cs typeface="Segoe UI" panose="020B0502040204020203" pitchFamily="34" charset="0"/>
              </a:rPr>
              <a:t>lootboxy</a:t>
            </a:r>
            <a:r>
              <a:rPr lang="cs-CZ" sz="1600" b="1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cs-CZ" sz="1600" b="1" dirty="0" smtClean="0">
                <a:latin typeface="Segoe UI" panose="020B0502040204020203" pitchFamily="34" charset="0"/>
                <a:cs typeface="Segoe UI" panose="020B0502040204020203" pitchFamily="34" charset="0"/>
              </a:rPr>
              <a:t>s prvky hazardu</a:t>
            </a:r>
            <a:r>
              <a:rPr lang="cs-CZ" sz="1600" b="1" dirty="0" smtClean="0"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cs-CZ" sz="16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</a:t>
            </a:r>
            <a:r>
              <a:rPr lang="cs-CZ" sz="16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		</a:t>
            </a:r>
            <a:endParaRPr lang="cs-CZ" sz="16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6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51151" y="998070"/>
            <a:ext cx="3568697" cy="127983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 sz="1600" b="1" dirty="0" smtClean="0">
                <a:latin typeface="Segoe UI" panose="020B0502040204020203" pitchFamily="34" charset="0"/>
                <a:cs typeface="Segoe UI" panose="020B0502040204020203" pitchFamily="34" charset="0"/>
              </a:rPr>
              <a:t>Skrytá reklama a propagace produktů </a:t>
            </a:r>
            <a:r>
              <a:rPr lang="cs-CZ" sz="1600" b="1" dirty="0" err="1" smtClean="0">
                <a:latin typeface="Segoe UI" panose="020B0502040204020203" pitchFamily="34" charset="0"/>
                <a:cs typeface="Segoe UI" panose="020B0502040204020203" pitchFamily="34" charset="0"/>
              </a:rPr>
              <a:t>influencery</a:t>
            </a:r>
            <a:r>
              <a:rPr lang="cs-CZ" sz="1600" b="1" dirty="0" smtClean="0">
                <a:latin typeface="Segoe UI" panose="020B0502040204020203" pitchFamily="34" charset="0"/>
                <a:cs typeface="Segoe UI" panose="020B0502040204020203" pitchFamily="34" charset="0"/>
              </a:rPr>
              <a:t>, cílená na děti, problematická zejména   </a:t>
            </a:r>
            <a:r>
              <a:rPr lang="cs-CZ" sz="1600" b="1" dirty="0" smtClean="0">
                <a:latin typeface="Segoe UI" panose="020B0502040204020203" pitchFamily="34" charset="0"/>
                <a:cs typeface="Segoe UI" panose="020B0502040204020203" pitchFamily="34" charset="0"/>
              </a:rPr>
              <a:t>        v </a:t>
            </a:r>
            <a:r>
              <a:rPr lang="cs-CZ" sz="1600" b="1" dirty="0" smtClean="0">
                <a:latin typeface="Segoe UI" panose="020B0502040204020203" pitchFamily="34" charset="0"/>
                <a:cs typeface="Segoe UI" panose="020B0502040204020203" pitchFamily="34" charset="0"/>
              </a:rPr>
              <a:t>souvislosti s propagací produktů, které nejsou určeny mladším 18 let.</a:t>
            </a:r>
            <a:endParaRPr lang="cs-CZ" sz="1600" b="1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4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cs-CZ" sz="14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</a:t>
            </a:r>
            <a:r>
              <a:rPr lang="cs-CZ" sz="14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		</a:t>
            </a:r>
            <a:endParaRPr lang="cs-CZ" sz="14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cs-CZ" sz="1400" b="1" dirty="0" smtClean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527684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MS_prezentace">
  <a:themeElements>
    <a:clrScheme name="NMS">
      <a:dk1>
        <a:sysClr val="windowText" lastClr="000000"/>
      </a:dk1>
      <a:lt1>
        <a:sysClr val="window" lastClr="FFFFFF"/>
      </a:lt1>
      <a:dk2>
        <a:srgbClr val="A1BE63"/>
      </a:dk2>
      <a:lt2>
        <a:srgbClr val="E7E6E6"/>
      </a:lt2>
      <a:accent1>
        <a:srgbClr val="93B24C"/>
      </a:accent1>
      <a:accent2>
        <a:srgbClr val="808080"/>
      </a:accent2>
      <a:accent3>
        <a:srgbClr val="32411E"/>
      </a:accent3>
      <a:accent4>
        <a:srgbClr val="D8E18A"/>
      </a:accent4>
      <a:accent5>
        <a:srgbClr val="64823C"/>
      </a:accent5>
      <a:accent6>
        <a:srgbClr val="F0F0B4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MS_prezentace.potx" id="{AB9B6B0E-F059-4B6F-8D2A-A454B6C8E76E}" vid="{80A4616C-1C6F-4237-964B-AF02D2974426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7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8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9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0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NMS_prezentace</Template>
  <TotalTime>12390</TotalTime>
  <Words>518</Words>
  <Application>Microsoft Office PowerPoint</Application>
  <PresentationFormat>Předvádění na obrazovce (4:3)</PresentationFormat>
  <Paragraphs>151</Paragraphs>
  <Slides>9</Slides>
  <Notes>8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4" baseType="lpstr">
      <vt:lpstr>Arial</vt:lpstr>
      <vt:lpstr>Calibri</vt:lpstr>
      <vt:lpstr>Segoe</vt:lpstr>
      <vt:lpstr>Segoe UI</vt:lpstr>
      <vt:lpstr>NMS_prezentace</vt:lpstr>
      <vt:lpstr>Prezentace aplikace PowerPoint</vt:lpstr>
      <vt:lpstr>Koncensus ohledně definice digitální závislosti dosud neexistuje.</vt:lpstr>
      <vt:lpstr>Týká se poměrně velké části populace.</vt:lpstr>
      <vt:lpstr>Nadužívání digitálních technologií mezi dětmi a dospívajícími není systematicky monitorováno.</vt:lpstr>
      <vt:lpstr>Různé screeningové škály poskytují různé odhady podílu dospívajících v riziku digitální závislosti.</vt:lpstr>
      <vt:lpstr>Nadužívání digitálních technologií mezi dospělými není systematicky monitorováno.</vt:lpstr>
      <vt:lpstr>Prezentace aplikace PowerPoint</vt:lpstr>
      <vt:lpstr>Roste počet klientů v riziku digitální závislosti v kontaktu s adiktologickými službami.</vt:lpstr>
      <vt:lpstr>Reklama, influencing  Digitální hry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Koncept zpráv o závislostech v České republice 2021</dc:title>
  <dc:creator>NMS</dc:creator>
  <cp:lastModifiedBy>Chomynová Pavla</cp:lastModifiedBy>
  <cp:revision>817</cp:revision>
  <cp:lastPrinted>2014-09-11T12:42:18Z</cp:lastPrinted>
  <dcterms:created xsi:type="dcterms:W3CDTF">2014-09-11T12:39:04Z</dcterms:created>
  <dcterms:modified xsi:type="dcterms:W3CDTF">2022-07-11T17:41:13Z</dcterms:modified>
</cp:coreProperties>
</file>