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9" r:id="rId3"/>
    <p:sldId id="257" r:id="rId4"/>
    <p:sldId id="272" r:id="rId5"/>
    <p:sldId id="258" r:id="rId6"/>
    <p:sldId id="260" r:id="rId7"/>
    <p:sldId id="261" r:id="rId8"/>
    <p:sldId id="268" r:id="rId9"/>
    <p:sldId id="262" r:id="rId10"/>
    <p:sldId id="263" r:id="rId11"/>
    <p:sldId id="264" r:id="rId12"/>
    <p:sldId id="265" r:id="rId13"/>
    <p:sldId id="266" r:id="rId14"/>
    <p:sldId id="267" r:id="rId15"/>
    <p:sldId id="270" r:id="rId16"/>
    <p:sldId id="273"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23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sus\Desktop\Nov&#225;%20slo&#382;ka%20(2)\graf.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sus\Desktop\Nov&#225;%20slo&#382;ka%20(2)\graf.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sus\Desktop\Nov&#225;%20slo&#382;ka%20(2)\graf.xlsx"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file:///C:\Users\asus\Desktop\Nov&#225;%20slo&#382;ka%20(2)\graf.xlsx" TargetMode="External"/><Relationship Id="rId2" Type="http://schemas.openxmlformats.org/officeDocument/2006/relationships/image" Target="../media/image9.jpeg"/><Relationship Id="rId1" Type="http://schemas.openxmlformats.org/officeDocument/2006/relationships/image" Target="../media/image8.jpeg"/></Relationships>
</file>

<file path=ppt/charts/_rels/chart5.xml.rels><?xml version="1.0" encoding="UTF-8" standalone="yes"?>
<Relationships xmlns="http://schemas.openxmlformats.org/package/2006/relationships"><Relationship Id="rId1" Type="http://schemas.openxmlformats.org/officeDocument/2006/relationships/oleObject" Target="file:///C:\Users\asus\Desktop\Nov&#225;%20slo&#382;ka%20(2)\graf.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asus\Desktop\Nov&#225;%20slo&#382;ka%20(2)\graf.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latin typeface="+mj-lt"/>
              </a:defRPr>
            </a:pPr>
            <a:r>
              <a:rPr lang="cs-CZ" sz="1600" dirty="0" smtClean="0">
                <a:latin typeface="+mj-lt"/>
              </a:rPr>
              <a:t>Rozdělení uživatelů</a:t>
            </a:r>
            <a:r>
              <a:rPr lang="cs-CZ" sz="1600" baseline="0" dirty="0" smtClean="0">
                <a:latin typeface="+mj-lt"/>
              </a:rPr>
              <a:t> podle pohlaví</a:t>
            </a:r>
            <a:endParaRPr lang="cs-CZ" sz="1600" dirty="0">
              <a:latin typeface="+mj-lt"/>
            </a:endParaRPr>
          </a:p>
        </c:rich>
      </c:tx>
      <c:layout/>
      <c:overlay val="0"/>
    </c:title>
    <c:autoTitleDeleted val="0"/>
    <c:view3D>
      <c:rotX val="15"/>
      <c:rotY val="20"/>
      <c:rAngAx val="1"/>
    </c:view3D>
    <c:floor>
      <c:thickness val="0"/>
      <c:spPr>
        <a:solidFill>
          <a:schemeClr val="bg2"/>
        </a:solidFill>
      </c:spPr>
    </c:floor>
    <c:sideWall>
      <c:thickness val="0"/>
      <c:spPr>
        <a:ln w="12700">
          <a:noFill/>
        </a:ln>
      </c:spPr>
    </c:sideWall>
    <c:backWall>
      <c:thickness val="0"/>
      <c:spPr>
        <a:ln w="12700">
          <a:noFill/>
        </a:ln>
      </c:spPr>
    </c:backWall>
    <c:plotArea>
      <c:layout>
        <c:manualLayout>
          <c:layoutTarget val="inner"/>
          <c:xMode val="edge"/>
          <c:yMode val="edge"/>
          <c:x val="8.4321737257330567E-2"/>
          <c:y val="1.9988445666711825E-2"/>
          <c:w val="0.91567826274266939"/>
          <c:h val="0.94184769665843371"/>
        </c:manualLayout>
      </c:layout>
      <c:bar3DChart>
        <c:barDir val="col"/>
        <c:grouping val="clustered"/>
        <c:varyColors val="0"/>
        <c:ser>
          <c:idx val="0"/>
          <c:order val="0"/>
          <c:invertIfNegative val="0"/>
          <c:dPt>
            <c:idx val="0"/>
            <c:invertIfNegative val="0"/>
            <c:bubble3D val="0"/>
            <c:spPr>
              <a:solidFill>
                <a:srgbClr val="FF0000"/>
              </a:solidFill>
            </c:spPr>
          </c:dPt>
          <c:dPt>
            <c:idx val="2"/>
            <c:invertIfNegative val="0"/>
            <c:bubble3D val="0"/>
            <c:spPr>
              <a:pattFill prst="trellis">
                <a:fgClr>
                  <a:schemeClr val="accent2">
                    <a:lumMod val="75000"/>
                  </a:schemeClr>
                </a:fgClr>
                <a:bgClr>
                  <a:schemeClr val="bg1"/>
                </a:bgClr>
              </a:pattFill>
            </c:spPr>
          </c:dPt>
          <c:dPt>
            <c:idx val="3"/>
            <c:invertIfNegative val="0"/>
            <c:bubble3D val="0"/>
            <c:spPr>
              <a:pattFill prst="pct75">
                <a:fgClr>
                  <a:schemeClr val="accent2">
                    <a:lumMod val="75000"/>
                  </a:schemeClr>
                </a:fgClr>
                <a:bgClr>
                  <a:schemeClr val="bg1"/>
                </a:bgClr>
              </a:pattFill>
            </c:spPr>
          </c:dPt>
          <c:dPt>
            <c:idx val="4"/>
            <c:invertIfNegative val="0"/>
            <c:bubble3D val="0"/>
            <c:spPr>
              <a:pattFill prst="pct5">
                <a:fgClr>
                  <a:schemeClr val="accent2">
                    <a:lumMod val="75000"/>
                  </a:schemeClr>
                </a:fgClr>
                <a:bgClr>
                  <a:schemeClr val="bg2"/>
                </a:bgClr>
              </a:pattFill>
            </c:spPr>
          </c:dPt>
          <c:dPt>
            <c:idx val="5"/>
            <c:invertIfNegative val="0"/>
            <c:bubble3D val="0"/>
            <c:spPr>
              <a:solidFill>
                <a:schemeClr val="bg2"/>
              </a:solidFill>
            </c:spPr>
          </c:dPt>
          <c:dPt>
            <c:idx val="6"/>
            <c:invertIfNegative val="0"/>
            <c:bubble3D val="0"/>
            <c:spPr>
              <a:solidFill>
                <a:srgbClr val="7030A0"/>
              </a:solidFill>
            </c:spPr>
          </c:dPt>
          <c:dPt>
            <c:idx val="7"/>
            <c:invertIfNegative val="0"/>
            <c:bubble3D val="0"/>
            <c:spPr>
              <a:solidFill>
                <a:schemeClr val="accent5">
                  <a:lumMod val="75000"/>
                </a:schemeClr>
              </a:solidFill>
            </c:spPr>
          </c:dPt>
          <c:dPt>
            <c:idx val="8"/>
            <c:invertIfNegative val="0"/>
            <c:bubble3D val="0"/>
            <c:spPr>
              <a:solidFill>
                <a:schemeClr val="tx1">
                  <a:lumMod val="75000"/>
                  <a:lumOff val="25000"/>
                </a:schemeClr>
              </a:solidFill>
            </c:spPr>
          </c:dPt>
          <c:dLbls>
            <c:dLbl>
              <c:idx val="0"/>
              <c:layout/>
              <c:tx>
                <c:rich>
                  <a:bodyPr/>
                  <a:lstStyle/>
                  <a:p>
                    <a:r>
                      <a:rPr lang="en-US" b="1" dirty="0"/>
                      <a:t>27</a:t>
                    </a:r>
                  </a:p>
                </c:rich>
              </c:tx>
              <c:showLegendKey val="0"/>
              <c:showVal val="1"/>
              <c:showCatName val="0"/>
              <c:showSerName val="0"/>
              <c:showPercent val="0"/>
              <c:showBubbleSize val="0"/>
              <c:extLst>
                <c:ext xmlns:c15="http://schemas.microsoft.com/office/drawing/2012/chart" uri="{CE6537A1-D6FC-4f65-9D91-7224C49458BB}">
                  <c15:layout/>
                </c:ext>
              </c:extLst>
            </c:dLbl>
            <c:dLbl>
              <c:idx val="1"/>
              <c:spPr/>
              <c:txPr>
                <a:bodyPr/>
                <a:lstStyle/>
                <a:p>
                  <a:pPr>
                    <a:defRPr b="1"/>
                  </a:pPr>
                  <a:endParaRPr lang="cs-CZ"/>
                </a:p>
              </c:txPr>
              <c:showLegendKey val="0"/>
              <c:showVal val="1"/>
              <c:showCatName val="0"/>
              <c:showSerName val="0"/>
              <c:showPercent val="0"/>
              <c:showBubbleSize val="0"/>
            </c:dLbl>
            <c:dLbl>
              <c:idx val="2"/>
              <c:layout/>
              <c:tx>
                <c:rich>
                  <a:bodyPr/>
                  <a:lstStyle/>
                  <a:p>
                    <a:r>
                      <a:rPr lang="en-US" b="1"/>
                      <a:t>13</a:t>
                    </a:r>
                  </a:p>
                </c:rich>
              </c:tx>
              <c:showLegendKey val="0"/>
              <c:showVal val="1"/>
              <c:showCatName val="0"/>
              <c:showSerName val="0"/>
              <c:showPercent val="0"/>
              <c:showBubbleSize val="0"/>
              <c:extLst>
                <c:ext xmlns:c15="http://schemas.microsoft.com/office/drawing/2012/chart" uri="{CE6537A1-D6FC-4f65-9D91-7224C49458BB}">
                  <c15:layout/>
                </c:ext>
              </c:extLst>
            </c:dLbl>
            <c:dLbl>
              <c:idx val="3"/>
              <c:layout/>
              <c:tx>
                <c:rich>
                  <a:bodyPr/>
                  <a:lstStyle/>
                  <a:p>
                    <a:r>
                      <a:rPr lang="en-US" b="1"/>
                      <a:t>36</a:t>
                    </a:r>
                  </a:p>
                </c:rich>
              </c:tx>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b="1"/>
                      <a:t>14</a:t>
                    </a:r>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b="1"/>
                      <a:t>25</a:t>
                    </a:r>
                  </a:p>
                </c:rich>
              </c:tx>
              <c:showLegendKey val="0"/>
              <c:showVal val="1"/>
              <c:showCatName val="0"/>
              <c:showSerName val="0"/>
              <c:showPercent val="0"/>
              <c:showBubbleSize val="0"/>
              <c:extLst>
                <c:ext xmlns:c15="http://schemas.microsoft.com/office/drawing/2012/chart" uri="{CE6537A1-D6FC-4f65-9D91-7224C49458BB}">
                  <c15:layout/>
                </c:ext>
              </c:extLst>
            </c:dLbl>
            <c:dLbl>
              <c:idx val="6"/>
              <c:layout/>
              <c:tx>
                <c:rich>
                  <a:bodyPr/>
                  <a:lstStyle/>
                  <a:p>
                    <a:r>
                      <a:rPr lang="en-US" b="1"/>
                      <a:t>55</a:t>
                    </a:r>
                  </a:p>
                </c:rich>
              </c:tx>
              <c:showLegendKey val="0"/>
              <c:showVal val="1"/>
              <c:showCatName val="0"/>
              <c:showSerName val="0"/>
              <c:showPercent val="0"/>
              <c:showBubbleSize val="0"/>
              <c:extLst>
                <c:ext xmlns:c15="http://schemas.microsoft.com/office/drawing/2012/chart" uri="{CE6537A1-D6FC-4f65-9D91-7224C49458BB}">
                  <c15:layout/>
                </c:ext>
              </c:extLst>
            </c:dLbl>
            <c:dLbl>
              <c:idx val="7"/>
              <c:layout/>
              <c:tx>
                <c:rich>
                  <a:bodyPr/>
                  <a:lstStyle/>
                  <a:p>
                    <a:r>
                      <a:rPr lang="en-US" b="1"/>
                      <a:t>27</a:t>
                    </a:r>
                  </a:p>
                </c:rich>
              </c:tx>
              <c:showLegendKey val="0"/>
              <c:showVal val="1"/>
              <c:showCatName val="0"/>
              <c:showSerName val="0"/>
              <c:showPercent val="0"/>
              <c:showBubbleSize val="0"/>
              <c:extLst>
                <c:ext xmlns:c15="http://schemas.microsoft.com/office/drawing/2012/chart" uri="{CE6537A1-D6FC-4f65-9D91-7224C49458BB}">
                  <c15:layout/>
                </c:ext>
              </c:extLst>
            </c:dLbl>
            <c:dLbl>
              <c:idx val="8"/>
              <c:layout/>
              <c:tx>
                <c:rich>
                  <a:bodyPr/>
                  <a:lstStyle/>
                  <a:p>
                    <a:r>
                      <a:rPr lang="en-US" b="1"/>
                      <a:t>6</a:t>
                    </a:r>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[graf.xlsx]grafy!$B$3:$J$3</c:f>
              <c:strCache>
                <c:ptCount val="9"/>
                <c:pt idx="0">
                  <c:v>ženy </c:v>
                </c:pt>
                <c:pt idx="1">
                  <c:v>muži</c:v>
                </c:pt>
                <c:pt idx="2">
                  <c:v>RŽ</c:v>
                </c:pt>
                <c:pt idx="3">
                  <c:v>RM</c:v>
                </c:pt>
                <c:pt idx="4">
                  <c:v>ČŽ</c:v>
                </c:pt>
                <c:pt idx="5">
                  <c:v>ČM</c:v>
                </c:pt>
                <c:pt idx="6">
                  <c:v>pervitn</c:v>
                </c:pt>
                <c:pt idx="7">
                  <c:v>THC</c:v>
                </c:pt>
                <c:pt idx="8">
                  <c:v>jiné</c:v>
                </c:pt>
              </c:strCache>
            </c:strRef>
          </c:cat>
          <c:val>
            <c:numRef>
              <c:f>[graf.xlsx]grafy!$B$4:$J$4</c:f>
              <c:numCache>
                <c:formatCode>General</c:formatCode>
                <c:ptCount val="9"/>
                <c:pt idx="0">
                  <c:v>27</c:v>
                </c:pt>
                <c:pt idx="1">
                  <c:v>61</c:v>
                </c:pt>
                <c:pt idx="2">
                  <c:v>13</c:v>
                </c:pt>
                <c:pt idx="3">
                  <c:v>36</c:v>
                </c:pt>
                <c:pt idx="4">
                  <c:v>14</c:v>
                </c:pt>
                <c:pt idx="5">
                  <c:v>25</c:v>
                </c:pt>
                <c:pt idx="6">
                  <c:v>55</c:v>
                </c:pt>
                <c:pt idx="7">
                  <c:v>27</c:v>
                </c:pt>
                <c:pt idx="8">
                  <c:v>6</c:v>
                </c:pt>
              </c:numCache>
            </c:numRef>
          </c:val>
        </c:ser>
        <c:dLbls>
          <c:showLegendKey val="0"/>
          <c:showVal val="0"/>
          <c:showCatName val="0"/>
          <c:showSerName val="0"/>
          <c:showPercent val="0"/>
          <c:showBubbleSize val="0"/>
        </c:dLbls>
        <c:gapWidth val="150"/>
        <c:shape val="cylinder"/>
        <c:axId val="183752192"/>
        <c:axId val="183753728"/>
        <c:axId val="0"/>
      </c:bar3DChart>
      <c:catAx>
        <c:axId val="183752192"/>
        <c:scaling>
          <c:orientation val="minMax"/>
        </c:scaling>
        <c:delete val="1"/>
        <c:axPos val="b"/>
        <c:numFmt formatCode="General" sourceLinked="0"/>
        <c:majorTickMark val="out"/>
        <c:minorTickMark val="none"/>
        <c:tickLblPos val="nextTo"/>
        <c:crossAx val="183753728"/>
        <c:crosses val="autoZero"/>
        <c:auto val="1"/>
        <c:lblAlgn val="ctr"/>
        <c:lblOffset val="100"/>
        <c:noMultiLvlLbl val="0"/>
      </c:catAx>
      <c:valAx>
        <c:axId val="183753728"/>
        <c:scaling>
          <c:orientation val="minMax"/>
        </c:scaling>
        <c:delete val="1"/>
        <c:axPos val="l"/>
        <c:numFmt formatCode="General" sourceLinked="1"/>
        <c:majorTickMark val="out"/>
        <c:minorTickMark val="none"/>
        <c:tickLblPos val="nextTo"/>
        <c:crossAx val="183752192"/>
        <c:crosses val="autoZero"/>
        <c:crossBetween val="between"/>
      </c:valAx>
    </c:plotArea>
    <c:legend>
      <c:legendPos val="r"/>
      <c:layout/>
      <c:overlay val="0"/>
    </c:legend>
    <c:plotVisOnly val="1"/>
    <c:dispBlanksAs val="gap"/>
    <c:showDLblsOverMax val="0"/>
  </c:chart>
  <c:spPr>
    <a:ln w="19050">
      <a:solidFill>
        <a:schemeClr val="tx1"/>
      </a:solid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cs-CZ" sz="1600" dirty="0"/>
              <a:t>Průměrný</a:t>
            </a:r>
            <a:r>
              <a:rPr lang="cs-CZ" sz="1600" baseline="0" dirty="0"/>
              <a:t> věk </a:t>
            </a:r>
            <a:r>
              <a:rPr lang="cs-CZ" sz="1600" baseline="0" dirty="0" smtClean="0"/>
              <a:t>uživatele a užívání drog</a:t>
            </a:r>
            <a:endParaRPr lang="cs-CZ" sz="1600" dirty="0"/>
          </a:p>
        </c:rich>
      </c:tx>
      <c:layout/>
      <c:overlay val="0"/>
    </c:title>
    <c:autoTitleDeleted val="0"/>
    <c:view3D>
      <c:rotX val="15"/>
      <c:rotY val="20"/>
      <c:rAngAx val="1"/>
    </c:view3D>
    <c:floor>
      <c:thickness val="0"/>
      <c:spPr>
        <a:solidFill>
          <a:schemeClr val="bg2"/>
        </a:solidFill>
      </c:spPr>
    </c:floor>
    <c:sideWall>
      <c:thickness val="0"/>
    </c:sideWall>
    <c:backWall>
      <c:thickness val="0"/>
    </c:backWall>
    <c:plotArea>
      <c:layout/>
      <c:bar3DChart>
        <c:barDir val="col"/>
        <c:grouping val="clustered"/>
        <c:varyColors val="1"/>
        <c:ser>
          <c:idx val="0"/>
          <c:order val="0"/>
          <c:invertIfNegative val="0"/>
          <c:dPt>
            <c:idx val="1"/>
            <c:invertIfNegative val="0"/>
            <c:bubble3D val="0"/>
            <c:spPr>
              <a:solidFill>
                <a:srgbClr val="FF0000"/>
              </a:solidFill>
            </c:spPr>
          </c:dPt>
          <c:dPt>
            <c:idx val="2"/>
            <c:invertIfNegative val="0"/>
            <c:bubble3D val="0"/>
            <c:spPr>
              <a:solidFill>
                <a:srgbClr val="7030A0"/>
              </a:solidFill>
              <a:ln>
                <a:solidFill>
                  <a:schemeClr val="accent5">
                    <a:lumMod val="50000"/>
                  </a:schemeClr>
                </a:solidFill>
              </a:ln>
            </c:spPr>
          </c:dPt>
          <c:dPt>
            <c:idx val="3"/>
            <c:invertIfNegative val="0"/>
            <c:bubble3D val="0"/>
            <c:spPr>
              <a:pattFill prst="pct40">
                <a:fgClr>
                  <a:srgbClr val="7030A0"/>
                </a:fgClr>
                <a:bgClr>
                  <a:schemeClr val="bg1"/>
                </a:bgClr>
              </a:pattFill>
              <a:ln>
                <a:solidFill>
                  <a:srgbClr val="FF0000"/>
                </a:solidFill>
              </a:ln>
              <a:effectLst>
                <a:outerShdw blurRad="50800" dist="50800" dir="5400000" algn="ctr" rotWithShape="0">
                  <a:srgbClr val="FF0000"/>
                </a:outerShdw>
              </a:effectLst>
            </c:spPr>
          </c:dPt>
          <c:dPt>
            <c:idx val="4"/>
            <c:invertIfNegative val="0"/>
            <c:bubble3D val="0"/>
            <c:spPr>
              <a:solidFill>
                <a:schemeClr val="accent5">
                  <a:lumMod val="75000"/>
                </a:schemeClr>
              </a:solidFill>
              <a:ln>
                <a:solidFill>
                  <a:schemeClr val="accent5">
                    <a:lumMod val="50000"/>
                  </a:schemeClr>
                </a:solidFill>
              </a:ln>
            </c:spPr>
          </c:dPt>
          <c:dPt>
            <c:idx val="5"/>
            <c:invertIfNegative val="0"/>
            <c:bubble3D val="0"/>
            <c:spPr>
              <a:pattFill prst="pct40">
                <a:fgClr>
                  <a:schemeClr val="accent5">
                    <a:lumMod val="75000"/>
                  </a:schemeClr>
                </a:fgClr>
                <a:bgClr>
                  <a:schemeClr val="bg1"/>
                </a:bgClr>
              </a:pattFill>
              <a:ln>
                <a:solidFill>
                  <a:srgbClr val="FF0000"/>
                </a:solidFill>
              </a:ln>
            </c:spPr>
          </c:dPt>
          <c:dPt>
            <c:idx val="6"/>
            <c:invertIfNegative val="0"/>
            <c:bubble3D val="0"/>
            <c:spPr>
              <a:solidFill>
                <a:schemeClr val="bg1">
                  <a:lumMod val="50000"/>
                </a:schemeClr>
              </a:solidFill>
            </c:spPr>
          </c:dPt>
          <c:dLbls>
            <c:dLbl>
              <c:idx val="0"/>
              <c:layout/>
              <c:tx>
                <c:rich>
                  <a:bodyPr/>
                  <a:lstStyle/>
                  <a:p>
                    <a:r>
                      <a:rPr lang="en-US" b="1"/>
                      <a:t>32</a:t>
                    </a:r>
                  </a:p>
                </c:rich>
              </c:tx>
              <c:showLegendKey val="0"/>
              <c:showVal val="1"/>
              <c:showCatName val="0"/>
              <c:showSerName val="0"/>
              <c:showPercent val="0"/>
              <c:showBubbleSize val="0"/>
              <c:extLst>
                <c:ext xmlns:c15="http://schemas.microsoft.com/office/drawing/2012/chart" uri="{CE6537A1-D6FC-4f65-9D91-7224C49458BB}"/>
              </c:extLst>
            </c:dLbl>
            <c:dLbl>
              <c:idx val="1"/>
              <c:spPr/>
              <c:txPr>
                <a:bodyPr/>
                <a:lstStyle/>
                <a:p>
                  <a:pPr>
                    <a:defRPr b="1"/>
                  </a:pPr>
                  <a:endParaRPr lang="cs-CZ"/>
                </a:p>
              </c:txPr>
              <c:showLegendKey val="0"/>
              <c:showVal val="1"/>
              <c:showCatName val="0"/>
              <c:showSerName val="0"/>
              <c:showPercent val="0"/>
              <c:showBubbleSize val="0"/>
            </c:dLbl>
            <c:dLbl>
              <c:idx val="2"/>
              <c:layout/>
              <c:tx>
                <c:rich>
                  <a:bodyPr/>
                  <a:lstStyle/>
                  <a:p>
                    <a:r>
                      <a:rPr lang="en-US" b="1"/>
                      <a:t>33,5</a:t>
                    </a:r>
                  </a:p>
                </c:rich>
              </c:tx>
              <c:showLegendKey val="0"/>
              <c:showVal val="1"/>
              <c:showCatName val="0"/>
              <c:showSerName val="0"/>
              <c:showPercent val="0"/>
              <c:showBubbleSize val="0"/>
              <c:extLst>
                <c:ext xmlns:c15="http://schemas.microsoft.com/office/drawing/2012/chart" uri="{CE6537A1-D6FC-4f65-9D91-7224C49458BB}"/>
              </c:extLst>
            </c:dLbl>
            <c:dLbl>
              <c:idx val="3"/>
              <c:spPr/>
              <c:txPr>
                <a:bodyPr/>
                <a:lstStyle/>
                <a:p>
                  <a:pPr>
                    <a:defRPr b="1"/>
                  </a:pPr>
                  <a:endParaRPr lang="cs-CZ"/>
                </a:p>
              </c:txPr>
              <c:showLegendKey val="0"/>
              <c:showVal val="1"/>
              <c:showCatName val="0"/>
              <c:showSerName val="0"/>
              <c:showPercent val="0"/>
              <c:showBubbleSize val="0"/>
            </c:dLbl>
            <c:dLbl>
              <c:idx val="4"/>
              <c:layout/>
              <c:tx>
                <c:rich>
                  <a:bodyPr/>
                  <a:lstStyle/>
                  <a:p>
                    <a:r>
                      <a:rPr lang="en-US" b="1"/>
                      <a:t>29</a:t>
                    </a:r>
                  </a:p>
                </c:rich>
              </c:tx>
              <c:showLegendKey val="0"/>
              <c:showVal val="1"/>
              <c:showCatName val="0"/>
              <c:showSerName val="0"/>
              <c:showPercent val="0"/>
              <c:showBubbleSize val="0"/>
              <c:extLst>
                <c:ext xmlns:c15="http://schemas.microsoft.com/office/drawing/2012/chart" uri="{CE6537A1-D6FC-4f65-9D91-7224C49458BB}"/>
              </c:extLst>
            </c:dLbl>
            <c:dLbl>
              <c:idx val="5"/>
              <c:layout/>
              <c:tx>
                <c:rich>
                  <a:bodyPr/>
                  <a:lstStyle/>
                  <a:p>
                    <a:r>
                      <a:rPr lang="en-US" b="1"/>
                      <a:t>22,5</a:t>
                    </a:r>
                  </a:p>
                </c:rich>
              </c:tx>
              <c:showLegendKey val="0"/>
              <c:showVal val="1"/>
              <c:showCatName val="0"/>
              <c:showSerName val="0"/>
              <c:showPercent val="0"/>
              <c:showBubbleSize val="0"/>
              <c:extLst>
                <c:ext xmlns:c15="http://schemas.microsoft.com/office/drawing/2012/chart" uri="{CE6537A1-D6FC-4f65-9D91-7224C49458BB}"/>
              </c:extLst>
            </c:dLbl>
            <c:dLbl>
              <c:idx val="6"/>
              <c:spPr/>
              <c:txPr>
                <a:bodyPr/>
                <a:lstStyle/>
                <a:p>
                  <a:pPr>
                    <a:defRPr b="1"/>
                  </a:pPr>
                  <a:endParaRPr lang="cs-CZ"/>
                </a:p>
              </c:txPr>
              <c:showLegendKey val="0"/>
              <c:showVal val="1"/>
              <c:showCatName val="0"/>
              <c:showSerName val="0"/>
              <c:showPercent val="0"/>
              <c:showBubbleSize val="0"/>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[graf.xlsx]grafy!$L$3:$R$3</c:f>
              <c:strCache>
                <c:ptCount val="7"/>
                <c:pt idx="0">
                  <c:v>věk M</c:v>
                </c:pt>
                <c:pt idx="1">
                  <c:v>věk Ž</c:v>
                </c:pt>
                <c:pt idx="2">
                  <c:v>věk M- pervitin</c:v>
                </c:pt>
                <c:pt idx="3">
                  <c:v>věk  Ž -pervitin</c:v>
                </c:pt>
                <c:pt idx="4">
                  <c:v>věk M THC</c:v>
                </c:pt>
                <c:pt idx="5">
                  <c:v>věk Ž THC</c:v>
                </c:pt>
                <c:pt idx="6">
                  <c:v>jiné</c:v>
                </c:pt>
              </c:strCache>
            </c:strRef>
          </c:cat>
          <c:val>
            <c:numRef>
              <c:f>[graf.xlsx]grafy!$L$4:$R$4</c:f>
              <c:numCache>
                <c:formatCode>General</c:formatCode>
                <c:ptCount val="7"/>
                <c:pt idx="0">
                  <c:v>32</c:v>
                </c:pt>
                <c:pt idx="1">
                  <c:v>31</c:v>
                </c:pt>
                <c:pt idx="2">
                  <c:v>33.5</c:v>
                </c:pt>
                <c:pt idx="3">
                  <c:v>34</c:v>
                </c:pt>
                <c:pt idx="4">
                  <c:v>27</c:v>
                </c:pt>
                <c:pt idx="5">
                  <c:v>22</c:v>
                </c:pt>
                <c:pt idx="6">
                  <c:v>36</c:v>
                </c:pt>
              </c:numCache>
            </c:numRef>
          </c:val>
        </c:ser>
        <c:dLbls>
          <c:showLegendKey val="0"/>
          <c:showVal val="0"/>
          <c:showCatName val="0"/>
          <c:showSerName val="0"/>
          <c:showPercent val="0"/>
          <c:showBubbleSize val="0"/>
        </c:dLbls>
        <c:gapWidth val="150"/>
        <c:shape val="cylinder"/>
        <c:axId val="184173312"/>
        <c:axId val="184174848"/>
        <c:axId val="0"/>
      </c:bar3DChart>
      <c:catAx>
        <c:axId val="184173312"/>
        <c:scaling>
          <c:orientation val="minMax"/>
        </c:scaling>
        <c:delete val="1"/>
        <c:axPos val="b"/>
        <c:numFmt formatCode="General" sourceLinked="0"/>
        <c:majorTickMark val="out"/>
        <c:minorTickMark val="none"/>
        <c:tickLblPos val="nextTo"/>
        <c:crossAx val="184174848"/>
        <c:crosses val="autoZero"/>
        <c:auto val="1"/>
        <c:lblAlgn val="ctr"/>
        <c:lblOffset val="100"/>
        <c:noMultiLvlLbl val="0"/>
      </c:catAx>
      <c:valAx>
        <c:axId val="184174848"/>
        <c:scaling>
          <c:orientation val="minMax"/>
        </c:scaling>
        <c:delete val="1"/>
        <c:axPos val="l"/>
        <c:numFmt formatCode="General" sourceLinked="1"/>
        <c:majorTickMark val="out"/>
        <c:minorTickMark val="none"/>
        <c:tickLblPos val="nextTo"/>
        <c:crossAx val="184173312"/>
        <c:crosses val="autoZero"/>
        <c:crossBetween val="between"/>
      </c:valAx>
    </c:plotArea>
    <c:legend>
      <c:legendPos val="r"/>
      <c:layout/>
      <c:overlay val="0"/>
    </c:legend>
    <c:plotVisOnly val="1"/>
    <c:dispBlanksAs val="gap"/>
    <c:showDLblsOverMax val="0"/>
  </c:chart>
  <c:spPr>
    <a:ln w="19050">
      <a:solidFill>
        <a:schemeClr val="tx1"/>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cs-CZ" sz="1600" dirty="0"/>
              <a:t>Bydliště</a:t>
            </a:r>
            <a:r>
              <a:rPr lang="cs-CZ" sz="1600" baseline="0" dirty="0"/>
              <a:t> </a:t>
            </a:r>
            <a:r>
              <a:rPr lang="cs-CZ" sz="1600" baseline="0" dirty="0" smtClean="0"/>
              <a:t>uživatelů Janov -Litvínov</a:t>
            </a:r>
            <a:endParaRPr lang="cs-CZ" sz="1600" dirty="0"/>
          </a:p>
        </c:rich>
      </c:tx>
      <c:layout/>
      <c:overlay val="0"/>
    </c:title>
    <c:autoTitleDeleted val="0"/>
    <c:view3D>
      <c:rotX val="15"/>
      <c:rotY val="20"/>
      <c:rAngAx val="1"/>
    </c:view3D>
    <c:floor>
      <c:thickness val="0"/>
      <c:spPr>
        <a:solidFill>
          <a:schemeClr val="bg2"/>
        </a:solidFill>
      </c:spPr>
    </c:floor>
    <c:sideWall>
      <c:thickness val="0"/>
    </c:sideWall>
    <c:backWall>
      <c:thickness val="0"/>
    </c:backWall>
    <c:plotArea>
      <c:layout/>
      <c:bar3DChart>
        <c:barDir val="col"/>
        <c:grouping val="clustered"/>
        <c:varyColors val="0"/>
        <c:ser>
          <c:idx val="0"/>
          <c:order val="0"/>
          <c:spPr>
            <a:solidFill>
              <a:schemeClr val="accent1">
                <a:lumMod val="50000"/>
              </a:schemeClr>
            </a:solidFill>
          </c:spPr>
          <c:invertIfNegative val="0"/>
          <c:dPt>
            <c:idx val="0"/>
            <c:invertIfNegative val="0"/>
            <c:bubble3D val="0"/>
            <c:spPr>
              <a:solidFill>
                <a:schemeClr val="accent1">
                  <a:lumMod val="75000"/>
                </a:schemeClr>
              </a:solidFill>
            </c:spPr>
          </c:dPt>
          <c:dPt>
            <c:idx val="1"/>
            <c:invertIfNegative val="0"/>
            <c:bubble3D val="0"/>
            <c:spPr>
              <a:solidFill>
                <a:srgbClr val="FF0000"/>
              </a:solidFill>
            </c:spPr>
          </c:dPt>
          <c:dPt>
            <c:idx val="2"/>
            <c:invertIfNegative val="0"/>
            <c:bubble3D val="0"/>
            <c:spPr>
              <a:solidFill>
                <a:schemeClr val="accent1">
                  <a:lumMod val="60000"/>
                  <a:lumOff val="40000"/>
                </a:schemeClr>
              </a:solidFill>
            </c:spPr>
          </c:dPt>
          <c:dPt>
            <c:idx val="3"/>
            <c:invertIfNegative val="0"/>
            <c:bubble3D val="0"/>
            <c:spPr>
              <a:solidFill>
                <a:srgbClr val="EE4C4C"/>
              </a:solidFill>
            </c:spPr>
          </c:dPt>
          <c:dLbls>
            <c:dLbl>
              <c:idx val="0"/>
              <c:layout/>
              <c:tx>
                <c:rich>
                  <a:bodyPr/>
                  <a:lstStyle/>
                  <a:p>
                    <a:r>
                      <a:rPr lang="en-US" b="1" dirty="0"/>
                      <a:t>44</a:t>
                    </a:r>
                  </a:p>
                </c:rich>
              </c:tx>
              <c:showLegendKey val="0"/>
              <c:showVal val="1"/>
              <c:showCatName val="0"/>
              <c:showSerName val="0"/>
              <c:showPercent val="0"/>
              <c:showBubbleSize val="0"/>
              <c:extLst>
                <c:ext xmlns:c15="http://schemas.microsoft.com/office/drawing/2012/chart" uri="{CE6537A1-D6FC-4f65-9D91-7224C49458BB}"/>
              </c:extLst>
            </c:dLbl>
            <c:dLbl>
              <c:idx val="1"/>
              <c:layout/>
              <c:tx>
                <c:rich>
                  <a:bodyPr/>
                  <a:lstStyle/>
                  <a:p>
                    <a:r>
                      <a:rPr lang="en-US" b="1"/>
                      <a:t>13</a:t>
                    </a:r>
                  </a:p>
                </c:rich>
              </c:tx>
              <c:showLegendKey val="0"/>
              <c:showVal val="1"/>
              <c:showCatName val="0"/>
              <c:showSerName val="0"/>
              <c:showPercent val="0"/>
              <c:showBubbleSize val="0"/>
              <c:extLst>
                <c:ext xmlns:c15="http://schemas.microsoft.com/office/drawing/2012/chart" uri="{CE6537A1-D6FC-4f65-9D91-7224C49458BB}"/>
              </c:extLst>
            </c:dLbl>
            <c:dLbl>
              <c:idx val="2"/>
              <c:spPr/>
              <c:txPr>
                <a:bodyPr/>
                <a:lstStyle/>
                <a:p>
                  <a:pPr>
                    <a:defRPr b="1"/>
                  </a:pPr>
                  <a:endParaRPr lang="cs-CZ"/>
                </a:p>
              </c:txPr>
              <c:showLegendKey val="0"/>
              <c:showVal val="1"/>
              <c:showCatName val="0"/>
              <c:showSerName val="0"/>
              <c:showPercent val="0"/>
              <c:showBubbleSize val="0"/>
            </c:dLbl>
            <c:dLbl>
              <c:idx val="3"/>
              <c:layout/>
              <c:tx>
                <c:rich>
                  <a:bodyPr/>
                  <a:lstStyle/>
                  <a:p>
                    <a:r>
                      <a:rPr lang="en-US" b="1"/>
                      <a:t>14</a:t>
                    </a:r>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[graf.xlsx]List1!$A$2:$D$2</c:f>
              <c:strCache>
                <c:ptCount val="4"/>
                <c:pt idx="0">
                  <c:v>Janov muži</c:v>
                </c:pt>
                <c:pt idx="1">
                  <c:v>Janov ženy</c:v>
                </c:pt>
                <c:pt idx="2">
                  <c:v>Litvínov muži</c:v>
                </c:pt>
                <c:pt idx="3">
                  <c:v>Litvínov ženy</c:v>
                </c:pt>
              </c:strCache>
            </c:strRef>
          </c:cat>
          <c:val>
            <c:numRef>
              <c:f>[graf.xlsx]List1!$A$3:$D$3</c:f>
              <c:numCache>
                <c:formatCode>General</c:formatCode>
                <c:ptCount val="4"/>
                <c:pt idx="0">
                  <c:v>44</c:v>
                </c:pt>
                <c:pt idx="1">
                  <c:v>13</c:v>
                </c:pt>
                <c:pt idx="2">
                  <c:v>17</c:v>
                </c:pt>
                <c:pt idx="3">
                  <c:v>14</c:v>
                </c:pt>
              </c:numCache>
            </c:numRef>
          </c:val>
        </c:ser>
        <c:dLbls>
          <c:showLegendKey val="0"/>
          <c:showVal val="0"/>
          <c:showCatName val="0"/>
          <c:showSerName val="0"/>
          <c:showPercent val="0"/>
          <c:showBubbleSize val="0"/>
        </c:dLbls>
        <c:gapWidth val="150"/>
        <c:shape val="cylinder"/>
        <c:axId val="184211712"/>
        <c:axId val="184229888"/>
        <c:axId val="0"/>
      </c:bar3DChart>
      <c:catAx>
        <c:axId val="184211712"/>
        <c:scaling>
          <c:orientation val="minMax"/>
        </c:scaling>
        <c:delete val="1"/>
        <c:axPos val="b"/>
        <c:numFmt formatCode="General" sourceLinked="0"/>
        <c:majorTickMark val="out"/>
        <c:minorTickMark val="none"/>
        <c:tickLblPos val="nextTo"/>
        <c:crossAx val="184229888"/>
        <c:crosses val="autoZero"/>
        <c:auto val="1"/>
        <c:lblAlgn val="ctr"/>
        <c:lblOffset val="100"/>
        <c:noMultiLvlLbl val="0"/>
      </c:catAx>
      <c:valAx>
        <c:axId val="184229888"/>
        <c:scaling>
          <c:orientation val="minMax"/>
        </c:scaling>
        <c:delete val="1"/>
        <c:axPos val="l"/>
        <c:numFmt formatCode="General" sourceLinked="1"/>
        <c:majorTickMark val="out"/>
        <c:minorTickMark val="none"/>
        <c:tickLblPos val="nextTo"/>
        <c:crossAx val="184211712"/>
        <c:crosses val="autoZero"/>
        <c:crossBetween val="between"/>
      </c:valAx>
    </c:plotArea>
    <c:legend>
      <c:legendPos val="r"/>
      <c:layout/>
      <c:overlay val="0"/>
    </c:legend>
    <c:plotVisOnly val="1"/>
    <c:dispBlanksAs val="gap"/>
    <c:showDLblsOverMax val="0"/>
  </c:chart>
  <c:spPr>
    <a:ln w="19050">
      <a:solidFill>
        <a:schemeClr val="tx1"/>
      </a:solid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cs-CZ" dirty="0"/>
              <a:t>Uživatelé</a:t>
            </a:r>
            <a:r>
              <a:rPr lang="cs-CZ" baseline="0" dirty="0"/>
              <a:t> </a:t>
            </a:r>
            <a:r>
              <a:rPr lang="cs-CZ" baseline="0" dirty="0" smtClean="0"/>
              <a:t>Romové a drogy</a:t>
            </a:r>
            <a:endParaRPr lang="cs-CZ" dirty="0"/>
          </a:p>
        </c:rich>
      </c:tx>
      <c:layout/>
      <c:overlay val="0"/>
    </c:title>
    <c:autoTitleDeleted val="0"/>
    <c:view3D>
      <c:rotX val="15"/>
      <c:rotY val="20"/>
      <c:rAngAx val="1"/>
    </c:view3D>
    <c:floor>
      <c:thickness val="0"/>
      <c:spPr>
        <a:solidFill>
          <a:schemeClr val="bg2"/>
        </a:solidFill>
      </c:spPr>
    </c:floor>
    <c:sideWall>
      <c:thickness val="0"/>
    </c:sideWall>
    <c:backWall>
      <c:thickness val="0"/>
    </c:backWall>
    <c:plotArea>
      <c:layout/>
      <c:bar3DChart>
        <c:barDir val="col"/>
        <c:grouping val="clustered"/>
        <c:varyColors val="0"/>
        <c:ser>
          <c:idx val="0"/>
          <c:order val="0"/>
          <c:invertIfNegative val="0"/>
          <c:dPt>
            <c:idx val="1"/>
            <c:invertIfNegative val="0"/>
            <c:bubble3D val="0"/>
            <c:spPr>
              <a:solidFill>
                <a:srgbClr val="FF0000"/>
              </a:solidFill>
            </c:spPr>
          </c:dPt>
          <c:dPt>
            <c:idx val="2"/>
            <c:invertIfNegative val="0"/>
            <c:bubble3D val="0"/>
            <c:spPr>
              <a:blipFill>
                <a:blip xmlns:r="http://schemas.openxmlformats.org/officeDocument/2006/relationships" r:embed="rId1"/>
                <a:tile tx="0" ty="0" sx="100000" sy="100000" flip="none" algn="tl"/>
              </a:blipFill>
            </c:spPr>
          </c:dPt>
          <c:dPt>
            <c:idx val="3"/>
            <c:invertIfNegative val="0"/>
            <c:bubble3D val="0"/>
            <c:spPr>
              <a:blipFill>
                <a:blip xmlns:r="http://schemas.openxmlformats.org/officeDocument/2006/relationships" r:embed="rId2"/>
                <a:tile tx="0" ty="0" sx="100000" sy="100000" flip="none" algn="tl"/>
              </a:blipFill>
            </c:spPr>
          </c:dPt>
          <c:dPt>
            <c:idx val="4"/>
            <c:invertIfNegative val="0"/>
            <c:bubble3D val="0"/>
            <c:spPr>
              <a:pattFill prst="wdUpDiag">
                <a:fgClr>
                  <a:srgbClr val="7030A0"/>
                </a:fgClr>
                <a:bgClr>
                  <a:schemeClr val="bg1"/>
                </a:bgClr>
              </a:pattFill>
            </c:spPr>
          </c:dPt>
          <c:dPt>
            <c:idx val="5"/>
            <c:invertIfNegative val="0"/>
            <c:bubble3D val="0"/>
            <c:spPr>
              <a:pattFill prst="wdUpDiag">
                <a:fgClr>
                  <a:schemeClr val="accent5">
                    <a:lumMod val="75000"/>
                  </a:schemeClr>
                </a:fgClr>
                <a:bgClr>
                  <a:schemeClr val="bg1"/>
                </a:bgClr>
              </a:pattFill>
            </c:spPr>
          </c:dPt>
          <c:dPt>
            <c:idx val="6"/>
            <c:invertIfNegative val="0"/>
            <c:bubble3D val="0"/>
            <c:spPr>
              <a:pattFill prst="lgConfetti">
                <a:fgClr>
                  <a:srgbClr val="7030A0"/>
                </a:fgClr>
                <a:bgClr>
                  <a:schemeClr val="bg1"/>
                </a:bgClr>
              </a:pattFill>
            </c:spPr>
          </c:dPt>
          <c:dPt>
            <c:idx val="7"/>
            <c:invertIfNegative val="0"/>
            <c:bubble3D val="0"/>
            <c:spPr>
              <a:pattFill prst="lgConfetti">
                <a:fgClr>
                  <a:schemeClr val="accent5">
                    <a:lumMod val="75000"/>
                  </a:schemeClr>
                </a:fgClr>
                <a:bgClr>
                  <a:schemeClr val="bg1"/>
                </a:bgClr>
              </a:pattFill>
            </c:spPr>
          </c:dPt>
          <c:dLbls>
            <c:dLbl>
              <c:idx val="0"/>
              <c:spPr/>
              <c:txPr>
                <a:bodyPr/>
                <a:lstStyle/>
                <a:p>
                  <a:pPr>
                    <a:defRPr b="1"/>
                  </a:pPr>
                  <a:endParaRPr lang="cs-CZ"/>
                </a:p>
              </c:txPr>
              <c:showLegendKey val="0"/>
              <c:showVal val="1"/>
              <c:showCatName val="0"/>
              <c:showSerName val="0"/>
              <c:showPercent val="0"/>
              <c:showBubbleSize val="0"/>
            </c:dLbl>
            <c:dLbl>
              <c:idx val="1"/>
              <c:layout/>
              <c:tx>
                <c:rich>
                  <a:bodyPr/>
                  <a:lstStyle/>
                  <a:p>
                    <a:r>
                      <a:rPr lang="en-US" b="1"/>
                      <a:t>13</a:t>
                    </a:r>
                  </a:p>
                </c:rich>
              </c:tx>
              <c:showLegendKey val="0"/>
              <c:showVal val="1"/>
              <c:showCatName val="0"/>
              <c:showSerName val="0"/>
              <c:showPercent val="0"/>
              <c:showBubbleSize val="0"/>
              <c:extLst>
                <c:ext xmlns:c15="http://schemas.microsoft.com/office/drawing/2012/chart" uri="{CE6537A1-D6FC-4f65-9D91-7224C49458BB}"/>
              </c:extLst>
            </c:dLbl>
            <c:dLbl>
              <c:idx val="2"/>
              <c:layout/>
              <c:tx>
                <c:rich>
                  <a:bodyPr/>
                  <a:lstStyle/>
                  <a:p>
                    <a:r>
                      <a:rPr lang="en-US" b="1"/>
                      <a:t>29,5</a:t>
                    </a:r>
                  </a:p>
                </c:rich>
              </c:tx>
              <c:showLegendKey val="0"/>
              <c:showVal val="1"/>
              <c:showCatName val="0"/>
              <c:showSerName val="0"/>
              <c:showPercent val="0"/>
              <c:showBubbleSize val="0"/>
              <c:extLst>
                <c:ext xmlns:c15="http://schemas.microsoft.com/office/drawing/2012/chart" uri="{CE6537A1-D6FC-4f65-9D91-7224C49458BB}"/>
              </c:extLst>
            </c:dLbl>
            <c:dLbl>
              <c:idx val="3"/>
              <c:layout/>
              <c:tx>
                <c:rich>
                  <a:bodyPr/>
                  <a:lstStyle/>
                  <a:p>
                    <a:r>
                      <a:rPr lang="en-US" b="1"/>
                      <a:t>31</a:t>
                    </a:r>
                  </a:p>
                </c:rich>
              </c:tx>
              <c:showLegendKey val="0"/>
              <c:showVal val="1"/>
              <c:showCatName val="0"/>
              <c:showSerName val="0"/>
              <c:showPercent val="0"/>
              <c:showBubbleSize val="0"/>
              <c:extLst>
                <c:ext xmlns:c15="http://schemas.microsoft.com/office/drawing/2012/chart" uri="{CE6537A1-D6FC-4f65-9D91-7224C49458BB}"/>
              </c:extLst>
            </c:dLbl>
            <c:dLbl>
              <c:idx val="4"/>
              <c:layout/>
              <c:tx>
                <c:rich>
                  <a:bodyPr/>
                  <a:lstStyle/>
                  <a:p>
                    <a:r>
                      <a:rPr lang="en-US" b="1"/>
                      <a:t>30,5</a:t>
                    </a:r>
                  </a:p>
                </c:rich>
              </c:tx>
              <c:showLegendKey val="0"/>
              <c:showVal val="1"/>
              <c:showCatName val="0"/>
              <c:showSerName val="0"/>
              <c:showPercent val="0"/>
              <c:showBubbleSize val="0"/>
              <c:extLst>
                <c:ext xmlns:c15="http://schemas.microsoft.com/office/drawing/2012/chart" uri="{CE6537A1-D6FC-4f65-9D91-7224C49458BB}"/>
              </c:extLst>
            </c:dLbl>
            <c:dLbl>
              <c:idx val="5"/>
              <c:spPr/>
              <c:txPr>
                <a:bodyPr/>
                <a:lstStyle/>
                <a:p>
                  <a:pPr>
                    <a:defRPr b="1"/>
                  </a:pPr>
                  <a:endParaRPr lang="cs-CZ"/>
                </a:p>
              </c:txPr>
              <c:showLegendKey val="0"/>
              <c:showVal val="1"/>
              <c:showCatName val="0"/>
              <c:showSerName val="0"/>
              <c:showPercent val="0"/>
              <c:showBubbleSize val="0"/>
            </c:dLbl>
            <c:dLbl>
              <c:idx val="6"/>
              <c:spPr/>
              <c:txPr>
                <a:bodyPr/>
                <a:lstStyle/>
                <a:p>
                  <a:pPr>
                    <a:defRPr b="1"/>
                  </a:pPr>
                  <a:endParaRPr lang="cs-CZ"/>
                </a:p>
              </c:txPr>
              <c:showLegendKey val="0"/>
              <c:showVal val="1"/>
              <c:showCatName val="0"/>
              <c:showSerName val="0"/>
              <c:showPercent val="0"/>
              <c:showBubbleSize val="0"/>
            </c:dLbl>
            <c:dLbl>
              <c:idx val="7"/>
              <c:layout/>
              <c:tx>
                <c:rich>
                  <a:bodyPr/>
                  <a:lstStyle/>
                  <a:p>
                    <a:r>
                      <a:rPr lang="en-US" b="1"/>
                      <a:t>22</a:t>
                    </a:r>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[graf.xlsx]grafy!$B$46:$I$46</c:f>
              <c:strCache>
                <c:ptCount val="8"/>
                <c:pt idx="0">
                  <c:v>mužI</c:v>
                </c:pt>
                <c:pt idx="1">
                  <c:v>ženy</c:v>
                </c:pt>
                <c:pt idx="2">
                  <c:v>věk M</c:v>
                </c:pt>
                <c:pt idx="3">
                  <c:v>věk Ž</c:v>
                </c:pt>
                <c:pt idx="4">
                  <c:v>M pervitin</c:v>
                </c:pt>
                <c:pt idx="5">
                  <c:v>M THC</c:v>
                </c:pt>
                <c:pt idx="6">
                  <c:v>Ž pervitin</c:v>
                </c:pt>
                <c:pt idx="7">
                  <c:v>Ž THC</c:v>
                </c:pt>
              </c:strCache>
            </c:strRef>
          </c:cat>
          <c:val>
            <c:numRef>
              <c:f>[graf.xlsx]grafy!$B$47:$I$47</c:f>
              <c:numCache>
                <c:formatCode>General</c:formatCode>
                <c:ptCount val="8"/>
                <c:pt idx="0">
                  <c:v>36</c:v>
                </c:pt>
                <c:pt idx="1">
                  <c:v>13</c:v>
                </c:pt>
                <c:pt idx="2">
                  <c:v>29.5</c:v>
                </c:pt>
                <c:pt idx="3">
                  <c:v>31</c:v>
                </c:pt>
                <c:pt idx="4">
                  <c:v>30.5</c:v>
                </c:pt>
                <c:pt idx="5">
                  <c:v>27</c:v>
                </c:pt>
                <c:pt idx="6">
                  <c:v>36.5</c:v>
                </c:pt>
                <c:pt idx="7">
                  <c:v>22</c:v>
                </c:pt>
              </c:numCache>
            </c:numRef>
          </c:val>
        </c:ser>
        <c:dLbls>
          <c:showLegendKey val="0"/>
          <c:showVal val="1"/>
          <c:showCatName val="0"/>
          <c:showSerName val="0"/>
          <c:showPercent val="0"/>
          <c:showBubbleSize val="0"/>
        </c:dLbls>
        <c:gapWidth val="150"/>
        <c:shape val="cylinder"/>
        <c:axId val="184276864"/>
        <c:axId val="184278400"/>
        <c:axId val="0"/>
      </c:bar3DChart>
      <c:catAx>
        <c:axId val="184276864"/>
        <c:scaling>
          <c:orientation val="minMax"/>
        </c:scaling>
        <c:delete val="1"/>
        <c:axPos val="b"/>
        <c:numFmt formatCode="General" sourceLinked="0"/>
        <c:majorTickMark val="out"/>
        <c:minorTickMark val="none"/>
        <c:tickLblPos val="nextTo"/>
        <c:crossAx val="184278400"/>
        <c:crosses val="autoZero"/>
        <c:auto val="1"/>
        <c:lblAlgn val="ctr"/>
        <c:lblOffset val="100"/>
        <c:noMultiLvlLbl val="0"/>
      </c:catAx>
      <c:valAx>
        <c:axId val="184278400"/>
        <c:scaling>
          <c:orientation val="minMax"/>
        </c:scaling>
        <c:delete val="1"/>
        <c:axPos val="l"/>
        <c:numFmt formatCode="General" sourceLinked="1"/>
        <c:majorTickMark val="out"/>
        <c:minorTickMark val="none"/>
        <c:tickLblPos val="nextTo"/>
        <c:crossAx val="184276864"/>
        <c:crosses val="autoZero"/>
        <c:crossBetween val="between"/>
      </c:valAx>
    </c:plotArea>
    <c:legend>
      <c:legendPos val="t"/>
      <c:layout/>
      <c:overlay val="0"/>
    </c:legend>
    <c:plotVisOnly val="1"/>
    <c:dispBlanksAs val="gap"/>
    <c:showDLblsOverMax val="0"/>
  </c:chart>
  <c:spPr>
    <a:ln w="19050">
      <a:solidFill>
        <a:schemeClr val="tx1"/>
      </a:solidFill>
    </a:ln>
  </c:sp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cs-CZ" sz="1600"/>
              <a:t>Blízcí</a:t>
            </a:r>
            <a:r>
              <a:rPr lang="cs-CZ" sz="1600" baseline="0"/>
              <a:t> příbuzní -romská menšina</a:t>
            </a:r>
            <a:endParaRPr lang="cs-CZ" sz="1600"/>
          </a:p>
        </c:rich>
      </c:tx>
      <c:layout/>
      <c:overlay val="0"/>
    </c:title>
    <c:autoTitleDeleted val="0"/>
    <c:view3D>
      <c:rotX val="15"/>
      <c:rotY val="20"/>
      <c:rAngAx val="1"/>
    </c:view3D>
    <c:floor>
      <c:thickness val="0"/>
      <c:spPr>
        <a:solidFill>
          <a:schemeClr val="bg2"/>
        </a:solidFill>
      </c:spPr>
    </c:floor>
    <c:sideWall>
      <c:thickness val="0"/>
    </c:sideWall>
    <c:backWall>
      <c:thickness val="0"/>
    </c:backWall>
    <c:plotArea>
      <c:layout/>
      <c:bar3DChart>
        <c:barDir val="col"/>
        <c:grouping val="clustered"/>
        <c:varyColors val="0"/>
        <c:ser>
          <c:idx val="0"/>
          <c:order val="0"/>
          <c:invertIfNegative val="0"/>
          <c:dPt>
            <c:idx val="0"/>
            <c:invertIfNegative val="0"/>
            <c:bubble3D val="0"/>
            <c:spPr>
              <a:solidFill>
                <a:srgbClr val="0070C0"/>
              </a:solidFill>
            </c:spPr>
          </c:dPt>
          <c:dPt>
            <c:idx val="1"/>
            <c:invertIfNegative val="0"/>
            <c:bubble3D val="0"/>
            <c:spPr>
              <a:solidFill>
                <a:srgbClr val="FF0000"/>
              </a:solidFill>
            </c:spPr>
          </c:dPt>
          <c:dPt>
            <c:idx val="2"/>
            <c:invertIfNegative val="0"/>
            <c:bubble3D val="0"/>
            <c:spPr>
              <a:pattFill prst="pct30">
                <a:fgClr>
                  <a:schemeClr val="accent1">
                    <a:lumMod val="75000"/>
                  </a:schemeClr>
                </a:fgClr>
                <a:bgClr>
                  <a:schemeClr val="bg1"/>
                </a:bgClr>
              </a:pattFill>
            </c:spPr>
          </c:dPt>
          <c:dPt>
            <c:idx val="3"/>
            <c:invertIfNegative val="0"/>
            <c:bubble3D val="0"/>
            <c:spPr>
              <a:pattFill prst="pct20">
                <a:fgClr>
                  <a:srgbClr val="FF0000"/>
                </a:fgClr>
                <a:bgClr>
                  <a:schemeClr val="bg1"/>
                </a:bgClr>
              </a:pattFill>
            </c:spPr>
          </c:dPt>
          <c:dPt>
            <c:idx val="4"/>
            <c:invertIfNegative val="0"/>
            <c:bubble3D val="0"/>
            <c:spPr>
              <a:solidFill>
                <a:srgbClr val="7030A0"/>
              </a:solidFill>
            </c:spPr>
          </c:dPt>
          <c:dPt>
            <c:idx val="5"/>
            <c:invertIfNegative val="0"/>
            <c:bubble3D val="0"/>
            <c:spPr>
              <a:solidFill>
                <a:schemeClr val="accent6">
                  <a:lumMod val="75000"/>
                </a:schemeClr>
              </a:solidFill>
            </c:spPr>
          </c:dPt>
          <c:dPt>
            <c:idx val="6"/>
            <c:invertIfNegative val="0"/>
            <c:bubble3D val="0"/>
            <c:spPr>
              <a:solidFill>
                <a:schemeClr val="accent2">
                  <a:lumMod val="50000"/>
                </a:schemeClr>
              </a:solidFill>
            </c:spPr>
          </c:dPt>
          <c:dPt>
            <c:idx val="7"/>
            <c:invertIfNegative val="0"/>
            <c:bubble3D val="0"/>
            <c:spPr>
              <a:solidFill>
                <a:srgbClr val="FFC000"/>
              </a:solidFill>
            </c:spPr>
          </c:dPt>
          <c:dLbls>
            <c:dLbl>
              <c:idx val="0"/>
              <c:layout/>
              <c:tx>
                <c:rich>
                  <a:bodyPr/>
                  <a:lstStyle/>
                  <a:p>
                    <a:r>
                      <a:rPr lang="en-US" b="1"/>
                      <a:t>9</a:t>
                    </a:r>
                  </a:p>
                </c:rich>
              </c:tx>
              <c:showLegendKey val="0"/>
              <c:showVal val="1"/>
              <c:showCatName val="0"/>
              <c:showSerName val="0"/>
              <c:showPercent val="0"/>
              <c:showBubbleSize val="0"/>
              <c:extLst>
                <c:ext xmlns:c15="http://schemas.microsoft.com/office/drawing/2012/chart" uri="{CE6537A1-D6FC-4f65-9D91-7224C49458BB}"/>
              </c:extLst>
            </c:dLbl>
            <c:dLbl>
              <c:idx val="1"/>
              <c:layout/>
              <c:tx>
                <c:rich>
                  <a:bodyPr/>
                  <a:lstStyle/>
                  <a:p>
                    <a:r>
                      <a:rPr lang="en-US" b="1"/>
                      <a:t>37</a:t>
                    </a:r>
                  </a:p>
                </c:rich>
              </c:tx>
              <c:showLegendKey val="0"/>
              <c:showVal val="1"/>
              <c:showCatName val="0"/>
              <c:showSerName val="0"/>
              <c:showPercent val="0"/>
              <c:showBubbleSize val="0"/>
              <c:extLst>
                <c:ext xmlns:c15="http://schemas.microsoft.com/office/drawing/2012/chart" uri="{CE6537A1-D6FC-4f65-9D91-7224C49458BB}"/>
              </c:extLst>
            </c:dLbl>
            <c:dLbl>
              <c:idx val="2"/>
              <c:spPr/>
              <c:txPr>
                <a:bodyPr/>
                <a:lstStyle/>
                <a:p>
                  <a:pPr>
                    <a:defRPr b="1"/>
                  </a:pPr>
                  <a:endParaRPr lang="cs-CZ"/>
                </a:p>
              </c:txPr>
              <c:showLegendKey val="0"/>
              <c:showVal val="1"/>
              <c:showCatName val="0"/>
              <c:showSerName val="0"/>
              <c:showPercent val="0"/>
              <c:showBubbleSize val="0"/>
            </c:dLbl>
            <c:dLbl>
              <c:idx val="3"/>
              <c:spPr/>
              <c:txPr>
                <a:bodyPr/>
                <a:lstStyle/>
                <a:p>
                  <a:pPr>
                    <a:defRPr b="1"/>
                  </a:pPr>
                  <a:endParaRPr lang="cs-CZ"/>
                </a:p>
              </c:txPr>
              <c:showLegendKey val="0"/>
              <c:showVal val="1"/>
              <c:showCatName val="0"/>
              <c:showSerName val="0"/>
              <c:showPercent val="0"/>
              <c:showBubbleSize val="0"/>
            </c:dLbl>
            <c:dLbl>
              <c:idx val="4"/>
              <c:spPr/>
              <c:txPr>
                <a:bodyPr/>
                <a:lstStyle/>
                <a:p>
                  <a:pPr>
                    <a:defRPr b="1"/>
                  </a:pPr>
                  <a:endParaRPr lang="cs-CZ"/>
                </a:p>
              </c:txPr>
              <c:showLegendKey val="0"/>
              <c:showVal val="1"/>
              <c:showCatName val="0"/>
              <c:showSerName val="0"/>
              <c:showPercent val="0"/>
              <c:showBubbleSize val="0"/>
            </c:dLbl>
            <c:dLbl>
              <c:idx val="5"/>
              <c:spPr/>
              <c:txPr>
                <a:bodyPr/>
                <a:lstStyle/>
                <a:p>
                  <a:pPr>
                    <a:defRPr b="1"/>
                  </a:pPr>
                  <a:endParaRPr lang="cs-CZ"/>
                </a:p>
              </c:txPr>
              <c:showLegendKey val="0"/>
              <c:showVal val="1"/>
              <c:showCatName val="0"/>
              <c:showSerName val="0"/>
              <c:showPercent val="0"/>
              <c:showBubbleSize val="0"/>
            </c:dLbl>
            <c:dLbl>
              <c:idx val="6"/>
              <c:layout/>
              <c:tx>
                <c:rich>
                  <a:bodyPr/>
                  <a:lstStyle/>
                  <a:p>
                    <a:r>
                      <a:rPr lang="en-US" b="1"/>
                      <a:t>44</a:t>
                    </a:r>
                  </a:p>
                </c:rich>
              </c:tx>
              <c:showLegendKey val="0"/>
              <c:showVal val="1"/>
              <c:showCatName val="0"/>
              <c:showSerName val="0"/>
              <c:showPercent val="0"/>
              <c:showBubbleSize val="0"/>
              <c:extLst>
                <c:ext xmlns:c15="http://schemas.microsoft.com/office/drawing/2012/chart" uri="{CE6537A1-D6FC-4f65-9D91-7224C49458BB}"/>
              </c:extLst>
            </c:dLbl>
            <c:dLbl>
              <c:idx val="7"/>
              <c:layout/>
              <c:tx>
                <c:rich>
                  <a:bodyPr/>
                  <a:lstStyle/>
                  <a:p>
                    <a:r>
                      <a:rPr lang="en-US" b="1"/>
                      <a:t>2</a:t>
                    </a:r>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[graf.xlsx]List1!$I$2:$P$2</c:f>
              <c:strCache>
                <c:ptCount val="8"/>
                <c:pt idx="0">
                  <c:v>muži</c:v>
                </c:pt>
                <c:pt idx="1">
                  <c:v>ženy</c:v>
                </c:pt>
                <c:pt idx="2">
                  <c:v> věk M</c:v>
                </c:pt>
                <c:pt idx="3">
                  <c:v>věk Ž</c:v>
                </c:pt>
                <c:pt idx="4">
                  <c:v>pervitin</c:v>
                </c:pt>
                <c:pt idx="5">
                  <c:v>THC</c:v>
                </c:pt>
                <c:pt idx="6">
                  <c:v>Janov</c:v>
                </c:pt>
                <c:pt idx="7">
                  <c:v>Ltvínov</c:v>
                </c:pt>
              </c:strCache>
            </c:strRef>
          </c:cat>
          <c:val>
            <c:numRef>
              <c:f>[graf.xlsx]List1!$I$3:$P$3</c:f>
              <c:numCache>
                <c:formatCode>General</c:formatCode>
                <c:ptCount val="8"/>
                <c:pt idx="0">
                  <c:v>9</c:v>
                </c:pt>
                <c:pt idx="1">
                  <c:v>37</c:v>
                </c:pt>
                <c:pt idx="2">
                  <c:v>36</c:v>
                </c:pt>
                <c:pt idx="3">
                  <c:v>38</c:v>
                </c:pt>
                <c:pt idx="4">
                  <c:v>27</c:v>
                </c:pt>
                <c:pt idx="5">
                  <c:v>19</c:v>
                </c:pt>
                <c:pt idx="6">
                  <c:v>44</c:v>
                </c:pt>
                <c:pt idx="7">
                  <c:v>2</c:v>
                </c:pt>
              </c:numCache>
            </c:numRef>
          </c:val>
        </c:ser>
        <c:dLbls>
          <c:showLegendKey val="0"/>
          <c:showVal val="0"/>
          <c:showCatName val="0"/>
          <c:showSerName val="0"/>
          <c:showPercent val="0"/>
          <c:showBubbleSize val="0"/>
        </c:dLbls>
        <c:gapWidth val="150"/>
        <c:shape val="cylinder"/>
        <c:axId val="184334592"/>
        <c:axId val="184360960"/>
        <c:axId val="0"/>
      </c:bar3DChart>
      <c:catAx>
        <c:axId val="184334592"/>
        <c:scaling>
          <c:orientation val="minMax"/>
        </c:scaling>
        <c:delete val="1"/>
        <c:axPos val="b"/>
        <c:numFmt formatCode="General" sourceLinked="0"/>
        <c:majorTickMark val="out"/>
        <c:minorTickMark val="none"/>
        <c:tickLblPos val="nextTo"/>
        <c:crossAx val="184360960"/>
        <c:crosses val="autoZero"/>
        <c:auto val="1"/>
        <c:lblAlgn val="ctr"/>
        <c:lblOffset val="100"/>
        <c:noMultiLvlLbl val="0"/>
      </c:catAx>
      <c:valAx>
        <c:axId val="184360960"/>
        <c:scaling>
          <c:orientation val="minMax"/>
        </c:scaling>
        <c:delete val="1"/>
        <c:axPos val="l"/>
        <c:numFmt formatCode="General" sourceLinked="1"/>
        <c:majorTickMark val="out"/>
        <c:minorTickMark val="none"/>
        <c:tickLblPos val="nextTo"/>
        <c:crossAx val="184334592"/>
        <c:crosses val="autoZero"/>
        <c:crossBetween val="between"/>
      </c:valAx>
    </c:plotArea>
    <c:legend>
      <c:legendPos val="r"/>
      <c:layout/>
      <c:overlay val="0"/>
    </c:legend>
    <c:plotVisOnly val="1"/>
    <c:dispBlanksAs val="gap"/>
    <c:showDLblsOverMax val="0"/>
  </c:chart>
  <c:spPr>
    <a:ln w="19050">
      <a:solidFill>
        <a:schemeClr val="tx1"/>
      </a:solid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spPr>
        <a:solidFill>
          <a:schemeClr val="bg2"/>
        </a:solidFill>
      </c:spPr>
    </c:floor>
    <c:sideWall>
      <c:thickness val="0"/>
    </c:sideWall>
    <c:backWall>
      <c:thickness val="0"/>
    </c:backWall>
    <c:plotArea>
      <c:layout/>
      <c:bar3DChart>
        <c:barDir val="col"/>
        <c:grouping val="clustered"/>
        <c:varyColors val="0"/>
        <c:ser>
          <c:idx val="0"/>
          <c:order val="0"/>
          <c:invertIfNegative val="0"/>
          <c:dPt>
            <c:idx val="1"/>
            <c:invertIfNegative val="0"/>
            <c:bubble3D val="0"/>
            <c:spPr>
              <a:solidFill>
                <a:srgbClr val="FF0000"/>
              </a:solidFill>
            </c:spPr>
          </c:dPt>
          <c:dPt>
            <c:idx val="2"/>
            <c:invertIfNegative val="0"/>
            <c:bubble3D val="0"/>
            <c:spPr>
              <a:solidFill>
                <a:schemeClr val="accent1">
                  <a:lumMod val="40000"/>
                  <a:lumOff val="60000"/>
                </a:schemeClr>
              </a:solidFill>
            </c:spPr>
          </c:dPt>
          <c:dPt>
            <c:idx val="3"/>
            <c:invertIfNegative val="0"/>
            <c:bubble3D val="0"/>
            <c:spPr>
              <a:solidFill>
                <a:srgbClr val="FBA1A3"/>
              </a:solidFill>
            </c:spPr>
          </c:dPt>
          <c:dLbls>
            <c:dLbl>
              <c:idx val="0"/>
              <c:layout/>
              <c:tx>
                <c:rich>
                  <a:bodyPr/>
                  <a:lstStyle/>
                  <a:p>
                    <a:pPr>
                      <a:defRPr b="1"/>
                    </a:pPr>
                    <a:r>
                      <a:rPr lang="en-US" b="1" dirty="0"/>
                      <a:t>36</a:t>
                    </a:r>
                  </a:p>
                </c:rich>
              </c:tx>
              <c:spPr/>
              <c:showLegendKey val="0"/>
              <c:showVal val="1"/>
              <c:showCatName val="0"/>
              <c:showSerName val="0"/>
              <c:showPercent val="0"/>
              <c:showBubbleSize val="0"/>
              <c:extLst>
                <c:ext xmlns:c15="http://schemas.microsoft.com/office/drawing/2012/chart" uri="{CE6537A1-D6FC-4f65-9D91-7224C49458BB}"/>
              </c:extLst>
            </c:dLbl>
            <c:dLbl>
              <c:idx val="1"/>
              <c:spPr/>
              <c:txPr>
                <a:bodyPr/>
                <a:lstStyle/>
                <a:p>
                  <a:pPr>
                    <a:defRPr b="1"/>
                  </a:pPr>
                  <a:endParaRPr lang="cs-CZ"/>
                </a:p>
              </c:txPr>
              <c:showLegendKey val="0"/>
              <c:showVal val="1"/>
              <c:showCatName val="0"/>
              <c:showSerName val="0"/>
              <c:showPercent val="0"/>
              <c:showBubbleSize val="0"/>
            </c:dLbl>
            <c:dLbl>
              <c:idx val="2"/>
              <c:layout/>
              <c:tx>
                <c:rich>
                  <a:bodyPr/>
                  <a:lstStyle/>
                  <a:p>
                    <a:r>
                      <a:rPr lang="en-US" b="1"/>
                      <a:t>27</a:t>
                    </a:r>
                  </a:p>
                </c:rich>
              </c:tx>
              <c:showLegendKey val="0"/>
              <c:showVal val="1"/>
              <c:showCatName val="0"/>
              <c:showSerName val="0"/>
              <c:showPercent val="0"/>
              <c:showBubbleSize val="0"/>
              <c:extLst>
                <c:ext xmlns:c15="http://schemas.microsoft.com/office/drawing/2012/chart" uri="{CE6537A1-D6FC-4f65-9D91-7224C49458BB}"/>
              </c:extLst>
            </c:dLbl>
            <c:dLbl>
              <c:idx val="3"/>
              <c:layout>
                <c:manualLayout>
                  <c:x val="2.7777777777777779E-3"/>
                  <c:y val="0"/>
                </c:manualLayout>
              </c:layout>
              <c:spPr/>
              <c:txPr>
                <a:bodyPr/>
                <a:lstStyle/>
                <a:p>
                  <a:pPr>
                    <a:defRPr b="1"/>
                  </a:pPr>
                  <a:endParaRPr lang="cs-CZ"/>
                </a:p>
              </c:txPr>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[graf.xlsx]List1!$A$25:$D$25</c:f>
              <c:strCache>
                <c:ptCount val="4"/>
                <c:pt idx="0">
                  <c:v>muži uživatelé</c:v>
                </c:pt>
                <c:pt idx="1">
                  <c:v>ženy uživatelky</c:v>
                </c:pt>
                <c:pt idx="2">
                  <c:v>potencionální pervitin</c:v>
                </c:pt>
                <c:pt idx="3">
                  <c:v>potencionální THC</c:v>
                </c:pt>
              </c:strCache>
            </c:strRef>
          </c:cat>
          <c:val>
            <c:numRef>
              <c:f>[graf.xlsx]List1!$A$26:$D$26</c:f>
              <c:numCache>
                <c:formatCode>General</c:formatCode>
                <c:ptCount val="4"/>
                <c:pt idx="0">
                  <c:v>36</c:v>
                </c:pt>
                <c:pt idx="1">
                  <c:v>13</c:v>
                </c:pt>
                <c:pt idx="2">
                  <c:v>27</c:v>
                </c:pt>
                <c:pt idx="3">
                  <c:v>19</c:v>
                </c:pt>
              </c:numCache>
            </c:numRef>
          </c:val>
        </c:ser>
        <c:dLbls>
          <c:showLegendKey val="0"/>
          <c:showVal val="0"/>
          <c:showCatName val="0"/>
          <c:showSerName val="0"/>
          <c:showPercent val="0"/>
          <c:showBubbleSize val="0"/>
        </c:dLbls>
        <c:gapWidth val="150"/>
        <c:shape val="cylinder"/>
        <c:axId val="184484224"/>
        <c:axId val="184485760"/>
        <c:axId val="0"/>
      </c:bar3DChart>
      <c:catAx>
        <c:axId val="184484224"/>
        <c:scaling>
          <c:orientation val="minMax"/>
        </c:scaling>
        <c:delete val="0"/>
        <c:axPos val="b"/>
        <c:numFmt formatCode="General" sourceLinked="0"/>
        <c:majorTickMark val="out"/>
        <c:minorTickMark val="none"/>
        <c:tickLblPos val="nextTo"/>
        <c:crossAx val="184485760"/>
        <c:crosses val="autoZero"/>
        <c:auto val="1"/>
        <c:lblAlgn val="ctr"/>
        <c:lblOffset val="100"/>
        <c:noMultiLvlLbl val="0"/>
      </c:catAx>
      <c:valAx>
        <c:axId val="184485760"/>
        <c:scaling>
          <c:orientation val="minMax"/>
        </c:scaling>
        <c:delete val="1"/>
        <c:axPos val="l"/>
        <c:numFmt formatCode="General" sourceLinked="1"/>
        <c:majorTickMark val="out"/>
        <c:minorTickMark val="none"/>
        <c:tickLblPos val="nextTo"/>
        <c:crossAx val="184484224"/>
        <c:crosses val="autoZero"/>
        <c:crossBetween val="between"/>
      </c:valAx>
    </c:plotArea>
    <c:plotVisOnly val="1"/>
    <c:dispBlanksAs val="gap"/>
    <c:showDLblsOverMax val="0"/>
  </c:chart>
  <c:spPr>
    <a:ln w="19050">
      <a:solidFill>
        <a:schemeClr val="tx1"/>
      </a:solidFill>
    </a:ln>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FF490B-A925-402F-B614-76A11112489E}" type="datetimeFigureOut">
              <a:rPr lang="cs-CZ" smtClean="0"/>
              <a:t>30.06.2019</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7065CC-E1D3-4E28-96DE-1D9C08C78DB7}" type="slidenum">
              <a:rPr lang="cs-CZ" smtClean="0"/>
              <a:t>‹#›</a:t>
            </a:fld>
            <a:endParaRPr lang="cs-CZ"/>
          </a:p>
        </p:txBody>
      </p:sp>
    </p:spTree>
    <p:extLst>
      <p:ext uri="{BB962C8B-B14F-4D97-AF65-F5344CB8AC3E}">
        <p14:creationId xmlns:p14="http://schemas.microsoft.com/office/powerpoint/2010/main" val="4032010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Příčiny krizové situace na sídlišti Janov </a:t>
            </a:r>
            <a:endParaRPr lang="cs-CZ" dirty="0"/>
          </a:p>
        </p:txBody>
      </p:sp>
      <p:sp>
        <p:nvSpPr>
          <p:cNvPr id="4" name="Zástupný symbol pro číslo snímku 3"/>
          <p:cNvSpPr>
            <a:spLocks noGrp="1"/>
          </p:cNvSpPr>
          <p:nvPr>
            <p:ph type="sldNum" sz="quarter" idx="10"/>
          </p:nvPr>
        </p:nvSpPr>
        <p:spPr/>
        <p:txBody>
          <a:bodyPr/>
          <a:lstStyle/>
          <a:p>
            <a:fld id="{577065CC-E1D3-4E28-96DE-1D9C08C78DB7}" type="slidenum">
              <a:rPr lang="cs-CZ" smtClean="0"/>
              <a:t>5</a:t>
            </a:fld>
            <a:endParaRPr lang="cs-CZ"/>
          </a:p>
        </p:txBody>
      </p:sp>
    </p:spTree>
    <p:extLst>
      <p:ext uri="{BB962C8B-B14F-4D97-AF65-F5344CB8AC3E}">
        <p14:creationId xmlns:p14="http://schemas.microsoft.com/office/powerpoint/2010/main" val="4115032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cs-CZ" smtClean="0"/>
              <a:t>Kliknutím lze upravit styl.</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7" name="Date Placeholder 6"/>
          <p:cNvSpPr>
            <a:spLocks noGrp="1"/>
          </p:cNvSpPr>
          <p:nvPr>
            <p:ph type="dt" sz="half" idx="10"/>
          </p:nvPr>
        </p:nvSpPr>
        <p:spPr/>
        <p:txBody>
          <a:bodyPr/>
          <a:lstStyle/>
          <a:p>
            <a:fld id="{459BA425-9273-4F3F-8085-BE011DDB65AC}" type="datetimeFigureOut">
              <a:rPr lang="cs-CZ" smtClean="0"/>
              <a:t>30.06.2019</a:t>
            </a:fld>
            <a:endParaRPr lang="cs-CZ"/>
          </a:p>
        </p:txBody>
      </p:sp>
      <p:sp>
        <p:nvSpPr>
          <p:cNvPr id="8" name="Slide Number Placeholder 7"/>
          <p:cNvSpPr>
            <a:spLocks noGrp="1"/>
          </p:cNvSpPr>
          <p:nvPr>
            <p:ph type="sldNum" sz="quarter" idx="11"/>
          </p:nvPr>
        </p:nvSpPr>
        <p:spPr/>
        <p:txBody>
          <a:bodyPr/>
          <a:lstStyle/>
          <a:p>
            <a:fld id="{A13C7142-7E47-4F5B-BAA1-300C9EF9C3E7}" type="slidenum">
              <a:rPr lang="cs-CZ" smtClean="0"/>
              <a:t>‹#›</a:t>
            </a:fld>
            <a:endParaRPr lang="cs-CZ"/>
          </a:p>
        </p:txBody>
      </p:sp>
      <p:sp>
        <p:nvSpPr>
          <p:cNvPr id="9" name="Footer Placeholder 8"/>
          <p:cNvSpPr>
            <a:spLocks noGrp="1"/>
          </p:cNvSpPr>
          <p:nvPr>
            <p:ph type="ftr" sz="quarter" idx="12"/>
          </p:nvPr>
        </p:nvSpPr>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10"/>
          </p:nvPr>
        </p:nvSpPr>
        <p:spPr/>
        <p:txBody>
          <a:bodyPr/>
          <a:lstStyle/>
          <a:p>
            <a:fld id="{459BA425-9273-4F3F-8085-BE011DDB65AC}" type="datetimeFigureOut">
              <a:rPr lang="cs-CZ" smtClean="0"/>
              <a:t>30.06.2019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cs-CZ" smtClean="0"/>
              <a:t>Kliknutím lze upravit styl.</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459BA425-9273-4F3F-8085-BE011DDB65AC}" type="datetimeFigureOut">
              <a:rPr lang="cs-CZ" smtClean="0"/>
              <a:t>30.06.2019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13C7142-7E47-4F5B-BAA1-300C9EF9C3E7}" type="slidenum">
              <a:rPr lang="cs-CZ" smtClean="0"/>
              <a:t>‹#›</a:t>
            </a:fld>
            <a:endParaRPr lang="cs-CZ"/>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5" name="Date Placeholder 4"/>
          <p:cNvSpPr>
            <a:spLocks noGrp="1"/>
          </p:cNvSpPr>
          <p:nvPr>
            <p:ph type="dt" sz="half" idx="10"/>
          </p:nvPr>
        </p:nvSpPr>
        <p:spPr/>
        <p:txBody>
          <a:bodyPr/>
          <a:lstStyle/>
          <a:p>
            <a:fld id="{459BA425-9273-4F3F-8085-BE011DDB65AC}" type="datetimeFigureOut">
              <a:rPr lang="cs-CZ" smtClean="0"/>
              <a:t>30.06.2019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13C7142-7E47-4F5B-BAA1-300C9EF9C3E7}" type="slidenum">
              <a:rPr lang="cs-CZ" smtClean="0"/>
              <a:t>‹#›</a:t>
            </a:fld>
            <a:endParaRPr lang="cs-CZ"/>
          </a:p>
        </p:txBody>
      </p:sp>
      <p:sp>
        <p:nvSpPr>
          <p:cNvPr id="9" name="Content Placeholder 8"/>
          <p:cNvSpPr>
            <a:spLocks noGrp="1"/>
          </p:cNvSpPr>
          <p:nvPr>
            <p:ph sz="quarter" idx="13"/>
          </p:nvPr>
        </p:nvSpPr>
        <p:spPr>
          <a:xfrm>
            <a:off x="365760" y="1600200"/>
            <a:ext cx="4041648" cy="452628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459BA425-9273-4F3F-8085-BE011DDB65AC}" type="datetimeFigureOut">
              <a:rPr lang="cs-CZ" smtClean="0"/>
              <a:t>30.06.2019</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A13C7142-7E47-4F5B-BAA1-300C9EF9C3E7}" type="slidenum">
              <a:rPr lang="cs-CZ" smtClean="0"/>
              <a:t>‹#›</a:t>
            </a:fld>
            <a:endParaRPr lang="cs-CZ"/>
          </a:p>
        </p:txBody>
      </p:sp>
      <p:sp>
        <p:nvSpPr>
          <p:cNvPr id="11" name="Content Placeholder 10"/>
          <p:cNvSpPr>
            <a:spLocks noGrp="1"/>
          </p:cNvSpPr>
          <p:nvPr>
            <p:ph sz="quarter" idx="13"/>
          </p:nvPr>
        </p:nvSpPr>
        <p:spPr>
          <a:xfrm>
            <a:off x="457200" y="2212848"/>
            <a:ext cx="4041648" cy="391363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459BA425-9273-4F3F-8085-BE011DDB65AC}" type="datetimeFigureOut">
              <a:rPr lang="cs-CZ" smtClean="0"/>
              <a:t>30.06.2019</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9BA425-9273-4F3F-8085-BE011DDB65AC}" type="datetimeFigureOut">
              <a:rPr lang="cs-CZ" smtClean="0"/>
              <a:t>30.06.2019</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cs-CZ" smtClean="0"/>
              <a:t>Kliknutím lze upravit styl.</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459BA425-9273-4F3F-8085-BE011DDB65AC}" type="datetimeFigureOut">
              <a:rPr lang="cs-CZ" smtClean="0"/>
              <a:t>30.06.2019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cs-CZ" smtClean="0"/>
              <a:t>Kliknutím lze upravit styl.</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459BA425-9273-4F3F-8085-BE011DDB65AC}" type="datetimeFigureOut">
              <a:rPr lang="cs-CZ" smtClean="0"/>
              <a:t>30.06.2019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459BA425-9273-4F3F-8085-BE011DDB65AC}" type="datetimeFigureOut">
              <a:rPr lang="cs-CZ" smtClean="0"/>
              <a:t>30.06.2019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459BA425-9273-4F3F-8085-BE011DDB65AC}" type="datetimeFigureOut">
              <a:rPr lang="cs-CZ" smtClean="0"/>
              <a:t>30.06.2019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13C7142-7E47-4F5B-BAA1-300C9EF9C3E7}"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459BA425-9273-4F3F-8085-BE011DDB65AC}" type="datetimeFigureOut">
              <a:rPr lang="cs-CZ" smtClean="0"/>
              <a:t>30.06.2019</a:t>
            </a:fld>
            <a:endParaRPr lang="cs-CZ"/>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cs-CZ"/>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A13C7142-7E47-4F5B-BAA1-300C9EF9C3E7}" type="slidenum">
              <a:rPr lang="cs-CZ" smtClean="0"/>
              <a:t>‹#›</a:t>
            </a:fld>
            <a:endParaRPr lang="cs-CZ"/>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609601"/>
            <a:ext cx="7702624" cy="2243335"/>
          </a:xfrm>
        </p:spPr>
        <p:txBody>
          <a:bodyPr>
            <a:normAutofit/>
          </a:bodyPr>
          <a:lstStyle/>
          <a:p>
            <a:r>
              <a:rPr lang="cs-CZ" sz="5400" dirty="0" smtClean="0"/>
              <a:t>SVL JANOV </a:t>
            </a:r>
            <a:endParaRPr lang="cs-CZ" sz="5400" dirty="0"/>
          </a:p>
        </p:txBody>
      </p:sp>
      <p:sp>
        <p:nvSpPr>
          <p:cNvPr id="3" name="Podnadpis 2"/>
          <p:cNvSpPr>
            <a:spLocks noGrp="1"/>
          </p:cNvSpPr>
          <p:nvPr>
            <p:ph type="subTitle" idx="1"/>
          </p:nvPr>
        </p:nvSpPr>
        <p:spPr/>
        <p:txBody>
          <a:bodyPr>
            <a:normAutofit fontScale="92500" lnSpcReduction="20000"/>
          </a:bodyPr>
          <a:lstStyle/>
          <a:p>
            <a:r>
              <a:rPr lang="cs-CZ" sz="5600" dirty="0" smtClean="0">
                <a:solidFill>
                  <a:schemeClr val="accent2">
                    <a:lumMod val="50000"/>
                  </a:schemeClr>
                </a:solidFill>
              </a:rPr>
              <a:t>  </a:t>
            </a:r>
            <a:r>
              <a:rPr lang="cs-CZ" sz="1500" dirty="0" smtClean="0">
                <a:solidFill>
                  <a:schemeClr val="tx1"/>
                </a:solidFill>
              </a:rPr>
              <a:t>Iveta </a:t>
            </a:r>
            <a:r>
              <a:rPr lang="cs-CZ" sz="1500" dirty="0" err="1" smtClean="0">
                <a:solidFill>
                  <a:schemeClr val="tx1"/>
                </a:solidFill>
              </a:rPr>
              <a:t>Theuserová</a:t>
            </a:r>
            <a:r>
              <a:rPr lang="cs-CZ" sz="1500" dirty="0" smtClean="0">
                <a:solidFill>
                  <a:schemeClr val="tx1"/>
                </a:solidFill>
              </a:rPr>
              <a:t>, </a:t>
            </a:r>
            <a:r>
              <a:rPr lang="cs-CZ" sz="1500" dirty="0" err="1" smtClean="0">
                <a:solidFill>
                  <a:schemeClr val="tx1"/>
                </a:solidFill>
              </a:rPr>
              <a:t>DiS</a:t>
            </a:r>
            <a:r>
              <a:rPr lang="cs-CZ" sz="1500" dirty="0" smtClean="0">
                <a:solidFill>
                  <a:schemeClr val="tx1"/>
                </a:solidFill>
              </a:rPr>
              <a:t>.</a:t>
            </a:r>
          </a:p>
          <a:p>
            <a:pPr algn="l"/>
            <a:r>
              <a:rPr lang="cs-CZ" sz="1500" dirty="0" smtClean="0">
                <a:solidFill>
                  <a:schemeClr val="tx1"/>
                </a:solidFill>
              </a:rPr>
              <a:t>                                   vedoucí Sociální protidrogové poradny</a:t>
            </a:r>
          </a:p>
          <a:p>
            <a:r>
              <a:rPr lang="cs-CZ" sz="1500" dirty="0">
                <a:solidFill>
                  <a:schemeClr val="tx1"/>
                </a:solidFill>
              </a:rPr>
              <a:t> </a:t>
            </a:r>
            <a:r>
              <a:rPr lang="cs-CZ" sz="1500" dirty="0" smtClean="0">
                <a:solidFill>
                  <a:schemeClr val="tx1"/>
                </a:solidFill>
              </a:rPr>
              <a:t>         Janov (detašované pracoviště)</a:t>
            </a:r>
          </a:p>
          <a:p>
            <a:endParaRPr lang="cs-CZ" sz="1500" dirty="0" smtClean="0"/>
          </a:p>
          <a:p>
            <a:endParaRPr lang="cs-CZ" sz="1400" dirty="0" smtClean="0"/>
          </a:p>
        </p:txBody>
      </p:sp>
      <p:pic>
        <p:nvPicPr>
          <p:cNvPr id="4" name="Obrázek 3" descr="C:\Users\PC\Desktop\OPZ\_\5682931\12 Šablony a vzory pro vizuální identitu\Logo OPZ\Logo OPZ černobílé.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293096"/>
            <a:ext cx="3326765" cy="685800"/>
          </a:xfrm>
          <a:prstGeom prst="rect">
            <a:avLst/>
          </a:prstGeom>
          <a:noFill/>
          <a:ln>
            <a:noFill/>
          </a:ln>
        </p:spPr>
      </p:pic>
      <p:pic>
        <p:nvPicPr>
          <p:cNvPr id="5" name="Obrázek 4"/>
          <p:cNvPicPr/>
          <p:nvPr/>
        </p:nvPicPr>
        <p:blipFill>
          <a:blip r:embed="rId3" cstate="print">
            <a:extLst>
              <a:ext uri="{28A0092B-C50C-407E-A947-70E740481C1C}">
                <a14:useLocalDpi xmlns:a14="http://schemas.microsoft.com/office/drawing/2010/main" val="0"/>
              </a:ext>
            </a:extLst>
          </a:blip>
          <a:srcRect b="13737"/>
          <a:stretch>
            <a:fillRect/>
          </a:stretch>
        </p:blipFill>
        <p:spPr bwMode="auto">
          <a:xfrm>
            <a:off x="6444208" y="4293096"/>
            <a:ext cx="1699260" cy="503555"/>
          </a:xfrm>
          <a:prstGeom prst="rect">
            <a:avLst/>
          </a:prstGeom>
          <a:noFill/>
          <a:ln>
            <a:noFill/>
          </a:ln>
        </p:spPr>
      </p:pic>
    </p:spTree>
    <p:extLst>
      <p:ext uri="{BB962C8B-B14F-4D97-AF65-F5344CB8AC3E}">
        <p14:creationId xmlns:p14="http://schemas.microsoft.com/office/powerpoint/2010/main" val="14741355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Most k naději, </a:t>
            </a:r>
            <a:r>
              <a:rPr lang="cs-CZ" sz="4000" dirty="0" err="1" smtClean="0"/>
              <a:t>z.s</a:t>
            </a:r>
            <a:r>
              <a:rPr lang="cs-CZ" sz="4000" dirty="0" smtClean="0"/>
              <a:t>.</a:t>
            </a:r>
            <a:endParaRPr lang="cs-CZ" sz="4000" dirty="0"/>
          </a:p>
        </p:txBody>
      </p:sp>
      <p:sp>
        <p:nvSpPr>
          <p:cNvPr id="3" name="Zástupný symbol pro obsah 2"/>
          <p:cNvSpPr>
            <a:spLocks noGrp="1"/>
          </p:cNvSpPr>
          <p:nvPr>
            <p:ph idx="1"/>
          </p:nvPr>
        </p:nvSpPr>
        <p:spPr/>
        <p:txBody>
          <a:bodyPr>
            <a:normAutofit/>
          </a:bodyPr>
          <a:lstStyle/>
          <a:p>
            <a:pPr algn="just"/>
            <a:r>
              <a:rPr lang="cs-CZ" sz="1400" dirty="0">
                <a:solidFill>
                  <a:schemeClr val="tx1"/>
                </a:solidFill>
              </a:rPr>
              <a:t>Organizace Most k naději, </a:t>
            </a:r>
            <a:r>
              <a:rPr lang="cs-CZ" sz="1400" dirty="0" err="1">
                <a:solidFill>
                  <a:schemeClr val="tx1"/>
                </a:solidFill>
              </a:rPr>
              <a:t>z.s</a:t>
            </a:r>
            <a:r>
              <a:rPr lang="cs-CZ" sz="1400" dirty="0">
                <a:solidFill>
                  <a:schemeClr val="tx1"/>
                </a:solidFill>
              </a:rPr>
              <a:t>. realizuje dlouhá léta </a:t>
            </a:r>
            <a:r>
              <a:rPr lang="cs-CZ" sz="1400" dirty="0" smtClean="0">
                <a:solidFill>
                  <a:schemeClr val="tx1"/>
                </a:solidFill>
              </a:rPr>
              <a:t>registrované sociální služby sociální prevence, </a:t>
            </a:r>
            <a:r>
              <a:rPr lang="cs-CZ" sz="1400" dirty="0">
                <a:solidFill>
                  <a:schemeClr val="tx1"/>
                </a:solidFill>
              </a:rPr>
              <a:t>které jsou zaměřeny na problémové uživatele drog. Jedná se především </a:t>
            </a:r>
            <a:r>
              <a:rPr lang="cs-CZ" sz="1400" dirty="0" smtClean="0">
                <a:solidFill>
                  <a:schemeClr val="tx1"/>
                </a:solidFill>
              </a:rPr>
              <a:t/>
            </a:r>
            <a:br>
              <a:rPr lang="cs-CZ" sz="1400" dirty="0" smtClean="0">
                <a:solidFill>
                  <a:schemeClr val="tx1"/>
                </a:solidFill>
              </a:rPr>
            </a:br>
            <a:r>
              <a:rPr lang="cs-CZ" sz="1400" dirty="0" smtClean="0">
                <a:solidFill>
                  <a:schemeClr val="tx1"/>
                </a:solidFill>
              </a:rPr>
              <a:t>o </a:t>
            </a:r>
            <a:r>
              <a:rPr lang="cs-CZ" sz="1400" dirty="0">
                <a:solidFill>
                  <a:schemeClr val="tx1"/>
                </a:solidFill>
              </a:rPr>
              <a:t>realizaci terénních programů </a:t>
            </a:r>
            <a:r>
              <a:rPr lang="cs-CZ" sz="1400" dirty="0" smtClean="0">
                <a:solidFill>
                  <a:schemeClr val="tx1"/>
                </a:solidFill>
              </a:rPr>
              <a:t>a </a:t>
            </a:r>
            <a:r>
              <a:rPr lang="cs-CZ" sz="1400" dirty="0">
                <a:solidFill>
                  <a:schemeClr val="tx1"/>
                </a:solidFill>
              </a:rPr>
              <a:t>kontaktních center a to ve dvou krajích – v Ústeckém </a:t>
            </a:r>
            <a:r>
              <a:rPr lang="cs-CZ" sz="1400" dirty="0" smtClean="0">
                <a:solidFill>
                  <a:schemeClr val="tx1"/>
                </a:solidFill>
              </a:rPr>
              <a:t/>
            </a:r>
            <a:br>
              <a:rPr lang="cs-CZ" sz="1400" dirty="0" smtClean="0">
                <a:solidFill>
                  <a:schemeClr val="tx1"/>
                </a:solidFill>
              </a:rPr>
            </a:br>
            <a:r>
              <a:rPr lang="cs-CZ" sz="1400" dirty="0" smtClean="0">
                <a:solidFill>
                  <a:schemeClr val="tx1"/>
                </a:solidFill>
              </a:rPr>
              <a:t>a </a:t>
            </a:r>
            <a:r>
              <a:rPr lang="cs-CZ" sz="1400" dirty="0">
                <a:solidFill>
                  <a:schemeClr val="tx1"/>
                </a:solidFill>
              </a:rPr>
              <a:t>Libereckém. Terénní programy působí mimo jiné také ve městě Litvínov a dlouhodobě se soustředí také na</a:t>
            </a:r>
            <a:r>
              <a:rPr lang="cs-CZ" sz="1400" b="1" dirty="0">
                <a:solidFill>
                  <a:schemeClr val="tx1"/>
                </a:solidFill>
              </a:rPr>
              <a:t> vyloučenou lokalitu Litvínov – </a:t>
            </a:r>
            <a:r>
              <a:rPr lang="cs-CZ" sz="1400" b="1" dirty="0" smtClean="0">
                <a:solidFill>
                  <a:schemeClr val="tx1"/>
                </a:solidFill>
              </a:rPr>
              <a:t>Janov,</a:t>
            </a:r>
          </a:p>
          <a:p>
            <a:pPr marL="0" indent="0" algn="just">
              <a:buNone/>
            </a:pPr>
            <a:endParaRPr lang="cs-CZ" sz="1400" dirty="0">
              <a:solidFill>
                <a:schemeClr val="tx1"/>
              </a:solidFill>
            </a:endParaRPr>
          </a:p>
          <a:p>
            <a:pPr algn="just"/>
            <a:r>
              <a:rPr lang="cs-CZ" sz="1400" dirty="0" smtClean="0">
                <a:solidFill>
                  <a:schemeClr val="tx1"/>
                </a:solidFill>
              </a:rPr>
              <a:t>díky </a:t>
            </a:r>
            <a:r>
              <a:rPr lang="cs-CZ" sz="1400" dirty="0">
                <a:solidFill>
                  <a:schemeClr val="tx1"/>
                </a:solidFill>
              </a:rPr>
              <a:t>realizaci Sociální protidrogové poradny od 3/2017 jsou v Janově plně zabezpečeny služby pro uživatele drog a jejich blízké osoby. SPP je ambulantní služba a doplňuje ji terénní služba (TPP). Klient/uživatel drog, tak má zajištěno vše, co by mohl potřebovat nebo potřebuje, základní poradenství v oblasti bezpečného braní, kompletní </a:t>
            </a:r>
            <a:r>
              <a:rPr lang="cs-CZ" sz="1400" dirty="0" err="1">
                <a:solidFill>
                  <a:schemeClr val="tx1"/>
                </a:solidFill>
              </a:rPr>
              <a:t>Harm</a:t>
            </a:r>
            <a:r>
              <a:rPr lang="cs-CZ" sz="1400" dirty="0">
                <a:solidFill>
                  <a:schemeClr val="tx1"/>
                </a:solidFill>
              </a:rPr>
              <a:t> </a:t>
            </a:r>
            <a:r>
              <a:rPr lang="cs-CZ" sz="1400" dirty="0" err="1">
                <a:solidFill>
                  <a:schemeClr val="tx1"/>
                </a:solidFill>
              </a:rPr>
              <a:t>Reduction</a:t>
            </a:r>
            <a:r>
              <a:rPr lang="cs-CZ" sz="1400" dirty="0">
                <a:solidFill>
                  <a:schemeClr val="tx1"/>
                </a:solidFill>
              </a:rPr>
              <a:t>, zajištění léčby, pomoc s vyřizováním běžných záležitostí (doklady, dávky apod.), asistenční službu (doprovod), zdravotní informace atd. Stejně tak jsou zajištěny služby pro osoby, kterých se drogová problematika nějak dotýká – partneři, rodiče apod</a:t>
            </a:r>
            <a:r>
              <a:rPr lang="cs-CZ" sz="1400" dirty="0" smtClean="0">
                <a:solidFill>
                  <a:schemeClr val="tx1"/>
                </a:solidFill>
              </a:rPr>
              <a:t>.</a:t>
            </a:r>
          </a:p>
          <a:p>
            <a:pPr algn="just"/>
            <a:endParaRPr lang="cs-CZ" sz="1400" dirty="0" smtClean="0">
              <a:solidFill>
                <a:schemeClr val="tx1"/>
              </a:solidFill>
            </a:endParaRPr>
          </a:p>
          <a:p>
            <a:pPr algn="just"/>
            <a:r>
              <a:rPr lang="cs-CZ" sz="1400" dirty="0">
                <a:solidFill>
                  <a:schemeClr val="tx1"/>
                </a:solidFill>
              </a:rPr>
              <a:t>n</a:t>
            </a:r>
            <a:r>
              <a:rPr lang="cs-CZ" sz="1400" dirty="0" smtClean="0">
                <a:solidFill>
                  <a:schemeClr val="tx1"/>
                </a:solidFill>
              </a:rPr>
              <a:t>aše organizace </a:t>
            </a:r>
            <a:r>
              <a:rPr lang="cs-CZ" sz="1400" dirty="0">
                <a:solidFill>
                  <a:schemeClr val="tx1"/>
                </a:solidFill>
              </a:rPr>
              <a:t>reaguje na absenci uceleného programu primární prevence na Mostecku. Právě jsme ve fázi přípravy  uceleného programu Primární všeobecné školské primární prevence zahrnující všechny typy rizikového chování. Do konce roku 2021 bychom tento program chtěli certifikovat u Národního ústavu pro vzdělávání, který byl tímto pověřen </a:t>
            </a:r>
            <a:r>
              <a:rPr lang="cs-CZ" sz="1400" dirty="0" smtClean="0">
                <a:solidFill>
                  <a:schemeClr val="tx1"/>
                </a:solidFill>
              </a:rPr>
              <a:t>MŠMT. </a:t>
            </a:r>
            <a:endParaRPr lang="cs-CZ" sz="1400" dirty="0">
              <a:solidFill>
                <a:schemeClr val="tx1"/>
              </a:solidFill>
            </a:endParaRPr>
          </a:p>
          <a:p>
            <a:pPr algn="just"/>
            <a:endParaRPr lang="cs-CZ" sz="1400" dirty="0">
              <a:solidFill>
                <a:schemeClr val="tx1"/>
              </a:solidFill>
            </a:endParaRPr>
          </a:p>
          <a:p>
            <a:endParaRPr lang="cs-CZ" dirty="0" smtClean="0"/>
          </a:p>
          <a:p>
            <a:pPr marL="0" indent="0">
              <a:buNone/>
            </a:pPr>
            <a:endParaRPr lang="cs-CZ" dirty="0"/>
          </a:p>
        </p:txBody>
      </p:sp>
    </p:spTree>
    <p:extLst>
      <p:ext uri="{BB962C8B-B14F-4D97-AF65-F5344CB8AC3E}">
        <p14:creationId xmlns:p14="http://schemas.microsoft.com/office/powerpoint/2010/main" val="2855435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Krize v  lokalitě Janov</a:t>
            </a:r>
            <a:endParaRPr lang="cs-CZ" sz="4000" dirty="0"/>
          </a:p>
        </p:txBody>
      </p:sp>
      <p:sp>
        <p:nvSpPr>
          <p:cNvPr id="3" name="Zástupný symbol pro obsah 2"/>
          <p:cNvSpPr>
            <a:spLocks noGrp="1"/>
          </p:cNvSpPr>
          <p:nvPr>
            <p:ph idx="1"/>
          </p:nvPr>
        </p:nvSpPr>
        <p:spPr/>
        <p:txBody>
          <a:bodyPr>
            <a:normAutofit lnSpcReduction="10000"/>
          </a:bodyPr>
          <a:lstStyle/>
          <a:p>
            <a:pPr algn="just"/>
            <a:r>
              <a:rPr lang="cs-CZ" sz="1400" dirty="0">
                <a:solidFill>
                  <a:schemeClr val="tx1"/>
                </a:solidFill>
              </a:rPr>
              <a:t>Sídliště Janov v Litvínově je se svými zhruba 4500 obyvateli největší sociálně vyloučenou lokalitou  a nejviditelnějším příkladem důsledků obchodu s chudobou v ČR. Obyvatelstvo sídliště představuje zhruba pětinu populace </a:t>
            </a:r>
            <a:r>
              <a:rPr lang="cs-CZ" sz="1400" dirty="0" smtClean="0">
                <a:solidFill>
                  <a:schemeClr val="tx1"/>
                </a:solidFill>
              </a:rPr>
              <a:t>Litvínova, což odpovídá celkovému počtu cca 24 000 obyvatel města Litvínov. Zhruba 70 - </a:t>
            </a:r>
            <a:r>
              <a:rPr lang="cs-CZ" sz="1400" dirty="0">
                <a:solidFill>
                  <a:schemeClr val="tx1"/>
                </a:solidFill>
              </a:rPr>
              <a:t>80%  obyvatel v lokalitě jsou </a:t>
            </a:r>
            <a:r>
              <a:rPr lang="cs-CZ" sz="1400" dirty="0" smtClean="0">
                <a:solidFill>
                  <a:schemeClr val="tx1"/>
                </a:solidFill>
              </a:rPr>
              <a:t>Romové,</a:t>
            </a:r>
            <a:endParaRPr lang="cs-CZ" sz="1400" dirty="0">
              <a:solidFill>
                <a:schemeClr val="tx1"/>
              </a:solidFill>
            </a:endParaRPr>
          </a:p>
          <a:p>
            <a:pPr marL="0" indent="0" algn="just">
              <a:buNone/>
            </a:pPr>
            <a:endParaRPr lang="cs-CZ" sz="1400" dirty="0">
              <a:solidFill>
                <a:schemeClr val="tx1"/>
              </a:solidFill>
            </a:endParaRPr>
          </a:p>
          <a:p>
            <a:pPr algn="just"/>
            <a:r>
              <a:rPr lang="cs-CZ" sz="1400" dirty="0">
                <a:solidFill>
                  <a:schemeClr val="tx1"/>
                </a:solidFill>
              </a:rPr>
              <a:t>n</a:t>
            </a:r>
            <a:r>
              <a:rPr lang="cs-CZ" sz="1400" dirty="0" smtClean="0">
                <a:solidFill>
                  <a:schemeClr val="tx1"/>
                </a:solidFill>
              </a:rPr>
              <a:t>a </a:t>
            </a:r>
            <a:r>
              <a:rPr lang="cs-CZ" sz="1400" dirty="0">
                <a:solidFill>
                  <a:schemeClr val="tx1"/>
                </a:solidFill>
              </a:rPr>
              <a:t>sídlišti je celkem 27 panelových bytových domů, z toho 4 jsou určené k demolici, 8 je opuštěných a 5 zazděných. Tři velké bytové domy jsou odpojené od </a:t>
            </a:r>
            <a:r>
              <a:rPr lang="cs-CZ" sz="1400" dirty="0" smtClean="0">
                <a:solidFill>
                  <a:schemeClr val="tx1"/>
                </a:solidFill>
              </a:rPr>
              <a:t> médií, </a:t>
            </a:r>
            <a:r>
              <a:rPr lang="cs-CZ" sz="1400" dirty="0">
                <a:solidFill>
                  <a:schemeClr val="tx1"/>
                </a:solidFill>
              </a:rPr>
              <a:t>především od tepla a teplé </a:t>
            </a:r>
            <a:r>
              <a:rPr lang="cs-CZ" sz="1400" dirty="0" smtClean="0">
                <a:solidFill>
                  <a:schemeClr val="tx1"/>
                </a:solidFill>
              </a:rPr>
              <a:t>vody, </a:t>
            </a:r>
            <a:endParaRPr lang="cs-CZ" sz="1400" dirty="0">
              <a:solidFill>
                <a:schemeClr val="tx1"/>
              </a:solidFill>
            </a:endParaRPr>
          </a:p>
          <a:p>
            <a:pPr algn="just"/>
            <a:endParaRPr lang="cs-CZ" sz="1400" dirty="0">
              <a:solidFill>
                <a:schemeClr val="tx1"/>
              </a:solidFill>
            </a:endParaRPr>
          </a:p>
          <a:p>
            <a:pPr algn="just"/>
            <a:r>
              <a:rPr lang="cs-CZ" sz="1400" dirty="0">
                <a:solidFill>
                  <a:schemeClr val="tx1"/>
                </a:solidFill>
              </a:rPr>
              <a:t>n</a:t>
            </a:r>
            <a:r>
              <a:rPr lang="cs-CZ" sz="1400" dirty="0" smtClean="0">
                <a:solidFill>
                  <a:schemeClr val="tx1"/>
                </a:solidFill>
              </a:rPr>
              <a:t>ájem </a:t>
            </a:r>
            <a:r>
              <a:rPr lang="cs-CZ" sz="1400" dirty="0">
                <a:solidFill>
                  <a:schemeClr val="tx1"/>
                </a:solidFill>
              </a:rPr>
              <a:t>v lokalitě se pohybuje v průměru kolem </a:t>
            </a:r>
            <a:r>
              <a:rPr lang="cs-CZ" sz="1400" dirty="0" smtClean="0">
                <a:solidFill>
                  <a:schemeClr val="tx1"/>
                </a:solidFill>
              </a:rPr>
              <a:t>10 -12 </a:t>
            </a:r>
            <a:r>
              <a:rPr lang="cs-CZ" sz="1400" dirty="0">
                <a:solidFill>
                  <a:schemeClr val="tx1"/>
                </a:solidFill>
              </a:rPr>
              <a:t>tisíc Kč za běžný byt (často se jedná o nerekonstruované holobyty bez jakéhokoliv vybavení, v některých bytových domech  </a:t>
            </a:r>
            <a:r>
              <a:rPr lang="cs-CZ" sz="1400" dirty="0" smtClean="0">
                <a:solidFill>
                  <a:schemeClr val="tx1"/>
                </a:solidFill>
              </a:rPr>
              <a:t/>
            </a:r>
            <a:br>
              <a:rPr lang="cs-CZ" sz="1400" dirty="0" smtClean="0">
                <a:solidFill>
                  <a:schemeClr val="tx1"/>
                </a:solidFill>
              </a:rPr>
            </a:br>
            <a:r>
              <a:rPr lang="cs-CZ" sz="1400" dirty="0" smtClean="0">
                <a:solidFill>
                  <a:schemeClr val="tx1"/>
                </a:solidFill>
              </a:rPr>
              <a:t>z úsporou teplé vody,</a:t>
            </a:r>
          </a:p>
          <a:p>
            <a:pPr algn="just"/>
            <a:endParaRPr lang="cs-CZ" sz="1400" dirty="0">
              <a:solidFill>
                <a:schemeClr val="tx1"/>
              </a:solidFill>
            </a:endParaRPr>
          </a:p>
          <a:p>
            <a:pPr algn="just"/>
            <a:r>
              <a:rPr lang="cs-CZ" sz="1400" dirty="0">
                <a:solidFill>
                  <a:schemeClr val="tx1"/>
                </a:solidFill>
              </a:rPr>
              <a:t>v</a:t>
            </a:r>
            <a:r>
              <a:rPr lang="cs-CZ" sz="1400" dirty="0" smtClean="0">
                <a:solidFill>
                  <a:schemeClr val="tx1"/>
                </a:solidFill>
              </a:rPr>
              <a:t> bytových </a:t>
            </a:r>
            <a:r>
              <a:rPr lang="cs-CZ" sz="1400" dirty="0">
                <a:solidFill>
                  <a:schemeClr val="tx1"/>
                </a:solidFill>
              </a:rPr>
              <a:t>domech v lokalitě je zvýšený výskyt hmyzu (štěnic, švábů, vší) </a:t>
            </a:r>
            <a:br>
              <a:rPr lang="cs-CZ" sz="1400" dirty="0">
                <a:solidFill>
                  <a:schemeClr val="tx1"/>
                </a:solidFill>
              </a:rPr>
            </a:br>
            <a:r>
              <a:rPr lang="cs-CZ" sz="1400" dirty="0">
                <a:solidFill>
                  <a:schemeClr val="tx1"/>
                </a:solidFill>
              </a:rPr>
              <a:t>a hlodavců. Problémem je i zápach a šíření plísní, což je obvykle způsobeno hromaděním odpadu v opuštěných domech, nebo celkovým špatným technickým stavem bytového </a:t>
            </a:r>
            <a:r>
              <a:rPr lang="cs-CZ" sz="1400" dirty="0" smtClean="0">
                <a:solidFill>
                  <a:schemeClr val="tx1"/>
                </a:solidFill>
              </a:rPr>
              <a:t>domu, </a:t>
            </a:r>
          </a:p>
          <a:p>
            <a:pPr marL="0" indent="0" algn="just">
              <a:buNone/>
            </a:pPr>
            <a:endParaRPr lang="cs-CZ" sz="1400" dirty="0">
              <a:solidFill>
                <a:schemeClr val="tx1"/>
              </a:solidFill>
            </a:endParaRPr>
          </a:p>
          <a:p>
            <a:pPr algn="just"/>
            <a:r>
              <a:rPr lang="cs-CZ" sz="1400" dirty="0">
                <a:solidFill>
                  <a:schemeClr val="tx1"/>
                </a:solidFill>
              </a:rPr>
              <a:t>o</a:t>
            </a:r>
            <a:r>
              <a:rPr lang="cs-CZ" sz="1400" dirty="0" smtClean="0">
                <a:solidFill>
                  <a:schemeClr val="tx1"/>
                </a:solidFill>
              </a:rPr>
              <a:t>puštěné </a:t>
            </a:r>
            <a:r>
              <a:rPr lang="cs-CZ" sz="1400" dirty="0">
                <a:solidFill>
                  <a:schemeClr val="tx1"/>
                </a:solidFill>
              </a:rPr>
              <a:t>a nezabezpečené domy představují vážné riziko úrazu pro děti </a:t>
            </a:r>
            <a:br>
              <a:rPr lang="cs-CZ" sz="1400" dirty="0">
                <a:solidFill>
                  <a:schemeClr val="tx1"/>
                </a:solidFill>
              </a:rPr>
            </a:br>
            <a:r>
              <a:rPr lang="cs-CZ" sz="1400" dirty="0">
                <a:solidFill>
                  <a:schemeClr val="tx1"/>
                </a:solidFill>
              </a:rPr>
              <a:t>a mládež, jsou navíc terčem vandalismu a majetkové trestné činnosti. Dochází </a:t>
            </a:r>
            <a:r>
              <a:rPr lang="cs-CZ" sz="1400" dirty="0" smtClean="0">
                <a:solidFill>
                  <a:schemeClr val="tx1"/>
                </a:solidFill>
              </a:rPr>
              <a:t/>
            </a:r>
            <a:br>
              <a:rPr lang="cs-CZ" sz="1400" dirty="0" smtClean="0">
                <a:solidFill>
                  <a:schemeClr val="tx1"/>
                </a:solidFill>
              </a:rPr>
            </a:br>
            <a:r>
              <a:rPr lang="cs-CZ" sz="1400" dirty="0" smtClean="0">
                <a:solidFill>
                  <a:schemeClr val="tx1"/>
                </a:solidFill>
              </a:rPr>
              <a:t>k </a:t>
            </a:r>
            <a:r>
              <a:rPr lang="cs-CZ" sz="1400" dirty="0">
                <a:solidFill>
                  <a:schemeClr val="tx1"/>
                </a:solidFill>
              </a:rPr>
              <a:t>vykrádání a devastaci vybavení opuštěných bytových jednotek a domu. </a:t>
            </a:r>
          </a:p>
          <a:p>
            <a:pPr algn="just"/>
            <a:endParaRPr lang="cs-CZ" sz="1400" dirty="0" smtClean="0">
              <a:solidFill>
                <a:schemeClr val="tx1"/>
              </a:solidFill>
            </a:endParaRPr>
          </a:p>
          <a:p>
            <a:pPr algn="just"/>
            <a:endParaRPr lang="cs-CZ" sz="1400" dirty="0" smtClean="0">
              <a:solidFill>
                <a:schemeClr val="tx1"/>
              </a:solidFill>
            </a:endParaRPr>
          </a:p>
          <a:p>
            <a:pPr algn="just"/>
            <a:endParaRPr lang="cs-CZ" sz="1400" dirty="0" smtClean="0">
              <a:solidFill>
                <a:schemeClr val="tx1"/>
              </a:solidFill>
            </a:endParaRPr>
          </a:p>
          <a:p>
            <a:pPr algn="just"/>
            <a:endParaRPr lang="cs-CZ" sz="1900" dirty="0">
              <a:solidFill>
                <a:schemeClr val="tx1"/>
              </a:solidFill>
            </a:endParaRPr>
          </a:p>
          <a:p>
            <a:pPr algn="just"/>
            <a:endParaRPr lang="cs-CZ" sz="1900" dirty="0">
              <a:solidFill>
                <a:schemeClr val="tx1"/>
              </a:solidFill>
            </a:endParaRPr>
          </a:p>
          <a:p>
            <a:endParaRPr lang="cs-CZ" dirty="0"/>
          </a:p>
        </p:txBody>
      </p:sp>
    </p:spTree>
    <p:extLst>
      <p:ext uri="{BB962C8B-B14F-4D97-AF65-F5344CB8AC3E}">
        <p14:creationId xmlns:p14="http://schemas.microsoft.com/office/powerpoint/2010/main" val="32431319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Fotodokumentace </a:t>
            </a:r>
            <a:endParaRPr lang="cs-CZ" dirty="0"/>
          </a:p>
        </p:txBody>
      </p:sp>
      <p:pic>
        <p:nvPicPr>
          <p:cNvPr id="6" name="image4.jpg"/>
          <p:cNvPicPr>
            <a:picLocks noGrp="1"/>
          </p:cNvPicPr>
          <p:nvPr>
            <p:ph idx="1"/>
          </p:nvPr>
        </p:nvPicPr>
        <p:blipFill>
          <a:blip r:embed="rId2"/>
          <a:srcRect/>
          <a:stretch>
            <a:fillRect/>
          </a:stretch>
        </p:blipFill>
        <p:spPr>
          <a:xfrm>
            <a:off x="749808" y="1988840"/>
            <a:ext cx="3318136" cy="2232248"/>
          </a:xfrm>
          <a:prstGeom prst="rect">
            <a:avLst/>
          </a:prstGeom>
          <a:ln/>
        </p:spPr>
      </p:pic>
      <p:pic>
        <p:nvPicPr>
          <p:cNvPr id="7" name="image2.jpg"/>
          <p:cNvPicPr>
            <a:picLocks/>
          </p:cNvPicPr>
          <p:nvPr/>
        </p:nvPicPr>
        <p:blipFill>
          <a:blip r:embed="rId3"/>
          <a:srcRect/>
          <a:stretch>
            <a:fillRect/>
          </a:stretch>
        </p:blipFill>
        <p:spPr>
          <a:xfrm>
            <a:off x="4552758" y="2060848"/>
            <a:ext cx="3331610" cy="2160240"/>
          </a:xfrm>
          <a:prstGeom prst="rect">
            <a:avLst/>
          </a:prstGeom>
          <a:ln/>
        </p:spPr>
      </p:pic>
      <p:pic>
        <p:nvPicPr>
          <p:cNvPr id="8" name="image5.jpg" descr="C:\Users\fridrich\Desktop\data pro p.Beňáka\fotografie z Janova\Třebušická ulice po sérii požárů.jpg"/>
          <p:cNvPicPr>
            <a:picLocks/>
          </p:cNvPicPr>
          <p:nvPr/>
        </p:nvPicPr>
        <p:blipFill>
          <a:blip r:embed="rId4"/>
          <a:srcRect/>
          <a:stretch>
            <a:fillRect/>
          </a:stretch>
        </p:blipFill>
        <p:spPr>
          <a:xfrm>
            <a:off x="749808" y="4293096"/>
            <a:ext cx="3291239" cy="2513832"/>
          </a:xfrm>
          <a:prstGeom prst="rect">
            <a:avLst/>
          </a:prstGeom>
          <a:ln/>
        </p:spPr>
      </p:pic>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000" y="4271870"/>
            <a:ext cx="3312368" cy="2484276"/>
          </a:xfrm>
          <a:prstGeom prst="rect">
            <a:avLst/>
          </a:prstGeom>
        </p:spPr>
      </p:pic>
    </p:spTree>
    <p:extLst>
      <p:ext uri="{BB962C8B-B14F-4D97-AF65-F5344CB8AC3E}">
        <p14:creationId xmlns:p14="http://schemas.microsoft.com/office/powerpoint/2010/main" val="4030628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a:t>Příčiny krizové situace </a:t>
            </a:r>
            <a:r>
              <a:rPr lang="cs-CZ" sz="4000" dirty="0" smtClean="0"/>
              <a:t>v Janově </a:t>
            </a:r>
            <a:endParaRPr lang="cs-CZ" sz="4000" dirty="0"/>
          </a:p>
        </p:txBody>
      </p:sp>
      <p:sp>
        <p:nvSpPr>
          <p:cNvPr id="3" name="Zástupný symbol pro obsah 2"/>
          <p:cNvSpPr>
            <a:spLocks noGrp="1"/>
          </p:cNvSpPr>
          <p:nvPr>
            <p:ph idx="1"/>
          </p:nvPr>
        </p:nvSpPr>
        <p:spPr/>
        <p:txBody>
          <a:bodyPr>
            <a:normAutofit/>
          </a:bodyPr>
          <a:lstStyle/>
          <a:p>
            <a:pPr algn="just"/>
            <a:r>
              <a:rPr lang="cs-CZ" sz="1400" dirty="0">
                <a:solidFill>
                  <a:schemeClr val="tx1"/>
                </a:solidFill>
              </a:rPr>
              <a:t>Privatizace bytového fondu na sídlišti vytvořila podmínky pro realitní spekulace velkého rozsahu, z nichž </a:t>
            </a:r>
            <a:r>
              <a:rPr lang="cs-CZ" sz="1400" dirty="0" smtClean="0">
                <a:solidFill>
                  <a:schemeClr val="tx1"/>
                </a:solidFill>
              </a:rPr>
              <a:t>profitovaly společnosti </a:t>
            </a:r>
            <a:r>
              <a:rPr lang="cs-CZ" sz="1400" dirty="0">
                <a:solidFill>
                  <a:schemeClr val="tx1"/>
                </a:solidFill>
              </a:rPr>
              <a:t>zejména </a:t>
            </a:r>
            <a:r>
              <a:rPr lang="cs-CZ" sz="1400" dirty="0" smtClean="0">
                <a:solidFill>
                  <a:schemeClr val="tx1"/>
                </a:solidFill>
              </a:rPr>
              <a:t>CPI a </a:t>
            </a:r>
            <a:r>
              <a:rPr lang="cs-CZ" sz="1400" dirty="0">
                <a:solidFill>
                  <a:schemeClr val="tx1"/>
                </a:solidFill>
              </a:rPr>
              <a:t>SBD Krušnohor (dále jen SBDK). Zbytek bytového fondu je ve vlastnictví/správě širokého spektra dalších aktérů (fyzických i právnických osob, včetně osob ze zahraničí), z nichž někteří fungují jen jako prostředníci a jiní jsou trvale </a:t>
            </a:r>
            <a:r>
              <a:rPr lang="cs-CZ" sz="1400" dirty="0" smtClean="0">
                <a:solidFill>
                  <a:schemeClr val="tx1"/>
                </a:solidFill>
              </a:rPr>
              <a:t>nedosažitelní,</a:t>
            </a:r>
            <a:endParaRPr lang="cs-CZ" sz="1400" dirty="0">
              <a:solidFill>
                <a:schemeClr val="tx1"/>
              </a:solidFill>
            </a:endParaRPr>
          </a:p>
          <a:p>
            <a:pPr algn="just"/>
            <a:endParaRPr lang="cs-CZ" sz="1400" dirty="0">
              <a:solidFill>
                <a:schemeClr val="tx1"/>
              </a:solidFill>
            </a:endParaRPr>
          </a:p>
          <a:p>
            <a:pPr algn="just"/>
            <a:r>
              <a:rPr lang="cs-CZ" sz="1400" dirty="0">
                <a:solidFill>
                  <a:schemeClr val="tx1"/>
                </a:solidFill>
              </a:rPr>
              <a:t>n</a:t>
            </a:r>
            <a:r>
              <a:rPr lang="cs-CZ" sz="1400" dirty="0" smtClean="0">
                <a:solidFill>
                  <a:schemeClr val="tx1"/>
                </a:solidFill>
              </a:rPr>
              <a:t>ízké </a:t>
            </a:r>
            <a:r>
              <a:rPr lang="cs-CZ" sz="1400" dirty="0">
                <a:solidFill>
                  <a:schemeClr val="tx1"/>
                </a:solidFill>
              </a:rPr>
              <a:t>prodejní ceny bytů při privatizaci a možnost získat vyšší nájmy pokryté dávkami na bydlení vytvořily příležitost pro obchod s chudobou s velmi krátkou návratností vložených investic. Správcovské společnosti, které pro SVJ mají vykonávat agendu evidence plateb a upomínání dlužných částek, v tomto zjevně selhávají a SVJ se v důsledku obchodu </a:t>
            </a:r>
            <a:r>
              <a:rPr lang="cs-CZ" sz="1400" dirty="0" smtClean="0">
                <a:solidFill>
                  <a:schemeClr val="tx1"/>
                </a:solidFill>
              </a:rPr>
              <a:t/>
            </a:r>
            <a:br>
              <a:rPr lang="cs-CZ" sz="1400" dirty="0" smtClean="0">
                <a:solidFill>
                  <a:schemeClr val="tx1"/>
                </a:solidFill>
              </a:rPr>
            </a:br>
            <a:r>
              <a:rPr lang="cs-CZ" sz="1400" dirty="0" smtClean="0">
                <a:solidFill>
                  <a:schemeClr val="tx1"/>
                </a:solidFill>
              </a:rPr>
              <a:t>s </a:t>
            </a:r>
            <a:r>
              <a:rPr lang="cs-CZ" sz="1400" dirty="0">
                <a:solidFill>
                  <a:schemeClr val="tx1"/>
                </a:solidFill>
              </a:rPr>
              <a:t>chudobou dostávají do nepřekonatelné dluhové </a:t>
            </a:r>
            <a:r>
              <a:rPr lang="cs-CZ" sz="1400" dirty="0" smtClean="0">
                <a:solidFill>
                  <a:schemeClr val="tx1"/>
                </a:solidFill>
              </a:rPr>
              <a:t>pasti, </a:t>
            </a:r>
            <a:endParaRPr lang="cs-CZ" sz="1400" dirty="0">
              <a:solidFill>
                <a:schemeClr val="tx1"/>
              </a:solidFill>
            </a:endParaRPr>
          </a:p>
          <a:p>
            <a:pPr algn="just"/>
            <a:endParaRPr lang="cs-CZ" sz="1400" dirty="0">
              <a:solidFill>
                <a:schemeClr val="tx1"/>
              </a:solidFill>
            </a:endParaRPr>
          </a:p>
          <a:p>
            <a:pPr algn="just"/>
            <a:r>
              <a:rPr lang="sk-SK" sz="1400" dirty="0" err="1">
                <a:solidFill>
                  <a:schemeClr val="tx1"/>
                </a:solidFill>
              </a:rPr>
              <a:t>n</a:t>
            </a:r>
            <a:r>
              <a:rPr lang="sk-SK" sz="1400" dirty="0" err="1" smtClean="0">
                <a:solidFill>
                  <a:schemeClr val="tx1"/>
                </a:solidFill>
              </a:rPr>
              <a:t>ejvýraznější</a:t>
            </a:r>
            <a:r>
              <a:rPr lang="sk-SK" sz="1400" dirty="0" smtClean="0">
                <a:solidFill>
                  <a:schemeClr val="tx1"/>
                </a:solidFill>
              </a:rPr>
              <a:t> </a:t>
            </a:r>
            <a:r>
              <a:rPr lang="sk-SK" sz="1400" dirty="0">
                <a:solidFill>
                  <a:schemeClr val="tx1"/>
                </a:solidFill>
              </a:rPr>
              <a:t>projevy současné krize se začaly objevovat na podzim roku 2017, kdy </a:t>
            </a:r>
            <a:r>
              <a:rPr lang="sk-SK" sz="1400" dirty="0" smtClean="0">
                <a:solidFill>
                  <a:schemeClr val="tx1"/>
                </a:solidFill>
              </a:rPr>
              <a:t>začalo vypovězovat </a:t>
            </a:r>
            <a:r>
              <a:rPr lang="sk-SK" sz="1400" dirty="0">
                <a:solidFill>
                  <a:schemeClr val="tx1"/>
                </a:solidFill>
              </a:rPr>
              <a:t>SBDK </a:t>
            </a:r>
            <a:r>
              <a:rPr lang="sk-SK" sz="1400" dirty="0" smtClean="0">
                <a:solidFill>
                  <a:schemeClr val="tx1"/>
                </a:solidFill>
              </a:rPr>
              <a:t> domům smlouvy </a:t>
            </a:r>
            <a:r>
              <a:rPr lang="sk-SK" sz="1400" dirty="0">
                <a:solidFill>
                  <a:schemeClr val="tx1"/>
                </a:solidFill>
              </a:rPr>
              <a:t>o správě </a:t>
            </a:r>
            <a:r>
              <a:rPr lang="sk-SK" sz="1400" dirty="0" smtClean="0">
                <a:solidFill>
                  <a:schemeClr val="tx1"/>
                </a:solidFill>
              </a:rPr>
              <a:t>nemovitostí. Tento </a:t>
            </a:r>
            <a:r>
              <a:rPr lang="sk-SK" sz="1400" dirty="0">
                <a:solidFill>
                  <a:schemeClr val="tx1"/>
                </a:solidFill>
              </a:rPr>
              <a:t>krok odůvodnilo dluhy SVJ na platbách za správu domu, které však nebyly nijak zdokumentovány a není tak jasné ani to, jak mohl správce bytového domu dopustit jejich vznik a nárůst do neudržitelné výše</a:t>
            </a:r>
            <a:r>
              <a:rPr lang="sk-SK" sz="1400" dirty="0" smtClean="0">
                <a:solidFill>
                  <a:schemeClr val="tx1"/>
                </a:solidFill>
              </a:rPr>
              <a:t>.</a:t>
            </a:r>
          </a:p>
          <a:p>
            <a:pPr algn="just"/>
            <a:endParaRPr lang="sk-SK" sz="1400" dirty="0">
              <a:solidFill>
                <a:schemeClr val="tx1"/>
              </a:solidFill>
            </a:endParaRPr>
          </a:p>
          <a:p>
            <a:pPr algn="just"/>
            <a:endParaRPr lang="sk-SK" sz="1400" dirty="0">
              <a:solidFill>
                <a:schemeClr val="tx1"/>
              </a:solidFill>
            </a:endParaRPr>
          </a:p>
          <a:p>
            <a:pPr algn="just"/>
            <a:endParaRPr lang="cs-CZ" dirty="0"/>
          </a:p>
        </p:txBody>
      </p:sp>
    </p:spTree>
    <p:extLst>
      <p:ext uri="{BB962C8B-B14F-4D97-AF65-F5344CB8AC3E}">
        <p14:creationId xmlns:p14="http://schemas.microsoft.com/office/powerpoint/2010/main" val="10826480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Důsledky krizové situace v SVL </a:t>
            </a:r>
            <a:endParaRPr lang="cs-CZ" sz="4000" dirty="0"/>
          </a:p>
        </p:txBody>
      </p:sp>
      <p:sp>
        <p:nvSpPr>
          <p:cNvPr id="3" name="Zástupný symbol pro obsah 2"/>
          <p:cNvSpPr>
            <a:spLocks noGrp="1"/>
          </p:cNvSpPr>
          <p:nvPr>
            <p:ph idx="1"/>
          </p:nvPr>
        </p:nvSpPr>
        <p:spPr/>
        <p:txBody>
          <a:bodyPr>
            <a:normAutofit/>
          </a:bodyPr>
          <a:lstStyle/>
          <a:p>
            <a:r>
              <a:rPr lang="cs-CZ" sz="1400" dirty="0" smtClean="0">
                <a:solidFill>
                  <a:schemeClr val="tx1"/>
                </a:solidFill>
              </a:rPr>
              <a:t>Vysoká koncentrace početných sociálně slabých rodin a osob,</a:t>
            </a:r>
          </a:p>
          <a:p>
            <a:r>
              <a:rPr lang="cs-CZ" sz="1400" dirty="0">
                <a:solidFill>
                  <a:schemeClr val="tx1"/>
                </a:solidFill>
              </a:rPr>
              <a:t>v</a:t>
            </a:r>
            <a:r>
              <a:rPr lang="cs-CZ" sz="1400" dirty="0" smtClean="0">
                <a:solidFill>
                  <a:schemeClr val="tx1"/>
                </a:solidFill>
              </a:rPr>
              <a:t>ysoká míra migrací v rámci lokality,</a:t>
            </a:r>
          </a:p>
          <a:p>
            <a:pPr marL="342900" lvl="1" indent="-342900">
              <a:buFont typeface="Arial" pitchFamily="34" charset="0"/>
              <a:buChar char="•"/>
            </a:pPr>
            <a:r>
              <a:rPr lang="cs-CZ" sz="1400" dirty="0" smtClean="0">
                <a:solidFill>
                  <a:schemeClr val="tx1"/>
                </a:solidFill>
              </a:rPr>
              <a:t> nekalé praktiky majitelů</a:t>
            </a:r>
            <a:r>
              <a:rPr lang="cs-CZ" sz="1400" dirty="0">
                <a:solidFill>
                  <a:schemeClr val="tx1"/>
                </a:solidFill>
              </a:rPr>
              <a:t>, pronajímatelů a správců těžících ze zvýšené zranitelnosti </a:t>
            </a:r>
            <a:r>
              <a:rPr lang="cs-CZ" sz="1400" dirty="0" smtClean="0">
                <a:solidFill>
                  <a:schemeClr val="tx1"/>
                </a:solidFill>
              </a:rPr>
              <a:t>nájemníků a jejich  beztrestnost, </a:t>
            </a:r>
          </a:p>
          <a:p>
            <a:pPr marL="342900" lvl="1" indent="-342900">
              <a:buFont typeface="Arial" pitchFamily="34" charset="0"/>
              <a:buChar char="•"/>
            </a:pPr>
            <a:r>
              <a:rPr lang="cs-CZ" sz="1400" dirty="0">
                <a:solidFill>
                  <a:schemeClr val="tx1"/>
                </a:solidFill>
              </a:rPr>
              <a:t>a</a:t>
            </a:r>
            <a:r>
              <a:rPr lang="cs-CZ" sz="1400" dirty="0" smtClean="0">
                <a:solidFill>
                  <a:schemeClr val="tx1"/>
                </a:solidFill>
              </a:rPr>
              <a:t>bsence </a:t>
            </a:r>
            <a:r>
              <a:rPr lang="cs-CZ" sz="1400" dirty="0">
                <a:solidFill>
                  <a:schemeClr val="tx1"/>
                </a:solidFill>
              </a:rPr>
              <a:t>bytového fondu v </a:t>
            </a:r>
            <a:r>
              <a:rPr lang="cs-CZ" sz="1400" dirty="0" smtClean="0">
                <a:solidFill>
                  <a:schemeClr val="tx1"/>
                </a:solidFill>
              </a:rPr>
              <a:t>lokalitě,</a:t>
            </a:r>
            <a:endParaRPr lang="cs-CZ" sz="1400" dirty="0">
              <a:solidFill>
                <a:schemeClr val="tx1"/>
              </a:solidFill>
            </a:endParaRPr>
          </a:p>
          <a:p>
            <a:pPr marL="342900" lvl="1" indent="-342900">
              <a:buFont typeface="Arial" pitchFamily="34" charset="0"/>
              <a:buChar char="•"/>
            </a:pPr>
            <a:r>
              <a:rPr lang="cs-CZ" sz="1400" dirty="0">
                <a:solidFill>
                  <a:schemeClr val="tx1"/>
                </a:solidFill>
              </a:rPr>
              <a:t>v</a:t>
            </a:r>
            <a:r>
              <a:rPr lang="cs-CZ" sz="1400" dirty="0" smtClean="0">
                <a:solidFill>
                  <a:schemeClr val="tx1"/>
                </a:solidFill>
              </a:rPr>
              <a:t>ysoká míra nezaměstnanosti, velmi nízká finanční gramotnost – spirála zadluženosti rodin, ze které není úniku,</a:t>
            </a:r>
          </a:p>
          <a:p>
            <a:pPr marL="342900" lvl="1" indent="-342900">
              <a:buFont typeface="Arial" pitchFamily="34" charset="0"/>
              <a:buChar char="•"/>
            </a:pPr>
            <a:r>
              <a:rPr lang="cs-CZ" sz="1400" dirty="0">
                <a:solidFill>
                  <a:schemeClr val="tx1"/>
                </a:solidFill>
              </a:rPr>
              <a:t>s</a:t>
            </a:r>
            <a:r>
              <a:rPr lang="cs-CZ" sz="1400" dirty="0" smtClean="0">
                <a:solidFill>
                  <a:schemeClr val="tx1"/>
                </a:solidFill>
              </a:rPr>
              <a:t>ousedské konflikty, sociální napětí,</a:t>
            </a:r>
          </a:p>
          <a:p>
            <a:pPr marL="342900" lvl="1" indent="-342900">
              <a:buFont typeface="Arial" pitchFamily="34" charset="0"/>
              <a:buChar char="•"/>
            </a:pPr>
            <a:r>
              <a:rPr lang="cs-CZ" sz="1400" dirty="0">
                <a:solidFill>
                  <a:schemeClr val="tx1"/>
                </a:solidFill>
              </a:rPr>
              <a:t>š</a:t>
            </a:r>
            <a:r>
              <a:rPr lang="cs-CZ" sz="1400" dirty="0" smtClean="0">
                <a:solidFill>
                  <a:schemeClr val="tx1"/>
                </a:solidFill>
              </a:rPr>
              <a:t>patná rodinná a sociální  situace rodin, chudoba,</a:t>
            </a:r>
          </a:p>
          <a:p>
            <a:pPr marL="342900" lvl="1" indent="-342900">
              <a:buFont typeface="Arial" pitchFamily="34" charset="0"/>
              <a:buChar char="•"/>
            </a:pPr>
            <a:r>
              <a:rPr lang="cs-CZ" sz="1400" dirty="0">
                <a:solidFill>
                  <a:schemeClr val="tx1"/>
                </a:solidFill>
              </a:rPr>
              <a:t>a</a:t>
            </a:r>
            <a:r>
              <a:rPr lang="cs-CZ" sz="1400" dirty="0" smtClean="0">
                <a:solidFill>
                  <a:schemeClr val="tx1"/>
                </a:solidFill>
              </a:rPr>
              <a:t>bsence pozitivních vzorů v rodině, snížený důraz na vzdělávání,</a:t>
            </a:r>
          </a:p>
          <a:p>
            <a:pPr marL="342900" lvl="1" indent="-342900">
              <a:buFont typeface="Arial" pitchFamily="34" charset="0"/>
              <a:buChar char="•"/>
            </a:pPr>
            <a:r>
              <a:rPr lang="cs-CZ" sz="1400" dirty="0">
                <a:solidFill>
                  <a:schemeClr val="tx1"/>
                </a:solidFill>
              </a:rPr>
              <a:t>a</a:t>
            </a:r>
            <a:r>
              <a:rPr lang="cs-CZ" sz="1400" dirty="0" smtClean="0">
                <a:solidFill>
                  <a:schemeClr val="tx1"/>
                </a:solidFill>
              </a:rPr>
              <a:t>bsence volnočasových aktivit mladé generace,</a:t>
            </a:r>
          </a:p>
          <a:p>
            <a:pPr marL="342900" lvl="1" indent="-342900">
              <a:buFont typeface="Arial" pitchFamily="34" charset="0"/>
              <a:buChar char="•"/>
            </a:pPr>
            <a:r>
              <a:rPr lang="cs-CZ" sz="1400" dirty="0" smtClean="0">
                <a:solidFill>
                  <a:schemeClr val="tx1"/>
                </a:solidFill>
              </a:rPr>
              <a:t>snížená možnost intervencí ze strany města a nevládních neziskových organizací,</a:t>
            </a:r>
          </a:p>
          <a:p>
            <a:pPr marL="342900" lvl="1" indent="-342900">
              <a:buFont typeface="Arial" pitchFamily="34" charset="0"/>
              <a:buChar char="•"/>
            </a:pPr>
            <a:r>
              <a:rPr lang="cs-CZ" b="1" dirty="0" smtClean="0">
                <a:solidFill>
                  <a:schemeClr val="tx1"/>
                </a:solidFill>
              </a:rPr>
              <a:t>rozsáhlá drogová problematika.</a:t>
            </a:r>
          </a:p>
          <a:p>
            <a:pPr marL="0" lvl="1" indent="0">
              <a:buNone/>
            </a:pPr>
            <a:endParaRPr lang="cs-CZ" dirty="0" smtClean="0">
              <a:solidFill>
                <a:schemeClr val="tx1"/>
              </a:solidFill>
            </a:endParaRPr>
          </a:p>
          <a:p>
            <a:pPr marL="342900" lvl="1" indent="-342900">
              <a:buFont typeface="Arial" pitchFamily="34" charset="0"/>
              <a:buChar char="•"/>
            </a:pPr>
            <a:endParaRPr lang="cs-CZ" dirty="0" smtClean="0">
              <a:solidFill>
                <a:schemeClr val="tx1"/>
              </a:solidFill>
            </a:endParaRPr>
          </a:p>
          <a:p>
            <a:endParaRPr lang="cs-CZ" dirty="0"/>
          </a:p>
          <a:p>
            <a:pPr marL="342900" lvl="1" indent="-342900">
              <a:buFont typeface="Arial" pitchFamily="34" charset="0"/>
              <a:buChar char="•"/>
            </a:pPr>
            <a:endParaRPr lang="cs-CZ" dirty="0" smtClean="0">
              <a:solidFill>
                <a:schemeClr val="tx1"/>
              </a:solidFill>
            </a:endParaRPr>
          </a:p>
          <a:p>
            <a:pPr marL="342900" lvl="1" indent="-342900">
              <a:buFont typeface="Arial" pitchFamily="34" charset="0"/>
              <a:buChar char="•"/>
            </a:pPr>
            <a:endParaRPr lang="cs-CZ" dirty="0" smtClean="0">
              <a:solidFill>
                <a:schemeClr val="tx1"/>
              </a:solidFill>
            </a:endParaRPr>
          </a:p>
          <a:p>
            <a:pPr marL="342900" lvl="1" indent="-342900">
              <a:buFont typeface="Arial" pitchFamily="34" charset="0"/>
              <a:buChar char="•"/>
            </a:pPr>
            <a:endParaRPr lang="cs-CZ" dirty="0" smtClean="0">
              <a:solidFill>
                <a:schemeClr val="tx1"/>
              </a:solidFill>
            </a:endParaRPr>
          </a:p>
          <a:p>
            <a:pPr marL="342900" lvl="1" indent="-342900">
              <a:buFont typeface="Arial" pitchFamily="34" charset="0"/>
              <a:buChar char="•"/>
            </a:pPr>
            <a:endParaRPr lang="cs-CZ" dirty="0" smtClean="0">
              <a:solidFill>
                <a:schemeClr val="tx1"/>
              </a:solidFill>
            </a:endParaRPr>
          </a:p>
          <a:p>
            <a:pPr marL="342900" lvl="1" indent="-342900">
              <a:buFont typeface="Arial" pitchFamily="34" charset="0"/>
              <a:buChar char="•"/>
            </a:pPr>
            <a:endParaRPr lang="cs-CZ" dirty="0" smtClean="0">
              <a:solidFill>
                <a:schemeClr val="tx1"/>
              </a:solidFill>
            </a:endParaRPr>
          </a:p>
          <a:p>
            <a:pPr marL="0" lvl="1" indent="0">
              <a:buNone/>
            </a:pPr>
            <a:endParaRPr lang="cs-CZ" dirty="0" smtClean="0">
              <a:solidFill>
                <a:schemeClr val="tx1"/>
              </a:solidFill>
            </a:endParaRPr>
          </a:p>
          <a:p>
            <a:pPr marL="342900" lvl="1" indent="-342900">
              <a:buFont typeface="Arial" pitchFamily="34" charset="0"/>
              <a:buChar char="•"/>
            </a:pPr>
            <a:endParaRPr lang="cs-CZ" dirty="0" smtClean="0"/>
          </a:p>
          <a:p>
            <a:pPr marL="342900" lvl="1" indent="-342900">
              <a:buFont typeface="Arial" pitchFamily="34" charset="0"/>
              <a:buChar char="•"/>
            </a:pPr>
            <a:endParaRPr lang="cs-CZ" sz="1400" dirty="0"/>
          </a:p>
          <a:p>
            <a:endParaRPr lang="cs-CZ" sz="1600" dirty="0" smtClean="0"/>
          </a:p>
          <a:p>
            <a:endParaRPr lang="cs-CZ" sz="1600" dirty="0"/>
          </a:p>
        </p:txBody>
      </p:sp>
    </p:spTree>
    <p:extLst>
      <p:ext uri="{BB962C8B-B14F-4D97-AF65-F5344CB8AC3E}">
        <p14:creationId xmlns:p14="http://schemas.microsoft.com/office/powerpoint/2010/main" val="10131931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Drogová</a:t>
            </a:r>
            <a:r>
              <a:rPr lang="cs-CZ" sz="3600" dirty="0" smtClean="0">
                <a:latin typeface="+mj-lt"/>
              </a:rPr>
              <a:t> scéna v Janově </a:t>
            </a:r>
            <a:endParaRPr lang="cs-CZ" sz="3600" dirty="0">
              <a:latin typeface="+mj-lt"/>
            </a:endParaRPr>
          </a:p>
        </p:txBody>
      </p:sp>
      <p:sp>
        <p:nvSpPr>
          <p:cNvPr id="3" name="Zástupný symbol pro obsah 2"/>
          <p:cNvSpPr>
            <a:spLocks noGrp="1"/>
          </p:cNvSpPr>
          <p:nvPr>
            <p:ph idx="1"/>
          </p:nvPr>
        </p:nvSpPr>
        <p:spPr/>
        <p:txBody>
          <a:bodyPr>
            <a:normAutofit fontScale="62500" lnSpcReduction="20000"/>
          </a:bodyPr>
          <a:lstStyle/>
          <a:p>
            <a:pPr algn="just"/>
            <a:r>
              <a:rPr lang="cs-CZ" sz="2000" dirty="0" smtClean="0">
                <a:solidFill>
                  <a:schemeClr val="tx1"/>
                </a:solidFill>
              </a:rPr>
              <a:t>Užívání </a:t>
            </a:r>
            <a:r>
              <a:rPr lang="cs-CZ" sz="2000" dirty="0">
                <a:solidFill>
                  <a:schemeClr val="tx1"/>
                </a:solidFill>
              </a:rPr>
              <a:t>drog a drogová problematika v lokalitě je velmi rozsáhlá, která však není fakticky podložena. Jedná se zejména o romskou menšinu, která tvoří cca </a:t>
            </a:r>
            <a:r>
              <a:rPr lang="cs-CZ" sz="2000" dirty="0" smtClean="0">
                <a:solidFill>
                  <a:schemeClr val="tx1"/>
                </a:solidFill>
              </a:rPr>
              <a:t>70 - 80</a:t>
            </a:r>
            <a:r>
              <a:rPr lang="cs-CZ" sz="2000" dirty="0">
                <a:solidFill>
                  <a:schemeClr val="tx1"/>
                </a:solidFill>
              </a:rPr>
              <a:t>% obyvatel </a:t>
            </a:r>
            <a:r>
              <a:rPr lang="cs-CZ" sz="2000" dirty="0" smtClean="0">
                <a:solidFill>
                  <a:schemeClr val="tx1"/>
                </a:solidFill>
              </a:rPr>
              <a:t>Janova. Důvodem je značná nedůvěra a nezájem o drogové sociální služby, obava z represe (odebrání soc. dávek, apod.),</a:t>
            </a:r>
            <a:endParaRPr lang="cs-CZ" sz="2000" dirty="0"/>
          </a:p>
          <a:p>
            <a:pPr algn="just"/>
            <a:r>
              <a:rPr lang="cs-CZ" sz="2000" dirty="0">
                <a:solidFill>
                  <a:schemeClr val="tx1"/>
                </a:solidFill>
              </a:rPr>
              <a:t>z</a:t>
            </a:r>
            <a:r>
              <a:rPr lang="cs-CZ" sz="2000" dirty="0" smtClean="0">
                <a:solidFill>
                  <a:schemeClr val="tx1"/>
                </a:solidFill>
              </a:rPr>
              <a:t>načným </a:t>
            </a:r>
            <a:r>
              <a:rPr lang="cs-CZ" sz="2000" dirty="0">
                <a:solidFill>
                  <a:schemeClr val="tx1"/>
                </a:solidFill>
              </a:rPr>
              <a:t>problémem je dostupnost alkoholu a cigaret, lze je sehnat téměř ve všech večerkách v lokalitě, návykové látky od vrstevníků – dealerů na veřejném prostranství. V SVL </a:t>
            </a:r>
            <a:r>
              <a:rPr lang="cs-CZ" sz="2000" dirty="0" smtClean="0">
                <a:solidFill>
                  <a:schemeClr val="tx1"/>
                </a:solidFill>
              </a:rPr>
              <a:t>klesá </a:t>
            </a:r>
            <a:r>
              <a:rPr lang="cs-CZ" sz="2000" dirty="0">
                <a:solidFill>
                  <a:schemeClr val="tx1"/>
                </a:solidFill>
              </a:rPr>
              <a:t>věk uživatelů, drogy užívají celé rodiny a dochází </a:t>
            </a:r>
            <a:r>
              <a:rPr lang="cs-CZ" sz="2000" dirty="0" smtClean="0">
                <a:solidFill>
                  <a:schemeClr val="tx1"/>
                </a:solidFill>
              </a:rPr>
              <a:t>k </a:t>
            </a:r>
            <a:r>
              <a:rPr lang="cs-CZ" sz="2000" dirty="0">
                <a:solidFill>
                  <a:schemeClr val="tx1"/>
                </a:solidFill>
              </a:rPr>
              <a:t>mezigeneračnímu přenosu negativních vzorců </a:t>
            </a:r>
            <a:r>
              <a:rPr lang="cs-CZ" sz="2000" dirty="0" smtClean="0">
                <a:solidFill>
                  <a:schemeClr val="tx1"/>
                </a:solidFill>
              </a:rPr>
              <a:t>chování</a:t>
            </a:r>
            <a:r>
              <a:rPr lang="cs-CZ" sz="2000" dirty="0">
                <a:solidFill>
                  <a:schemeClr val="tx1"/>
                </a:solidFill>
              </a:rPr>
              <a:t>,</a:t>
            </a:r>
          </a:p>
          <a:p>
            <a:pPr algn="just"/>
            <a:r>
              <a:rPr lang="cs-CZ" sz="2000" dirty="0" smtClean="0">
                <a:solidFill>
                  <a:schemeClr val="tx1"/>
                </a:solidFill>
              </a:rPr>
              <a:t>dle souhrnu </a:t>
            </a:r>
            <a:r>
              <a:rPr lang="cs-CZ" sz="2000" dirty="0" err="1" smtClean="0">
                <a:solidFill>
                  <a:schemeClr val="tx1"/>
                </a:solidFill>
              </a:rPr>
              <a:t>preventistky</a:t>
            </a:r>
            <a:r>
              <a:rPr lang="cs-CZ" sz="2000" dirty="0" smtClean="0">
                <a:solidFill>
                  <a:schemeClr val="tx1"/>
                </a:solidFill>
              </a:rPr>
              <a:t> Městské policie  mají  již děti </a:t>
            </a:r>
            <a:r>
              <a:rPr lang="cs-CZ" sz="2000" dirty="0">
                <a:solidFill>
                  <a:schemeClr val="tx1"/>
                </a:solidFill>
              </a:rPr>
              <a:t>od 6 – 10 let </a:t>
            </a:r>
            <a:r>
              <a:rPr lang="cs-CZ" sz="2000" dirty="0" smtClean="0">
                <a:solidFill>
                  <a:schemeClr val="tx1"/>
                </a:solidFill>
              </a:rPr>
              <a:t> </a:t>
            </a:r>
            <a:r>
              <a:rPr lang="cs-CZ" sz="2000" dirty="0">
                <a:solidFill>
                  <a:schemeClr val="tx1"/>
                </a:solidFill>
              </a:rPr>
              <a:t>první zkušenosti s </a:t>
            </a:r>
            <a:r>
              <a:rPr lang="cs-CZ" sz="2000" dirty="0" smtClean="0">
                <a:solidFill>
                  <a:schemeClr val="tx1"/>
                </a:solidFill>
              </a:rPr>
              <a:t>kouřením,  děti od 11-  13 </a:t>
            </a:r>
            <a:r>
              <a:rPr lang="cs-CZ" sz="2000" dirty="0">
                <a:solidFill>
                  <a:schemeClr val="tx1"/>
                </a:solidFill>
              </a:rPr>
              <a:t>roku </a:t>
            </a:r>
            <a:r>
              <a:rPr lang="cs-CZ" sz="2000" dirty="0" smtClean="0">
                <a:solidFill>
                  <a:schemeClr val="tx1"/>
                </a:solidFill>
              </a:rPr>
              <a:t>mají </a:t>
            </a:r>
            <a:r>
              <a:rPr lang="cs-CZ" sz="2000" dirty="0">
                <a:solidFill>
                  <a:schemeClr val="tx1"/>
                </a:solidFill>
              </a:rPr>
              <a:t>j</a:t>
            </a:r>
            <a:r>
              <a:rPr lang="cs-CZ" sz="2000" dirty="0" smtClean="0">
                <a:solidFill>
                  <a:schemeClr val="tx1"/>
                </a:solidFill>
              </a:rPr>
              <a:t>iž první </a:t>
            </a:r>
            <a:r>
              <a:rPr lang="cs-CZ" sz="2000" dirty="0">
                <a:solidFill>
                  <a:schemeClr val="tx1"/>
                </a:solidFill>
              </a:rPr>
              <a:t>zkušenost s  alkoholem, vykazují toleranci k alkoholu a dalším návykovým </a:t>
            </a:r>
            <a:r>
              <a:rPr lang="cs-CZ" sz="2000" dirty="0" smtClean="0">
                <a:solidFill>
                  <a:schemeClr val="tx1"/>
                </a:solidFill>
              </a:rPr>
              <a:t>látkám.</a:t>
            </a:r>
            <a:r>
              <a:rPr lang="cs-CZ" sz="2000" dirty="0">
                <a:solidFill>
                  <a:schemeClr val="tx1"/>
                </a:solidFill>
              </a:rPr>
              <a:t> </a:t>
            </a:r>
            <a:r>
              <a:rPr lang="cs-CZ" sz="2000" dirty="0" smtClean="0">
                <a:solidFill>
                  <a:schemeClr val="tx1"/>
                </a:solidFill>
              </a:rPr>
              <a:t>Postoj </a:t>
            </a:r>
            <a:r>
              <a:rPr lang="cs-CZ" sz="2000" dirty="0">
                <a:solidFill>
                  <a:schemeClr val="tx1"/>
                </a:solidFill>
              </a:rPr>
              <a:t>rodičů je benevolentní, vznikající problémy bagatelizují nebo </a:t>
            </a:r>
            <a:r>
              <a:rPr lang="cs-CZ" sz="2000" dirty="0" smtClean="0">
                <a:solidFill>
                  <a:schemeClr val="tx1"/>
                </a:solidFill>
              </a:rPr>
              <a:t>omlouvají, </a:t>
            </a:r>
            <a:endParaRPr lang="cs-CZ" sz="2000" dirty="0">
              <a:solidFill>
                <a:schemeClr val="tx1"/>
              </a:solidFill>
            </a:endParaRPr>
          </a:p>
          <a:p>
            <a:pPr algn="just"/>
            <a:r>
              <a:rPr lang="cs-CZ" sz="2000" i="1" dirty="0">
                <a:solidFill>
                  <a:schemeClr val="tx1"/>
                </a:solidFill>
              </a:rPr>
              <a:t>v</a:t>
            </a:r>
            <a:r>
              <a:rPr lang="cs-CZ" sz="2000" i="1" dirty="0" smtClean="0">
                <a:solidFill>
                  <a:schemeClr val="tx1"/>
                </a:solidFill>
              </a:rPr>
              <a:t> </a:t>
            </a:r>
            <a:r>
              <a:rPr lang="cs-CZ" sz="2000" i="1" dirty="0">
                <a:solidFill>
                  <a:schemeClr val="tx1"/>
                </a:solidFill>
              </a:rPr>
              <a:t>SVL </a:t>
            </a:r>
            <a:r>
              <a:rPr lang="cs-CZ" sz="2000" dirty="0">
                <a:solidFill>
                  <a:schemeClr val="tx1"/>
                </a:solidFill>
              </a:rPr>
              <a:t>je absence uživatelů drog bez domova. Jedná se zejména o blízké příbuzné romského uživatele, kde je soudržnost rodin větší než u majoritní společnosti. </a:t>
            </a:r>
            <a:r>
              <a:rPr lang="cs-CZ" sz="2000" dirty="0" smtClean="0">
                <a:solidFill>
                  <a:schemeClr val="tx1"/>
                </a:solidFill>
              </a:rPr>
              <a:t>Problémoví </a:t>
            </a:r>
            <a:r>
              <a:rPr lang="cs-CZ" sz="2000" dirty="0">
                <a:solidFill>
                  <a:schemeClr val="tx1"/>
                </a:solidFill>
              </a:rPr>
              <a:t>uživatelé tak stále bydlí u svých </a:t>
            </a:r>
            <a:r>
              <a:rPr lang="cs-CZ" sz="2000" dirty="0" smtClean="0">
                <a:solidFill>
                  <a:schemeClr val="tx1"/>
                </a:solidFill>
              </a:rPr>
              <a:t>rodin nebo přespávají v opuštěných domech. </a:t>
            </a:r>
            <a:r>
              <a:rPr lang="cs-CZ" sz="2000" dirty="0">
                <a:solidFill>
                  <a:schemeClr val="tx1"/>
                </a:solidFill>
              </a:rPr>
              <a:t>I díky tomuto přístupu </a:t>
            </a:r>
            <a:r>
              <a:rPr lang="cs-CZ" sz="2000" dirty="0" smtClean="0">
                <a:solidFill>
                  <a:schemeClr val="tx1"/>
                </a:solidFill>
              </a:rPr>
              <a:t>nejsou v této lokalitě téměř žádní bezdomovci</a:t>
            </a:r>
            <a:r>
              <a:rPr lang="cs-CZ" sz="2000" dirty="0">
                <a:solidFill>
                  <a:schemeClr val="tx1"/>
                </a:solidFill>
              </a:rPr>
              <a:t>,</a:t>
            </a:r>
            <a:endParaRPr lang="cs-CZ" sz="2000" dirty="0" smtClean="0">
              <a:solidFill>
                <a:schemeClr val="tx1"/>
              </a:solidFill>
            </a:endParaRPr>
          </a:p>
          <a:p>
            <a:pPr algn="just"/>
            <a:r>
              <a:rPr lang="cs-CZ" sz="2000" dirty="0">
                <a:solidFill>
                  <a:schemeClr val="tx1"/>
                </a:solidFill>
              </a:rPr>
              <a:t>s</a:t>
            </a:r>
            <a:r>
              <a:rPr lang="cs-CZ" sz="2000" dirty="0" smtClean="0">
                <a:solidFill>
                  <a:schemeClr val="tx1"/>
                </a:solidFill>
              </a:rPr>
              <a:t>etkáváme se s uživateli s duální diagnózou (závislost a duševní onemocnění). V poradenské činnosti se snažíme spolupracovat s organizacemi a službami, které se zaměřují na CS </a:t>
            </a:r>
            <a:r>
              <a:rPr lang="cs-CZ" sz="2000" dirty="0" smtClean="0">
                <a:solidFill>
                  <a:schemeClr val="tx1"/>
                </a:solidFill>
              </a:rPr>
              <a:t/>
            </a:r>
            <a:br>
              <a:rPr lang="cs-CZ" sz="2000" dirty="0" smtClean="0">
                <a:solidFill>
                  <a:schemeClr val="tx1"/>
                </a:solidFill>
              </a:rPr>
            </a:br>
            <a:r>
              <a:rPr lang="cs-CZ" sz="2000" dirty="0" smtClean="0">
                <a:solidFill>
                  <a:schemeClr val="tx1"/>
                </a:solidFill>
              </a:rPr>
              <a:t>s </a:t>
            </a:r>
            <a:r>
              <a:rPr lang="cs-CZ" sz="2000" dirty="0" smtClean="0">
                <a:solidFill>
                  <a:schemeClr val="tx1"/>
                </a:solidFill>
              </a:rPr>
              <a:t>duševním onemocněním (např. Fokus Labe), aby tito klienti měli zajištěnou péči ve všech oblastech. Zároveň se ale potýkáme s nedostatkem psychiatrů a psychologů,</a:t>
            </a:r>
          </a:p>
          <a:p>
            <a:pPr algn="just"/>
            <a:r>
              <a:rPr lang="cs-CZ" sz="2000" dirty="0">
                <a:solidFill>
                  <a:schemeClr val="tx1"/>
                </a:solidFill>
              </a:rPr>
              <a:t>n</a:t>
            </a:r>
            <a:r>
              <a:rPr lang="cs-CZ" sz="2000" dirty="0" smtClean="0">
                <a:solidFill>
                  <a:schemeClr val="tx1"/>
                </a:solidFill>
              </a:rPr>
              <a:t>ejvíce </a:t>
            </a:r>
            <a:r>
              <a:rPr lang="cs-CZ" sz="2000" dirty="0">
                <a:solidFill>
                  <a:schemeClr val="tx1"/>
                </a:solidFill>
              </a:rPr>
              <a:t>užívanou nelegální drogou je pervitin</a:t>
            </a:r>
            <a:r>
              <a:rPr lang="cs-CZ" sz="2000" dirty="0" smtClean="0">
                <a:solidFill>
                  <a:schemeClr val="tx1"/>
                </a:solidFill>
              </a:rPr>
              <a:t>, který je v Janově velmi špatné kvality. </a:t>
            </a:r>
            <a:r>
              <a:rPr lang="cs-CZ" sz="2000" dirty="0">
                <a:solidFill>
                  <a:schemeClr val="tx1"/>
                </a:solidFill>
              </a:rPr>
              <a:t>N</a:t>
            </a:r>
            <a:r>
              <a:rPr lang="cs-CZ" sz="2000" dirty="0" smtClean="0">
                <a:solidFill>
                  <a:schemeClr val="tx1"/>
                </a:solidFill>
              </a:rPr>
              <a:t>ásleduje </a:t>
            </a:r>
            <a:r>
              <a:rPr lang="cs-CZ" sz="2000" dirty="0">
                <a:solidFill>
                  <a:schemeClr val="tx1"/>
                </a:solidFill>
              </a:rPr>
              <a:t>užívání THC (ve většině případech kombinace užívání těchto drog). Jen zřídka se objevuje užívání opiátů a buprenorfinu (</a:t>
            </a:r>
            <a:r>
              <a:rPr lang="cs-CZ" sz="2000" dirty="0" err="1">
                <a:solidFill>
                  <a:schemeClr val="tx1"/>
                </a:solidFill>
              </a:rPr>
              <a:t>Subutex</a:t>
            </a:r>
            <a:r>
              <a:rPr lang="cs-CZ" sz="2000" dirty="0">
                <a:solidFill>
                  <a:schemeClr val="tx1"/>
                </a:solidFill>
              </a:rPr>
              <a:t>, </a:t>
            </a:r>
            <a:r>
              <a:rPr lang="cs-CZ" sz="2000" dirty="0" err="1">
                <a:solidFill>
                  <a:schemeClr val="tx1"/>
                </a:solidFill>
              </a:rPr>
              <a:t>Subuxone</a:t>
            </a:r>
            <a:r>
              <a:rPr lang="cs-CZ" sz="2000" dirty="0" smtClean="0">
                <a:solidFill>
                  <a:schemeClr val="tx1"/>
                </a:solidFill>
              </a:rPr>
              <a:t>). </a:t>
            </a:r>
            <a:r>
              <a:rPr lang="cs-CZ" sz="2000" dirty="0">
                <a:solidFill>
                  <a:schemeClr val="tx1"/>
                </a:solidFill>
              </a:rPr>
              <a:t>V SVL dříve bývalo časté užívání těkavých látek (především toluenu). V současné době je tento jev méně viditelný.</a:t>
            </a:r>
            <a:endParaRPr lang="cs-CZ" sz="2000" dirty="0" smtClean="0">
              <a:solidFill>
                <a:schemeClr val="tx1"/>
              </a:solidFill>
            </a:endParaRPr>
          </a:p>
          <a:p>
            <a:pPr marL="0" indent="0">
              <a:buNone/>
            </a:pPr>
            <a:endParaRPr lang="cs-CZ" sz="1700" dirty="0">
              <a:solidFill>
                <a:schemeClr val="tx1"/>
              </a:solidFill>
            </a:endParaRPr>
          </a:p>
          <a:p>
            <a:endParaRPr lang="cs-CZ" sz="1600" dirty="0" smtClean="0">
              <a:solidFill>
                <a:schemeClr val="tx1"/>
              </a:solidFill>
            </a:endParaRPr>
          </a:p>
          <a:p>
            <a:endParaRPr lang="cs-CZ" sz="1600" dirty="0" smtClean="0">
              <a:solidFill>
                <a:schemeClr val="tx1"/>
              </a:solidFill>
            </a:endParaRPr>
          </a:p>
          <a:p>
            <a:endParaRPr lang="cs-CZ" sz="1600" dirty="0" smtClean="0">
              <a:solidFill>
                <a:schemeClr val="tx1"/>
              </a:solidFill>
            </a:endParaRPr>
          </a:p>
          <a:p>
            <a:endParaRPr lang="cs-CZ" sz="1600" dirty="0" smtClean="0">
              <a:solidFill>
                <a:schemeClr val="tx1"/>
              </a:solidFill>
            </a:endParaRPr>
          </a:p>
          <a:p>
            <a:endParaRPr lang="cs-CZ" sz="1600" dirty="0" smtClean="0"/>
          </a:p>
          <a:p>
            <a:endParaRPr lang="cs-CZ" sz="1600" dirty="0" smtClean="0"/>
          </a:p>
          <a:p>
            <a:endParaRPr lang="cs-CZ" sz="1600" dirty="0"/>
          </a:p>
        </p:txBody>
      </p:sp>
    </p:spTree>
    <p:extLst>
      <p:ext uri="{BB962C8B-B14F-4D97-AF65-F5344CB8AC3E}">
        <p14:creationId xmlns:p14="http://schemas.microsoft.com/office/powerpoint/2010/main" val="141040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err="1" smtClean="0"/>
              <a:t>Harm</a:t>
            </a:r>
            <a:r>
              <a:rPr lang="cs-CZ" sz="4000" dirty="0" smtClean="0"/>
              <a:t> </a:t>
            </a:r>
            <a:r>
              <a:rPr lang="cs-CZ" sz="4000" dirty="0" err="1" smtClean="0"/>
              <a:t>Reductin</a:t>
            </a:r>
            <a:endParaRPr lang="cs-CZ" sz="4000" dirty="0"/>
          </a:p>
        </p:txBody>
      </p:sp>
      <p:sp>
        <p:nvSpPr>
          <p:cNvPr id="3" name="Zástupný symbol pro obsah 2"/>
          <p:cNvSpPr>
            <a:spLocks noGrp="1"/>
          </p:cNvSpPr>
          <p:nvPr>
            <p:ph idx="1"/>
          </p:nvPr>
        </p:nvSpPr>
        <p:spPr/>
        <p:txBody>
          <a:bodyPr>
            <a:normAutofit/>
          </a:bodyPr>
          <a:lstStyle/>
          <a:p>
            <a:pPr algn="just"/>
            <a:r>
              <a:rPr lang="cs-CZ" sz="1400" dirty="0">
                <a:solidFill>
                  <a:schemeClr val="tx1"/>
                </a:solidFill>
              </a:rPr>
              <a:t>Jedním z hlavních poslání našich služeb je naplňování filosofie </a:t>
            </a:r>
            <a:r>
              <a:rPr lang="cs-CZ" sz="1400" dirty="0" err="1">
                <a:solidFill>
                  <a:schemeClr val="tx1"/>
                </a:solidFill>
              </a:rPr>
              <a:t>Harm</a:t>
            </a:r>
            <a:r>
              <a:rPr lang="cs-CZ" sz="1400" dirty="0">
                <a:solidFill>
                  <a:schemeClr val="tx1"/>
                </a:solidFill>
              </a:rPr>
              <a:t> </a:t>
            </a:r>
            <a:r>
              <a:rPr lang="cs-CZ" sz="1400" dirty="0" err="1">
                <a:solidFill>
                  <a:schemeClr val="tx1"/>
                </a:solidFill>
              </a:rPr>
              <a:t>Reduction</a:t>
            </a:r>
            <a:r>
              <a:rPr lang="cs-CZ" sz="1400" dirty="0">
                <a:solidFill>
                  <a:schemeClr val="tx1"/>
                </a:solidFill>
              </a:rPr>
              <a:t> – cílem je minimalizovat negativní zdravotní, sociální a právní dopady související s užíváním </a:t>
            </a:r>
            <a:r>
              <a:rPr lang="cs-CZ" sz="1400" dirty="0" smtClean="0">
                <a:solidFill>
                  <a:schemeClr val="tx1"/>
                </a:solidFill>
              </a:rPr>
              <a:t>drog</a:t>
            </a:r>
            <a:r>
              <a:rPr lang="cs-CZ" sz="1400" dirty="0">
                <a:solidFill>
                  <a:schemeClr val="tx1"/>
                </a:solidFill>
              </a:rPr>
              <a:t>,</a:t>
            </a:r>
            <a:endParaRPr lang="cs-CZ" sz="1400" dirty="0" smtClean="0">
              <a:solidFill>
                <a:schemeClr val="tx1"/>
              </a:solidFill>
            </a:endParaRPr>
          </a:p>
          <a:p>
            <a:pPr marL="0" indent="0" algn="just">
              <a:buNone/>
            </a:pPr>
            <a:endParaRPr lang="cs-CZ" sz="1400" dirty="0">
              <a:solidFill>
                <a:schemeClr val="tx1"/>
              </a:solidFill>
            </a:endParaRPr>
          </a:p>
          <a:p>
            <a:pPr algn="just"/>
            <a:r>
              <a:rPr lang="cs-CZ" sz="1400" dirty="0">
                <a:solidFill>
                  <a:schemeClr val="tx1"/>
                </a:solidFill>
              </a:rPr>
              <a:t>t</a:t>
            </a:r>
            <a:r>
              <a:rPr lang="cs-CZ" sz="1400" dirty="0" smtClean="0">
                <a:solidFill>
                  <a:schemeClr val="tx1"/>
                </a:solidFill>
              </a:rPr>
              <a:t>erénní </a:t>
            </a:r>
            <a:r>
              <a:rPr lang="cs-CZ" sz="1400" dirty="0">
                <a:solidFill>
                  <a:schemeClr val="tx1"/>
                </a:solidFill>
              </a:rPr>
              <a:t>protidrogový program je uživateli z řad Romů využíván v současné době jen minimálně (drogová scéna </a:t>
            </a:r>
            <a:r>
              <a:rPr lang="cs-CZ" sz="1400" dirty="0" smtClean="0">
                <a:solidFill>
                  <a:schemeClr val="tx1"/>
                </a:solidFill>
              </a:rPr>
              <a:t>v Janově je  </a:t>
            </a:r>
            <a:r>
              <a:rPr lang="cs-CZ" sz="1400" dirty="0">
                <a:solidFill>
                  <a:schemeClr val="tx1"/>
                </a:solidFill>
              </a:rPr>
              <a:t>uzavřená a latentní). Dle mapování terénu a doptávání </a:t>
            </a:r>
            <a:r>
              <a:rPr lang="cs-CZ" sz="1400" dirty="0" smtClean="0">
                <a:solidFill>
                  <a:schemeClr val="tx1"/>
                </a:solidFill>
              </a:rPr>
              <a:t>se, </a:t>
            </a:r>
            <a:r>
              <a:rPr lang="cs-CZ" sz="1400" dirty="0">
                <a:solidFill>
                  <a:schemeClr val="tx1"/>
                </a:solidFill>
              </a:rPr>
              <a:t>obyvatelé sdělují, že se bojí využívat služby z důvodu poskytování informací OSPODu, </a:t>
            </a:r>
            <a:r>
              <a:rPr lang="cs-CZ" sz="1400" dirty="0" smtClean="0">
                <a:solidFill>
                  <a:schemeClr val="tx1"/>
                </a:solidFill>
              </a:rPr>
              <a:t>soc. </a:t>
            </a:r>
            <a:r>
              <a:rPr lang="cs-CZ" sz="1400" dirty="0">
                <a:solidFill>
                  <a:schemeClr val="tx1"/>
                </a:solidFill>
              </a:rPr>
              <a:t>odboru nebo </a:t>
            </a:r>
            <a:r>
              <a:rPr lang="cs-CZ" sz="1400" dirty="0" smtClean="0">
                <a:solidFill>
                  <a:schemeClr val="tx1"/>
                </a:solidFill>
              </a:rPr>
              <a:t>PČR</a:t>
            </a:r>
            <a:r>
              <a:rPr lang="cs-CZ" sz="1400" dirty="0">
                <a:solidFill>
                  <a:schemeClr val="tx1"/>
                </a:solidFill>
              </a:rPr>
              <a:t>,</a:t>
            </a:r>
            <a:endParaRPr lang="cs-CZ" sz="1400" dirty="0" smtClean="0">
              <a:solidFill>
                <a:schemeClr val="tx1"/>
              </a:solidFill>
            </a:endParaRPr>
          </a:p>
          <a:p>
            <a:pPr algn="just"/>
            <a:endParaRPr lang="cs-CZ" sz="1400" dirty="0" smtClean="0"/>
          </a:p>
          <a:p>
            <a:pPr algn="just"/>
            <a:r>
              <a:rPr lang="cs-CZ" sz="1400" dirty="0">
                <a:solidFill>
                  <a:schemeClr val="tx1"/>
                </a:solidFill>
              </a:rPr>
              <a:t>v</a:t>
            </a:r>
            <a:r>
              <a:rPr lang="cs-CZ" sz="1400" dirty="0" smtClean="0">
                <a:solidFill>
                  <a:schemeClr val="tx1"/>
                </a:solidFill>
              </a:rPr>
              <a:t>ýměnný </a:t>
            </a:r>
            <a:r>
              <a:rPr lang="cs-CZ" sz="1400" dirty="0">
                <a:solidFill>
                  <a:schemeClr val="tx1"/>
                </a:solidFill>
              </a:rPr>
              <a:t>program probíhá především na spolupracujících </a:t>
            </a:r>
            <a:r>
              <a:rPr lang="cs-CZ" sz="1400" dirty="0" smtClean="0">
                <a:solidFill>
                  <a:schemeClr val="tx1"/>
                </a:solidFill>
              </a:rPr>
              <a:t>bytech u uživatelů z řady majority, </a:t>
            </a:r>
            <a:r>
              <a:rPr lang="cs-CZ" sz="1400" dirty="0">
                <a:solidFill>
                  <a:schemeClr val="tx1"/>
                </a:solidFill>
              </a:rPr>
              <a:t>kde pracovníci nechávají větší obnos injekčního materiálu a </a:t>
            </a:r>
            <a:r>
              <a:rPr lang="cs-CZ" sz="1400" dirty="0" smtClean="0">
                <a:solidFill>
                  <a:schemeClr val="tx1"/>
                </a:solidFill>
              </a:rPr>
              <a:t>romští uživatelé </a:t>
            </a:r>
            <a:r>
              <a:rPr lang="cs-CZ" sz="1400" dirty="0">
                <a:solidFill>
                  <a:schemeClr val="tx1"/>
                </a:solidFill>
              </a:rPr>
              <a:t>si skrz spolehlivého dlouhodobého klienta </a:t>
            </a:r>
            <a:r>
              <a:rPr lang="cs-CZ" sz="1400" dirty="0" smtClean="0">
                <a:solidFill>
                  <a:schemeClr val="tx1"/>
                </a:solidFill>
              </a:rPr>
              <a:t>vyměňují. Přesto absentuje přímý kontakt terénního pracovníka s romským uživatelem (testování na infekčně přenosné nemoci).</a:t>
            </a:r>
          </a:p>
          <a:p>
            <a:pPr algn="just"/>
            <a:endParaRPr lang="cs-CZ" sz="1400" dirty="0">
              <a:solidFill>
                <a:schemeClr val="tx1"/>
              </a:solidFill>
            </a:endParaRPr>
          </a:p>
          <a:p>
            <a:pPr algn="just"/>
            <a:r>
              <a:rPr lang="cs-CZ" sz="1400" dirty="0">
                <a:solidFill>
                  <a:schemeClr val="tx1"/>
                </a:solidFill>
              </a:rPr>
              <a:t>z</a:t>
            </a:r>
            <a:r>
              <a:rPr lang="cs-CZ" sz="1400" dirty="0" smtClean="0">
                <a:solidFill>
                  <a:schemeClr val="tx1"/>
                </a:solidFill>
              </a:rPr>
              <a:t>dravotní </a:t>
            </a:r>
            <a:r>
              <a:rPr lang="cs-CZ" sz="1400" dirty="0">
                <a:solidFill>
                  <a:schemeClr val="tx1"/>
                </a:solidFill>
              </a:rPr>
              <a:t>dopady </a:t>
            </a:r>
            <a:r>
              <a:rPr lang="cs-CZ" sz="1400" dirty="0" smtClean="0">
                <a:solidFill>
                  <a:schemeClr val="tx1"/>
                </a:solidFill>
              </a:rPr>
              <a:t>s </a:t>
            </a:r>
            <a:r>
              <a:rPr lang="cs-CZ" sz="1400" dirty="0">
                <a:solidFill>
                  <a:schemeClr val="tx1"/>
                </a:solidFill>
              </a:rPr>
              <a:t>nitrožilním užíváním drog je spojen </a:t>
            </a:r>
            <a:r>
              <a:rPr lang="cs-CZ" sz="1400" dirty="0" smtClean="0">
                <a:solidFill>
                  <a:schemeClr val="tx1"/>
                </a:solidFill>
              </a:rPr>
              <a:t>přenosem </a:t>
            </a:r>
            <a:r>
              <a:rPr lang="cs-CZ" sz="1400" dirty="0">
                <a:solidFill>
                  <a:schemeClr val="tx1"/>
                </a:solidFill>
              </a:rPr>
              <a:t>infekčních onemocnění </a:t>
            </a:r>
            <a:r>
              <a:rPr lang="cs-CZ" sz="1400" dirty="0" smtClean="0">
                <a:solidFill>
                  <a:schemeClr val="tx1"/>
                </a:solidFill>
              </a:rPr>
              <a:t>a mohou </a:t>
            </a:r>
            <a:r>
              <a:rPr lang="cs-CZ" sz="1400" dirty="0">
                <a:solidFill>
                  <a:schemeClr val="tx1"/>
                </a:solidFill>
              </a:rPr>
              <a:t>představovat riziko pro celou lokalitu</a:t>
            </a:r>
            <a:r>
              <a:rPr lang="cs-CZ" sz="1400" dirty="0" smtClean="0">
                <a:solidFill>
                  <a:schemeClr val="tx1"/>
                </a:solidFill>
              </a:rPr>
              <a:t>.</a:t>
            </a:r>
          </a:p>
          <a:p>
            <a:pPr algn="just"/>
            <a:endParaRPr lang="cs-CZ" sz="1400" dirty="0">
              <a:solidFill>
                <a:schemeClr val="tx1"/>
              </a:solidFill>
            </a:endParaRPr>
          </a:p>
          <a:p>
            <a:pPr algn="just"/>
            <a:r>
              <a:rPr lang="cs-CZ" sz="1400" dirty="0">
                <a:solidFill>
                  <a:schemeClr val="tx1"/>
                </a:solidFill>
              </a:rPr>
              <a:t>o</a:t>
            </a:r>
            <a:r>
              <a:rPr lang="cs-CZ" sz="1400" dirty="0" smtClean="0">
                <a:solidFill>
                  <a:schemeClr val="tx1"/>
                </a:solidFill>
              </a:rPr>
              <a:t>čekáváme do budoucna, že </a:t>
            </a:r>
            <a:r>
              <a:rPr lang="cs-CZ" sz="1400" dirty="0">
                <a:solidFill>
                  <a:schemeClr val="tx1"/>
                </a:solidFill>
              </a:rPr>
              <a:t>postupem času </a:t>
            </a:r>
            <a:r>
              <a:rPr lang="cs-CZ" sz="1400" dirty="0" smtClean="0">
                <a:solidFill>
                  <a:schemeClr val="tx1"/>
                </a:solidFill>
              </a:rPr>
              <a:t>budou romští uživatelé více otevření </a:t>
            </a:r>
            <a:br>
              <a:rPr lang="cs-CZ" sz="1400" dirty="0" smtClean="0">
                <a:solidFill>
                  <a:schemeClr val="tx1"/>
                </a:solidFill>
              </a:rPr>
            </a:br>
            <a:r>
              <a:rPr lang="cs-CZ" sz="1400" dirty="0" smtClean="0">
                <a:solidFill>
                  <a:schemeClr val="tx1"/>
                </a:solidFill>
              </a:rPr>
              <a:t>k sociálním drogovým službám (stejnou </a:t>
            </a:r>
            <a:r>
              <a:rPr lang="cs-CZ" sz="1400" dirty="0">
                <a:solidFill>
                  <a:schemeClr val="tx1"/>
                </a:solidFill>
              </a:rPr>
              <a:t>zkušenost máme i se SVL Most – </a:t>
            </a:r>
            <a:r>
              <a:rPr lang="cs-CZ" sz="1400" dirty="0" err="1">
                <a:solidFill>
                  <a:schemeClr val="tx1"/>
                </a:solidFill>
              </a:rPr>
              <a:t>Chanov</a:t>
            </a:r>
            <a:r>
              <a:rPr lang="cs-CZ" sz="1400" dirty="0" smtClean="0">
                <a:solidFill>
                  <a:schemeClr val="tx1"/>
                </a:solidFill>
              </a:rPr>
              <a:t>).</a:t>
            </a:r>
          </a:p>
          <a:p>
            <a:pPr algn="just"/>
            <a:endParaRPr lang="cs-CZ" sz="1400" dirty="0">
              <a:solidFill>
                <a:schemeClr val="tx1"/>
              </a:solidFill>
            </a:endParaRPr>
          </a:p>
          <a:p>
            <a:pPr algn="just"/>
            <a:endParaRPr lang="cs-CZ" sz="1400" dirty="0" smtClean="0">
              <a:solidFill>
                <a:schemeClr val="tx1"/>
              </a:solidFill>
            </a:endParaRPr>
          </a:p>
          <a:p>
            <a:endParaRPr lang="cs-CZ" sz="1400" dirty="0">
              <a:solidFill>
                <a:schemeClr val="tx1"/>
              </a:solidFill>
            </a:endParaRPr>
          </a:p>
          <a:p>
            <a:endParaRPr lang="cs-CZ" sz="1400" dirty="0" smtClean="0">
              <a:solidFill>
                <a:schemeClr val="tx1"/>
              </a:solidFill>
            </a:endParaRPr>
          </a:p>
          <a:p>
            <a:pPr algn="just"/>
            <a:endParaRPr lang="cs-CZ" sz="1400" dirty="0">
              <a:solidFill>
                <a:schemeClr val="tx1"/>
              </a:solidFill>
            </a:endParaRPr>
          </a:p>
          <a:p>
            <a:pPr algn="just"/>
            <a:endParaRPr lang="cs-CZ" sz="1400" dirty="0" smtClean="0">
              <a:solidFill>
                <a:schemeClr val="tx1"/>
              </a:solidFill>
            </a:endParaRPr>
          </a:p>
          <a:p>
            <a:pPr algn="just"/>
            <a:endParaRPr lang="cs-CZ" sz="1400" dirty="0">
              <a:solidFill>
                <a:schemeClr val="tx1"/>
              </a:solidFill>
            </a:endParaRPr>
          </a:p>
          <a:p>
            <a:pPr marL="0" indent="0" algn="just">
              <a:buNone/>
            </a:pPr>
            <a:endParaRPr lang="cs-CZ" sz="1400" dirty="0" smtClean="0">
              <a:solidFill>
                <a:schemeClr val="tx1"/>
              </a:solidFill>
            </a:endParaRPr>
          </a:p>
          <a:p>
            <a:pPr algn="just"/>
            <a:endParaRPr lang="cs-CZ" sz="1400" dirty="0" smtClean="0">
              <a:solidFill>
                <a:schemeClr val="tx1"/>
              </a:solidFill>
            </a:endParaRPr>
          </a:p>
          <a:p>
            <a:pPr algn="just"/>
            <a:endParaRPr lang="cs-CZ" sz="1400" dirty="0">
              <a:solidFill>
                <a:schemeClr val="tx1"/>
              </a:solidFill>
            </a:endParaRPr>
          </a:p>
          <a:p>
            <a:pPr algn="just"/>
            <a:endParaRPr lang="cs-CZ" sz="1400" dirty="0" smtClean="0">
              <a:solidFill>
                <a:schemeClr val="tx1"/>
              </a:solidFill>
            </a:endParaRPr>
          </a:p>
          <a:p>
            <a:pPr algn="just"/>
            <a:endParaRPr lang="cs-CZ" sz="1400" dirty="0">
              <a:solidFill>
                <a:schemeClr val="tx1"/>
              </a:solidFill>
            </a:endParaRPr>
          </a:p>
          <a:p>
            <a:endParaRPr lang="cs-CZ" sz="1400" dirty="0" smtClean="0">
              <a:solidFill>
                <a:schemeClr val="tx1"/>
              </a:solidFill>
            </a:endParaRPr>
          </a:p>
          <a:p>
            <a:endParaRPr lang="cs-CZ" sz="1400" dirty="0">
              <a:solidFill>
                <a:schemeClr val="tx1"/>
              </a:solidFill>
            </a:endParaRPr>
          </a:p>
          <a:p>
            <a:endParaRPr lang="cs-CZ" sz="1400" dirty="0">
              <a:solidFill>
                <a:schemeClr val="tx1"/>
              </a:solidFill>
            </a:endParaRPr>
          </a:p>
          <a:p>
            <a:endParaRPr lang="cs-CZ" sz="1400" dirty="0">
              <a:solidFill>
                <a:schemeClr val="tx1"/>
              </a:solidFill>
            </a:endParaRPr>
          </a:p>
        </p:txBody>
      </p:sp>
    </p:spTree>
    <p:extLst>
      <p:ext uri="{BB962C8B-B14F-4D97-AF65-F5344CB8AC3E}">
        <p14:creationId xmlns:p14="http://schemas.microsoft.com/office/powerpoint/2010/main" val="602525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Uživatelé</a:t>
            </a:r>
            <a:endParaRPr lang="cs-CZ" sz="4000" dirty="0"/>
          </a:p>
        </p:txBody>
      </p:sp>
      <p:sp>
        <p:nvSpPr>
          <p:cNvPr id="7" name="Zástupný symbol pro obsah 6"/>
          <p:cNvSpPr>
            <a:spLocks noGrp="1"/>
          </p:cNvSpPr>
          <p:nvPr>
            <p:ph sz="quarter" idx="13"/>
          </p:nvPr>
        </p:nvSpPr>
        <p:spPr>
          <a:xfrm>
            <a:off x="365760" y="1844824"/>
            <a:ext cx="3414152" cy="4281656"/>
          </a:xfrm>
        </p:spPr>
        <p:txBody>
          <a:bodyPr>
            <a:normAutofit/>
          </a:bodyPr>
          <a:lstStyle/>
          <a:p>
            <a:pPr marL="0" indent="0" algn="just">
              <a:buNone/>
            </a:pPr>
            <a:r>
              <a:rPr lang="cs-CZ" sz="1400" dirty="0">
                <a:solidFill>
                  <a:schemeClr val="tx1"/>
                </a:solidFill>
              </a:rPr>
              <a:t>n</a:t>
            </a:r>
            <a:r>
              <a:rPr lang="cs-CZ" sz="1400" dirty="0" smtClean="0">
                <a:solidFill>
                  <a:schemeClr val="tx1"/>
                </a:solidFill>
              </a:rPr>
              <a:t>aše poradna eviduje celkem 88 uživatelů, z toho 61 mužů, 27 žen</a:t>
            </a:r>
          </a:p>
          <a:p>
            <a:pPr marL="0" indent="0" algn="just">
              <a:buNone/>
            </a:pPr>
            <a:endParaRPr lang="cs-CZ" sz="1400" dirty="0" smtClean="0">
              <a:solidFill>
                <a:schemeClr val="tx1"/>
              </a:solidFill>
            </a:endParaRPr>
          </a:p>
          <a:p>
            <a:pPr marL="0" indent="0">
              <a:buNone/>
            </a:pPr>
            <a:r>
              <a:rPr lang="cs-CZ" sz="1400" dirty="0">
                <a:solidFill>
                  <a:schemeClr val="tx1"/>
                </a:solidFill>
              </a:rPr>
              <a:t>z</a:t>
            </a:r>
            <a:r>
              <a:rPr lang="cs-CZ" sz="1400" dirty="0" smtClean="0">
                <a:solidFill>
                  <a:schemeClr val="tx1"/>
                </a:solidFill>
              </a:rPr>
              <a:t>astoupení uživatelů romské menšiny: </a:t>
            </a:r>
          </a:p>
          <a:p>
            <a:pPr marL="0" indent="0" algn="just">
              <a:buNone/>
            </a:pPr>
            <a:r>
              <a:rPr lang="cs-CZ" sz="1400" dirty="0" smtClean="0">
                <a:solidFill>
                  <a:schemeClr val="tx1"/>
                </a:solidFill>
              </a:rPr>
              <a:t>       </a:t>
            </a:r>
            <a:r>
              <a:rPr lang="cs-CZ" sz="1400" u="sng" dirty="0" smtClean="0">
                <a:solidFill>
                  <a:schemeClr val="tx1"/>
                </a:solidFill>
              </a:rPr>
              <a:t>muži – 36, ženy – 13</a:t>
            </a:r>
          </a:p>
          <a:p>
            <a:pPr marL="0" indent="0" algn="just">
              <a:buNone/>
            </a:pPr>
            <a:endParaRPr lang="cs-CZ" sz="1400" u="sng" dirty="0" smtClean="0">
              <a:solidFill>
                <a:schemeClr val="tx1"/>
              </a:solidFill>
            </a:endParaRPr>
          </a:p>
          <a:p>
            <a:pPr marL="0" indent="0">
              <a:buNone/>
            </a:pPr>
            <a:r>
              <a:rPr lang="cs-CZ" sz="1400" dirty="0">
                <a:solidFill>
                  <a:schemeClr val="tx1"/>
                </a:solidFill>
              </a:rPr>
              <a:t>z</a:t>
            </a:r>
            <a:r>
              <a:rPr lang="cs-CZ" sz="1400" dirty="0" smtClean="0">
                <a:solidFill>
                  <a:schemeClr val="tx1"/>
                </a:solidFill>
              </a:rPr>
              <a:t>astoupení uživatelů majoritní společnosti: </a:t>
            </a:r>
          </a:p>
          <a:p>
            <a:pPr marL="0" indent="0" algn="just">
              <a:buNone/>
            </a:pPr>
            <a:r>
              <a:rPr lang="cs-CZ" sz="1400" dirty="0" smtClean="0">
                <a:solidFill>
                  <a:schemeClr val="tx1"/>
                </a:solidFill>
              </a:rPr>
              <a:t>       </a:t>
            </a:r>
            <a:r>
              <a:rPr lang="cs-CZ" sz="1400" u="sng" dirty="0" smtClean="0">
                <a:solidFill>
                  <a:schemeClr val="tx1"/>
                </a:solidFill>
              </a:rPr>
              <a:t>muži – 25, ženy – 14</a:t>
            </a:r>
          </a:p>
          <a:p>
            <a:pPr marL="0" indent="0" algn="just">
              <a:buNone/>
            </a:pPr>
            <a:endParaRPr lang="cs-CZ" sz="1400" u="sng" dirty="0" smtClean="0">
              <a:solidFill>
                <a:schemeClr val="tx1"/>
              </a:solidFill>
            </a:endParaRPr>
          </a:p>
          <a:p>
            <a:pPr marL="0" indent="0">
              <a:buNone/>
            </a:pPr>
            <a:r>
              <a:rPr lang="cs-CZ" sz="1400" dirty="0">
                <a:solidFill>
                  <a:schemeClr val="tx1"/>
                </a:solidFill>
              </a:rPr>
              <a:t>n</a:t>
            </a:r>
            <a:r>
              <a:rPr lang="cs-CZ" sz="1400" dirty="0" smtClean="0">
                <a:solidFill>
                  <a:schemeClr val="tx1"/>
                </a:solidFill>
              </a:rPr>
              <a:t>ejvíce užívaná droga:  pervitin – 55, THC – 27, jiné -6 (opiáty - 4, toluen</a:t>
            </a:r>
            <a:r>
              <a:rPr lang="cs-CZ" sz="1400" dirty="0">
                <a:solidFill>
                  <a:schemeClr val="tx1"/>
                </a:solidFill>
              </a:rPr>
              <a:t> </a:t>
            </a:r>
            <a:r>
              <a:rPr lang="cs-CZ" sz="1400" dirty="0" smtClean="0">
                <a:solidFill>
                  <a:schemeClr val="tx1"/>
                </a:solidFill>
              </a:rPr>
              <a:t>-1, extáze – 1)</a:t>
            </a:r>
            <a:endParaRPr lang="cs-CZ" sz="1400" dirty="0">
              <a:solidFill>
                <a:schemeClr val="tx1"/>
              </a:solidFill>
            </a:endParaRPr>
          </a:p>
        </p:txBody>
      </p:sp>
      <p:graphicFrame>
        <p:nvGraphicFramePr>
          <p:cNvPr id="9" name="Zástupný symbol pro obsah 8"/>
          <p:cNvGraphicFramePr>
            <a:graphicFrameLocks noGrp="1"/>
          </p:cNvGraphicFramePr>
          <p:nvPr>
            <p:ph sz="half" idx="2"/>
            <p:extLst>
              <p:ext uri="{D42A27DB-BD31-4B8C-83A1-F6EECF244321}">
                <p14:modId xmlns:p14="http://schemas.microsoft.com/office/powerpoint/2010/main" val="1289212950"/>
              </p:ext>
            </p:extLst>
          </p:nvPr>
        </p:nvGraphicFramePr>
        <p:xfrm>
          <a:off x="3851920" y="1844825"/>
          <a:ext cx="5112568" cy="417646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43237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Průměrný věk uživatele</a:t>
            </a:r>
            <a:endParaRPr lang="cs-CZ" sz="4000" dirty="0"/>
          </a:p>
        </p:txBody>
      </p:sp>
      <p:sp>
        <p:nvSpPr>
          <p:cNvPr id="4" name="Zástupný symbol pro obsah 3"/>
          <p:cNvSpPr>
            <a:spLocks noGrp="1"/>
          </p:cNvSpPr>
          <p:nvPr>
            <p:ph sz="quarter" idx="13"/>
          </p:nvPr>
        </p:nvSpPr>
        <p:spPr>
          <a:xfrm>
            <a:off x="365760" y="1844824"/>
            <a:ext cx="2838088" cy="4281656"/>
          </a:xfrm>
        </p:spPr>
        <p:txBody>
          <a:bodyPr>
            <a:normAutofit/>
          </a:bodyPr>
          <a:lstStyle/>
          <a:p>
            <a:pPr marL="0" indent="0">
              <a:buNone/>
            </a:pPr>
            <a:r>
              <a:rPr lang="cs-CZ" sz="1400" dirty="0" smtClean="0">
                <a:solidFill>
                  <a:schemeClr val="tx1"/>
                </a:solidFill>
              </a:rPr>
              <a:t>průměrný věk uživatelů: </a:t>
            </a:r>
          </a:p>
          <a:p>
            <a:pPr marL="0" indent="0">
              <a:buNone/>
            </a:pPr>
            <a:r>
              <a:rPr lang="cs-CZ" sz="1400" dirty="0" smtClean="0">
                <a:solidFill>
                  <a:schemeClr val="tx1"/>
                </a:solidFill>
              </a:rPr>
              <a:t>   muži – 32, ženy – 31</a:t>
            </a:r>
          </a:p>
          <a:p>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růměrný věk  uživatelů </a:t>
            </a:r>
            <a:r>
              <a:rPr lang="cs-CZ" sz="1400" b="1" dirty="0" smtClean="0">
                <a:solidFill>
                  <a:schemeClr val="tx1"/>
                </a:solidFill>
              </a:rPr>
              <a:t>pervitinu</a:t>
            </a:r>
            <a:r>
              <a:rPr lang="cs-CZ" sz="1400" dirty="0" smtClean="0">
                <a:solidFill>
                  <a:schemeClr val="tx1"/>
                </a:solidFill>
              </a:rPr>
              <a:t>:</a:t>
            </a:r>
          </a:p>
          <a:p>
            <a:pPr marL="0" indent="0">
              <a:buNone/>
            </a:pPr>
            <a:r>
              <a:rPr lang="cs-CZ" sz="1400" dirty="0">
                <a:solidFill>
                  <a:schemeClr val="tx1"/>
                </a:solidFill>
              </a:rPr>
              <a:t> </a:t>
            </a:r>
            <a:r>
              <a:rPr lang="cs-CZ" sz="1400" dirty="0" smtClean="0">
                <a:solidFill>
                  <a:schemeClr val="tx1"/>
                </a:solidFill>
              </a:rPr>
              <a:t>   muži – 33,5, ženy – 34 </a:t>
            </a:r>
          </a:p>
          <a:p>
            <a:endParaRPr lang="cs-CZ" sz="1400" dirty="0" smtClean="0">
              <a:solidFill>
                <a:schemeClr val="tx1"/>
              </a:solidFill>
            </a:endParaRPr>
          </a:p>
          <a:p>
            <a:pPr marL="0" indent="0">
              <a:buNone/>
            </a:pPr>
            <a:r>
              <a:rPr lang="cs-CZ" sz="1400" dirty="0" smtClean="0">
                <a:solidFill>
                  <a:schemeClr val="tx1"/>
                </a:solidFill>
              </a:rPr>
              <a:t>průměrný </a:t>
            </a:r>
            <a:r>
              <a:rPr lang="cs-CZ" sz="1400" dirty="0">
                <a:solidFill>
                  <a:schemeClr val="tx1"/>
                </a:solidFill>
              </a:rPr>
              <a:t>věk  </a:t>
            </a:r>
            <a:r>
              <a:rPr lang="cs-CZ" sz="1400" dirty="0" smtClean="0">
                <a:solidFill>
                  <a:schemeClr val="tx1"/>
                </a:solidFill>
              </a:rPr>
              <a:t>uživatelů</a:t>
            </a:r>
            <a:br>
              <a:rPr lang="cs-CZ" sz="1400" dirty="0" smtClean="0">
                <a:solidFill>
                  <a:schemeClr val="tx1"/>
                </a:solidFill>
              </a:rPr>
            </a:br>
            <a:r>
              <a:rPr lang="cs-CZ" sz="1400" dirty="0" smtClean="0">
                <a:solidFill>
                  <a:schemeClr val="tx1"/>
                </a:solidFill>
              </a:rPr>
              <a:t> </a:t>
            </a:r>
            <a:r>
              <a:rPr lang="cs-CZ" sz="1400" b="1" dirty="0" smtClean="0">
                <a:solidFill>
                  <a:schemeClr val="tx1"/>
                </a:solidFill>
              </a:rPr>
              <a:t>THC:</a:t>
            </a:r>
          </a:p>
          <a:p>
            <a:pPr marL="0" indent="0">
              <a:buNone/>
            </a:pPr>
            <a:r>
              <a:rPr lang="cs-CZ" sz="1400" b="1" dirty="0">
                <a:solidFill>
                  <a:schemeClr val="tx1"/>
                </a:solidFill>
              </a:rPr>
              <a:t> </a:t>
            </a:r>
            <a:r>
              <a:rPr lang="cs-CZ" sz="1400" b="1" dirty="0" smtClean="0">
                <a:solidFill>
                  <a:schemeClr val="tx1"/>
                </a:solidFill>
              </a:rPr>
              <a:t>  </a:t>
            </a:r>
            <a:r>
              <a:rPr lang="cs-CZ" sz="1400" dirty="0" smtClean="0">
                <a:solidFill>
                  <a:schemeClr val="tx1"/>
                </a:solidFill>
              </a:rPr>
              <a:t>muži – 29, ženy – 22,5</a:t>
            </a:r>
          </a:p>
          <a:p>
            <a:pPr marL="0" indent="0">
              <a:buNone/>
            </a:pPr>
            <a:endParaRPr lang="cs-CZ" sz="1400" dirty="0" smtClean="0">
              <a:solidFill>
                <a:schemeClr val="tx1"/>
              </a:solidFill>
            </a:endParaRPr>
          </a:p>
          <a:p>
            <a:pPr marL="0" indent="0">
              <a:buNone/>
            </a:pPr>
            <a:r>
              <a:rPr lang="cs-CZ" sz="1400" dirty="0" smtClean="0">
                <a:solidFill>
                  <a:schemeClr val="tx1"/>
                </a:solidFill>
              </a:rPr>
              <a:t>průměrný </a:t>
            </a:r>
            <a:r>
              <a:rPr lang="cs-CZ" sz="1400" dirty="0">
                <a:solidFill>
                  <a:schemeClr val="tx1"/>
                </a:solidFill>
              </a:rPr>
              <a:t>věk  </a:t>
            </a:r>
            <a:r>
              <a:rPr lang="cs-CZ" sz="1400" dirty="0" smtClean="0">
                <a:solidFill>
                  <a:schemeClr val="tx1"/>
                </a:solidFill>
              </a:rPr>
              <a:t>uživatelů ostatních drog - 36</a:t>
            </a:r>
          </a:p>
          <a:p>
            <a:pPr marL="0" indent="0">
              <a:buNone/>
            </a:pPr>
            <a:r>
              <a:rPr lang="cs-CZ" sz="1400" dirty="0" smtClean="0">
                <a:solidFill>
                  <a:schemeClr val="tx1"/>
                </a:solidFill>
              </a:rPr>
              <a:t> </a:t>
            </a:r>
            <a:r>
              <a:rPr lang="cs-CZ" sz="1400" b="1" dirty="0" smtClean="0">
                <a:solidFill>
                  <a:schemeClr val="tx1"/>
                </a:solidFill>
              </a:rPr>
              <a:t>(opiáty - 4, toluen,  extáze</a:t>
            </a:r>
            <a:r>
              <a:rPr lang="cs-CZ" sz="1400" dirty="0" smtClean="0">
                <a:solidFill>
                  <a:schemeClr val="tx1"/>
                </a:solidFill>
              </a:rPr>
              <a:t>)              </a:t>
            </a:r>
          </a:p>
          <a:p>
            <a:endParaRPr lang="cs-CZ" sz="1400" dirty="0">
              <a:solidFill>
                <a:schemeClr val="tx1"/>
              </a:solidFill>
            </a:endParaRPr>
          </a:p>
        </p:txBody>
      </p:sp>
      <p:graphicFrame>
        <p:nvGraphicFramePr>
          <p:cNvPr id="5" name="Zástupný symbol pro obsah 4"/>
          <p:cNvGraphicFramePr>
            <a:graphicFrameLocks noGrp="1"/>
          </p:cNvGraphicFramePr>
          <p:nvPr>
            <p:ph sz="half" idx="2"/>
            <p:extLst>
              <p:ext uri="{D42A27DB-BD31-4B8C-83A1-F6EECF244321}">
                <p14:modId xmlns:p14="http://schemas.microsoft.com/office/powerpoint/2010/main" val="935699344"/>
              </p:ext>
            </p:extLst>
          </p:nvPr>
        </p:nvGraphicFramePr>
        <p:xfrm>
          <a:off x="3347864" y="1844824"/>
          <a:ext cx="5616624" cy="43204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89602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Bydliště uživatelů</a:t>
            </a:r>
            <a:endParaRPr lang="cs-CZ" sz="4000" dirty="0"/>
          </a:p>
        </p:txBody>
      </p:sp>
      <p:sp>
        <p:nvSpPr>
          <p:cNvPr id="4" name="Zástupný symbol pro obsah 3"/>
          <p:cNvSpPr>
            <a:spLocks noGrp="1"/>
          </p:cNvSpPr>
          <p:nvPr>
            <p:ph sz="quarter" idx="13"/>
          </p:nvPr>
        </p:nvSpPr>
        <p:spPr>
          <a:xfrm>
            <a:off x="365760" y="2060848"/>
            <a:ext cx="2910096" cy="4065632"/>
          </a:xfrm>
        </p:spPr>
        <p:txBody>
          <a:bodyPr>
            <a:normAutofit/>
          </a:bodyPr>
          <a:lstStyle/>
          <a:p>
            <a:pPr marL="0" indent="0">
              <a:buNone/>
            </a:pPr>
            <a:r>
              <a:rPr lang="cs-CZ" sz="1400" dirty="0">
                <a:solidFill>
                  <a:schemeClr val="tx1"/>
                </a:solidFill>
              </a:rPr>
              <a:t>z</a:t>
            </a:r>
            <a:r>
              <a:rPr lang="cs-CZ" sz="1400" dirty="0" smtClean="0">
                <a:solidFill>
                  <a:schemeClr val="tx1"/>
                </a:solidFill>
              </a:rPr>
              <a:t>a Janov evidujeme celkem 57 uživatelů, z toho:</a:t>
            </a:r>
          </a:p>
          <a:p>
            <a:pPr marL="0" indent="0">
              <a:buNone/>
            </a:pPr>
            <a:r>
              <a:rPr lang="cs-CZ" sz="1400" dirty="0" smtClean="0">
                <a:solidFill>
                  <a:schemeClr val="tx1"/>
                </a:solidFill>
              </a:rPr>
              <a:t>       44 mužů, 13 žen</a:t>
            </a:r>
          </a:p>
          <a:p>
            <a:pPr marL="0" indent="0">
              <a:buNone/>
            </a:pPr>
            <a:endParaRPr lang="cs-CZ" sz="1400" dirty="0" smtClean="0">
              <a:solidFill>
                <a:schemeClr val="tx1"/>
              </a:solidFill>
            </a:endParaRPr>
          </a:p>
          <a:p>
            <a:pPr marL="0" indent="0">
              <a:buNone/>
            </a:pPr>
            <a:r>
              <a:rPr lang="cs-CZ" sz="1400" dirty="0">
                <a:solidFill>
                  <a:schemeClr val="tx1"/>
                </a:solidFill>
              </a:rPr>
              <a:t>z</a:t>
            </a:r>
            <a:r>
              <a:rPr lang="cs-CZ" sz="1400" dirty="0" smtClean="0">
                <a:solidFill>
                  <a:schemeClr val="tx1"/>
                </a:solidFill>
              </a:rPr>
              <a:t>a Litvínov evidujeme celkem 31 uživatelů, z toho:</a:t>
            </a:r>
          </a:p>
          <a:p>
            <a:pPr marL="0" indent="0">
              <a:buNone/>
            </a:pPr>
            <a:r>
              <a:rPr lang="cs-CZ" sz="1400" dirty="0" smtClean="0">
                <a:solidFill>
                  <a:schemeClr val="tx1"/>
                </a:solidFill>
              </a:rPr>
              <a:t>       17 mužů, 14 žen </a:t>
            </a:r>
          </a:p>
          <a:p>
            <a:pPr marL="0" indent="0">
              <a:buNone/>
            </a:pPr>
            <a:r>
              <a:rPr lang="cs-CZ" sz="1400" dirty="0">
                <a:solidFill>
                  <a:schemeClr val="tx1"/>
                </a:solidFill>
              </a:rPr>
              <a:t> </a:t>
            </a:r>
            <a:r>
              <a:rPr lang="cs-CZ" sz="1400" dirty="0" smtClean="0">
                <a:solidFill>
                  <a:schemeClr val="tx1"/>
                </a:solidFill>
              </a:rPr>
              <a:t> </a:t>
            </a:r>
          </a:p>
          <a:p>
            <a:pPr marL="0" indent="0">
              <a:buNone/>
            </a:pPr>
            <a:endParaRPr lang="cs-CZ" sz="1400" dirty="0" smtClean="0">
              <a:solidFill>
                <a:schemeClr val="tx1"/>
              </a:solidFill>
            </a:endParaRPr>
          </a:p>
          <a:p>
            <a:pPr marL="0" indent="0">
              <a:buNone/>
            </a:pPr>
            <a:endParaRPr lang="cs-CZ" sz="1400" dirty="0">
              <a:solidFill>
                <a:schemeClr val="tx1"/>
              </a:solidFill>
            </a:endParaRPr>
          </a:p>
        </p:txBody>
      </p:sp>
      <p:graphicFrame>
        <p:nvGraphicFramePr>
          <p:cNvPr id="6" name="Zástupný symbol pro obsah 5"/>
          <p:cNvGraphicFramePr>
            <a:graphicFrameLocks noGrp="1"/>
          </p:cNvGraphicFramePr>
          <p:nvPr>
            <p:ph sz="half" idx="2"/>
            <p:extLst>
              <p:ext uri="{D42A27DB-BD31-4B8C-83A1-F6EECF244321}">
                <p14:modId xmlns:p14="http://schemas.microsoft.com/office/powerpoint/2010/main" val="1602868753"/>
              </p:ext>
            </p:extLst>
          </p:nvPr>
        </p:nvGraphicFramePr>
        <p:xfrm>
          <a:off x="3635375" y="1916113"/>
          <a:ext cx="5257800" cy="43926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05005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Uživatelé Romové</a:t>
            </a:r>
            <a:endParaRPr lang="cs-CZ" sz="4000" dirty="0"/>
          </a:p>
        </p:txBody>
      </p:sp>
      <p:sp>
        <p:nvSpPr>
          <p:cNvPr id="4" name="Zástupný symbol pro obsah 3"/>
          <p:cNvSpPr>
            <a:spLocks noGrp="1"/>
          </p:cNvSpPr>
          <p:nvPr>
            <p:ph sz="quarter" idx="13"/>
          </p:nvPr>
        </p:nvSpPr>
        <p:spPr>
          <a:xfrm>
            <a:off x="365760" y="1916832"/>
            <a:ext cx="3054112" cy="4209648"/>
          </a:xfrm>
        </p:spPr>
        <p:txBody>
          <a:bodyPr>
            <a:normAutofit/>
          </a:bodyPr>
          <a:lstStyle/>
          <a:p>
            <a:pPr marL="0" indent="0">
              <a:buNone/>
            </a:pPr>
            <a:r>
              <a:rPr lang="cs-CZ" sz="1400" dirty="0">
                <a:solidFill>
                  <a:schemeClr val="tx1"/>
                </a:solidFill>
              </a:rPr>
              <a:t>z</a:t>
            </a:r>
            <a:r>
              <a:rPr lang="cs-CZ" sz="1400" dirty="0" smtClean="0">
                <a:solidFill>
                  <a:schemeClr val="tx1"/>
                </a:solidFill>
              </a:rPr>
              <a:t>astoupení romských uživatelů:   muži – 36, ženy -13</a:t>
            </a:r>
          </a:p>
          <a:p>
            <a:pPr marL="0" indent="0">
              <a:buNone/>
            </a:pPr>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růměrný věk uživatelů:</a:t>
            </a:r>
          </a:p>
          <a:p>
            <a:pPr marL="0" indent="0">
              <a:buNone/>
            </a:pPr>
            <a:r>
              <a:rPr lang="cs-CZ" sz="1400" dirty="0" smtClean="0">
                <a:solidFill>
                  <a:schemeClr val="tx1"/>
                </a:solidFill>
              </a:rPr>
              <a:t> muži, 29,5, ženy -31</a:t>
            </a:r>
          </a:p>
          <a:p>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růměrný věk uživatelů pervitinu: muži – 30,5, ženy</a:t>
            </a:r>
            <a:r>
              <a:rPr lang="cs-CZ" sz="1400" dirty="0">
                <a:solidFill>
                  <a:schemeClr val="tx1"/>
                </a:solidFill>
              </a:rPr>
              <a:t> </a:t>
            </a:r>
            <a:r>
              <a:rPr lang="cs-CZ" sz="1400" dirty="0" smtClean="0">
                <a:solidFill>
                  <a:schemeClr val="tx1"/>
                </a:solidFill>
              </a:rPr>
              <a:t>– 36,5</a:t>
            </a:r>
          </a:p>
          <a:p>
            <a:pPr marL="0" indent="0">
              <a:buNone/>
            </a:pPr>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růměrný věk uživatelů THC:</a:t>
            </a:r>
          </a:p>
          <a:p>
            <a:pPr marL="0" indent="0">
              <a:buNone/>
            </a:pPr>
            <a:r>
              <a:rPr lang="cs-CZ" sz="1400" dirty="0" smtClean="0">
                <a:solidFill>
                  <a:schemeClr val="tx1"/>
                </a:solidFill>
              </a:rPr>
              <a:t> muži -  27, ženy – 22</a:t>
            </a:r>
            <a:endParaRPr lang="cs-CZ" sz="1400" dirty="0">
              <a:solidFill>
                <a:schemeClr val="tx1"/>
              </a:solidFill>
            </a:endParaRPr>
          </a:p>
        </p:txBody>
      </p:sp>
      <p:graphicFrame>
        <p:nvGraphicFramePr>
          <p:cNvPr id="5" name="Zástupný symbol pro obsah 4"/>
          <p:cNvGraphicFramePr>
            <a:graphicFrameLocks noGrp="1"/>
          </p:cNvGraphicFramePr>
          <p:nvPr>
            <p:ph sz="half" idx="2"/>
            <p:extLst>
              <p:ext uri="{D42A27DB-BD31-4B8C-83A1-F6EECF244321}">
                <p14:modId xmlns:p14="http://schemas.microsoft.com/office/powerpoint/2010/main" val="1592949733"/>
              </p:ext>
            </p:extLst>
          </p:nvPr>
        </p:nvGraphicFramePr>
        <p:xfrm>
          <a:off x="3851275" y="1844675"/>
          <a:ext cx="5041205" cy="424862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13419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Blízcí</a:t>
            </a:r>
            <a:r>
              <a:rPr lang="cs-CZ" sz="3600" dirty="0" smtClean="0"/>
              <a:t> uživatele – romská menšina</a:t>
            </a:r>
            <a:endParaRPr lang="cs-CZ" sz="3600" dirty="0"/>
          </a:p>
        </p:txBody>
      </p:sp>
      <p:sp>
        <p:nvSpPr>
          <p:cNvPr id="4" name="Zástupný symbol pro obsah 3"/>
          <p:cNvSpPr>
            <a:spLocks noGrp="1"/>
          </p:cNvSpPr>
          <p:nvPr>
            <p:ph sz="quarter" idx="13"/>
          </p:nvPr>
        </p:nvSpPr>
        <p:spPr>
          <a:xfrm>
            <a:off x="365760" y="2060848"/>
            <a:ext cx="2910096" cy="4065632"/>
          </a:xfrm>
        </p:spPr>
        <p:txBody>
          <a:bodyPr>
            <a:normAutofit lnSpcReduction="10000"/>
          </a:bodyPr>
          <a:lstStyle/>
          <a:p>
            <a:pPr marL="0" indent="0">
              <a:buNone/>
            </a:pPr>
            <a:r>
              <a:rPr lang="cs-CZ" sz="1400" dirty="0">
                <a:solidFill>
                  <a:schemeClr val="tx1"/>
                </a:solidFill>
              </a:rPr>
              <a:t>c</a:t>
            </a:r>
            <a:r>
              <a:rPr lang="cs-CZ" sz="1400" dirty="0" smtClean="0">
                <a:solidFill>
                  <a:schemeClr val="tx1"/>
                </a:solidFill>
              </a:rPr>
              <a:t>elkem evidujeme 46 klientů z řady romské menšiny (jedná se zejména o partnery, rodiče a sourozence uživatele)</a:t>
            </a:r>
          </a:p>
          <a:p>
            <a:endParaRPr lang="cs-CZ" sz="1400" dirty="0" smtClean="0">
              <a:solidFill>
                <a:schemeClr val="tx1"/>
              </a:solidFill>
            </a:endParaRPr>
          </a:p>
          <a:p>
            <a:pPr marL="0" indent="0">
              <a:buNone/>
            </a:pPr>
            <a:r>
              <a:rPr lang="cs-CZ" sz="1400" dirty="0">
                <a:solidFill>
                  <a:schemeClr val="tx1"/>
                </a:solidFill>
              </a:rPr>
              <a:t>z</a:t>
            </a:r>
            <a:r>
              <a:rPr lang="cs-CZ" sz="1400" dirty="0" smtClean="0">
                <a:solidFill>
                  <a:schemeClr val="tx1"/>
                </a:solidFill>
              </a:rPr>
              <a:t>astoupení podle pohlaví:</a:t>
            </a:r>
          </a:p>
          <a:p>
            <a:pPr marL="0" indent="0">
              <a:buNone/>
            </a:pPr>
            <a:r>
              <a:rPr lang="cs-CZ" sz="1400" dirty="0" smtClean="0">
                <a:solidFill>
                  <a:schemeClr val="tx1"/>
                </a:solidFill>
              </a:rPr>
              <a:t>       ženy – 37, muži – 9</a:t>
            </a:r>
          </a:p>
          <a:p>
            <a:pPr marL="0" indent="0">
              <a:buNone/>
            </a:pPr>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růměrný věk klientů:</a:t>
            </a:r>
          </a:p>
          <a:p>
            <a:pPr marL="0" indent="0">
              <a:buNone/>
            </a:pPr>
            <a:r>
              <a:rPr lang="cs-CZ" sz="1400" dirty="0" smtClean="0">
                <a:solidFill>
                  <a:schemeClr val="tx1"/>
                </a:solidFill>
              </a:rPr>
              <a:t>       Ženy – 38, muži – 36</a:t>
            </a:r>
          </a:p>
          <a:p>
            <a:pPr marL="0" indent="0">
              <a:buNone/>
            </a:pPr>
            <a:endParaRPr lang="cs-CZ" sz="1400" dirty="0">
              <a:solidFill>
                <a:schemeClr val="tx1"/>
              </a:solidFill>
            </a:endParaRPr>
          </a:p>
          <a:p>
            <a:pPr marL="0" indent="0">
              <a:buNone/>
            </a:pPr>
            <a:r>
              <a:rPr lang="cs-CZ" sz="1400" dirty="0">
                <a:solidFill>
                  <a:schemeClr val="tx1"/>
                </a:solidFill>
              </a:rPr>
              <a:t>b</a:t>
            </a:r>
            <a:r>
              <a:rPr lang="cs-CZ" sz="1400" dirty="0" smtClean="0">
                <a:solidFill>
                  <a:schemeClr val="tx1"/>
                </a:solidFill>
              </a:rPr>
              <a:t>lízké osoby našich klientů:</a:t>
            </a:r>
          </a:p>
          <a:p>
            <a:pPr marL="0" indent="0">
              <a:buNone/>
            </a:pPr>
            <a:r>
              <a:rPr lang="cs-CZ" sz="1400" dirty="0" smtClean="0">
                <a:solidFill>
                  <a:schemeClr val="tx1"/>
                </a:solidFill>
              </a:rPr>
              <a:t>pervitin – 27</a:t>
            </a:r>
          </a:p>
          <a:p>
            <a:pPr marL="0" indent="0">
              <a:buNone/>
            </a:pPr>
            <a:r>
              <a:rPr lang="cs-CZ" sz="1400" dirty="0" smtClean="0">
                <a:solidFill>
                  <a:schemeClr val="tx1"/>
                </a:solidFill>
              </a:rPr>
              <a:t> THC – 27</a:t>
            </a:r>
          </a:p>
          <a:p>
            <a:pPr marL="0" indent="0">
              <a:buNone/>
            </a:pPr>
            <a:endParaRPr lang="cs-CZ" sz="1400" dirty="0" smtClean="0">
              <a:solidFill>
                <a:schemeClr val="tx1"/>
              </a:solidFill>
            </a:endParaRPr>
          </a:p>
          <a:p>
            <a:pPr marL="0" indent="0">
              <a:buNone/>
            </a:pPr>
            <a:r>
              <a:rPr lang="cs-CZ" sz="1400" dirty="0">
                <a:solidFill>
                  <a:schemeClr val="tx1"/>
                </a:solidFill>
              </a:rPr>
              <a:t>t</a:t>
            </a:r>
            <a:r>
              <a:rPr lang="cs-CZ" sz="1400" dirty="0" smtClean="0">
                <a:solidFill>
                  <a:schemeClr val="tx1"/>
                </a:solidFill>
              </a:rPr>
              <a:t>éměř všichni jsou z Janova pouze 2 klienti z Litvínova</a:t>
            </a:r>
          </a:p>
          <a:p>
            <a:endParaRPr lang="cs-CZ" sz="1400" dirty="0">
              <a:solidFill>
                <a:schemeClr val="tx1"/>
              </a:solidFill>
            </a:endParaRPr>
          </a:p>
        </p:txBody>
      </p:sp>
      <p:graphicFrame>
        <p:nvGraphicFramePr>
          <p:cNvPr id="5" name="Zástupný symbol pro obsah 4"/>
          <p:cNvGraphicFramePr>
            <a:graphicFrameLocks noGrp="1"/>
          </p:cNvGraphicFramePr>
          <p:nvPr>
            <p:ph sz="half" idx="2"/>
            <p:extLst>
              <p:ext uri="{D42A27DB-BD31-4B8C-83A1-F6EECF244321}">
                <p14:modId xmlns:p14="http://schemas.microsoft.com/office/powerpoint/2010/main" val="2894061574"/>
              </p:ext>
            </p:extLst>
          </p:nvPr>
        </p:nvGraphicFramePr>
        <p:xfrm>
          <a:off x="3492500" y="1988840"/>
          <a:ext cx="5399980" cy="413732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1591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smtClean="0"/>
              <a:t>Uživatelé a potencionální uživatelé  romská menšina</a:t>
            </a:r>
            <a:endParaRPr lang="cs-CZ" sz="3600" dirty="0"/>
          </a:p>
        </p:txBody>
      </p:sp>
      <p:sp>
        <p:nvSpPr>
          <p:cNvPr id="4" name="Zástupný symbol pro obsah 3"/>
          <p:cNvSpPr>
            <a:spLocks noGrp="1"/>
          </p:cNvSpPr>
          <p:nvPr>
            <p:ph sz="quarter" idx="13"/>
          </p:nvPr>
        </p:nvSpPr>
        <p:spPr>
          <a:xfrm>
            <a:off x="365760" y="2204864"/>
            <a:ext cx="3126120" cy="3921616"/>
          </a:xfrm>
        </p:spPr>
        <p:txBody>
          <a:bodyPr>
            <a:normAutofit/>
          </a:bodyPr>
          <a:lstStyle/>
          <a:p>
            <a:pPr marL="0" indent="0">
              <a:buNone/>
            </a:pPr>
            <a:r>
              <a:rPr lang="cs-CZ" sz="1400" dirty="0">
                <a:solidFill>
                  <a:schemeClr val="tx1"/>
                </a:solidFill>
              </a:rPr>
              <a:t>v</a:t>
            </a:r>
            <a:r>
              <a:rPr lang="cs-CZ" sz="1400" dirty="0" smtClean="0">
                <a:solidFill>
                  <a:schemeClr val="tx1"/>
                </a:solidFill>
              </a:rPr>
              <a:t> současné době evidujeme 49 klientů uživatelů</a:t>
            </a:r>
          </a:p>
          <a:p>
            <a:pPr marL="0" indent="0">
              <a:buNone/>
            </a:pPr>
            <a:endParaRPr lang="cs-CZ" sz="1400" dirty="0" smtClean="0">
              <a:solidFill>
                <a:schemeClr val="tx1"/>
              </a:solidFill>
            </a:endParaRPr>
          </a:p>
          <a:p>
            <a:pPr marL="0" indent="0">
              <a:buNone/>
            </a:pPr>
            <a:r>
              <a:rPr lang="cs-CZ" sz="1400" dirty="0">
                <a:solidFill>
                  <a:schemeClr val="tx1"/>
                </a:solidFill>
              </a:rPr>
              <a:t>p</a:t>
            </a:r>
            <a:r>
              <a:rPr lang="cs-CZ" sz="1400" dirty="0" smtClean="0">
                <a:solidFill>
                  <a:schemeClr val="tx1"/>
                </a:solidFill>
              </a:rPr>
              <a:t>otencionální klienty - uživatele blízkých příbuzných v počtu 47,</a:t>
            </a:r>
          </a:p>
          <a:p>
            <a:pPr marL="0" indent="0">
              <a:buNone/>
            </a:pPr>
            <a:r>
              <a:rPr lang="cs-CZ" sz="1400" dirty="0" smtClean="0">
                <a:solidFill>
                  <a:schemeClr val="tx1"/>
                </a:solidFill>
              </a:rPr>
              <a:t> z toho 27 uživatelů pervitinu a 19 uživatelů THC</a:t>
            </a:r>
          </a:p>
          <a:p>
            <a:pPr marL="0" indent="0">
              <a:buNone/>
            </a:pPr>
            <a:endParaRPr lang="cs-CZ" sz="1400" dirty="0" smtClean="0">
              <a:solidFill>
                <a:schemeClr val="tx1"/>
              </a:solidFill>
            </a:endParaRPr>
          </a:p>
          <a:p>
            <a:pPr marL="0" indent="0">
              <a:buNone/>
            </a:pPr>
            <a:r>
              <a:rPr lang="cs-CZ" sz="1400" dirty="0" smtClean="0">
                <a:solidFill>
                  <a:schemeClr val="tx1"/>
                </a:solidFill>
              </a:rPr>
              <a:t>těmito romskými uživateli    je program HR využívaný minimálně</a:t>
            </a:r>
            <a:endParaRPr lang="cs-CZ" sz="1400" dirty="0">
              <a:solidFill>
                <a:schemeClr val="tx1"/>
              </a:solidFill>
            </a:endParaRPr>
          </a:p>
          <a:p>
            <a:pPr marL="0" indent="0">
              <a:buNone/>
            </a:pPr>
            <a:endParaRPr lang="cs-CZ" sz="1400" dirty="0">
              <a:solidFill>
                <a:schemeClr val="tx1"/>
              </a:solidFill>
            </a:endParaRPr>
          </a:p>
        </p:txBody>
      </p:sp>
      <p:graphicFrame>
        <p:nvGraphicFramePr>
          <p:cNvPr id="5" name="Zástupný symbol pro obsah 4"/>
          <p:cNvGraphicFramePr>
            <a:graphicFrameLocks noGrp="1"/>
          </p:cNvGraphicFramePr>
          <p:nvPr>
            <p:ph sz="half" idx="2"/>
            <p:extLst>
              <p:ext uri="{D42A27DB-BD31-4B8C-83A1-F6EECF244321}">
                <p14:modId xmlns:p14="http://schemas.microsoft.com/office/powerpoint/2010/main" val="3183909654"/>
              </p:ext>
            </p:extLst>
          </p:nvPr>
        </p:nvGraphicFramePr>
        <p:xfrm>
          <a:off x="3491880" y="1772816"/>
          <a:ext cx="5401295" cy="435334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31054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000" dirty="0" smtClean="0"/>
              <a:t>Návrhy pro SVL Janov</a:t>
            </a:r>
            <a:br>
              <a:rPr lang="cs-CZ" sz="4000" dirty="0" smtClean="0"/>
            </a:br>
            <a:endParaRPr lang="cs-CZ" sz="4000" dirty="0"/>
          </a:p>
        </p:txBody>
      </p:sp>
      <p:sp>
        <p:nvSpPr>
          <p:cNvPr id="3" name="Zástupný symbol pro obsah 2"/>
          <p:cNvSpPr>
            <a:spLocks noGrp="1"/>
          </p:cNvSpPr>
          <p:nvPr>
            <p:ph sz="half" idx="2"/>
          </p:nvPr>
        </p:nvSpPr>
        <p:spPr/>
        <p:txBody>
          <a:bodyPr>
            <a:normAutofit lnSpcReduction="10000"/>
          </a:bodyPr>
          <a:lstStyle/>
          <a:p>
            <a:pPr marL="0" indent="0" algn="just">
              <a:buNone/>
            </a:pPr>
            <a:r>
              <a:rPr lang="cs-CZ" sz="1200" b="1" dirty="0" smtClean="0">
                <a:solidFill>
                  <a:schemeClr val="tx1"/>
                </a:solidFill>
              </a:rPr>
              <a:t>Obchod s chudobou není jen nemorální podnikání, ale v praxi to znamená obvykle beztrestné porušování zákonů, které způsobuje společenské škody, a v konečném důsledku vyšší než souhrn majetkové kriminality, kterou páchají obyvatelé SVL.</a:t>
            </a:r>
          </a:p>
          <a:p>
            <a:pPr algn="just"/>
            <a:endParaRPr lang="cs-CZ" sz="1400" dirty="0" smtClean="0">
              <a:solidFill>
                <a:schemeClr val="tx1"/>
              </a:solidFill>
            </a:endParaRPr>
          </a:p>
          <a:p>
            <a:pPr marL="0" indent="0" algn="just">
              <a:buNone/>
            </a:pPr>
            <a:r>
              <a:rPr lang="cs-CZ" sz="1200" u="sng" dirty="0" smtClean="0">
                <a:solidFill>
                  <a:schemeClr val="tx1"/>
                </a:solidFill>
              </a:rPr>
              <a:t>Zmírnění dopadů obchodu s chudobou:</a:t>
            </a:r>
          </a:p>
          <a:p>
            <a:endParaRPr lang="cs-CZ" sz="1400" dirty="0" smtClean="0">
              <a:solidFill>
                <a:schemeClr val="tx1"/>
              </a:solidFill>
            </a:endParaRPr>
          </a:p>
          <a:p>
            <a:r>
              <a:rPr lang="cs-CZ" sz="1200" dirty="0" smtClean="0">
                <a:solidFill>
                  <a:schemeClr val="tx1"/>
                </a:solidFill>
              </a:rPr>
              <a:t>Cílit na pachatele z majoritní společnosti (na široké spektrum bytových investorů a správců domů),</a:t>
            </a:r>
          </a:p>
          <a:p>
            <a:endParaRPr lang="cs-CZ" sz="1200" dirty="0">
              <a:solidFill>
                <a:schemeClr val="tx1"/>
              </a:solidFill>
            </a:endParaRPr>
          </a:p>
          <a:p>
            <a:r>
              <a:rPr lang="cs-CZ" sz="1200" dirty="0">
                <a:solidFill>
                  <a:schemeClr val="tx1"/>
                </a:solidFill>
              </a:rPr>
              <a:t>a</a:t>
            </a:r>
            <a:r>
              <a:rPr lang="cs-CZ" sz="1200" dirty="0" smtClean="0">
                <a:solidFill>
                  <a:schemeClr val="tx1"/>
                </a:solidFill>
              </a:rPr>
              <a:t>kční skupiny, které by řešily trestní činnost v rámci obchodu s chudobou,</a:t>
            </a:r>
          </a:p>
          <a:p>
            <a:endParaRPr lang="cs-CZ" sz="1200" dirty="0">
              <a:solidFill>
                <a:schemeClr val="tx1"/>
              </a:solidFill>
            </a:endParaRPr>
          </a:p>
          <a:p>
            <a:r>
              <a:rPr lang="cs-CZ" sz="1200" dirty="0">
                <a:solidFill>
                  <a:schemeClr val="tx1"/>
                </a:solidFill>
              </a:rPr>
              <a:t>ú</a:t>
            </a:r>
            <a:r>
              <a:rPr lang="cs-CZ" sz="1200" dirty="0" smtClean="0">
                <a:solidFill>
                  <a:schemeClr val="tx1"/>
                </a:solidFill>
              </a:rPr>
              <a:t>činné kontrolní mechanizmy.</a:t>
            </a:r>
          </a:p>
          <a:p>
            <a:endParaRPr lang="cs-CZ" sz="1200" dirty="0">
              <a:solidFill>
                <a:schemeClr val="tx1"/>
              </a:solidFill>
            </a:endParaRPr>
          </a:p>
          <a:p>
            <a:endParaRPr lang="cs-CZ" sz="1200" dirty="0" smtClean="0">
              <a:solidFill>
                <a:schemeClr val="tx1"/>
              </a:solidFill>
            </a:endParaRPr>
          </a:p>
          <a:p>
            <a:pPr algn="just">
              <a:lnSpc>
                <a:spcPct val="150000"/>
              </a:lnSpc>
            </a:pPr>
            <a:endParaRPr lang="cs-CZ" sz="1400" dirty="0" smtClean="0">
              <a:solidFill>
                <a:schemeClr val="tx1"/>
              </a:solidFill>
            </a:endParaRPr>
          </a:p>
          <a:p>
            <a:pPr marL="0" indent="0" algn="just">
              <a:buNone/>
            </a:pPr>
            <a:r>
              <a:rPr lang="cs-CZ" sz="1400" dirty="0" smtClean="0">
                <a:solidFill>
                  <a:schemeClr val="tx1"/>
                </a:solidFill>
              </a:rPr>
              <a:t> </a:t>
            </a:r>
          </a:p>
          <a:p>
            <a:pPr algn="just"/>
            <a:endParaRPr lang="cs-CZ" sz="1400" dirty="0" smtClean="0">
              <a:solidFill>
                <a:schemeClr val="tx1"/>
              </a:solidFill>
            </a:endParaRPr>
          </a:p>
          <a:p>
            <a:pPr algn="just"/>
            <a:endParaRPr lang="cs-CZ" sz="1400" dirty="0" smtClean="0">
              <a:solidFill>
                <a:schemeClr val="tx1"/>
              </a:solidFill>
            </a:endParaRPr>
          </a:p>
          <a:p>
            <a:pPr algn="just"/>
            <a:endParaRPr lang="cs-CZ" sz="1400" dirty="0" smtClean="0">
              <a:solidFill>
                <a:schemeClr val="tx1"/>
              </a:solidFill>
            </a:endParaRPr>
          </a:p>
          <a:p>
            <a:pPr marL="0" indent="0" algn="just">
              <a:buNone/>
            </a:pPr>
            <a:endParaRPr lang="cs-CZ" sz="1400" dirty="0" smtClean="0">
              <a:solidFill>
                <a:schemeClr val="tx1"/>
              </a:solidFill>
            </a:endParaRPr>
          </a:p>
          <a:p>
            <a:pPr algn="just"/>
            <a:endParaRPr lang="cs-CZ" sz="1400" dirty="0" smtClean="0">
              <a:solidFill>
                <a:schemeClr val="tx1"/>
              </a:solidFill>
            </a:endParaRPr>
          </a:p>
          <a:p>
            <a:pPr marL="0" indent="0" algn="just">
              <a:buNone/>
            </a:pPr>
            <a:endParaRPr lang="cs-CZ" sz="1400" dirty="0" smtClean="0">
              <a:solidFill>
                <a:schemeClr val="tx1"/>
              </a:solidFill>
            </a:endParaRPr>
          </a:p>
          <a:p>
            <a:pPr marL="0" indent="0" algn="just">
              <a:buNone/>
            </a:pPr>
            <a:endParaRPr lang="cs-CZ" sz="1400" dirty="0" smtClean="0">
              <a:solidFill>
                <a:schemeClr val="tx1"/>
              </a:solidFill>
            </a:endParaRPr>
          </a:p>
          <a:p>
            <a:endParaRPr lang="cs-CZ" sz="1400" dirty="0">
              <a:solidFill>
                <a:schemeClr val="tx1"/>
              </a:solidFill>
            </a:endParaRPr>
          </a:p>
        </p:txBody>
      </p:sp>
      <p:sp>
        <p:nvSpPr>
          <p:cNvPr id="4" name="Zástupný symbol pro obsah 3"/>
          <p:cNvSpPr>
            <a:spLocks noGrp="1"/>
          </p:cNvSpPr>
          <p:nvPr>
            <p:ph sz="quarter" idx="13"/>
          </p:nvPr>
        </p:nvSpPr>
        <p:spPr/>
        <p:txBody>
          <a:bodyPr>
            <a:normAutofit fontScale="32500" lnSpcReduction="20000"/>
          </a:bodyPr>
          <a:lstStyle/>
          <a:p>
            <a:pPr marL="0" indent="0" algn="just">
              <a:lnSpc>
                <a:spcPct val="120000"/>
              </a:lnSpc>
              <a:buNone/>
            </a:pPr>
            <a:r>
              <a:rPr lang="cs-CZ" sz="3700" b="1" dirty="0">
                <a:solidFill>
                  <a:schemeClr val="tx1"/>
                </a:solidFill>
              </a:rPr>
              <a:t>Hlavní problémy v lokalitě, které souvisí přímo se současnou krizovou situací, </a:t>
            </a:r>
            <a:r>
              <a:rPr lang="cs-CZ" sz="3700" b="1" dirty="0" smtClean="0">
                <a:solidFill>
                  <a:schemeClr val="tx1"/>
                </a:solidFill>
              </a:rPr>
              <a:t>je</a:t>
            </a:r>
            <a:r>
              <a:rPr lang="cs-CZ" sz="3700" b="1" dirty="0">
                <a:solidFill>
                  <a:schemeClr val="tx1"/>
                </a:solidFill>
              </a:rPr>
              <a:t> </a:t>
            </a:r>
            <a:r>
              <a:rPr lang="cs-CZ" sz="3700" b="1" dirty="0" smtClean="0">
                <a:solidFill>
                  <a:schemeClr val="tx1"/>
                </a:solidFill>
              </a:rPr>
              <a:t>oblast bydlení</a:t>
            </a:r>
            <a:r>
              <a:rPr lang="cs-CZ" sz="3700" dirty="0" smtClean="0">
                <a:solidFill>
                  <a:schemeClr val="tx1"/>
                </a:solidFill>
              </a:rPr>
              <a:t>. </a:t>
            </a:r>
            <a:r>
              <a:rPr lang="cs-CZ" sz="3700" b="1" dirty="0" smtClean="0">
                <a:solidFill>
                  <a:schemeClr val="tx1"/>
                </a:solidFill>
              </a:rPr>
              <a:t>Vytvoření </a:t>
            </a:r>
            <a:r>
              <a:rPr lang="cs-CZ" sz="3700" b="1" dirty="0">
                <a:solidFill>
                  <a:schemeClr val="tx1"/>
                </a:solidFill>
              </a:rPr>
              <a:t>systému dostupného a důstojného bydlení pro chudé </a:t>
            </a:r>
            <a:r>
              <a:rPr lang="cs-CZ" sz="3700" b="1" dirty="0" smtClean="0">
                <a:solidFill>
                  <a:schemeClr val="tx1"/>
                </a:solidFill>
              </a:rPr>
              <a:t>domácnosti je dlouhodobou záležitostí, a nad rámec možností na lokální úrovni. Možné řešení vyžaduje pomoc na  vládní úrovni.</a:t>
            </a:r>
          </a:p>
          <a:p>
            <a:pPr marL="0" indent="0" algn="just">
              <a:buNone/>
            </a:pPr>
            <a:endParaRPr lang="cs-CZ" sz="3700" b="1" dirty="0" smtClean="0">
              <a:solidFill>
                <a:schemeClr val="tx1"/>
              </a:solidFill>
            </a:endParaRPr>
          </a:p>
          <a:p>
            <a:pPr marL="0" indent="0" algn="just">
              <a:buNone/>
            </a:pPr>
            <a:r>
              <a:rPr lang="cs-CZ" sz="3700" u="sng" dirty="0" smtClean="0">
                <a:solidFill>
                  <a:schemeClr val="tx1"/>
                </a:solidFill>
              </a:rPr>
              <a:t>Možná sanace:</a:t>
            </a:r>
          </a:p>
          <a:p>
            <a:pPr marL="0" indent="0" algn="just">
              <a:buNone/>
            </a:pPr>
            <a:endParaRPr lang="cs-CZ" sz="3700" u="sng" dirty="0" smtClean="0">
              <a:solidFill>
                <a:schemeClr val="tx1"/>
              </a:solidFill>
            </a:endParaRPr>
          </a:p>
          <a:p>
            <a:pPr marL="0" indent="0">
              <a:buNone/>
            </a:pPr>
            <a:r>
              <a:rPr lang="cs-CZ" sz="3700" dirty="0" smtClean="0">
                <a:solidFill>
                  <a:schemeClr val="tx1"/>
                </a:solidFill>
              </a:rPr>
              <a:t>Posila v sociálních službách o romské pracovníky, zejména v terénu.</a:t>
            </a:r>
          </a:p>
          <a:p>
            <a:pPr marL="0" indent="0">
              <a:buNone/>
            </a:pPr>
            <a:endParaRPr lang="cs-CZ" sz="3700" dirty="0" smtClean="0">
              <a:solidFill>
                <a:schemeClr val="tx1"/>
              </a:solidFill>
            </a:endParaRPr>
          </a:p>
          <a:p>
            <a:pPr marL="0" indent="0" algn="just">
              <a:buNone/>
            </a:pPr>
            <a:r>
              <a:rPr lang="cs-CZ" sz="3700" dirty="0" smtClean="0">
                <a:solidFill>
                  <a:schemeClr val="tx1"/>
                </a:solidFill>
              </a:rPr>
              <a:t>posila romských APK </a:t>
            </a:r>
            <a:r>
              <a:rPr lang="cs-CZ" sz="3700" dirty="0">
                <a:solidFill>
                  <a:schemeClr val="tx1"/>
                </a:solidFill>
              </a:rPr>
              <a:t>, školních asistentů – romských žen, které by fungovaly jako prostředníkem mezi rodinou a školou,</a:t>
            </a:r>
          </a:p>
          <a:p>
            <a:pPr marL="0" indent="0" algn="just">
              <a:buNone/>
            </a:pPr>
            <a:endParaRPr lang="cs-CZ" sz="3700" dirty="0" smtClean="0">
              <a:solidFill>
                <a:schemeClr val="tx1"/>
              </a:solidFill>
            </a:endParaRPr>
          </a:p>
          <a:p>
            <a:pPr marL="0" indent="0" algn="just">
              <a:buNone/>
            </a:pPr>
            <a:r>
              <a:rPr lang="cs-CZ" sz="3700" dirty="0" smtClean="0">
                <a:solidFill>
                  <a:schemeClr val="tx1"/>
                </a:solidFill>
              </a:rPr>
              <a:t>trávení smysluplného času dětí a mládeže, zmapovat jejich potřeby,</a:t>
            </a:r>
          </a:p>
          <a:p>
            <a:pPr marL="0" indent="0" algn="just">
              <a:buNone/>
            </a:pPr>
            <a:endParaRPr lang="cs-CZ" sz="3700" dirty="0" smtClean="0">
              <a:solidFill>
                <a:schemeClr val="tx1"/>
              </a:solidFill>
            </a:endParaRPr>
          </a:p>
          <a:p>
            <a:pPr marL="0" indent="0" algn="just">
              <a:buNone/>
            </a:pPr>
            <a:r>
              <a:rPr lang="cs-CZ" sz="3700" dirty="0" smtClean="0">
                <a:solidFill>
                  <a:schemeClr val="tx1"/>
                </a:solidFill>
              </a:rPr>
              <a:t>vize Komunitního centra uprostřed sídliště a zapojit schopné místní romské ženy do komunitní práce,</a:t>
            </a:r>
          </a:p>
          <a:p>
            <a:pPr marL="0" indent="0" algn="just">
              <a:buNone/>
            </a:pPr>
            <a:endParaRPr lang="cs-CZ" sz="3700" dirty="0">
              <a:solidFill>
                <a:schemeClr val="tx1"/>
              </a:solidFill>
            </a:endParaRPr>
          </a:p>
          <a:p>
            <a:pPr marL="0" indent="0" algn="just">
              <a:buNone/>
            </a:pPr>
            <a:r>
              <a:rPr lang="cs-CZ" sz="3700" dirty="0">
                <a:solidFill>
                  <a:schemeClr val="tx1"/>
                </a:solidFill>
              </a:rPr>
              <a:t>a</a:t>
            </a:r>
            <a:r>
              <a:rPr lang="cs-CZ" sz="3700" dirty="0" smtClean="0">
                <a:solidFill>
                  <a:schemeClr val="tx1"/>
                </a:solidFill>
              </a:rPr>
              <a:t>bsentuje preventivní program v lokalitě směřující </a:t>
            </a:r>
            <a:br>
              <a:rPr lang="cs-CZ" sz="3700" dirty="0" smtClean="0">
                <a:solidFill>
                  <a:schemeClr val="tx1"/>
                </a:solidFill>
              </a:rPr>
            </a:br>
            <a:r>
              <a:rPr lang="cs-CZ" sz="3700" dirty="0" smtClean="0">
                <a:solidFill>
                  <a:schemeClr val="tx1"/>
                </a:solidFill>
              </a:rPr>
              <a:t>k rodičovské zodpovědnosti.</a:t>
            </a:r>
          </a:p>
          <a:p>
            <a:pPr marL="0" indent="0" algn="just">
              <a:buNone/>
            </a:pPr>
            <a:endParaRPr lang="cs-CZ" sz="2200" dirty="0" smtClean="0">
              <a:solidFill>
                <a:schemeClr val="tx1"/>
              </a:solidFill>
            </a:endParaRPr>
          </a:p>
          <a:p>
            <a:pPr marL="0" indent="0" algn="just">
              <a:buNone/>
            </a:pPr>
            <a:endParaRPr lang="cs-CZ" sz="2200" dirty="0" smtClean="0">
              <a:solidFill>
                <a:schemeClr val="tx1"/>
              </a:solidFill>
            </a:endParaRPr>
          </a:p>
          <a:p>
            <a:pPr marL="0" indent="0">
              <a:buNone/>
            </a:pPr>
            <a:endParaRPr lang="cs-CZ" sz="2200" dirty="0" smtClean="0">
              <a:solidFill>
                <a:schemeClr val="tx1"/>
              </a:solidFill>
            </a:endParaRPr>
          </a:p>
          <a:p>
            <a:pPr algn="just"/>
            <a:endParaRPr lang="cs-CZ" sz="2200" dirty="0" smtClean="0">
              <a:solidFill>
                <a:schemeClr val="tx1"/>
              </a:solidFill>
            </a:endParaRPr>
          </a:p>
          <a:p>
            <a:pPr algn="just"/>
            <a:endParaRPr lang="cs-CZ" sz="2200" dirty="0" smtClean="0">
              <a:solidFill>
                <a:schemeClr val="tx1"/>
              </a:solidFill>
            </a:endParaRPr>
          </a:p>
          <a:p>
            <a:pPr marL="0" indent="0" algn="just">
              <a:buNone/>
            </a:pPr>
            <a:endParaRPr lang="cs-CZ" sz="1400" dirty="0" smtClean="0">
              <a:solidFill>
                <a:schemeClr val="tx1"/>
              </a:solidFill>
            </a:endParaRPr>
          </a:p>
          <a:p>
            <a:pPr algn="just"/>
            <a:endParaRPr lang="cs-CZ" sz="1400" dirty="0" smtClean="0">
              <a:solidFill>
                <a:schemeClr val="tx1"/>
              </a:solidFill>
            </a:endParaRPr>
          </a:p>
          <a:p>
            <a:pPr algn="just"/>
            <a:endParaRPr lang="cs-CZ" sz="1400" dirty="0" smtClean="0">
              <a:solidFill>
                <a:schemeClr val="tx1"/>
              </a:solidFill>
            </a:endParaRPr>
          </a:p>
          <a:p>
            <a:endParaRPr lang="cs-CZ" sz="1400" dirty="0" smtClean="0">
              <a:solidFill>
                <a:schemeClr val="tx1"/>
              </a:solidFill>
            </a:endParaRPr>
          </a:p>
          <a:p>
            <a:pPr algn="just"/>
            <a:endParaRPr lang="cs-CZ" sz="1400" dirty="0" smtClean="0">
              <a:solidFill>
                <a:schemeClr val="tx1"/>
              </a:solidFill>
            </a:endParaRPr>
          </a:p>
          <a:p>
            <a:pPr algn="just"/>
            <a:endParaRPr lang="cs-CZ" sz="1400" dirty="0" smtClean="0">
              <a:solidFill>
                <a:schemeClr val="tx1"/>
              </a:solidFill>
            </a:endParaRPr>
          </a:p>
          <a:p>
            <a:endParaRPr lang="cs-CZ" sz="1400" dirty="0">
              <a:solidFill>
                <a:schemeClr val="tx1"/>
              </a:solidFill>
            </a:endParaRPr>
          </a:p>
        </p:txBody>
      </p:sp>
    </p:spTree>
    <p:extLst>
      <p:ext uri="{BB962C8B-B14F-4D97-AF65-F5344CB8AC3E}">
        <p14:creationId xmlns:p14="http://schemas.microsoft.com/office/powerpoint/2010/main" val="173265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l"/>
            <a:r>
              <a:rPr lang="cs-CZ" sz="4000" dirty="0" smtClean="0"/>
              <a:t> </a:t>
            </a:r>
            <a:r>
              <a:rPr lang="cs-CZ" sz="4000" dirty="0">
                <a:sym typeface="Wingdings" panose="05000000000000000000" pitchFamily="2" charset="2"/>
              </a:rPr>
              <a:t/>
            </a:r>
            <a:br>
              <a:rPr lang="cs-CZ" sz="4000" dirty="0">
                <a:sym typeface="Wingdings" panose="05000000000000000000" pitchFamily="2" charset="2"/>
              </a:rPr>
            </a:br>
            <a:r>
              <a:rPr lang="cs-CZ" sz="4000" i="1" dirty="0" smtClean="0">
                <a:sym typeface="Wingdings" panose="05000000000000000000" pitchFamily="2" charset="2"/>
              </a:rPr>
              <a:t>Nepodceňujme snahu obyvatelů v SVL</a:t>
            </a:r>
            <a:endParaRPr lang="cs-CZ" sz="4000" dirty="0"/>
          </a:p>
        </p:txBody>
      </p:sp>
      <p:pic>
        <p:nvPicPr>
          <p:cNvPr id="5" name="uklid svl (2)">
            <a:hlinkClick r:id="" action="ppaction://media"/>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4"/>
          <a:stretch>
            <a:fillRect/>
          </a:stretch>
        </p:blipFill>
        <p:spPr>
          <a:xfrm>
            <a:off x="1259632" y="2060848"/>
            <a:ext cx="6995120" cy="3934412"/>
          </a:xfrm>
        </p:spPr>
      </p:pic>
    </p:spTree>
    <p:extLst>
      <p:ext uri="{BB962C8B-B14F-4D97-AF65-F5344CB8AC3E}">
        <p14:creationId xmlns:p14="http://schemas.microsoft.com/office/powerpoint/2010/main" val="18842173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kutivní">
  <a:themeElements>
    <a:clrScheme name="Exekutivní">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kutivní">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kutivní">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1616</TotalTime>
  <Words>668</Words>
  <Application>Microsoft Office PowerPoint</Application>
  <PresentationFormat>Předvádění na obrazovce (4:3)</PresentationFormat>
  <Paragraphs>244</Paragraphs>
  <Slides>16</Slides>
  <Notes>1</Notes>
  <HiddenSlides>0</HiddenSlides>
  <MMClips>1</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Exekutivní</vt:lpstr>
      <vt:lpstr>SVL JANOV </vt:lpstr>
      <vt:lpstr>Most k naději, z.s.</vt:lpstr>
      <vt:lpstr>Krize v  lokalitě Janov</vt:lpstr>
      <vt:lpstr>Fotodokumentace </vt:lpstr>
      <vt:lpstr>Příčiny krizové situace v Janově </vt:lpstr>
      <vt:lpstr>Důsledky krizové situace v SVL </vt:lpstr>
      <vt:lpstr>Drogová scéna v Janově </vt:lpstr>
      <vt:lpstr>Harm Reductin</vt:lpstr>
      <vt:lpstr>Uživatelé</vt:lpstr>
      <vt:lpstr>Průměrný věk uživatele</vt:lpstr>
      <vt:lpstr>Bydliště uživatelů</vt:lpstr>
      <vt:lpstr>Uživatelé Romové</vt:lpstr>
      <vt:lpstr>Blízcí uživatele – romská menšina</vt:lpstr>
      <vt:lpstr>Uživatelé a potencionální uživatelé  romská menšina</vt:lpstr>
      <vt:lpstr>Návrhy pro SVL Janov </vt:lpstr>
      <vt:lpstr>  Nepodceňujme snahu obyvatelů v SVL</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SVL JANOV</dc:title>
  <dc:creator>asus</dc:creator>
  <cp:lastModifiedBy>asus</cp:lastModifiedBy>
  <cp:revision>119</cp:revision>
  <dcterms:created xsi:type="dcterms:W3CDTF">2019-06-20T20:52:13Z</dcterms:created>
  <dcterms:modified xsi:type="dcterms:W3CDTF">2019-06-30T20:42:47Z</dcterms:modified>
</cp:coreProperties>
</file>