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36"/>
  </p:notesMasterIdLst>
  <p:handoutMasterIdLst>
    <p:handoutMasterId r:id="rId37"/>
  </p:handoutMasterIdLst>
  <p:sldIdLst>
    <p:sldId id="256" r:id="rId3"/>
    <p:sldId id="381" r:id="rId4"/>
    <p:sldId id="382" r:id="rId5"/>
    <p:sldId id="388" r:id="rId6"/>
    <p:sldId id="389" r:id="rId7"/>
    <p:sldId id="390" r:id="rId8"/>
    <p:sldId id="391" r:id="rId9"/>
    <p:sldId id="392" r:id="rId10"/>
    <p:sldId id="387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  <p:sldId id="405" r:id="rId20"/>
    <p:sldId id="409" r:id="rId21"/>
    <p:sldId id="406" r:id="rId22"/>
    <p:sldId id="408" r:id="rId23"/>
    <p:sldId id="407" r:id="rId24"/>
    <p:sldId id="410" r:id="rId25"/>
    <p:sldId id="411" r:id="rId26"/>
    <p:sldId id="412" r:id="rId27"/>
    <p:sldId id="396" r:id="rId28"/>
    <p:sldId id="415" r:id="rId29"/>
    <p:sldId id="416" r:id="rId30"/>
    <p:sldId id="417" r:id="rId31"/>
    <p:sldId id="418" r:id="rId32"/>
    <p:sldId id="419" r:id="rId33"/>
    <p:sldId id="421" r:id="rId34"/>
    <p:sldId id="422" r:id="rId35"/>
  </p:sldIdLst>
  <p:sldSz cx="9144000" cy="6858000" type="screen4x3"/>
  <p:notesSz cx="6815138" cy="9942513"/>
  <p:defaultTextStyle>
    <a:defPPr>
      <a:defRPr lang="en-GB"/>
    </a:defPPr>
    <a:lvl1pPr algn="ctr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389113C-893F-4418-B93A-0A73048613BF}">
          <p14:sldIdLst>
            <p14:sldId id="256"/>
            <p14:sldId id="381"/>
            <p14:sldId id="382"/>
            <p14:sldId id="388"/>
            <p14:sldId id="389"/>
            <p14:sldId id="390"/>
            <p14:sldId id="391"/>
            <p14:sldId id="392"/>
            <p14:sldId id="387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9"/>
            <p14:sldId id="406"/>
            <p14:sldId id="408"/>
            <p14:sldId id="407"/>
            <p14:sldId id="410"/>
            <p14:sldId id="411"/>
            <p14:sldId id="412"/>
            <p14:sldId id="396"/>
            <p14:sldId id="415"/>
            <p14:sldId id="416"/>
            <p14:sldId id="417"/>
            <p14:sldId id="418"/>
            <p14:sldId id="419"/>
            <p14:sldId id="421"/>
            <p14:sldId id="42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CC"/>
    <a:srgbClr val="FFFF00"/>
    <a:srgbClr val="FF6600"/>
    <a:srgbClr val="003366"/>
    <a:srgbClr val="FF0000"/>
    <a:srgbClr val="2AB5EF"/>
    <a:srgbClr val="003399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4" autoAdjust="0"/>
    <p:restoredTop sz="85943" autoAdjust="0"/>
  </p:normalViewPr>
  <p:slideViewPr>
    <p:cSldViewPr>
      <p:cViewPr>
        <p:scale>
          <a:sx n="69" d="100"/>
          <a:sy n="69" d="100"/>
        </p:scale>
        <p:origin x="-1170" y="-6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44" y="699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4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96" tIns="45797" rIns="91596" bIns="45797" numCol="1" anchor="t" anchorCtr="0" compatLnSpc="1">
            <a:prstTxWarp prst="textNoShape">
              <a:avLst/>
            </a:prstTxWarp>
          </a:bodyPr>
          <a:lstStyle>
            <a:lvl1pPr algn="l" defTabSz="450850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0"/>
            <a:ext cx="29543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96" tIns="45797" rIns="91596" bIns="45797" numCol="1" anchor="t" anchorCtr="0" compatLnSpc="1">
            <a:prstTxWarp prst="textNoShape">
              <a:avLst/>
            </a:prstTxWarp>
          </a:bodyPr>
          <a:lstStyle>
            <a:lvl1pPr algn="r" defTabSz="450850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543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96" tIns="45797" rIns="91596" bIns="45797" numCol="1" anchor="b" anchorCtr="0" compatLnSpc="1">
            <a:prstTxWarp prst="textNoShape">
              <a:avLst/>
            </a:prstTxWarp>
          </a:bodyPr>
          <a:lstStyle>
            <a:lvl1pPr algn="l" defTabSz="450850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4038"/>
            <a:ext cx="29543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96" tIns="45797" rIns="91596" bIns="45797" numCol="1" anchor="b" anchorCtr="0" compatLnSpc="1">
            <a:prstTxWarp prst="textNoShape">
              <a:avLst/>
            </a:prstTxWarp>
          </a:bodyPr>
          <a:lstStyle>
            <a:lvl1pPr algn="r" defTabSz="450850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C7F7DF3-508E-4329-A011-787ADE663F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2914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15138" cy="99425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sz="280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52750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153" tIns="46879" rIns="90153" bIns="46879" numCol="1" anchor="t" anchorCtr="0" compatLnSpc="1">
            <a:prstTxWarp prst="textNoShape">
              <a:avLst/>
            </a:prstTxWarp>
          </a:bodyPr>
          <a:lstStyle>
            <a:lvl1pPr algn="l" defTabSz="450850" eaLnBrk="1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5488" algn="l"/>
                <a:tab pos="1450975" algn="l"/>
                <a:tab pos="2173288" algn="l"/>
                <a:tab pos="2900363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60800" y="0"/>
            <a:ext cx="2952750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153" tIns="46879" rIns="90153" bIns="46879" numCol="1" anchor="t" anchorCtr="0" compatLnSpc="1">
            <a:prstTxWarp prst="textNoShape">
              <a:avLst/>
            </a:prstTxWarp>
          </a:bodyPr>
          <a:lstStyle>
            <a:lvl1pPr algn="r" defTabSz="450850" eaLnBrk="1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5488" algn="l"/>
                <a:tab pos="1450975" algn="l"/>
                <a:tab pos="2173288" algn="l"/>
                <a:tab pos="2900363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379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22338" y="746125"/>
            <a:ext cx="4968875" cy="372586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08050" y="4722813"/>
            <a:ext cx="4997450" cy="4471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153" tIns="46879" rIns="90153" bIns="46879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9445625"/>
            <a:ext cx="2952750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153" tIns="46879" rIns="90153" bIns="46879" numCol="1" anchor="b" anchorCtr="0" compatLnSpc="1">
            <a:prstTxWarp prst="textNoShape">
              <a:avLst/>
            </a:prstTxWarp>
          </a:bodyPr>
          <a:lstStyle>
            <a:lvl1pPr algn="l" defTabSz="450850" eaLnBrk="1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5488" algn="l"/>
                <a:tab pos="1450975" algn="l"/>
                <a:tab pos="2173288" algn="l"/>
                <a:tab pos="2900363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60800" y="9445625"/>
            <a:ext cx="2952750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153" tIns="46879" rIns="90153" bIns="46879" numCol="1" anchor="b" anchorCtr="0" compatLnSpc="1">
            <a:prstTxWarp prst="textNoShape">
              <a:avLst/>
            </a:prstTxWarp>
          </a:bodyPr>
          <a:lstStyle>
            <a:lvl1pPr algn="r" defTabSz="450850" eaLnBrk="1">
              <a:lnSpc>
                <a:spcPct val="100000"/>
              </a:lnSpc>
              <a:buSzPct val="45000"/>
              <a:buFont typeface="Wingdings" pitchFamily="2" charset="2"/>
              <a:buNone/>
              <a:tabLst>
                <a:tab pos="725488" algn="l"/>
                <a:tab pos="1450975" algn="l"/>
                <a:tab pos="2173288" algn="l"/>
                <a:tab pos="2900363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12719CEE-2A94-48F5-938A-285BE9DEBF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56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9pPr>
          </a:lstStyle>
          <a:p>
            <a:fld id="{CFA99742-795F-4961-8123-2079901376E0}" type="slidenum">
              <a:rPr lang="en-GB" altLang="cs-CZ" sz="1200" smtClean="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</a:rPr>
              <a:pPr/>
              <a:t>1</a:t>
            </a:fld>
            <a:endParaRPr lang="en-GB" altLang="cs-CZ" sz="1200" smtClean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</a:endParaRPr>
          </a:p>
        </p:txBody>
      </p:sp>
      <p:sp>
        <p:nvSpPr>
          <p:cNvPr id="34819" name="Text Box 1"/>
          <p:cNvSpPr txBox="1">
            <a:spLocks noChangeArrowheads="1"/>
          </p:cNvSpPr>
          <p:nvPr/>
        </p:nvSpPr>
        <p:spPr bwMode="auto">
          <a:xfrm>
            <a:off x="1136650" y="746125"/>
            <a:ext cx="4541838" cy="3727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defRPr sz="28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defRPr sz="28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defRPr sz="28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8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8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8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800">
                <a:solidFill>
                  <a:schemeClr val="bg1"/>
                </a:solidFill>
                <a:latin typeface="Arial" charset="0"/>
              </a:defRPr>
            </a:lvl9pPr>
          </a:lstStyle>
          <a:p>
            <a:endParaRPr lang="cs-CZ" altLang="cs-CZ"/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body"/>
          </p:nvPr>
        </p:nvSpPr>
        <p:spPr>
          <a:xfrm>
            <a:off x="908050" y="4722813"/>
            <a:ext cx="4999038" cy="4475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96" tIns="45797" rIns="91596" bIns="45797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1pPr>
            <a:lvl2pPr marL="742950" indent="-28575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3pPr>
            <a:lvl4pPr marL="16002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4pPr>
            <a:lvl5pPr marL="2057400" indent="-228600" defTabSz="450850"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defTabSz="45085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725488" algn="l"/>
                <a:tab pos="1450975" algn="l"/>
                <a:tab pos="2173288" algn="l"/>
                <a:tab pos="2900363" algn="l"/>
              </a:tabLst>
              <a:defRPr sz="2800">
                <a:solidFill>
                  <a:schemeClr val="bg1"/>
                </a:solidFill>
                <a:latin typeface="Arial" charset="0"/>
              </a:defRPr>
            </a:lvl9pPr>
          </a:lstStyle>
          <a:p>
            <a:fld id="{81F553A9-4C51-49C6-AE07-C2CA5B0FE6E6}" type="slidenum">
              <a:rPr lang="en-GB" altLang="cs-CZ" sz="1200" smtClean="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</a:rPr>
              <a:pPr/>
              <a:t>2</a:t>
            </a:fld>
            <a:endParaRPr lang="en-GB" altLang="cs-CZ" sz="1200" smtClean="0">
              <a:solidFill>
                <a:srgbClr val="000000"/>
              </a:solidFill>
              <a:latin typeface="Times New Roman" pitchFamily="18" charset="0"/>
              <a:ea typeface="Lucida Sans Unicode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70462" cy="3727450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8050" y="4722813"/>
            <a:ext cx="4999038" cy="4475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96" tIns="45797" rIns="91596" bIns="45797" anchor="ctr"/>
          <a:lstStyle/>
          <a:p>
            <a:endParaRPr lang="cs-CZ" altLang="cs-CZ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12719CEE-2A94-48F5-938A-285BE9DEBFAE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98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5EBB6-8CCE-4C42-9B95-79A97F929E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1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 defTabSz="449263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2AB5EF"/>
              </a:buClr>
              <a:buSzPct val="100000"/>
              <a:buFont typeface="45 Helvetica CE Light" pitchFamily="80" charset="0"/>
              <a:defRPr lang="cs-CZ" sz="3200" b="1" dirty="0">
                <a:solidFill>
                  <a:srgbClr val="0099CC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8888" y="2565400"/>
            <a:ext cx="6697662" cy="1683475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D50C1-7741-4769-8A00-0C8ABF5176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710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591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56132-2D0B-4AFD-9615-9F42EE6D97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98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58888" y="2565400"/>
            <a:ext cx="3271837" cy="2806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3125" y="2565400"/>
            <a:ext cx="3273425" cy="2806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83B0A-A908-4DBA-83E0-B5BBB99F57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8067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7B1D8-6585-4EB1-88EC-C4FFB817E4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49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7229E-DAF4-449A-8A99-47EA707217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22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E4445-F5B7-48C2-A93D-A11A9212F7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9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BEEBC-ED8E-4F69-968F-B6A1F5CBA7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16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3378F-A1D0-495B-974B-4A3EDDE86A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70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FE79E-8F82-4D8C-8DE5-F3DE0E21E6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005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283325" y="1293813"/>
            <a:ext cx="1673225" cy="40782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58888" y="1293813"/>
            <a:ext cx="4872037" cy="40782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6C78A-AF0C-4E59-A930-49EC213373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87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8888" y="1293813"/>
            <a:ext cx="6697662" cy="106838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58888" y="2565400"/>
            <a:ext cx="3271837" cy="2806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83125" y="2565400"/>
            <a:ext cx="3273425" cy="2806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39E91-D938-4670-AEAE-70E845F73C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924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800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40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891664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38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916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49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29878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2714704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6086236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7207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95400"/>
            <a:ext cx="2055813" cy="483393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95400"/>
            <a:ext cx="6019800" cy="483393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6731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3000" y="1295400"/>
            <a:ext cx="6932613" cy="1370013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146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1293813"/>
            <a:ext cx="6697662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8888" y="2565400"/>
            <a:ext cx="6697662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  <p:pic>
        <p:nvPicPr>
          <p:cNvPr id="3077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433388"/>
            <a:ext cx="18986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9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95288" y="6165850"/>
            <a:ext cx="2894012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3000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3000C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95ADEC7-4472-4711-8AFC-0265304D9D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</p:sldLayoutIdLst>
  <p:hf hdr="0" ftr="0" dt="0"/>
  <p:txStyles>
    <p:titleStyle>
      <a:lvl1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2pPr>
      <a:lvl3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3pPr>
      <a:lvl4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4pPr>
      <a:lvl5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5pPr>
      <a:lvl6pPr marL="4572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6pPr>
      <a:lvl7pPr marL="9144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7pPr>
      <a:lvl8pPr marL="1371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8pPr>
      <a:lvl9pPr marL="18288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400"/>
        </a:spcBef>
        <a:spcAft>
          <a:spcPct val="0"/>
        </a:spcAft>
        <a:buClr>
          <a:srgbClr val="000000"/>
        </a:buClr>
        <a:buSzPct val="100000"/>
        <a:buFont typeface="Tahoma" pitchFamily="34" charset="0"/>
        <a:buChar char="-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45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000">
          <a:solidFill>
            <a:srgbClr val="000000"/>
          </a:solidFill>
          <a:latin typeface="Tahoma" pitchFamily="34" charset="0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400"/>
        </a:spcBef>
        <a:spcAft>
          <a:spcPct val="0"/>
        </a:spcAft>
        <a:buClr>
          <a:srgbClr val="000000"/>
        </a:buClr>
        <a:buSzPct val="100000"/>
        <a:buFont typeface="Wingdings" pitchFamily="2" charset="2"/>
        <a:buChar char="§"/>
        <a:defRPr>
          <a:solidFill>
            <a:srgbClr val="000000"/>
          </a:solidFill>
          <a:latin typeface="Tahoma" pitchFamily="34" charset="0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6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1600">
          <a:solidFill>
            <a:srgbClr val="000000"/>
          </a:solidFill>
          <a:latin typeface="Tahoma" pitchFamily="34" charset="0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1600">
          <a:solidFill>
            <a:srgbClr val="000000"/>
          </a:solidFill>
          <a:latin typeface="Tahoma" pitchFamily="34" charset="0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1600">
          <a:solidFill>
            <a:srgbClr val="000000"/>
          </a:solidFill>
          <a:latin typeface="Tahoma" pitchFamily="34" charset="0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1600">
          <a:solidFill>
            <a:srgbClr val="000000"/>
          </a:solidFill>
          <a:latin typeface="Tahoma" pitchFamily="34" charset="0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1600">
          <a:solidFill>
            <a:srgbClr val="000000"/>
          </a:solidFill>
          <a:latin typeface="Tahoma" pitchFamily="34" charset="0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433388"/>
            <a:ext cx="18986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0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295400"/>
            <a:ext cx="6932613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410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62" r:id="rId12"/>
  </p:sldLayoutIdLst>
  <p:txStyles>
    <p:titleStyle>
      <a:lvl1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2pPr>
      <a:lvl3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3pPr>
      <a:lvl4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4pPr>
      <a:lvl5pPr algn="l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5pPr>
      <a:lvl6pPr marL="4572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6pPr>
      <a:lvl7pPr marL="9144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7pPr>
      <a:lvl8pPr marL="13716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8pPr>
      <a:lvl9pPr marL="1828800" algn="l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2AB5EF"/>
        </a:buClr>
        <a:buSzPct val="100000"/>
        <a:buFont typeface="45 Helvetica CE Light" pitchFamily="80" charset="0"/>
        <a:defRPr sz="3200">
          <a:solidFill>
            <a:srgbClr val="2AB5EF"/>
          </a:solidFill>
          <a:latin typeface="45 Helvetica CE Light" pitchFamily="80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400"/>
        </a:spcBef>
        <a:spcAft>
          <a:spcPct val="0"/>
        </a:spcAft>
        <a:buClr>
          <a:srgbClr val="000000"/>
        </a:buClr>
        <a:buSzPct val="100000"/>
        <a:buFont typeface="Arial" charset="0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450"/>
        </a:spcBef>
        <a:spcAft>
          <a:spcPct val="0"/>
        </a:spcAft>
        <a:buClr>
          <a:srgbClr val="000000"/>
        </a:buClr>
        <a:buSzPct val="100000"/>
        <a:buFont typeface="Arial" charset="0"/>
        <a:buChar char="_"/>
        <a:defRPr>
          <a:solidFill>
            <a:srgbClr val="000000"/>
          </a:solidFill>
          <a:latin typeface="+mn-lt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400"/>
        </a:spcBef>
        <a:spcAft>
          <a:spcPct val="0"/>
        </a:spcAft>
        <a:buClr>
          <a:srgbClr val="000000"/>
        </a:buClr>
        <a:buSzPct val="100000"/>
        <a:buFont typeface="Arial" charset="0"/>
        <a:buChar char="_"/>
        <a:defRPr sz="1600">
          <a:solidFill>
            <a:srgbClr val="000000"/>
          </a:solidFill>
          <a:latin typeface="+mn-lt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vencekriminality.c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411760" y="332011"/>
            <a:ext cx="6624736" cy="648717"/>
            <a:chOff x="0" y="340"/>
            <a:chExt cx="15732" cy="1134"/>
          </a:xfrm>
        </p:grpSpPr>
        <p:pic>
          <p:nvPicPr>
            <p:cNvPr id="7182" name="Picture 14" descr="Banner_Small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0"/>
              <a:ext cx="15732" cy="1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3" name="Picture 15" descr="logo gisday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6" y="340"/>
              <a:ext cx="2491" cy="1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1358900" y="2489448"/>
            <a:ext cx="6935788" cy="137160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 b="1" dirty="0" smtClean="0">
                <a:latin typeface="+mn-lt"/>
              </a:rPr>
              <a:t>„Mapy budoucnosti“ </a:t>
            </a:r>
            <a:r>
              <a:rPr lang="cs-CZ" altLang="cs-CZ" sz="4000" b="1" dirty="0" smtClean="0">
                <a:latin typeface="+mn-lt"/>
              </a:rPr>
              <a:t/>
            </a:r>
            <a:br>
              <a:rPr lang="cs-CZ" altLang="cs-CZ" sz="4000" b="1" dirty="0" smtClean="0">
                <a:latin typeface="+mn-lt"/>
              </a:rPr>
            </a:br>
            <a:r>
              <a:rPr lang="cs-CZ" altLang="cs-CZ" sz="3600" b="1" dirty="0" smtClean="0">
                <a:latin typeface="+mn-lt"/>
              </a:rPr>
              <a:t>aneb jak předcházet zločinu dříve, než k němu dojde</a:t>
            </a:r>
            <a:endParaRPr lang="en-GB" altLang="cs-CZ" sz="3600" b="1" dirty="0" smtClean="0">
              <a:latin typeface="+mn-lt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5373216"/>
            <a:ext cx="6911975" cy="864765"/>
          </a:xfrm>
        </p:spPr>
        <p:txBody>
          <a:bodyPr lIns="90000" tIns="46800" rIns="90000" bIns="46800"/>
          <a:lstStyle/>
          <a:p>
            <a:pPr marL="0" indent="0" algn="ctr" eaLnBrk="1" hangingPunct="1">
              <a:lnSpc>
                <a:spcPct val="100000"/>
              </a:lnSpc>
              <a:spcBef>
                <a:spcPts val="600"/>
              </a:spcBef>
              <a:buFont typeface="45 Helvetica CE Light" pitchFamily="80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dirty="0" smtClean="0"/>
              <a:t>JUDr. Michal </a:t>
            </a:r>
            <a:r>
              <a:rPr lang="cs-CZ" altLang="cs-CZ" dirty="0" err="1" smtClean="0"/>
              <a:t>Barbořík</a:t>
            </a:r>
            <a:r>
              <a:rPr lang="cs-CZ" altLang="cs-CZ" dirty="0" smtClean="0"/>
              <a:t>, odbor bezpečnostní politiky a prevence kriminality</a:t>
            </a:r>
            <a:endParaRPr lang="cs-CZ" altLang="cs-CZ" dirty="0"/>
          </a:p>
          <a:p>
            <a:pPr marL="0" indent="0" algn="ctr" eaLnBrk="1" hangingPunct="1">
              <a:lnSpc>
                <a:spcPct val="100000"/>
              </a:lnSpc>
              <a:spcBef>
                <a:spcPts val="6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dirty="0" smtClean="0"/>
              <a:t>18. </a:t>
            </a:r>
            <a:r>
              <a:rPr lang="cs-CZ" altLang="cs-CZ" dirty="0"/>
              <a:t>listopad 2015, Ministerstvo vnitra</a:t>
            </a:r>
          </a:p>
          <a:p>
            <a:pPr marL="0" indent="0" algn="ctr" eaLnBrk="1" hangingPunct="1">
              <a:lnSpc>
                <a:spcPct val="100000"/>
              </a:lnSpc>
              <a:spcBef>
                <a:spcPts val="600"/>
              </a:spcBef>
              <a:buFont typeface="45 Helvetica CE Light" pitchFamily="80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altLang="cs-CZ" dirty="0" smtClean="0"/>
          </a:p>
          <a:p>
            <a:pPr marL="0" indent="0" algn="ctr" eaLnBrk="1" hangingPunct="1">
              <a:lnSpc>
                <a:spcPct val="100000"/>
              </a:lnSpc>
              <a:spcBef>
                <a:spcPts val="600"/>
              </a:spcBef>
              <a:buFont typeface="45 Helvetica CE Light" pitchFamily="80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altLang="cs-CZ" dirty="0" smtClean="0"/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611188" y="4076700"/>
            <a:ext cx="82804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  <a:buClr>
                <a:srgbClr val="2AB5EF"/>
              </a:buClr>
              <a:buFont typeface="45 Helvetica CE Light" pitchFamily="80" charset="0"/>
              <a:buNone/>
            </a:pPr>
            <a:endParaRPr lang="cs-CZ" altLang="cs-CZ" dirty="0">
              <a:solidFill>
                <a:srgbClr val="0099CC"/>
              </a:solidFill>
              <a:latin typeface="45 Helvetica CE Light" pitchFamily="80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číslo snímku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bg1"/>
                </a:solidFill>
                <a:latin typeface="Arial" charset="0"/>
              </a:defRPr>
            </a:lvl9pPr>
          </a:lstStyle>
          <a:p>
            <a:fld id="{A5D264B3-32DB-40C1-9C69-F858CFA0A309}" type="slidenum">
              <a:rPr lang="en-GB" altLang="cs-CZ" sz="1000" smtClean="0">
                <a:solidFill>
                  <a:srgbClr val="000000"/>
                </a:solidFill>
              </a:rPr>
              <a:pPr/>
              <a:t>2</a:t>
            </a:fld>
            <a:endParaRPr lang="en-GB" altLang="cs-CZ" sz="1000" dirty="0" smtClean="0">
              <a:solidFill>
                <a:srgbClr val="000000"/>
              </a:solidFill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265238"/>
            <a:ext cx="7118350" cy="2163762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dirty="0" smtClean="0">
                <a:solidFill>
                  <a:srgbClr val="0099CC"/>
                </a:solidFill>
                <a:latin typeface="+mn-lt"/>
              </a:rPr>
              <a:t>Projekt „Mapy budoucnosti - </a:t>
            </a:r>
            <a:r>
              <a:rPr lang="cs-CZ" sz="2000" dirty="0">
                <a:latin typeface="+mn-lt"/>
              </a:rPr>
              <a:t>moderní nástroj ke zvýšení efektivity a kvality výkonu veřejné správy v oblasti prevence kriminality založený na analýze a predikci </a:t>
            </a:r>
            <a:r>
              <a:rPr lang="cs-CZ" sz="2000" dirty="0" smtClean="0">
                <a:latin typeface="+mn-lt"/>
              </a:rPr>
              <a:t>kriminality“</a:t>
            </a:r>
            <a:endParaRPr lang="en-GB" altLang="cs-CZ" sz="2000" dirty="0" smtClean="0">
              <a:solidFill>
                <a:srgbClr val="0099CC"/>
              </a:solidFill>
              <a:latin typeface="+mn-lt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3429000"/>
            <a:ext cx="7211685" cy="1296144"/>
          </a:xfrm>
          <a:noFill/>
        </p:spPr>
        <p:txBody>
          <a:bodyPr>
            <a:noAutofit/>
          </a:bodyPr>
          <a:lstStyle/>
          <a:p>
            <a:pPr marL="0" lvl="1" indent="0" eaLnBrk="1" hangingPunct="1">
              <a:lnSpc>
                <a:spcPct val="100000"/>
              </a:lnSpc>
              <a:buNone/>
              <a:tabLst>
                <a:tab pos="341313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>
                <a:latin typeface="+mn-lt"/>
              </a:rPr>
              <a:t>Trvání projektu: červen 2014 – říjen 2015</a:t>
            </a:r>
          </a:p>
          <a:p>
            <a:pPr marL="0" lvl="1" indent="0" eaLnBrk="1" hangingPunct="1">
              <a:lnSpc>
                <a:spcPct val="100000"/>
              </a:lnSpc>
              <a:buNone/>
              <a:tabLst>
                <a:tab pos="341313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>
                <a:latin typeface="+mn-lt"/>
              </a:rPr>
              <a:t>Registrační </a:t>
            </a:r>
            <a:r>
              <a:rPr lang="cs-CZ" dirty="0">
                <a:latin typeface="+mn-lt"/>
              </a:rPr>
              <a:t>číslo projektu: CZ.1.04/4.1.00/B6.00041</a:t>
            </a:r>
          </a:p>
          <a:p>
            <a:pPr marL="0" lvl="1" indent="0" algn="just" eaLnBrk="1" hangingPunct="1">
              <a:lnSpc>
                <a:spcPct val="100000"/>
              </a:lnSpc>
              <a:buNone/>
              <a:tabLst>
                <a:tab pos="341313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>
                <a:latin typeface="+mn-lt"/>
              </a:rPr>
              <a:t>Podporovaný </a:t>
            </a:r>
            <a:r>
              <a:rPr lang="cs-CZ" dirty="0">
                <a:latin typeface="+mn-lt"/>
              </a:rPr>
              <a:t>z Evropského sociálního fondu v </a:t>
            </a:r>
            <a:r>
              <a:rPr lang="cs-CZ" dirty="0" smtClean="0">
                <a:latin typeface="+mn-lt"/>
              </a:rPr>
              <a:t>ČR, Operačního </a:t>
            </a:r>
            <a:r>
              <a:rPr lang="cs-CZ" dirty="0">
                <a:latin typeface="+mn-lt"/>
              </a:rPr>
              <a:t>programu Lidské zdroje </a:t>
            </a:r>
            <a:r>
              <a:rPr lang="cs-CZ" dirty="0" smtClean="0">
                <a:latin typeface="+mn-lt"/>
              </a:rPr>
              <a:t>a </a:t>
            </a:r>
            <a:r>
              <a:rPr lang="cs-CZ" dirty="0">
                <a:latin typeface="+mn-lt"/>
              </a:rPr>
              <a:t>zaměstnanost a ze státního rozpočtu ČR</a:t>
            </a:r>
            <a:endParaRPr lang="cs-CZ" altLang="cs-CZ" b="1" dirty="0" smtClean="0">
              <a:latin typeface="+mn-lt"/>
            </a:endParaRPr>
          </a:p>
        </p:txBody>
      </p:sp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45224"/>
            <a:ext cx="5972810" cy="63309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6985694" cy="1068387"/>
          </a:xfrm>
        </p:spPr>
        <p:txBody>
          <a:bodyPr/>
          <a:lstStyle/>
          <a:p>
            <a:r>
              <a:rPr lang="cs-CZ" altLang="cs-CZ" dirty="0">
                <a:latin typeface="+mn-lt"/>
              </a:rPr>
              <a:t>Aktuální problémy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16832"/>
            <a:ext cx="7704856" cy="4840429"/>
          </a:xfr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Převaha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drobné kriminality a přestupků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(majetková kriminalita, narušování veřejného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pořádku)</a:t>
            </a:r>
          </a:p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Zažité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metody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policejní práce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nedokáží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rychle a dostatečně </a:t>
            </a: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reagovat</a:t>
            </a:r>
          </a:p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Policisté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nejsou v ulicích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buď vůbec, nebo nejsou tam, kde by měli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být</a:t>
            </a:r>
          </a:p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Policejní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složky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(Policie ČR, městské policie)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neumí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efektivně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využívat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dostupná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data,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ani další zdroje (personální, materiální,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finanční)</a:t>
            </a:r>
            <a:endParaRPr lang="cs-CZ" altLang="cs-CZ" sz="2000" b="1" dirty="0">
              <a:solidFill>
                <a:schemeClr val="tx1"/>
              </a:solidFill>
              <a:latin typeface="Arial" charset="0"/>
            </a:endParaRPr>
          </a:p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Při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řešení problémů se spoléhá na „místní znalost“ a vlastní (omezené) zkušenosti,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nejsou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využívány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osvědčené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moderní </a:t>
            </a:r>
            <a:r>
              <a:rPr lang="cs-CZ" altLang="cs-CZ" sz="2000" b="1" dirty="0" smtClean="0">
                <a:solidFill>
                  <a:schemeClr val="tx1"/>
                </a:solidFill>
                <a:latin typeface="Arial" charset="0"/>
              </a:rPr>
              <a:t>přístupy</a:t>
            </a:r>
          </a:p>
          <a:p>
            <a:pPr algn="just">
              <a:spcBef>
                <a:spcPts val="600"/>
              </a:spcBef>
              <a:buClrTx/>
              <a:buSzPct val="150000"/>
              <a:buFont typeface="Arial" panose="020B0604020202020204" pitchFamily="34" charset="0"/>
              <a:buChar char="•"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To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platí </a:t>
            </a:r>
            <a:r>
              <a:rPr lang="cs-CZ" altLang="cs-CZ" sz="2000" b="1" dirty="0">
                <a:solidFill>
                  <a:schemeClr val="tx1"/>
                </a:solidFill>
                <a:latin typeface="Arial" charset="0"/>
              </a:rPr>
              <a:t>i na poli analytické činnosti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při prevenci kriminality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                 a zajišťování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bezpečnosti a veřejného pořádku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buClr>
                <a:srgbClr val="FFFFFF"/>
              </a:buClr>
              <a:buSzPct val="80000"/>
              <a:buFont typeface="Arial" panose="020B0604020202020204" pitchFamily="34" charset="0"/>
              <a:buChar char="•"/>
            </a:pP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3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83602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208485"/>
            <a:ext cx="5184576" cy="1068387"/>
          </a:xfrm>
        </p:spPr>
        <p:txBody>
          <a:bodyPr/>
          <a:lstStyle/>
          <a:p>
            <a:r>
              <a:rPr lang="cs-CZ" altLang="cs-CZ" dirty="0">
                <a:latin typeface="+mn-lt"/>
              </a:rPr>
              <a:t>Řešení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204864"/>
            <a:ext cx="6984776" cy="3024336"/>
          </a:xfrm>
        </p:spPr>
        <p:txBody>
          <a:bodyPr>
            <a:noAutofit/>
          </a:bodyPr>
          <a:lstStyle/>
          <a:p>
            <a:pPr marL="0" lvl="2" indent="0" algn="just">
              <a:lnSpc>
                <a:spcPct val="114000"/>
              </a:lnSpc>
              <a:buClrTx/>
              <a:buSzPct val="60000"/>
              <a:buFontTx/>
              <a:buNone/>
              <a:defRPr/>
            </a:pP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Maximální využití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moderních přístupů </a:t>
            </a:r>
            <a:r>
              <a:rPr lang="cs-CZ" altLang="cs-CZ" sz="2400" b="1" dirty="0" smtClean="0">
                <a:solidFill>
                  <a:schemeClr val="tx1"/>
                </a:solidFill>
                <a:latin typeface="Arial" charset="0"/>
              </a:rPr>
              <a:t>                            a nástrojů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v 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oblasti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mapování, analýz </a:t>
            </a:r>
            <a:r>
              <a:rPr lang="cs-CZ" altLang="cs-CZ" sz="2400" b="1" dirty="0" smtClean="0">
                <a:solidFill>
                  <a:schemeClr val="tx1"/>
                </a:solidFill>
                <a:latin typeface="Arial" charset="0"/>
              </a:rPr>
              <a:t>                            a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predikce </a:t>
            </a:r>
            <a:r>
              <a:rPr lang="cs-CZ" altLang="cs-CZ" sz="2400" b="1" dirty="0" smtClean="0">
                <a:solidFill>
                  <a:schemeClr val="tx1"/>
                </a:solidFill>
                <a:latin typeface="Arial" charset="0"/>
              </a:rPr>
              <a:t>kriminality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k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efektivnější, cílenější </a:t>
            </a:r>
            <a:r>
              <a:rPr lang="cs-CZ" altLang="cs-CZ" sz="2400" b="1" dirty="0" smtClean="0">
                <a:solidFill>
                  <a:schemeClr val="tx1"/>
                </a:solidFill>
                <a:latin typeface="Arial" charset="0"/>
              </a:rPr>
              <a:t>                 a levnější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práci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 Policie ČR,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obcí a 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obecních policií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dalších subjektů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na 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poli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prevence kriminality </a:t>
            </a:r>
            <a:r>
              <a:rPr lang="cs-CZ" altLang="cs-CZ" sz="2400" dirty="0" smtClean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cs-CZ" altLang="cs-CZ" sz="2400" dirty="0">
                <a:solidFill>
                  <a:schemeClr val="tx1"/>
                </a:solidFill>
                <a:latin typeface="Arial" charset="0"/>
              </a:rPr>
              <a:t>zajišťování </a:t>
            </a:r>
            <a:r>
              <a:rPr lang="cs-CZ" altLang="cs-CZ" sz="2400" b="1" dirty="0" smtClean="0">
                <a:solidFill>
                  <a:schemeClr val="tx1"/>
                </a:solidFill>
                <a:latin typeface="Arial" charset="0"/>
              </a:rPr>
              <a:t>bezpečnosti                   a </a:t>
            </a:r>
            <a:r>
              <a:rPr lang="cs-CZ" altLang="cs-CZ" sz="2400" b="1" dirty="0">
                <a:solidFill>
                  <a:schemeClr val="tx1"/>
                </a:solidFill>
                <a:latin typeface="Arial" charset="0"/>
              </a:rPr>
              <a:t>veřejného pořádku.</a:t>
            </a:r>
          </a:p>
          <a:p>
            <a:pPr marL="0" indent="0" algn="just"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4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569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5112568" cy="1068387"/>
          </a:xfrm>
        </p:spPr>
        <p:txBody>
          <a:bodyPr/>
          <a:lstStyle/>
          <a:p>
            <a:r>
              <a:rPr lang="cs-CZ" altLang="cs-CZ" dirty="0">
                <a:latin typeface="+mn-lt"/>
              </a:rPr>
              <a:t>Cíle projektu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16832"/>
            <a:ext cx="7776864" cy="4392488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sz="2100" dirty="0">
                <a:latin typeface="Arial" charset="0"/>
                <a:cs typeface="Arial" charset="0"/>
              </a:rPr>
              <a:t>Na základě zejména zahraničních znalostí a zkušeností </a:t>
            </a:r>
            <a:r>
              <a:rPr lang="cs-CZ" altLang="cs-CZ" sz="2100" b="1" dirty="0">
                <a:latin typeface="Arial" charset="0"/>
                <a:cs typeface="Arial" charset="0"/>
              </a:rPr>
              <a:t>získat podrobné informace o</a:t>
            </a:r>
            <a:r>
              <a:rPr lang="cs-CZ" altLang="cs-CZ" sz="2100" dirty="0">
                <a:latin typeface="Arial" charset="0"/>
                <a:cs typeface="Arial" charset="0"/>
              </a:rPr>
              <a:t> realizovaných moderních postupech a nástrojích v oblasti prevence kriminality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             a </a:t>
            </a:r>
            <a:r>
              <a:rPr lang="cs-CZ" altLang="cs-CZ" sz="2100" dirty="0">
                <a:latin typeface="Arial" charset="0"/>
                <a:cs typeface="Arial" charset="0"/>
              </a:rPr>
              <a:t>zajištění bezpečnosti a veřejného pořádku v obcích založených na </a:t>
            </a:r>
            <a:r>
              <a:rPr lang="cs-CZ" altLang="cs-CZ" sz="2100" b="1" dirty="0">
                <a:latin typeface="Arial" charset="0"/>
                <a:cs typeface="Arial" charset="0"/>
              </a:rPr>
              <a:t>mapování, analýze a predikci </a:t>
            </a:r>
            <a:r>
              <a:rPr lang="cs-CZ" altLang="cs-CZ" sz="2100" b="1" dirty="0" smtClean="0">
                <a:latin typeface="Arial" charset="0"/>
                <a:cs typeface="Arial" charset="0"/>
              </a:rPr>
              <a:t>kriminality.</a:t>
            </a:r>
          </a:p>
          <a:p>
            <a:pPr algn="just">
              <a:spcBef>
                <a:spcPts val="6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sz="2100" b="1" dirty="0" smtClean="0">
                <a:latin typeface="Arial" charset="0"/>
                <a:cs typeface="Arial" charset="0"/>
              </a:rPr>
              <a:t>Seznámit </a:t>
            </a:r>
            <a:r>
              <a:rPr lang="cs-CZ" altLang="cs-CZ" sz="2100" b="1" dirty="0">
                <a:latin typeface="Arial" charset="0"/>
                <a:cs typeface="Arial" charset="0"/>
              </a:rPr>
              <a:t>CS</a:t>
            </a:r>
            <a:r>
              <a:rPr lang="cs-CZ" altLang="cs-CZ" sz="2100" dirty="0">
                <a:latin typeface="Arial" charset="0"/>
                <a:cs typeface="Arial" charset="0"/>
              </a:rPr>
              <a:t> projektu s těmito poznatky a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zkušenostmi.</a:t>
            </a:r>
          </a:p>
          <a:p>
            <a:pPr algn="just">
              <a:spcBef>
                <a:spcPts val="6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sz="2100" dirty="0" smtClean="0">
                <a:latin typeface="Arial" charset="0"/>
                <a:cs typeface="Arial" charset="0"/>
              </a:rPr>
              <a:t>S </a:t>
            </a:r>
            <a:r>
              <a:rPr lang="cs-CZ" altLang="cs-CZ" sz="2100" dirty="0">
                <a:latin typeface="Arial" charset="0"/>
                <a:cs typeface="Arial" charset="0"/>
              </a:rPr>
              <a:t>ohledem na získané informace a názory CS </a:t>
            </a:r>
            <a:r>
              <a:rPr lang="cs-CZ" altLang="cs-CZ" sz="2100" b="1" dirty="0">
                <a:latin typeface="Arial" charset="0"/>
                <a:cs typeface="Arial" charset="0"/>
              </a:rPr>
              <a:t>vytvořit doporučení, jak uvedené postupy a nástroje</a:t>
            </a:r>
            <a:r>
              <a:rPr lang="cs-CZ" altLang="cs-CZ" sz="2100" dirty="0">
                <a:latin typeface="Arial" charset="0"/>
                <a:cs typeface="Arial" charset="0"/>
              </a:rPr>
              <a:t> co nejefektivněji </a:t>
            </a:r>
            <a:r>
              <a:rPr lang="cs-CZ" altLang="cs-CZ" sz="2100" b="1" dirty="0">
                <a:latin typeface="Arial" charset="0"/>
                <a:cs typeface="Arial" charset="0"/>
              </a:rPr>
              <a:t>implementovat</a:t>
            </a:r>
            <a:r>
              <a:rPr lang="cs-CZ" altLang="cs-CZ" sz="2100" dirty="0">
                <a:latin typeface="Arial" charset="0"/>
                <a:cs typeface="Arial" charset="0"/>
              </a:rPr>
              <a:t> v prostředí </a:t>
            </a:r>
            <a:r>
              <a:rPr lang="cs-CZ" altLang="cs-CZ" sz="2100" dirty="0" err="1">
                <a:latin typeface="Arial" charset="0"/>
                <a:cs typeface="Arial" charset="0"/>
              </a:rPr>
              <a:t>bezp</a:t>
            </a:r>
            <a:r>
              <a:rPr lang="cs-CZ" altLang="cs-CZ" sz="2100" dirty="0">
                <a:latin typeface="Arial" charset="0"/>
                <a:cs typeface="Arial" charset="0"/>
              </a:rPr>
              <a:t>. složek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ČR.</a:t>
            </a:r>
          </a:p>
          <a:p>
            <a:pPr algn="just">
              <a:spcBef>
                <a:spcPts val="6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sz="2100" dirty="0" smtClean="0">
                <a:latin typeface="Arial" charset="0"/>
                <a:cs typeface="Arial" charset="0"/>
              </a:rPr>
              <a:t>Zahájit </a:t>
            </a:r>
            <a:r>
              <a:rPr lang="cs-CZ" altLang="cs-CZ" sz="2100" dirty="0">
                <a:latin typeface="Arial" charset="0"/>
                <a:cs typeface="Arial" charset="0"/>
              </a:rPr>
              <a:t>procesy, které v konečném důsledku povedou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          </a:t>
            </a:r>
            <a:r>
              <a:rPr lang="cs-CZ" altLang="cs-CZ" sz="2100" b="1" dirty="0" smtClean="0">
                <a:latin typeface="Arial" charset="0"/>
                <a:cs typeface="Arial" charset="0"/>
              </a:rPr>
              <a:t>ke </a:t>
            </a:r>
            <a:r>
              <a:rPr lang="cs-CZ" altLang="cs-CZ" sz="2100" b="1" dirty="0">
                <a:latin typeface="Arial" charset="0"/>
                <a:cs typeface="Arial" charset="0"/>
              </a:rPr>
              <a:t>snížení kriminality</a:t>
            </a:r>
            <a:r>
              <a:rPr lang="cs-CZ" altLang="cs-CZ" sz="2100" dirty="0">
                <a:latin typeface="Arial" charset="0"/>
                <a:cs typeface="Arial" charset="0"/>
              </a:rPr>
              <a:t>, zvýšení její objasněnosti, zvýšení pocitu bezpečí občanů, k </a:t>
            </a:r>
            <a:r>
              <a:rPr lang="cs-CZ" altLang="cs-CZ" sz="2100" b="1" dirty="0">
                <a:latin typeface="Arial" charset="0"/>
                <a:cs typeface="Arial" charset="0"/>
              </a:rPr>
              <a:t>efektivnější, cílenější a levnější činnosti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bezpečnostních </a:t>
            </a:r>
            <a:r>
              <a:rPr lang="cs-CZ" altLang="cs-CZ" sz="2100" dirty="0">
                <a:latin typeface="Arial" charset="0"/>
                <a:cs typeface="Arial" charset="0"/>
              </a:rPr>
              <a:t>složek v </a:t>
            </a:r>
            <a:r>
              <a:rPr lang="cs-CZ" altLang="cs-CZ" sz="2100" dirty="0" smtClean="0">
                <a:latin typeface="Arial" charset="0"/>
                <a:cs typeface="Arial" charset="0"/>
              </a:rPr>
              <a:t>ČR.</a:t>
            </a:r>
            <a:endParaRPr lang="cs-CZ" altLang="cs-CZ" sz="2100" dirty="0">
              <a:latin typeface="Arial" charset="0"/>
              <a:cs typeface="Arial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5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569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6840760" cy="924371"/>
          </a:xfrm>
        </p:spPr>
        <p:txBody>
          <a:bodyPr/>
          <a:lstStyle/>
          <a:p>
            <a:r>
              <a:rPr lang="cs-CZ" altLang="cs-CZ" dirty="0">
                <a:latin typeface="+mn-lt"/>
              </a:rPr>
              <a:t>Výstupy projektu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16832"/>
            <a:ext cx="7560840" cy="331236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12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b="1" dirty="0" smtClean="0">
                <a:latin typeface="Arial" charset="0"/>
                <a:cs typeface="Arial" charset="0"/>
              </a:rPr>
              <a:t>Workshop </a:t>
            </a:r>
            <a:r>
              <a:rPr lang="cs-CZ" altLang="cs-CZ" b="1" dirty="0">
                <a:latin typeface="Arial" charset="0"/>
                <a:cs typeface="Arial" charset="0"/>
              </a:rPr>
              <a:t>I.</a:t>
            </a:r>
            <a:r>
              <a:rPr lang="cs-CZ" altLang="cs-CZ" dirty="0">
                <a:latin typeface="Arial" charset="0"/>
                <a:cs typeface="Arial" charset="0"/>
              </a:rPr>
              <a:t> – prosinec 2014, obecně </a:t>
            </a:r>
            <a:r>
              <a:rPr lang="cs-CZ" altLang="cs-CZ" dirty="0" smtClean="0">
                <a:latin typeface="Arial" charset="0"/>
                <a:cs typeface="Arial" charset="0"/>
              </a:rPr>
              <a:t>                     k </a:t>
            </a:r>
            <a:r>
              <a:rPr lang="cs-CZ" altLang="cs-CZ" dirty="0">
                <a:latin typeface="Arial" charset="0"/>
                <a:cs typeface="Arial" charset="0"/>
              </a:rPr>
              <a:t>problematice, </a:t>
            </a:r>
            <a:r>
              <a:rPr lang="cs-CZ" altLang="cs-CZ" dirty="0" smtClean="0">
                <a:latin typeface="Arial" charset="0"/>
                <a:cs typeface="Arial" charset="0"/>
              </a:rPr>
              <a:t>prvotní příklady </a:t>
            </a:r>
            <a:r>
              <a:rPr lang="cs-CZ" altLang="cs-CZ" dirty="0">
                <a:latin typeface="Arial" charset="0"/>
                <a:cs typeface="Arial" charset="0"/>
              </a:rPr>
              <a:t>z ČR i ze zahraničí; sborník </a:t>
            </a:r>
            <a:r>
              <a:rPr lang="cs-CZ" altLang="cs-CZ" dirty="0" smtClean="0">
                <a:latin typeface="Arial" charset="0"/>
                <a:cs typeface="Arial" charset="0"/>
              </a:rPr>
              <a:t>příspěvků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b="1" dirty="0" smtClean="0">
                <a:latin typeface="Arial" charset="0"/>
                <a:cs typeface="Arial" charset="0"/>
              </a:rPr>
              <a:t>Workshop </a:t>
            </a:r>
            <a:r>
              <a:rPr lang="cs-CZ" altLang="cs-CZ" b="1" dirty="0">
                <a:latin typeface="Arial" charset="0"/>
                <a:cs typeface="Arial" charset="0"/>
              </a:rPr>
              <a:t>II.</a:t>
            </a:r>
            <a:r>
              <a:rPr lang="cs-CZ" altLang="cs-CZ" dirty="0">
                <a:latin typeface="Arial" charset="0"/>
                <a:cs typeface="Arial" charset="0"/>
              </a:rPr>
              <a:t> – červen 2015, </a:t>
            </a:r>
            <a:r>
              <a:rPr lang="cs-CZ" altLang="cs-CZ" dirty="0" smtClean="0">
                <a:latin typeface="Arial" charset="0"/>
                <a:cs typeface="Arial" charset="0"/>
              </a:rPr>
              <a:t>detailní příklady, podklady ke </a:t>
            </a:r>
            <a:r>
              <a:rPr lang="cs-CZ" altLang="cs-CZ" dirty="0">
                <a:latin typeface="Arial" charset="0"/>
                <a:cs typeface="Arial" charset="0"/>
              </a:rPr>
              <a:t>srovnávací studii, diskuse se zástupci CS, tvorba doporučení; sborník </a:t>
            </a:r>
            <a:r>
              <a:rPr lang="cs-CZ" altLang="cs-CZ" dirty="0" smtClean="0">
                <a:latin typeface="Arial" charset="0"/>
                <a:cs typeface="Arial" charset="0"/>
              </a:rPr>
              <a:t>příspěvků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buClrTx/>
              <a:buSzPct val="130000"/>
              <a:buFont typeface="Arial" panose="020B0604020202020204" pitchFamily="34" charset="0"/>
              <a:buChar char="•"/>
            </a:pPr>
            <a:r>
              <a:rPr lang="cs-CZ" altLang="cs-CZ" b="1" dirty="0">
                <a:latin typeface="Arial" charset="0"/>
                <a:cs typeface="Arial" charset="0"/>
              </a:rPr>
              <a:t>Mezinárodní srovnávací studie</a:t>
            </a:r>
            <a:r>
              <a:rPr lang="cs-CZ" altLang="cs-CZ" dirty="0">
                <a:latin typeface="Arial" charset="0"/>
                <a:cs typeface="Arial" charset="0"/>
              </a:rPr>
              <a:t> – sběr zahraničních i domácích zkušeností, podmínky, náklady a přínosy mapování, analýz a predikce kriminality, zveřejňování dat; srpen </a:t>
            </a:r>
            <a:r>
              <a:rPr lang="cs-CZ" altLang="cs-CZ" dirty="0" smtClean="0">
                <a:latin typeface="Arial" charset="0"/>
                <a:cs typeface="Arial" charset="0"/>
              </a:rPr>
              <a:t>2015</a:t>
            </a:r>
            <a:endParaRPr lang="cs-CZ" altLang="cs-CZ" dirty="0">
              <a:latin typeface="Arial" charset="0"/>
              <a:cs typeface="Arial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6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569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7344816" cy="720080"/>
          </a:xfrm>
        </p:spPr>
        <p:txBody>
          <a:bodyPr/>
          <a:lstStyle/>
          <a:p>
            <a:r>
              <a:rPr lang="cs-CZ" dirty="0" smtClean="0">
                <a:latin typeface="+mn-lt"/>
              </a:rPr>
              <a:t>Role analýz v oblasti kriminality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16832"/>
            <a:ext cx="7704856" cy="4392488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10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sz="4600" dirty="0" smtClean="0">
                <a:cs typeface="Arial" panose="020B0604020202020204" pitchFamily="34" charset="0"/>
              </a:rPr>
              <a:t>V současnosti </a:t>
            </a:r>
            <a:r>
              <a:rPr lang="cs-CZ" sz="4600" b="1" dirty="0" smtClean="0">
                <a:cs typeface="Arial" panose="020B0604020202020204" pitchFamily="34" charset="0"/>
              </a:rPr>
              <a:t>3 hlavní přístupy k policejní práci</a:t>
            </a:r>
            <a:r>
              <a:rPr lang="cs-CZ" sz="4600" dirty="0" smtClean="0">
                <a:cs typeface="Arial" panose="020B0604020202020204" pitchFamily="34" charset="0"/>
              </a:rPr>
              <a:t> - </a:t>
            </a:r>
            <a:r>
              <a:rPr lang="cs-CZ" sz="4600" i="1" dirty="0" err="1"/>
              <a:t>intelligence</a:t>
            </a:r>
            <a:r>
              <a:rPr lang="cs-CZ" sz="4600" i="1" dirty="0"/>
              <a:t>-led </a:t>
            </a:r>
            <a:r>
              <a:rPr lang="cs-CZ" sz="4600" i="1" dirty="0" err="1"/>
              <a:t>policing</a:t>
            </a:r>
            <a:r>
              <a:rPr lang="cs-CZ" sz="4600" i="1" dirty="0"/>
              <a:t>, </a:t>
            </a:r>
            <a:r>
              <a:rPr lang="cs-CZ" sz="4600" i="1" dirty="0" err="1"/>
              <a:t>problem-oriented</a:t>
            </a:r>
            <a:r>
              <a:rPr lang="cs-CZ" sz="4600" i="1" dirty="0"/>
              <a:t> </a:t>
            </a:r>
            <a:r>
              <a:rPr lang="cs-CZ" sz="4600" i="1" dirty="0" err="1"/>
              <a:t>policing</a:t>
            </a:r>
            <a:r>
              <a:rPr lang="cs-CZ" sz="4600" i="1" dirty="0"/>
              <a:t> </a:t>
            </a:r>
            <a:r>
              <a:rPr lang="cs-CZ" sz="4600" i="1" dirty="0" smtClean="0"/>
              <a:t>           a </a:t>
            </a:r>
            <a:r>
              <a:rPr lang="cs-CZ" sz="4600" i="1" dirty="0"/>
              <a:t>evidence-</a:t>
            </a:r>
            <a:r>
              <a:rPr lang="cs-CZ" sz="4600" i="1" dirty="0" err="1"/>
              <a:t>based</a:t>
            </a:r>
            <a:r>
              <a:rPr lang="cs-CZ" sz="4600" i="1" dirty="0"/>
              <a:t> </a:t>
            </a:r>
            <a:r>
              <a:rPr lang="cs-CZ" sz="4600" i="1" dirty="0" err="1" smtClean="0"/>
              <a:t>policing</a:t>
            </a:r>
            <a:r>
              <a:rPr lang="cs-CZ" sz="4600" i="1" dirty="0" smtClean="0"/>
              <a:t> - </a:t>
            </a:r>
            <a:r>
              <a:rPr lang="cs-CZ" sz="4600" b="1" dirty="0" smtClean="0"/>
              <a:t>v </a:t>
            </a:r>
            <a:r>
              <a:rPr lang="cs-CZ" sz="4600" b="1" dirty="0"/>
              <a:t>jádru každého </a:t>
            </a:r>
            <a:r>
              <a:rPr lang="cs-CZ" sz="4600" b="1" dirty="0" smtClean="0"/>
              <a:t>analýza.</a:t>
            </a:r>
            <a:endParaRPr lang="cs-CZ" sz="4600" b="1" dirty="0">
              <a:cs typeface="Arial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10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sz="4600" dirty="0" smtClean="0"/>
              <a:t>Analýza </a:t>
            </a:r>
            <a:r>
              <a:rPr lang="cs-CZ" sz="4600" dirty="0"/>
              <a:t>obsahuje řadu systematických </a:t>
            </a:r>
            <a:r>
              <a:rPr lang="cs-CZ" sz="4600" b="1" dirty="0"/>
              <a:t>postupů</a:t>
            </a:r>
            <a:r>
              <a:rPr lang="cs-CZ" sz="4600" dirty="0"/>
              <a:t>, které identifikují a interpretují </a:t>
            </a:r>
            <a:r>
              <a:rPr lang="cs-CZ" sz="4600" b="1" dirty="0"/>
              <a:t>vzorce</a:t>
            </a:r>
            <a:r>
              <a:rPr lang="cs-CZ" sz="4600" dirty="0"/>
              <a:t> </a:t>
            </a:r>
            <a:r>
              <a:rPr lang="cs-CZ" sz="4600" dirty="0" smtClean="0"/>
              <a:t>a </a:t>
            </a:r>
            <a:r>
              <a:rPr lang="cs-CZ" sz="4600" b="1" dirty="0"/>
              <a:t>vztahy</a:t>
            </a:r>
            <a:r>
              <a:rPr lang="cs-CZ" sz="4600" dirty="0"/>
              <a:t> </a:t>
            </a:r>
            <a:r>
              <a:rPr lang="cs-CZ" sz="4600" b="1" dirty="0"/>
              <a:t>mezi daty</a:t>
            </a:r>
            <a:r>
              <a:rPr lang="cs-CZ" sz="4600" dirty="0"/>
              <a:t> </a:t>
            </a:r>
            <a:r>
              <a:rPr lang="cs-CZ" sz="4600" dirty="0" smtClean="0"/>
              <a:t>        o </a:t>
            </a:r>
            <a:r>
              <a:rPr lang="cs-CZ" sz="4600" dirty="0"/>
              <a:t>kriminalitě a jinými relevantními informačními </a:t>
            </a:r>
            <a:r>
              <a:rPr lang="cs-CZ" sz="4600" dirty="0" smtClean="0"/>
              <a:t>zdroji.</a:t>
            </a:r>
          </a:p>
          <a:p>
            <a:pPr algn="just">
              <a:lnSpc>
                <a:spcPct val="120000"/>
              </a:lnSpc>
              <a:spcBef>
                <a:spcPts val="10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sz="4600" dirty="0"/>
              <a:t>Analýza by měla </a:t>
            </a:r>
            <a:r>
              <a:rPr lang="cs-CZ" sz="4600" dirty="0" smtClean="0"/>
              <a:t>poskytovat </a:t>
            </a:r>
            <a:r>
              <a:rPr lang="cs-CZ" sz="4600" b="1" dirty="0"/>
              <a:t>„správné informace správným lidem ve správnou chvíli</a:t>
            </a:r>
            <a:r>
              <a:rPr lang="cs-CZ" sz="4600" b="1" dirty="0" smtClean="0"/>
              <a:t>“</a:t>
            </a:r>
            <a:r>
              <a:rPr lang="cs-CZ" sz="4600" dirty="0" smtClean="0"/>
              <a:t>.</a:t>
            </a:r>
          </a:p>
          <a:p>
            <a:pPr algn="just">
              <a:lnSpc>
                <a:spcPct val="120000"/>
              </a:lnSpc>
              <a:spcBef>
                <a:spcPts val="10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sz="4600" b="1" dirty="0" smtClean="0"/>
              <a:t>Bez analýzy </a:t>
            </a:r>
            <a:r>
              <a:rPr lang="cs-CZ" sz="4600" b="1" dirty="0"/>
              <a:t>není možné </a:t>
            </a:r>
            <a:r>
              <a:rPr lang="cs-CZ" sz="4600" dirty="0"/>
              <a:t>vytvářet ani kriticky vyhodnocovat data, porozumět problematice ani se adekvátně </a:t>
            </a:r>
            <a:r>
              <a:rPr lang="cs-CZ" sz="4600" dirty="0" smtClean="0"/>
              <a:t>rozhodovat.</a:t>
            </a:r>
            <a:endParaRPr lang="cs-CZ" altLang="cs-CZ" sz="4600" dirty="0">
              <a:cs typeface="Arial" charset="0"/>
            </a:endParaRPr>
          </a:p>
          <a:p>
            <a:pPr algn="just">
              <a:spcBef>
                <a:spcPts val="600"/>
              </a:spcBef>
              <a:buSzPct val="130000"/>
              <a:buFont typeface="Arial" panose="020B0604020202020204" pitchFamily="34" charset="0"/>
              <a:buChar char="•"/>
            </a:pPr>
            <a:endParaRPr lang="cs-CZ" b="1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7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36815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7632848" cy="792088"/>
          </a:xfrm>
        </p:spPr>
        <p:txBody>
          <a:bodyPr/>
          <a:lstStyle/>
          <a:p>
            <a:r>
              <a:rPr lang="cs-CZ" dirty="0" smtClean="0">
                <a:latin typeface="+mn-lt"/>
              </a:rPr>
              <a:t>Predikce kriminality – její role a druhy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628800"/>
            <a:ext cx="7992888" cy="4968552"/>
          </a:xfrm>
        </p:spPr>
        <p:txBody>
          <a:bodyPr>
            <a:normAutofit fontScale="85000" lnSpcReduction="20000"/>
          </a:bodyPr>
          <a:lstStyle/>
          <a:p>
            <a:pPr algn="just">
              <a:spcBef>
                <a:spcPts val="6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altLang="cs-CZ" b="1" dirty="0">
                <a:latin typeface="Arial" charset="0"/>
                <a:cs typeface="Arial" charset="0"/>
              </a:rPr>
              <a:t>Predikce napoví, kdy a kde se kriminalita v budoucnu objeví</a:t>
            </a:r>
            <a:r>
              <a:rPr lang="cs-CZ" altLang="cs-CZ" dirty="0">
                <a:latin typeface="Arial" charset="0"/>
                <a:cs typeface="Arial" charset="0"/>
              </a:rPr>
              <a:t>, umožní </a:t>
            </a:r>
            <a:r>
              <a:rPr lang="cs-CZ" altLang="cs-CZ" b="1" dirty="0">
                <a:latin typeface="Arial" charset="0"/>
                <a:cs typeface="Arial" charset="0"/>
              </a:rPr>
              <a:t>efektivněji plánovat</a:t>
            </a:r>
            <a:r>
              <a:rPr lang="cs-CZ" altLang="cs-CZ" dirty="0">
                <a:latin typeface="Arial" charset="0"/>
                <a:cs typeface="Arial" charset="0"/>
              </a:rPr>
              <a:t> činnosti, </a:t>
            </a:r>
            <a:r>
              <a:rPr lang="cs-CZ" altLang="cs-CZ" b="1" dirty="0">
                <a:latin typeface="Arial" charset="0"/>
                <a:cs typeface="Arial" charset="0"/>
              </a:rPr>
              <a:t>předcháze</a:t>
            </a:r>
            <a:r>
              <a:rPr lang="cs-CZ" altLang="cs-CZ" dirty="0">
                <a:latin typeface="Arial" charset="0"/>
                <a:cs typeface="Arial" charset="0"/>
              </a:rPr>
              <a:t>t kriminalitě nebo </a:t>
            </a:r>
            <a:r>
              <a:rPr lang="cs-CZ" altLang="cs-CZ" b="1" dirty="0">
                <a:latin typeface="Arial" charset="0"/>
                <a:cs typeface="Arial" charset="0"/>
              </a:rPr>
              <a:t>dopadnout</a:t>
            </a:r>
            <a:r>
              <a:rPr lang="cs-CZ" altLang="cs-CZ" dirty="0">
                <a:latin typeface="Arial" charset="0"/>
                <a:cs typeface="Arial" charset="0"/>
              </a:rPr>
              <a:t> </a:t>
            </a:r>
            <a:r>
              <a:rPr lang="cs-CZ" altLang="cs-CZ" dirty="0" smtClean="0">
                <a:latin typeface="Arial" charset="0"/>
                <a:cs typeface="Arial" charset="0"/>
              </a:rPr>
              <a:t>pachatele.</a:t>
            </a:r>
          </a:p>
          <a:p>
            <a:pPr algn="just">
              <a:spcBef>
                <a:spcPts val="6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altLang="cs-CZ" dirty="0" smtClean="0">
                <a:latin typeface="Arial" charset="0"/>
                <a:cs typeface="Arial" charset="0"/>
              </a:rPr>
              <a:t>3 </a:t>
            </a:r>
            <a:r>
              <a:rPr lang="cs-CZ" altLang="cs-CZ" b="1" dirty="0" smtClean="0">
                <a:latin typeface="Arial" charset="0"/>
                <a:cs typeface="Arial" charset="0"/>
              </a:rPr>
              <a:t>druhy predikcí </a:t>
            </a:r>
            <a:r>
              <a:rPr lang="cs-CZ" altLang="cs-CZ" dirty="0" smtClean="0">
                <a:latin typeface="Arial" charset="0"/>
                <a:cs typeface="Arial" charset="0"/>
              </a:rPr>
              <a:t>(prof. </a:t>
            </a:r>
            <a:r>
              <a:rPr lang="cs-CZ" altLang="cs-CZ" dirty="0" err="1" smtClean="0">
                <a:latin typeface="Arial" charset="0"/>
                <a:cs typeface="Arial" charset="0"/>
              </a:rPr>
              <a:t>Spencer</a:t>
            </a:r>
            <a:r>
              <a:rPr lang="cs-CZ" altLang="cs-CZ" dirty="0" smtClean="0">
                <a:latin typeface="Arial" charset="0"/>
                <a:cs typeface="Arial" charset="0"/>
              </a:rPr>
              <a:t> </a:t>
            </a:r>
            <a:r>
              <a:rPr lang="cs-CZ" altLang="cs-CZ" dirty="0" err="1" smtClean="0">
                <a:latin typeface="Arial" charset="0"/>
                <a:cs typeface="Arial" charset="0"/>
              </a:rPr>
              <a:t>Chainey</a:t>
            </a:r>
            <a:r>
              <a:rPr lang="cs-CZ" altLang="cs-CZ" dirty="0" smtClean="0">
                <a:latin typeface="Arial" charset="0"/>
                <a:cs typeface="Arial" charset="0"/>
              </a:rPr>
              <a:t>, UCL):</a:t>
            </a:r>
          </a:p>
          <a:p>
            <a:pPr marL="763887" indent="-457200" algn="just">
              <a:spcBef>
                <a:spcPts val="600"/>
              </a:spcBef>
              <a:buFont typeface="+mj-lt"/>
              <a:buAutoNum type="alphaLcParenR"/>
            </a:pPr>
            <a:r>
              <a:rPr lang="cs-CZ" altLang="cs-CZ" b="1" dirty="0" smtClean="0">
                <a:latin typeface="Arial" charset="0"/>
                <a:cs typeface="Arial" charset="0"/>
              </a:rPr>
              <a:t>bezprostřední – metoda</a:t>
            </a:r>
            <a:r>
              <a:rPr lang="cs-CZ" altLang="cs-CZ" dirty="0" smtClean="0">
                <a:latin typeface="Arial" charset="0"/>
                <a:cs typeface="Arial" charset="0"/>
              </a:rPr>
              <a:t> opakované viktimizace, modelování rizikovosti terénu; </a:t>
            </a:r>
            <a:r>
              <a:rPr lang="cs-CZ" altLang="cs-CZ" b="1" dirty="0" smtClean="0">
                <a:latin typeface="Arial" charset="0"/>
                <a:cs typeface="Arial" charset="0"/>
              </a:rPr>
              <a:t>data</a:t>
            </a:r>
            <a:r>
              <a:rPr lang="cs-CZ" altLang="cs-CZ" dirty="0" smtClean="0">
                <a:latin typeface="Arial" charset="0"/>
                <a:cs typeface="Arial" charset="0"/>
              </a:rPr>
              <a:t> o kriminalitě za posledních 7 dnů; </a:t>
            </a:r>
            <a:r>
              <a:rPr lang="cs-CZ" altLang="cs-CZ" b="1" dirty="0" smtClean="0">
                <a:latin typeface="Arial" charset="0"/>
                <a:cs typeface="Arial" charset="0"/>
              </a:rPr>
              <a:t>využití</a:t>
            </a:r>
            <a:r>
              <a:rPr lang="cs-CZ" altLang="cs-CZ" dirty="0" smtClean="0">
                <a:latin typeface="Arial" charset="0"/>
                <a:cs typeface="Arial" charset="0"/>
              </a:rPr>
              <a:t> k plánování hlídek</a:t>
            </a:r>
          </a:p>
          <a:p>
            <a:pPr marL="763887" indent="-457200" algn="just">
              <a:spcBef>
                <a:spcPts val="600"/>
              </a:spcBef>
              <a:buFont typeface="+mj-lt"/>
              <a:buAutoNum type="alphaLcParenR"/>
            </a:pPr>
            <a:r>
              <a:rPr lang="cs-CZ" altLang="cs-CZ" b="1" dirty="0">
                <a:latin typeface="Arial" charset="0"/>
                <a:cs typeface="Arial" charset="0"/>
              </a:rPr>
              <a:t>b</a:t>
            </a:r>
            <a:r>
              <a:rPr lang="cs-CZ" altLang="cs-CZ" b="1" dirty="0" smtClean="0">
                <a:latin typeface="Arial" charset="0"/>
                <a:cs typeface="Arial" charset="0"/>
              </a:rPr>
              <a:t>lízké – metoda</a:t>
            </a:r>
            <a:r>
              <a:rPr lang="cs-CZ" altLang="cs-CZ" dirty="0" smtClean="0">
                <a:latin typeface="Arial" charset="0"/>
                <a:cs typeface="Arial" charset="0"/>
              </a:rPr>
              <a:t> hot spot analýz; </a:t>
            </a:r>
            <a:r>
              <a:rPr lang="cs-CZ" altLang="cs-CZ" b="1" dirty="0" smtClean="0">
                <a:latin typeface="Arial" charset="0"/>
                <a:cs typeface="Arial" charset="0"/>
              </a:rPr>
              <a:t>data</a:t>
            </a:r>
            <a:r>
              <a:rPr lang="cs-CZ" altLang="cs-CZ" dirty="0" smtClean="0">
                <a:latin typeface="Arial" charset="0"/>
                <a:cs typeface="Arial" charset="0"/>
              </a:rPr>
              <a:t> o kriminalitě v řádu měsíců i let, zájmové body; </a:t>
            </a:r>
            <a:r>
              <a:rPr lang="cs-CZ" altLang="cs-CZ" b="1" dirty="0" smtClean="0">
                <a:latin typeface="Arial" charset="0"/>
                <a:cs typeface="Arial" charset="0"/>
              </a:rPr>
              <a:t>využití</a:t>
            </a:r>
            <a:r>
              <a:rPr lang="cs-CZ" altLang="cs-CZ" dirty="0" smtClean="0">
                <a:latin typeface="Arial" charset="0"/>
                <a:cs typeface="Arial" charset="0"/>
              </a:rPr>
              <a:t> k dlouhodobějšímu rozmístění sil, plánování preventivních opatření</a:t>
            </a:r>
            <a:endParaRPr lang="cs-CZ" altLang="cs-CZ" b="1" dirty="0" smtClean="0">
              <a:latin typeface="Arial" charset="0"/>
              <a:cs typeface="Arial" charset="0"/>
            </a:endParaRPr>
          </a:p>
          <a:p>
            <a:pPr marL="763887" indent="-457200" algn="just">
              <a:spcBef>
                <a:spcPts val="600"/>
              </a:spcBef>
              <a:buFont typeface="+mj-lt"/>
              <a:buAutoNum type="alphaLcParenR"/>
            </a:pPr>
            <a:r>
              <a:rPr lang="cs-CZ" altLang="cs-CZ" b="1" dirty="0">
                <a:latin typeface="Arial" charset="0"/>
                <a:cs typeface="Arial" charset="0"/>
              </a:rPr>
              <a:t>d</a:t>
            </a:r>
            <a:r>
              <a:rPr lang="cs-CZ" altLang="cs-CZ" b="1" dirty="0" smtClean="0">
                <a:latin typeface="Arial" charset="0"/>
                <a:cs typeface="Arial" charset="0"/>
              </a:rPr>
              <a:t>louhodobé</a:t>
            </a:r>
            <a:r>
              <a:rPr lang="cs-CZ" altLang="cs-CZ" dirty="0" smtClean="0">
                <a:latin typeface="Arial" charset="0"/>
                <a:cs typeface="Arial" charset="0"/>
              </a:rPr>
              <a:t> – </a:t>
            </a:r>
            <a:r>
              <a:rPr lang="cs-CZ" altLang="cs-CZ" b="1" dirty="0" smtClean="0">
                <a:latin typeface="Arial" charset="0"/>
                <a:cs typeface="Arial" charset="0"/>
              </a:rPr>
              <a:t>metoda</a:t>
            </a:r>
            <a:r>
              <a:rPr lang="cs-CZ" altLang="cs-CZ" dirty="0" smtClean="0">
                <a:latin typeface="Arial" charset="0"/>
                <a:cs typeface="Arial" charset="0"/>
              </a:rPr>
              <a:t> </a:t>
            </a:r>
            <a:r>
              <a:rPr lang="cs-CZ" dirty="0"/>
              <a:t>geograficky </a:t>
            </a:r>
            <a:r>
              <a:rPr lang="cs-CZ" dirty="0" smtClean="0"/>
              <a:t>vážené </a:t>
            </a:r>
            <a:r>
              <a:rPr lang="cs-CZ" dirty="0"/>
              <a:t>regresní </a:t>
            </a:r>
            <a:r>
              <a:rPr lang="cs-CZ" dirty="0" smtClean="0"/>
              <a:t>analýzy </a:t>
            </a:r>
            <a:r>
              <a:rPr lang="cs-CZ" dirty="0"/>
              <a:t>kriminality za použití hypotetických vysvětlujících </a:t>
            </a:r>
            <a:r>
              <a:rPr lang="cs-CZ" dirty="0" smtClean="0"/>
              <a:t>proměnných; dlouhodobá </a:t>
            </a:r>
            <a:r>
              <a:rPr lang="cs-CZ" b="1" dirty="0" smtClean="0"/>
              <a:t>data</a:t>
            </a:r>
            <a:r>
              <a:rPr lang="cs-CZ" dirty="0" smtClean="0"/>
              <a:t> nejen o kriminalitě, ale např. i o sociodemografických souvislostech; </a:t>
            </a:r>
            <a:r>
              <a:rPr lang="cs-CZ" b="1" dirty="0" smtClean="0"/>
              <a:t>využití</a:t>
            </a:r>
            <a:r>
              <a:rPr lang="cs-CZ" dirty="0" smtClean="0"/>
              <a:t> k tvorbě bezpečnostních koncepcí a strategií</a:t>
            </a:r>
          </a:p>
          <a:p>
            <a:pPr algn="just">
              <a:spcBef>
                <a:spcPts val="600"/>
              </a:spcBef>
              <a:buSzPct val="130000"/>
              <a:buFont typeface="Arial" panose="020B0604020202020204" pitchFamily="34" charset="0"/>
              <a:buChar char="•"/>
            </a:pPr>
            <a:r>
              <a:rPr lang="cs-CZ" b="1" dirty="0"/>
              <a:t>Predikce kriminality </a:t>
            </a:r>
            <a:r>
              <a:rPr lang="cs-CZ" dirty="0"/>
              <a:t>tedy ne</a:t>
            </a:r>
            <a:r>
              <a:rPr lang="cs-CZ" b="1" dirty="0"/>
              <a:t>slouží</a:t>
            </a:r>
            <a:r>
              <a:rPr lang="cs-CZ" dirty="0"/>
              <a:t> pouze k okamžité operativní reakci policie. Využívá se při prevenci situací, </a:t>
            </a:r>
            <a:r>
              <a:rPr lang="cs-CZ" dirty="0" smtClean="0"/>
              <a:t>které </a:t>
            </a:r>
            <a:r>
              <a:rPr lang="cs-CZ" dirty="0"/>
              <a:t>podněcují trestnou činnost, a při určování strategií zaměřených na příčiny kriminality</a:t>
            </a:r>
            <a:r>
              <a:rPr lang="cs-CZ" altLang="cs-CZ" dirty="0" smtClean="0">
                <a:latin typeface="Arial" charset="0"/>
                <a:cs typeface="Arial" charset="0"/>
              </a:rPr>
              <a:t> </a:t>
            </a:r>
            <a:endParaRPr lang="cs-CZ" altLang="cs-CZ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8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36815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6757" y="980728"/>
            <a:ext cx="8280920" cy="748581"/>
          </a:xfrm>
        </p:spPr>
        <p:txBody>
          <a:bodyPr/>
          <a:lstStyle/>
          <a:p>
            <a:r>
              <a:rPr lang="cs-CZ" b="1" dirty="0" smtClean="0">
                <a:latin typeface="+mn-lt"/>
              </a:rPr>
              <a:t>Ukázky implementací – Velká Británie</a:t>
            </a:r>
            <a:endParaRPr lang="cs-CZ" b="1" dirty="0">
              <a:latin typeface="+mn-lt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816025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48785" y="4806100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výstupů </a:t>
            </a:r>
            <a:r>
              <a:rPr lang="cs-CZ" sz="1800" dirty="0" smtClean="0">
                <a:solidFill>
                  <a:schemeClr val="tx1"/>
                </a:solidFill>
              </a:rPr>
              <a:t>různých prediktivních nástrojů v rámci pilotního projektu Metropolitní policie Londýn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9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6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6757" y="980728"/>
            <a:ext cx="8280920" cy="748581"/>
          </a:xfrm>
        </p:spPr>
        <p:txBody>
          <a:bodyPr/>
          <a:lstStyle/>
          <a:p>
            <a:r>
              <a:rPr lang="cs-CZ" b="1" dirty="0" smtClean="0">
                <a:latin typeface="+mn-lt"/>
              </a:rPr>
              <a:t>Ukázky implementací – Velká Británie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3989" y="5569278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</a:t>
            </a:r>
            <a:r>
              <a:rPr lang="cs-CZ" sz="1800" dirty="0">
                <a:solidFill>
                  <a:schemeClr val="tx1"/>
                </a:solidFill>
              </a:rPr>
              <a:t>predikovaných </a:t>
            </a:r>
            <a:r>
              <a:rPr lang="cs-CZ" sz="1800" dirty="0" smtClean="0">
                <a:solidFill>
                  <a:schemeClr val="tx1"/>
                </a:solidFill>
              </a:rPr>
              <a:t>boxů, město </a:t>
            </a:r>
            <a:r>
              <a:rPr lang="cs-CZ" sz="1800" dirty="0" err="1" smtClean="0">
                <a:solidFill>
                  <a:schemeClr val="tx1"/>
                </a:solidFill>
              </a:rPr>
              <a:t>Maidstone</a:t>
            </a:r>
            <a:r>
              <a:rPr lang="cs-CZ" sz="1800" dirty="0" smtClean="0">
                <a:solidFill>
                  <a:schemeClr val="tx1"/>
                </a:solidFill>
              </a:rPr>
              <a:t>, hrabství Kent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72" y="1700808"/>
            <a:ext cx="771648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10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9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7489006" cy="780355"/>
          </a:xfrm>
        </p:spPr>
        <p:txBody>
          <a:bodyPr/>
          <a:lstStyle/>
          <a:p>
            <a:r>
              <a:rPr lang="cs-CZ" b="1" dirty="0" smtClean="0">
                <a:latin typeface="+mn-lt"/>
              </a:rPr>
              <a:t>Ukázky implementací – Velká Británie</a:t>
            </a:r>
            <a:endParaRPr lang="cs-CZ" b="1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11</a:t>
            </a:fld>
            <a:endParaRPr lang="en-GB" sz="1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876" y="5919246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využití prediktivních analýz při plánování preventivních opatření, město Manchester (analýza, metoda </a:t>
            </a:r>
            <a:r>
              <a:rPr lang="cs-CZ" sz="1800" dirty="0" err="1" smtClean="0">
                <a:solidFill>
                  <a:schemeClr val="tx1"/>
                </a:solidFill>
              </a:rPr>
              <a:t>zárodkování</a:t>
            </a:r>
            <a:r>
              <a:rPr lang="cs-CZ" sz="1800" dirty="0" smtClean="0">
                <a:solidFill>
                  <a:schemeClr val="tx1"/>
                </a:solidFill>
              </a:rPr>
              <a:t>, prevence v okolí domů)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19" y="1556792"/>
            <a:ext cx="328834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72816"/>
            <a:ext cx="380272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729" y="3789040"/>
            <a:ext cx="477526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510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7539070" cy="865957"/>
          </a:xfrm>
        </p:spPr>
        <p:txBody>
          <a:bodyPr/>
          <a:lstStyle/>
          <a:p>
            <a:r>
              <a:rPr lang="cs-CZ" b="1" dirty="0" smtClean="0">
                <a:latin typeface="+mn-lt"/>
              </a:rPr>
              <a:t>Ukázky implementací – Velká Británie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1876" y="5919246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vizualizace hot spot </a:t>
            </a:r>
            <a:r>
              <a:rPr lang="cs-CZ" sz="1800" dirty="0" smtClean="0">
                <a:solidFill>
                  <a:schemeClr val="tx1"/>
                </a:solidFill>
              </a:rPr>
              <a:t>v </a:t>
            </a:r>
            <a:r>
              <a:rPr lang="cs-CZ" sz="1800" dirty="0">
                <a:solidFill>
                  <a:schemeClr val="tx1"/>
                </a:solidFill>
              </a:rPr>
              <a:t>rámci </a:t>
            </a:r>
            <a:r>
              <a:rPr lang="cs-CZ" sz="1800" dirty="0" smtClean="0">
                <a:solidFill>
                  <a:schemeClr val="tx1"/>
                </a:solidFill>
              </a:rPr>
              <a:t>projektu, hrabství Cambridge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980" y="1700808"/>
            <a:ext cx="5904655" cy="402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12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1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7539070" cy="865957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Velká Británie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1063" y="5301208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</a:t>
            </a:r>
            <a:r>
              <a:rPr lang="cs-CZ" sz="1800" dirty="0" smtClean="0">
                <a:solidFill>
                  <a:schemeClr val="tx1"/>
                </a:solidFill>
              </a:rPr>
              <a:t>map kriminality veřejně přístupných v rámci celé Velké Británie, www.policie.uk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5763911" cy="30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60848"/>
            <a:ext cx="2499874" cy="277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13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2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1063" y="908720"/>
            <a:ext cx="6602966" cy="865957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USA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1063" y="5646093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uživatelského prostředí </a:t>
            </a:r>
            <a:r>
              <a:rPr lang="cs-CZ" sz="1800" dirty="0" smtClean="0">
                <a:solidFill>
                  <a:schemeClr val="tx1"/>
                </a:solidFill>
              </a:rPr>
              <a:t>prediktivního nástroje – </a:t>
            </a:r>
            <a:r>
              <a:rPr lang="cs-CZ" sz="1800" dirty="0">
                <a:solidFill>
                  <a:schemeClr val="tx1"/>
                </a:solidFill>
              </a:rPr>
              <a:t>LAPD </a:t>
            </a:r>
            <a:r>
              <a:rPr lang="cs-CZ" sz="1800" dirty="0" err="1">
                <a:solidFill>
                  <a:schemeClr val="tx1"/>
                </a:solidFill>
              </a:rPr>
              <a:t>Foothill</a:t>
            </a: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err="1">
                <a:solidFill>
                  <a:schemeClr val="tx1"/>
                </a:solidFill>
              </a:rPr>
              <a:t>Division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34216"/>
            <a:ext cx="6503557" cy="3560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14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20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6602966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USA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1063" y="5646093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</a:t>
            </a:r>
            <a:r>
              <a:rPr lang="cs-CZ" sz="1800" dirty="0" smtClean="0">
                <a:solidFill>
                  <a:schemeClr val="tx1"/>
                </a:solidFill>
              </a:rPr>
              <a:t>prediktivního a reportingového nástroje využívaného ve městě San Diego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6638506" cy="3723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15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46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6602966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USA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1063" y="5821077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</a:t>
            </a:r>
            <a:r>
              <a:rPr lang="cs-CZ" sz="1800" dirty="0" smtClean="0">
                <a:solidFill>
                  <a:schemeClr val="tx1"/>
                </a:solidFill>
              </a:rPr>
              <a:t>prediktivního nástroje využívaného ve městě </a:t>
            </a:r>
            <a:r>
              <a:rPr lang="cs-CZ" sz="1800" dirty="0" err="1" smtClean="0">
                <a:solidFill>
                  <a:schemeClr val="tx1"/>
                </a:solidFill>
              </a:rPr>
              <a:t>Lancaster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809" y="1649648"/>
            <a:ext cx="5296471" cy="3979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16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78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602966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Německo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5819328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</a:t>
            </a:r>
            <a:r>
              <a:rPr lang="cs-CZ" sz="1800" dirty="0" smtClean="0">
                <a:solidFill>
                  <a:schemeClr val="tx1"/>
                </a:solidFill>
              </a:rPr>
              <a:t>nástroje používaného ve městě Mnichov k predikci krádeží vloupáním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056438" cy="4104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17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48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908720"/>
            <a:ext cx="727280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Švýcarsko</a:t>
            </a:r>
            <a:endParaRPr lang="cs-CZ" b="1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4294967295"/>
          </p:nvPr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18</a:t>
            </a:fld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5819328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Kvadranty znázorňující rizikové oblasti ve městě Curych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5034"/>
            <a:ext cx="7056784" cy="4073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82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727280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Rakousko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5819328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prediktivního modelu vyvíjeného v Rakousku v projektu </a:t>
            </a:r>
            <a:r>
              <a:rPr lang="cs-CZ" sz="1800" dirty="0" err="1" smtClean="0">
                <a:solidFill>
                  <a:schemeClr val="tx1"/>
                </a:solidFill>
              </a:rPr>
              <a:t>CriPA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6605984" cy="4034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>
            <a:spLocks noGrp="1"/>
          </p:cNvSpPr>
          <p:nvPr>
            <p:ph type="sldNum" idx="4294967295"/>
          </p:nvPr>
        </p:nvSpPr>
        <p:spPr>
          <a:xfrm>
            <a:off x="6804248" y="6338713"/>
            <a:ext cx="2132012" cy="474663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19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88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61926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Itálie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5994312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kvadrantové analýzy vyvíjené k predikcím kriminality v </a:t>
            </a:r>
            <a:r>
              <a:rPr lang="cs-CZ" sz="1800" dirty="0">
                <a:solidFill>
                  <a:schemeClr val="tx1"/>
                </a:solidFill>
              </a:rPr>
              <a:t>I</a:t>
            </a:r>
            <a:r>
              <a:rPr lang="cs-CZ" sz="1800" dirty="0" smtClean="0">
                <a:solidFill>
                  <a:schemeClr val="tx1"/>
                </a:solidFill>
              </a:rPr>
              <a:t>tálii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42" y="1628800"/>
            <a:ext cx="6544593" cy="4162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>
            <a:spLocks noGrp="1"/>
          </p:cNvSpPr>
          <p:nvPr>
            <p:ph type="sldNum" idx="4294967295"/>
          </p:nvPr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20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6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61926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Polsko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5994312"/>
            <a:ext cx="777686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mapy kriminality ve městě Varšava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344816" cy="427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>
            <a:spLocks noGrp="1"/>
          </p:cNvSpPr>
          <p:nvPr>
            <p:ph type="sldNum" idx="4294967295"/>
          </p:nvPr>
        </p:nvSpPr>
        <p:spPr>
          <a:xfrm>
            <a:off x="6804248" y="6266705"/>
            <a:ext cx="2132012" cy="474663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21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08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9928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Česká republika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750" y="6003460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využití GIS nástrojů Policií ČR, trestná činnost evidovaná </a:t>
            </a:r>
            <a:r>
              <a:rPr lang="cs-CZ" sz="1800" dirty="0">
                <a:solidFill>
                  <a:schemeClr val="tx1"/>
                </a:solidFill>
              </a:rPr>
              <a:t>v letech 2009 – 2013 na území Českých Budějovic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775" y="1604963"/>
            <a:ext cx="6551577" cy="4381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22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44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9928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Česká republika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400300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Ukázka využití GIS nástrojů Policií ČR, </a:t>
            </a:r>
            <a:r>
              <a:rPr lang="cs-CZ" sz="1800" dirty="0">
                <a:solidFill>
                  <a:schemeClr val="tx1"/>
                </a:solidFill>
              </a:rPr>
              <a:t>k</a:t>
            </a:r>
            <a:r>
              <a:rPr lang="cs-CZ" sz="1800" dirty="0" smtClean="0">
                <a:solidFill>
                  <a:schemeClr val="tx1"/>
                </a:solidFill>
              </a:rPr>
              <a:t>oncentrace </a:t>
            </a:r>
            <a:r>
              <a:rPr lang="cs-CZ" sz="1800" dirty="0">
                <a:solidFill>
                  <a:schemeClr val="tx1"/>
                </a:solidFill>
              </a:rPr>
              <a:t>majetkové trestné činnosti v </a:t>
            </a:r>
            <a:r>
              <a:rPr lang="cs-CZ" sz="1800" dirty="0" smtClean="0">
                <a:solidFill>
                  <a:schemeClr val="tx1"/>
                </a:solidFill>
              </a:rPr>
              <a:t>kvadrantech na území města Kolín (ilustrativní obrázek)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590964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23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50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9928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Česká republika</a:t>
            </a:r>
            <a:endParaRPr lang="cs-CZ" b="1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400300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Ukázky z nového mapového projektu e-analýza bezpečnosti města Uherské Hradiště, mapy kriminality jsou veřejně přístupné na webu města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79280"/>
            <a:ext cx="426265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168" y="2780928"/>
            <a:ext cx="4954522" cy="2379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>
            <a:defPPr>
              <a:defRPr lang="en-GB"/>
            </a:defPPr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24</a:t>
            </a:fld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75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992888" cy="721941"/>
          </a:xfrm>
        </p:spPr>
        <p:txBody>
          <a:bodyPr/>
          <a:lstStyle/>
          <a:p>
            <a:pPr algn="ctr"/>
            <a:r>
              <a:rPr lang="cs-CZ" b="1" dirty="0" smtClean="0">
                <a:latin typeface="+mn-lt"/>
              </a:rPr>
              <a:t>Ukázky implementací – Česká republika</a:t>
            </a:r>
            <a:endParaRPr lang="cs-CZ" b="1" dirty="0">
              <a:latin typeface="+mn-l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4294967295"/>
          </p:nvPr>
        </p:nvSpPr>
        <p:spPr>
          <a:xfrm>
            <a:off x="6804248" y="6245225"/>
            <a:ext cx="2132012" cy="474663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BEBD50C1-7741-4769-8A00-0C8ABF517651}" type="slidenum">
              <a:rPr lang="en-GB" sz="1000" smtClean="0">
                <a:solidFill>
                  <a:schemeClr val="tx1"/>
                </a:solidFill>
              </a:rPr>
              <a:pPr algn="r">
                <a:defRPr/>
              </a:pPr>
              <a:t>25</a:t>
            </a:fld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229200"/>
            <a:ext cx="7776864" cy="607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800" dirty="0">
                <a:solidFill>
                  <a:schemeClr val="tx1"/>
                </a:solidFill>
              </a:rPr>
              <a:t>Ukázka zpracování Heat mapy - koncentrace bezdomovců ve </a:t>
            </a:r>
            <a:r>
              <a:rPr lang="cs-CZ" sz="1800" dirty="0" smtClean="0">
                <a:solidFill>
                  <a:schemeClr val="tx1"/>
                </a:solidFill>
              </a:rPr>
              <a:t>městě Pardubice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50" y="1628800"/>
            <a:ext cx="8301710" cy="3371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97" y="332656"/>
            <a:ext cx="9810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530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052736"/>
            <a:ext cx="7776864" cy="864096"/>
          </a:xfrm>
        </p:spPr>
        <p:txBody>
          <a:bodyPr/>
          <a:lstStyle/>
          <a:p>
            <a:r>
              <a:rPr lang="cs-CZ" dirty="0" smtClean="0"/>
              <a:t>Výsledky realizovaných implementací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16832"/>
            <a:ext cx="7560840" cy="4176464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Velká Británie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dirty="0"/>
              <a:t>snížení počtu vloupání o 38 % </a:t>
            </a:r>
            <a:r>
              <a:rPr lang="cs-CZ" dirty="0" smtClean="0"/>
              <a:t>              u </a:t>
            </a:r>
            <a:r>
              <a:rPr lang="cs-CZ" dirty="0" err="1"/>
              <a:t>Greater</a:t>
            </a:r>
            <a:r>
              <a:rPr lang="cs-CZ" dirty="0"/>
              <a:t> Manchester Police, snížení počtu obětí o 28 % v hrabství Cambridge, </a:t>
            </a:r>
            <a:r>
              <a:rPr lang="cs-CZ" dirty="0" smtClean="0"/>
              <a:t>pokles </a:t>
            </a:r>
            <a:r>
              <a:rPr lang="cs-CZ" dirty="0"/>
              <a:t>násilných trestných činů </a:t>
            </a:r>
            <a:r>
              <a:rPr lang="cs-CZ" dirty="0" smtClean="0"/>
              <a:t>    o </a:t>
            </a:r>
            <a:r>
              <a:rPr lang="cs-CZ" dirty="0"/>
              <a:t>7 % a obecné kriminality o 4 % v hrabství </a:t>
            </a:r>
            <a:r>
              <a:rPr lang="cs-CZ" dirty="0" smtClean="0"/>
              <a:t>Kent.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/>
              <a:t>USA</a:t>
            </a:r>
            <a:r>
              <a:rPr lang="cs-CZ" dirty="0" smtClean="0"/>
              <a:t> - město </a:t>
            </a:r>
            <a:r>
              <a:rPr lang="cs-CZ" dirty="0" err="1"/>
              <a:t>Lancaster</a:t>
            </a:r>
            <a:r>
              <a:rPr lang="cs-CZ" dirty="0"/>
              <a:t> zaznamenalo v roce 2010 snížení míry kriminality o 35 % oproti roku </a:t>
            </a:r>
            <a:r>
              <a:rPr lang="cs-CZ" dirty="0" smtClean="0"/>
              <a:t>2007, v roce </a:t>
            </a:r>
            <a:r>
              <a:rPr lang="cs-CZ" dirty="0"/>
              <a:t>2011 </a:t>
            </a:r>
            <a:r>
              <a:rPr lang="cs-CZ" dirty="0" smtClean="0"/>
              <a:t>dokonce o </a:t>
            </a:r>
            <a:r>
              <a:rPr lang="cs-CZ" dirty="0"/>
              <a:t>42 </a:t>
            </a:r>
            <a:r>
              <a:rPr lang="cs-CZ" dirty="0" smtClean="0"/>
              <a:t>%; </a:t>
            </a:r>
            <a:r>
              <a:rPr lang="cs-CZ" dirty="0"/>
              <a:t>v</a:t>
            </a:r>
            <a:r>
              <a:rPr lang="cs-CZ" dirty="0" smtClean="0"/>
              <a:t>e </a:t>
            </a:r>
            <a:r>
              <a:rPr lang="cs-CZ" dirty="0"/>
              <a:t>čtyřměsíčním období po zavedení </a:t>
            </a:r>
            <a:r>
              <a:rPr lang="cs-CZ" dirty="0" smtClean="0"/>
              <a:t>prediktivního systému u </a:t>
            </a:r>
            <a:r>
              <a:rPr lang="cs-CZ" dirty="0"/>
              <a:t>Los Angeles Police Department byl zaznamenán pokles výskytu kriminality </a:t>
            </a:r>
            <a:r>
              <a:rPr lang="cs-CZ" dirty="0" smtClean="0"/>
              <a:t>   o </a:t>
            </a:r>
            <a:r>
              <a:rPr lang="cs-CZ" dirty="0"/>
              <a:t>13 % a mezi lety 2013 a 2014 se snížil počet zločinů </a:t>
            </a:r>
            <a:r>
              <a:rPr lang="cs-CZ" dirty="0" smtClean="0"/>
              <a:t>   o </a:t>
            </a:r>
            <a:r>
              <a:rPr lang="cs-CZ" dirty="0"/>
              <a:t>20 </a:t>
            </a:r>
            <a:r>
              <a:rPr lang="cs-CZ" dirty="0" smtClean="0"/>
              <a:t>%; </a:t>
            </a:r>
            <a:r>
              <a:rPr lang="cs-CZ" dirty="0"/>
              <a:t>m</a:t>
            </a:r>
            <a:r>
              <a:rPr lang="cs-CZ" dirty="0" smtClean="0"/>
              <a:t>ěsto </a:t>
            </a:r>
            <a:r>
              <a:rPr lang="cs-CZ" dirty="0" err="1"/>
              <a:t>Tempe</a:t>
            </a:r>
            <a:r>
              <a:rPr lang="cs-CZ" dirty="0"/>
              <a:t> v Arizoně zaznamenalo pokles vloupání v rizikových oblastech města o 12 % v období tří až šesti měsíců </a:t>
            </a:r>
            <a:r>
              <a:rPr lang="cs-CZ" dirty="0" err="1" smtClean="0"/>
              <a:t>analyticko</a:t>
            </a:r>
            <a:r>
              <a:rPr lang="cs-CZ" dirty="0" smtClean="0"/>
              <a:t> – prediktivních nástrojů.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26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85257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052736"/>
            <a:ext cx="7776864" cy="864096"/>
          </a:xfrm>
        </p:spPr>
        <p:txBody>
          <a:bodyPr/>
          <a:lstStyle/>
          <a:p>
            <a:r>
              <a:rPr lang="cs-CZ" dirty="0" smtClean="0">
                <a:latin typeface="+mn-lt"/>
              </a:rPr>
              <a:t>Výsledky</a:t>
            </a:r>
            <a:r>
              <a:rPr lang="cs-CZ" dirty="0" smtClean="0"/>
              <a:t> realizovaných implementací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16832"/>
            <a:ext cx="7560840" cy="4176464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/>
              <a:t>Švýcarsko</a:t>
            </a:r>
            <a:r>
              <a:rPr lang="cs-CZ" dirty="0" smtClean="0"/>
              <a:t> – v Curychu </a:t>
            </a:r>
            <a:r>
              <a:rPr lang="cs-CZ" dirty="0"/>
              <a:t>se podařilo díky </a:t>
            </a:r>
            <a:r>
              <a:rPr lang="cs-CZ" dirty="0" smtClean="0"/>
              <a:t>prediktivnímu </a:t>
            </a:r>
            <a:r>
              <a:rPr lang="cs-CZ" dirty="0"/>
              <a:t>systému a analytické práci snížit v roce 2013 počet vloupání o téměř </a:t>
            </a:r>
            <a:br>
              <a:rPr lang="cs-CZ" dirty="0"/>
            </a:br>
            <a:r>
              <a:rPr lang="cs-CZ" dirty="0"/>
              <a:t>7 % a v roce 2014 o 15 %. </a:t>
            </a:r>
            <a:endParaRPr lang="cs-CZ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/>
              <a:t>Německo</a:t>
            </a:r>
            <a:r>
              <a:rPr lang="cs-CZ" dirty="0" smtClean="0"/>
              <a:t> - v</a:t>
            </a:r>
            <a:r>
              <a:rPr lang="cs-CZ" dirty="0"/>
              <a:t> bavorském </a:t>
            </a:r>
            <a:r>
              <a:rPr lang="cs-CZ" dirty="0" smtClean="0"/>
              <a:t>Mnichově </a:t>
            </a:r>
            <a:r>
              <a:rPr lang="cs-CZ" dirty="0"/>
              <a:t>se podařilo snížit počet vloupání o 29 % a v oblastech města silně postižených tímto jevem až o 42 </a:t>
            </a:r>
            <a:r>
              <a:rPr lang="cs-CZ" dirty="0" smtClean="0"/>
              <a:t>%.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/>
              <a:t>Rakousko</a:t>
            </a:r>
            <a:r>
              <a:rPr lang="cs-CZ" dirty="0" smtClean="0"/>
              <a:t> - ve</a:t>
            </a:r>
            <a:r>
              <a:rPr lang="cs-CZ" dirty="0"/>
              <a:t> Spolkové zemi Štýrsko </a:t>
            </a:r>
            <a:r>
              <a:rPr lang="cs-CZ" dirty="0" smtClean="0"/>
              <a:t>se </a:t>
            </a:r>
            <a:r>
              <a:rPr lang="cs-CZ" dirty="0"/>
              <a:t>na základě analytické práce a následné zvýšeného hlídkování v rizikových oblastech podařilo snížit počet vloupání o 20 %.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27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4239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052736"/>
            <a:ext cx="7776864" cy="864096"/>
          </a:xfrm>
        </p:spPr>
        <p:txBody>
          <a:bodyPr/>
          <a:lstStyle/>
          <a:p>
            <a:r>
              <a:rPr lang="cs-CZ" dirty="0" smtClean="0">
                <a:latin typeface="+mn-lt"/>
              </a:rPr>
              <a:t>Výsledky</a:t>
            </a:r>
            <a:r>
              <a:rPr lang="cs-CZ" dirty="0" smtClean="0"/>
              <a:t> realizovaných implementací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16832"/>
            <a:ext cx="7560840" cy="4176464"/>
          </a:xfrm>
        </p:spPr>
        <p:txBody>
          <a:bodyPr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sz="2200" b="1" dirty="0" smtClean="0"/>
              <a:t>Česká republika, město Kolín - </a:t>
            </a:r>
            <a:r>
              <a:rPr lang="cs-CZ" sz="2200" dirty="0" smtClean="0"/>
              <a:t>mj.</a:t>
            </a:r>
            <a:r>
              <a:rPr lang="cs-CZ" sz="2200" dirty="0"/>
              <a:t> díky zavedení analytických metod do práce policejních složek </a:t>
            </a:r>
            <a:r>
              <a:rPr lang="cs-CZ" sz="2200" dirty="0" smtClean="0"/>
              <a:t>              a </a:t>
            </a:r>
            <a:r>
              <a:rPr lang="cs-CZ" sz="2200" dirty="0"/>
              <a:t>cílenějšímu zaměření hlídkové služby </a:t>
            </a:r>
            <a:r>
              <a:rPr lang="cs-CZ" sz="2200" dirty="0" smtClean="0"/>
              <a:t>a preventivních </a:t>
            </a:r>
            <a:r>
              <a:rPr lang="cs-CZ" sz="2200" dirty="0"/>
              <a:t>opatření </a:t>
            </a:r>
            <a:r>
              <a:rPr lang="cs-CZ" sz="2200" dirty="0" smtClean="0"/>
              <a:t>zaznamenali v období leden </a:t>
            </a:r>
            <a:r>
              <a:rPr lang="cs-CZ" sz="2200" dirty="0"/>
              <a:t>– duben </a:t>
            </a:r>
            <a:r>
              <a:rPr lang="cs-CZ" sz="2200" dirty="0" smtClean="0"/>
              <a:t>2015 </a:t>
            </a:r>
            <a:r>
              <a:rPr lang="cs-CZ" sz="2200" b="1" dirty="0"/>
              <a:t>pokles trestné činnosti </a:t>
            </a:r>
            <a:r>
              <a:rPr lang="cs-CZ" sz="2200" dirty="0"/>
              <a:t>o 39 % oproti roku 2014 a o 50 % oproti roku 2013. </a:t>
            </a:r>
            <a:r>
              <a:rPr lang="cs-CZ" sz="2200" dirty="0" smtClean="0"/>
              <a:t>V</a:t>
            </a:r>
            <a:r>
              <a:rPr lang="cs-CZ" sz="2200" dirty="0"/>
              <a:t> případě </a:t>
            </a:r>
            <a:r>
              <a:rPr lang="cs-CZ" sz="2200" dirty="0" smtClean="0"/>
              <a:t>vloupání je pokles dokonce </a:t>
            </a:r>
            <a:r>
              <a:rPr lang="cs-CZ" sz="2200" dirty="0"/>
              <a:t>o 85 % oproti roku 2013</a:t>
            </a:r>
            <a:r>
              <a:rPr lang="cs-CZ" sz="2200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sz="2200" dirty="0"/>
              <a:t>Od poloviny roku 2015 pak policisté v Kolíně využívají k plánování své činnosti a zaznamenávání řešených událostí přímo v terénu </a:t>
            </a:r>
            <a:r>
              <a:rPr lang="cs-CZ" sz="2200" b="1" dirty="0"/>
              <a:t>mobilní zařízení </a:t>
            </a:r>
            <a:r>
              <a:rPr lang="cs-CZ" sz="2200" dirty="0"/>
              <a:t>ve formě </a:t>
            </a:r>
            <a:r>
              <a:rPr lang="cs-CZ" sz="2200" dirty="0" err="1"/>
              <a:t>tabletů</a:t>
            </a:r>
            <a:r>
              <a:rPr lang="cs-CZ" sz="2200" dirty="0"/>
              <a:t>, což jim umožňuje </a:t>
            </a:r>
            <a:r>
              <a:rPr lang="cs-CZ" sz="2200" b="1" dirty="0"/>
              <a:t>trávit mnohem více času v rizikových oblastech</a:t>
            </a:r>
            <a:r>
              <a:rPr lang="cs-CZ" sz="2200" dirty="0"/>
              <a:t> přímo v terénu a předcházet tak dalšímu protiprávnímu jednání.</a:t>
            </a:r>
            <a:endParaRPr lang="cs-CZ" sz="2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28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54324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7848872" cy="864096"/>
          </a:xfrm>
        </p:spPr>
        <p:txBody>
          <a:bodyPr/>
          <a:lstStyle/>
          <a:p>
            <a:r>
              <a:rPr lang="cs-CZ" sz="2800" dirty="0" smtClean="0">
                <a:latin typeface="+mn-lt"/>
              </a:rPr>
              <a:t>Ověřené</a:t>
            </a:r>
            <a:r>
              <a:rPr lang="cs-CZ" sz="2800" dirty="0" smtClean="0"/>
              <a:t> přínosy </a:t>
            </a:r>
            <a:r>
              <a:rPr lang="cs-CZ" sz="2800" dirty="0" err="1" smtClean="0"/>
              <a:t>analyticko</a:t>
            </a:r>
            <a:r>
              <a:rPr lang="cs-CZ" sz="2800" dirty="0" smtClean="0"/>
              <a:t> – prediktivních nástrojů a postupů v praxi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88840"/>
            <a:ext cx="7992888" cy="417646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snižování </a:t>
            </a:r>
            <a:r>
              <a:rPr lang="cs-CZ" sz="2300" dirty="0"/>
              <a:t>kriminality,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růst </a:t>
            </a:r>
            <a:r>
              <a:rPr lang="cs-CZ" sz="2300" dirty="0"/>
              <a:t>její objasněnosti, </a:t>
            </a:r>
            <a:endParaRPr lang="cs-CZ" sz="23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odbourání administrativy, více času </a:t>
            </a:r>
            <a:r>
              <a:rPr lang="cs-CZ" sz="2300" dirty="0"/>
              <a:t>pro pohyb hlídek v ulicích, </a:t>
            </a:r>
            <a:endParaRPr lang="cs-CZ" sz="23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cílenější </a:t>
            </a:r>
            <a:r>
              <a:rPr lang="cs-CZ" sz="2300" dirty="0"/>
              <a:t>a efektivnější zaměření policejních hlídek a preventivních opatření, </a:t>
            </a:r>
            <a:endParaRPr lang="cs-CZ" sz="23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možnost </a:t>
            </a:r>
            <a:r>
              <a:rPr lang="cs-CZ" sz="2300" dirty="0"/>
              <a:t>komunikace policistů </a:t>
            </a:r>
            <a:r>
              <a:rPr lang="cs-CZ" sz="2300" dirty="0" smtClean="0"/>
              <a:t>se </a:t>
            </a:r>
            <a:r>
              <a:rPr lang="cs-CZ" sz="2300" dirty="0"/>
              <a:t>systémy přímo v terénu, </a:t>
            </a:r>
            <a:endParaRPr lang="cs-CZ" sz="23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efektivnější </a:t>
            </a:r>
            <a:r>
              <a:rPr lang="cs-CZ" sz="2300" dirty="0"/>
              <a:t>a tím i levnější využití </a:t>
            </a:r>
            <a:r>
              <a:rPr lang="cs-CZ" sz="2300" dirty="0" smtClean="0"/>
              <a:t>zdrojů,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300" dirty="0" smtClean="0"/>
              <a:t>zvýšení </a:t>
            </a:r>
            <a:r>
              <a:rPr lang="cs-CZ" sz="2300" dirty="0"/>
              <a:t>důvěry občanů v policejní složky</a:t>
            </a:r>
            <a:r>
              <a:rPr lang="cs-CZ" sz="2300" dirty="0" smtClean="0"/>
              <a:t>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altLang="cs-CZ" sz="2300" dirty="0">
                <a:latin typeface="Arial" charset="0"/>
                <a:cs typeface="Arial" charset="0"/>
              </a:rPr>
              <a:t>Těchto úspěchů se daří policejním sborům dosahovat </a:t>
            </a:r>
            <a:r>
              <a:rPr lang="cs-CZ" altLang="cs-CZ" sz="2300" dirty="0" smtClean="0">
                <a:latin typeface="Arial" charset="0"/>
                <a:cs typeface="Arial" charset="0"/>
              </a:rPr>
              <a:t>           i </a:t>
            </a:r>
            <a:r>
              <a:rPr lang="cs-CZ" altLang="cs-CZ" sz="2300" dirty="0">
                <a:latin typeface="Arial" charset="0"/>
                <a:cs typeface="Arial" charset="0"/>
              </a:rPr>
              <a:t>přesto, že se často snižují jejich rozpočty i počty </a:t>
            </a:r>
            <a:r>
              <a:rPr lang="cs-CZ" altLang="cs-CZ" sz="2300" dirty="0" smtClean="0">
                <a:latin typeface="Arial" charset="0"/>
                <a:cs typeface="Arial" charset="0"/>
              </a:rPr>
              <a:t>policistů.</a:t>
            </a:r>
            <a:endParaRPr lang="cs-CZ" altLang="cs-CZ" sz="2300" dirty="0">
              <a:latin typeface="Arial" charset="0"/>
              <a:cs typeface="Arial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29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77570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6192688" cy="720080"/>
          </a:xfrm>
        </p:spPr>
        <p:txBody>
          <a:bodyPr/>
          <a:lstStyle/>
          <a:p>
            <a:r>
              <a:rPr lang="cs-CZ" dirty="0" smtClean="0"/>
              <a:t>Závěry mezinárodní studie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8136904" cy="4608512"/>
          </a:xfrm>
        </p:spPr>
        <p:txBody>
          <a:bodyPr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dirty="0"/>
              <a:t>Přínos </a:t>
            </a:r>
            <a:r>
              <a:rPr lang="cs-CZ" dirty="0" err="1" smtClean="0"/>
              <a:t>analyticko</a:t>
            </a:r>
            <a:r>
              <a:rPr lang="cs-CZ" dirty="0" smtClean="0"/>
              <a:t> – prediktivních nástrojů </a:t>
            </a:r>
            <a:r>
              <a:rPr lang="cs-CZ" dirty="0"/>
              <a:t>lze na základě zkušeností ze zahraničí </a:t>
            </a:r>
            <a:r>
              <a:rPr lang="cs-CZ" b="1" dirty="0"/>
              <a:t>hodnotit pozitivně</a:t>
            </a:r>
            <a:r>
              <a:rPr lang="cs-CZ" dirty="0"/>
              <a:t>. </a:t>
            </a:r>
            <a:endParaRPr lang="cs-CZ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cs-CZ" dirty="0" smtClean="0"/>
              <a:t>Je </a:t>
            </a:r>
            <a:r>
              <a:rPr lang="cs-CZ" dirty="0"/>
              <a:t>prokázáno, že nové metody a zapojení kvalitních specializovaných analytiků dokáží významně </a:t>
            </a:r>
            <a:r>
              <a:rPr lang="cs-CZ" b="1" dirty="0"/>
              <a:t>zefektivnit policejní práci</a:t>
            </a:r>
            <a:r>
              <a:rPr lang="cs-CZ" dirty="0"/>
              <a:t>, </a:t>
            </a:r>
            <a:r>
              <a:rPr lang="cs-CZ" dirty="0" smtClean="0"/>
              <a:t>což </a:t>
            </a:r>
            <a:r>
              <a:rPr lang="cs-CZ" dirty="0"/>
              <a:t>výrazným způsobem napomáhá ke </a:t>
            </a:r>
            <a:r>
              <a:rPr lang="cs-CZ" b="1" dirty="0"/>
              <a:t>zlepšení bezpečnostní situace v území</a:t>
            </a:r>
            <a:r>
              <a:rPr lang="cs-CZ" dirty="0" smtClean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dirty="0"/>
              <a:t>Smyslem </a:t>
            </a:r>
            <a:r>
              <a:rPr lang="cs-CZ" dirty="0" smtClean="0"/>
              <a:t>těchto nástrojů nemá </a:t>
            </a:r>
            <a:r>
              <a:rPr lang="cs-CZ" dirty="0"/>
              <a:t>být nahradit tradiční policejní postupy, ale </a:t>
            </a:r>
            <a:r>
              <a:rPr lang="cs-CZ" b="1" dirty="0"/>
              <a:t>vhodně doplnit </a:t>
            </a:r>
            <a:r>
              <a:rPr lang="cs-CZ" b="1" dirty="0" smtClean="0"/>
              <a:t>znalosti analytiků/policistů/velitelů</a:t>
            </a:r>
            <a:r>
              <a:rPr lang="cs-CZ" dirty="0"/>
              <a:t>. </a:t>
            </a:r>
            <a:endParaRPr lang="cs-CZ" dirty="0" smtClean="0"/>
          </a:p>
          <a:p>
            <a:pPr algn="just">
              <a:buFont typeface="Arial" panose="020B0604020202020204" pitchFamily="34" charset="0"/>
              <a:buChar char="•"/>
            </a:pPr>
            <a:r>
              <a:rPr lang="cs-CZ" dirty="0" smtClean="0"/>
              <a:t>Důraz </a:t>
            </a:r>
            <a:r>
              <a:rPr lang="cs-CZ" dirty="0"/>
              <a:t>by měl být rovněž kladen na </a:t>
            </a:r>
            <a:r>
              <a:rPr lang="cs-CZ" b="1" dirty="0" smtClean="0"/>
              <a:t>spolupráci </a:t>
            </a:r>
            <a:r>
              <a:rPr lang="cs-CZ" b="1" dirty="0"/>
              <a:t>s veřejností</a:t>
            </a:r>
            <a:r>
              <a:rPr lang="cs-CZ" dirty="0"/>
              <a:t>, což potvrzují četné zahraniční zkušenosti</a:t>
            </a:r>
            <a:r>
              <a:rPr lang="cs-CZ" dirty="0" smtClean="0"/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30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9168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6192688" cy="720080"/>
          </a:xfrm>
        </p:spPr>
        <p:txBody>
          <a:bodyPr/>
          <a:lstStyle/>
          <a:p>
            <a:r>
              <a:rPr lang="cs-CZ" dirty="0" smtClean="0"/>
              <a:t>Závěry mezinárodní studie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2816"/>
            <a:ext cx="8136904" cy="4608512"/>
          </a:xfrm>
        </p:spPr>
        <p:txBody>
          <a:bodyPr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b="1" dirty="0"/>
              <a:t>Studie jednoznačně doporučuje využití</a:t>
            </a:r>
            <a:r>
              <a:rPr lang="cs-CZ" dirty="0"/>
              <a:t> těchto moderních nástrojů a postupů v oblasti mapování, analýz a predikce kriminality po vzoru četných zahraničních zkušeností rovněž v České </a:t>
            </a:r>
            <a:r>
              <a:rPr lang="cs-CZ" dirty="0" smtClean="0"/>
              <a:t>republice.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b="1" dirty="0" smtClean="0"/>
              <a:t>Popisuje </a:t>
            </a:r>
            <a:r>
              <a:rPr lang="cs-CZ" b="1" dirty="0"/>
              <a:t>základní principy</a:t>
            </a:r>
            <a:r>
              <a:rPr lang="cs-CZ" dirty="0"/>
              <a:t> přístupů, jimiž je vhodné se </a:t>
            </a:r>
            <a:r>
              <a:rPr lang="cs-CZ" b="1" dirty="0"/>
              <a:t>při implementaci </a:t>
            </a:r>
            <a:r>
              <a:rPr lang="cs-CZ" dirty="0"/>
              <a:t>těchto analytických/prediktivních systémů řídit (např. v oblasti motivace a hodnocení policistů, organizace a zaměření analytických činností, spolupráce s dalšími subjekty, zejména obcemi </a:t>
            </a:r>
            <a:r>
              <a:rPr lang="cs-CZ" dirty="0" smtClean="0"/>
              <a:t>             a </a:t>
            </a:r>
            <a:r>
              <a:rPr lang="cs-CZ" dirty="0"/>
              <a:t>obecními policiemi, sdílení dat, informování veřejnosti, metodických a technologických </a:t>
            </a:r>
            <a:r>
              <a:rPr lang="cs-CZ" dirty="0" smtClean="0"/>
              <a:t>doporučení).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s-CZ" dirty="0" smtClean="0"/>
              <a:t>Dává </a:t>
            </a:r>
            <a:r>
              <a:rPr lang="cs-CZ" b="1" dirty="0"/>
              <a:t>doporučení</a:t>
            </a:r>
            <a:r>
              <a:rPr lang="cs-CZ" dirty="0"/>
              <a:t> rovněž </a:t>
            </a:r>
            <a:r>
              <a:rPr lang="cs-CZ" b="1" dirty="0"/>
              <a:t>k realizaci pilotního projektu </a:t>
            </a:r>
            <a:r>
              <a:rPr lang="cs-CZ" dirty="0"/>
              <a:t>v rámci bezpečnostních složek ČR.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31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93998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6192688" cy="792088"/>
          </a:xfrm>
        </p:spPr>
        <p:txBody>
          <a:bodyPr/>
          <a:lstStyle/>
          <a:p>
            <a:r>
              <a:rPr lang="cs-CZ" altLang="cs-CZ" dirty="0"/>
              <a:t>Další aktivity a plány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44824"/>
            <a:ext cx="7776864" cy="4104456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1800"/>
              </a:spcBef>
              <a:buClrTx/>
              <a:buSzPct val="130000"/>
              <a:buFont typeface="Arial" panose="020B0604020202020204" pitchFamily="34" charset="0"/>
              <a:buChar char="•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Projekt „</a:t>
            </a:r>
            <a:r>
              <a:rPr lang="cs-CZ" altLang="cs-CZ" sz="2000" dirty="0" err="1">
                <a:solidFill>
                  <a:schemeClr val="tx1"/>
                </a:solidFill>
                <a:latin typeface="Arial" charset="0"/>
              </a:rPr>
              <a:t>Geoinformatika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 jako nástroj pro podporu integrované činnosti bezpečnostních a záchranných složek státu“ (GISBS)</a:t>
            </a:r>
          </a:p>
          <a:p>
            <a:pPr marL="720000" indent="-342900" algn="just">
              <a:spcBef>
                <a:spcPts val="600"/>
              </a:spcBef>
              <a:buClrTx/>
              <a:buSzPct val="130000"/>
              <a:buFont typeface="Symbol" panose="05050102010706020507" pitchFamily="18" charset="2"/>
              <a:buChar char="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Analýza současného stavu a implementace pilotního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řešení</a:t>
            </a:r>
          </a:p>
          <a:p>
            <a:pPr marL="720000" indent="-342900" algn="just">
              <a:spcBef>
                <a:spcPts val="600"/>
              </a:spcBef>
              <a:buClrTx/>
              <a:buSzPct val="130000"/>
              <a:buFont typeface="Symbol" panose="05050102010706020507" pitchFamily="18" charset="2"/>
              <a:buChar char=""/>
              <a:defRPr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Datová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fúze zájmových vnitřních zdrojů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dat</a:t>
            </a:r>
          </a:p>
          <a:p>
            <a:pPr marL="720000" indent="-342900" algn="just">
              <a:spcBef>
                <a:spcPts val="600"/>
              </a:spcBef>
              <a:buClrTx/>
              <a:buSzPct val="130000"/>
              <a:buFont typeface="Symbol" panose="05050102010706020507" pitchFamily="18" charset="2"/>
              <a:buChar char=""/>
              <a:defRPr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Datová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fúze zájmových vnějších zdrojů 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dat</a:t>
            </a:r>
          </a:p>
          <a:p>
            <a:pPr marL="720000" indent="-342900" algn="just">
              <a:spcBef>
                <a:spcPts val="600"/>
              </a:spcBef>
              <a:buClrTx/>
              <a:buSzPct val="130000"/>
              <a:buFont typeface="Symbol" panose="05050102010706020507" pitchFamily="18" charset="2"/>
              <a:buChar char=""/>
              <a:defRPr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Specializované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mapové podklady, certifikované metodiky (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2015).</a:t>
            </a:r>
          </a:p>
          <a:p>
            <a:pPr marL="342900" indent="-342900" algn="just">
              <a:spcBef>
                <a:spcPts val="1800"/>
              </a:spcBef>
              <a:buClrTx/>
              <a:buSzPct val="130000"/>
              <a:buFont typeface="Arial" panose="020B0604020202020204" pitchFamily="34" charset="0"/>
              <a:buChar char="•"/>
              <a:defRPr/>
            </a:pP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Vytvoření a pilotní ověření predikčního modelu v podmínkách bezpečnostních složek České republiky (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2016 - 2017).</a:t>
            </a:r>
          </a:p>
          <a:p>
            <a:pPr marL="342900" indent="-342900" algn="just">
              <a:spcBef>
                <a:spcPts val="1800"/>
              </a:spcBef>
              <a:buClrTx/>
              <a:buSzPct val="130000"/>
              <a:buFont typeface="Arial" panose="020B0604020202020204" pitchFamily="34" charset="0"/>
              <a:buChar char="•"/>
              <a:defRPr/>
            </a:pP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Vytvoření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a pořízení odpovídající SW na analytickou a predikční činnosti Policie ČR v prostředí GIS a proškolení příslušných pracovníků (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2018 </a:t>
            </a:r>
            <a:r>
              <a:rPr lang="cs-CZ" altLang="cs-CZ" sz="2000" dirty="0">
                <a:solidFill>
                  <a:schemeClr val="tx1"/>
                </a:solidFill>
                <a:latin typeface="Arial" charset="0"/>
              </a:rPr>
              <a:t>– 2019</a:t>
            </a:r>
            <a:r>
              <a:rPr lang="cs-CZ" altLang="cs-CZ" sz="2000" dirty="0" smtClean="0">
                <a:solidFill>
                  <a:schemeClr val="tx1"/>
                </a:solidFill>
                <a:latin typeface="Arial" charset="0"/>
              </a:rPr>
              <a:t>).</a:t>
            </a:r>
            <a:endParaRPr lang="cs-CZ" altLang="cs-CZ" sz="2000" dirty="0">
              <a:solidFill>
                <a:schemeClr val="tx1"/>
              </a:solidFill>
              <a:latin typeface="Arial" charset="0"/>
            </a:endParaRPr>
          </a:p>
          <a:p>
            <a:pPr marL="0" indent="0" algn="ctr">
              <a:buNone/>
            </a:pPr>
            <a:endParaRPr lang="cs-CZ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BEBD50C1-7741-4769-8A00-0C8ABF517651}" type="slidenum">
              <a:rPr lang="en-GB" sz="1000" smtClean="0"/>
              <a:pPr>
                <a:defRPr/>
              </a:pPr>
              <a:t>32</a:t>
            </a:fld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27109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C1AE4445-F5B7-48C2-A93D-A11A9212F738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  <p:sp>
        <p:nvSpPr>
          <p:cNvPr id="3" name="Obdélník 2"/>
          <p:cNvSpPr/>
          <p:nvPr/>
        </p:nvSpPr>
        <p:spPr>
          <a:xfrm>
            <a:off x="1043608" y="1556792"/>
            <a:ext cx="727280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cs-CZ" altLang="cs-CZ" sz="3600" b="1" dirty="0">
                <a:solidFill>
                  <a:schemeClr val="tx1"/>
                </a:solidFill>
              </a:rPr>
              <a:t>Děkuji za pozornost.</a:t>
            </a:r>
          </a:p>
          <a:p>
            <a:pPr lvl="0">
              <a:lnSpc>
                <a:spcPct val="150000"/>
              </a:lnSpc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endParaRPr lang="cs-CZ" altLang="cs-CZ" sz="3600" b="1" dirty="0">
              <a:solidFill>
                <a:schemeClr val="tx1"/>
              </a:solidFill>
              <a:hlinkClick r:id="rId2"/>
            </a:endParaRPr>
          </a:p>
          <a:p>
            <a:pPr lvl="0">
              <a:lnSpc>
                <a:spcPct val="150000"/>
              </a:lnSpc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cs-CZ" altLang="cs-CZ" sz="3600" b="1" dirty="0">
                <a:solidFill>
                  <a:schemeClr val="tx1"/>
                </a:solidFill>
                <a:hlinkClick r:id="rId2"/>
              </a:rPr>
              <a:t>www.prevencekriminality.cz</a:t>
            </a:r>
            <a:endParaRPr lang="cs-CZ" altLang="cs-CZ" sz="3600" b="1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endParaRPr lang="cs-CZ" altLang="cs-CZ" sz="3600" b="1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buClrTx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cs-CZ" altLang="cs-CZ" sz="2000" b="1" dirty="0">
                <a:solidFill>
                  <a:schemeClr val="tx1"/>
                </a:solidFill>
              </a:rPr>
              <a:t>michal.barborik@mvcr.cz</a:t>
            </a:r>
          </a:p>
        </p:txBody>
      </p:sp>
    </p:spTree>
    <p:extLst>
      <p:ext uri="{BB962C8B-B14F-4D97-AF65-F5344CB8AC3E}">
        <p14:creationId xmlns:p14="http://schemas.microsoft.com/office/powerpoint/2010/main" val="918534888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lastní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E5"/>
      </a:hlink>
      <a:folHlink>
        <a:srgbClr val="7030A0"/>
      </a:folHlink>
    </a:clrScheme>
    <a:fontScheme name="Výchozí návrh">
      <a:majorFont>
        <a:latin typeface="45 Helvetica CE Light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45 Helvetica CE Light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4191</TotalTime>
  <Words>1178</Words>
  <Application>Microsoft Office PowerPoint</Application>
  <PresentationFormat>Předvádění na obrazovce (4:3)</PresentationFormat>
  <Paragraphs>176</Paragraphs>
  <Slides>33</Slides>
  <Notes>32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33</vt:i4>
      </vt:variant>
    </vt:vector>
  </HeadingPairs>
  <TitlesOfParts>
    <vt:vector size="35" baseType="lpstr">
      <vt:lpstr>Výchozí návrh</vt:lpstr>
      <vt:lpstr>1_Výchozí návrh</vt:lpstr>
      <vt:lpstr>„Mapy budoucnosti“  aneb jak předcházet zločinu dříve, než k němu dojde</vt:lpstr>
      <vt:lpstr>Projekt „Mapy budoucnosti - moderní nástroj ke zvýšení efektivity a kvality výkonu veřejné správy v oblasti prevence kriminality založený na analýze a predikci kriminality“</vt:lpstr>
      <vt:lpstr>Aktuální problémy</vt:lpstr>
      <vt:lpstr>Řešení</vt:lpstr>
      <vt:lpstr>Cíle projektu</vt:lpstr>
      <vt:lpstr>Výstupy projektu</vt:lpstr>
      <vt:lpstr>Role analýz v oblasti kriminality</vt:lpstr>
      <vt:lpstr>Predikce kriminality – její role a druhy</vt:lpstr>
      <vt:lpstr>Ukázky implementací – Velká Británie</vt:lpstr>
      <vt:lpstr>Ukázky implementací – Velká Británie</vt:lpstr>
      <vt:lpstr>Ukázky implementací – Velká Británie</vt:lpstr>
      <vt:lpstr>Ukázky implementací – Velká Británie</vt:lpstr>
      <vt:lpstr>Ukázky implementací – Velká Británie</vt:lpstr>
      <vt:lpstr>Ukázky implementací – USA</vt:lpstr>
      <vt:lpstr>Ukázky implementací – USA</vt:lpstr>
      <vt:lpstr>Ukázky implementací – USA</vt:lpstr>
      <vt:lpstr>Ukázky implementací – Německo</vt:lpstr>
      <vt:lpstr>Ukázky implementací – Švýcarsko</vt:lpstr>
      <vt:lpstr>Ukázky implementací – Rakousko</vt:lpstr>
      <vt:lpstr>Ukázky implementací – Itálie</vt:lpstr>
      <vt:lpstr>Ukázky implementací – Polsko</vt:lpstr>
      <vt:lpstr>Ukázky implementací – Česká republika</vt:lpstr>
      <vt:lpstr>Ukázky implementací – Česká republika</vt:lpstr>
      <vt:lpstr>Ukázky implementací – Česká republika</vt:lpstr>
      <vt:lpstr>Ukázky implementací – Česká republika</vt:lpstr>
      <vt:lpstr>Výsledky realizovaných implementací</vt:lpstr>
      <vt:lpstr>Výsledky realizovaných implementací</vt:lpstr>
      <vt:lpstr>Výsledky realizovaných implementací</vt:lpstr>
      <vt:lpstr>Ověřené přínosy analyticko – prediktivních nástrojů a postupů v praxi</vt:lpstr>
      <vt:lpstr>Závěry mezinárodní studie</vt:lpstr>
      <vt:lpstr>Závěry mezinárodní studie</vt:lpstr>
      <vt:lpstr>Další aktivity a plány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eva.kubatova@mvcr.cz</dc:creator>
  <cp:lastModifiedBy>MVCR</cp:lastModifiedBy>
  <cp:revision>428</cp:revision>
  <dcterms:modified xsi:type="dcterms:W3CDTF">2015-11-09T11:41:13Z</dcterms:modified>
</cp:coreProperties>
</file>