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2" r:id="rId3"/>
    <p:sldId id="263" r:id="rId4"/>
    <p:sldId id="264" r:id="rId5"/>
    <p:sldId id="265" r:id="rId6"/>
    <p:sldId id="266" r:id="rId7"/>
    <p:sldId id="267" r:id="rId8"/>
    <p:sldId id="271" r:id="rId9"/>
    <p:sldId id="272" r:id="rId10"/>
    <p:sldId id="270" r:id="rId11"/>
    <p:sldId id="269" r:id="rId12"/>
  </p:sldIdLst>
  <p:sldSz cx="9144000" cy="6858000" type="screen4x3"/>
  <p:notesSz cx="6669088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E5437-1DB2-41BD-A7A8-103C42763590}" type="datetimeFigureOut">
              <a:rPr lang="cs-CZ" smtClean="0"/>
              <a:pPr/>
              <a:t>13.6.2016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12026-381B-4028-8981-04DCC2FE7C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E5437-1DB2-41BD-A7A8-103C42763590}" type="datetimeFigureOut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12026-381B-4028-8981-04DCC2FE7C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E5437-1DB2-41BD-A7A8-103C42763590}" type="datetimeFigureOut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12026-381B-4028-8981-04DCC2FE7C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E5437-1DB2-41BD-A7A8-103C42763590}" type="datetimeFigureOut">
              <a:rPr lang="cs-CZ" smtClean="0"/>
              <a:pPr/>
              <a:t>13.6.2016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12026-381B-4028-8981-04DCC2FE7C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E5437-1DB2-41BD-A7A8-103C42763590}" type="datetimeFigureOut">
              <a:rPr lang="cs-CZ" smtClean="0"/>
              <a:pPr/>
              <a:t>13.6.2016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12026-381B-4028-8981-04DCC2FE7C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E5437-1DB2-41BD-A7A8-103C42763590}" type="datetimeFigureOut">
              <a:rPr lang="cs-CZ" smtClean="0"/>
              <a:pPr/>
              <a:t>13.6.2016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12026-381B-4028-8981-04DCC2FE7C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E5437-1DB2-41BD-A7A8-103C42763590}" type="datetimeFigureOut">
              <a:rPr lang="cs-CZ" smtClean="0"/>
              <a:pPr/>
              <a:t>13.6.2016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12026-381B-4028-8981-04DCC2FE7C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E5437-1DB2-41BD-A7A8-103C42763590}" type="datetimeFigureOut">
              <a:rPr lang="cs-CZ" smtClean="0"/>
              <a:pPr/>
              <a:t>13.6.2016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12026-381B-4028-8981-04DCC2FE7C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E5437-1DB2-41BD-A7A8-103C42763590}" type="datetimeFigureOut">
              <a:rPr lang="cs-CZ" smtClean="0"/>
              <a:pPr/>
              <a:t>13.6.2016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6112026-381B-4028-8981-04DCC2FE7CE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E5437-1DB2-41BD-A7A8-103C42763590}" type="datetimeFigureOut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12026-381B-4028-8981-04DCC2FE7C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E5437-1DB2-41BD-A7A8-103C42763590}" type="datetimeFigureOut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12026-381B-4028-8981-04DCC2FE7C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DBE5437-1DB2-41BD-A7A8-103C42763590}" type="datetimeFigureOut">
              <a:rPr lang="cs-CZ" smtClean="0"/>
              <a:pPr/>
              <a:t>13.6.2016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6112026-381B-4028-8981-04DCC2FE7CE1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1628800"/>
            <a:ext cx="7851648" cy="182880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3600" dirty="0" smtClean="0"/>
              <a:t>Aktivity projektu </a:t>
            </a:r>
            <a:br>
              <a:rPr lang="cs-CZ" sz="3600" dirty="0" smtClean="0"/>
            </a:br>
            <a:r>
              <a:rPr lang="cs-CZ" dirty="0" smtClean="0"/>
              <a:t>Plzeňský kraj – bezpečný </a:t>
            </a:r>
            <a:r>
              <a:rPr lang="cs-CZ" dirty="0" smtClean="0"/>
              <a:t>kraj 2016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4077072"/>
            <a:ext cx="7854696" cy="1752600"/>
          </a:xfrm>
        </p:spPr>
        <p:txBody>
          <a:bodyPr/>
          <a:lstStyle/>
          <a:p>
            <a:pPr algn="ctr"/>
            <a:endParaRPr lang="cs-CZ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sz="4400" dirty="0" smtClean="0"/>
              <a:t>Obsah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Historie</a:t>
            </a:r>
          </a:p>
          <a:p>
            <a:r>
              <a:rPr lang="cs-CZ" dirty="0" smtClean="0"/>
              <a:t>Dotační titul „Plzeňský kraj – bezpečný kraj a prevence </a:t>
            </a:r>
            <a:r>
              <a:rPr lang="cs-CZ" dirty="0" smtClean="0"/>
              <a:t>kriminality</a:t>
            </a:r>
            <a:r>
              <a:rPr lang="cs-CZ" dirty="0" smtClean="0"/>
              <a:t>“</a:t>
            </a:r>
          </a:p>
          <a:p>
            <a:r>
              <a:rPr lang="cs-CZ" dirty="0" smtClean="0"/>
              <a:t>Projekty Krajského ředitelství policie Plzeňského kraje</a:t>
            </a:r>
          </a:p>
          <a:p>
            <a:r>
              <a:rPr lang="cs-CZ" dirty="0" smtClean="0"/>
              <a:t>Projekt Kraje pro bezpečný internet</a:t>
            </a:r>
          </a:p>
          <a:p>
            <a:r>
              <a:rPr lang="cs-CZ" dirty="0" smtClean="0"/>
              <a:t>Projekt Informovaný senior</a:t>
            </a:r>
          </a:p>
          <a:p>
            <a:r>
              <a:rPr lang="cs-CZ" dirty="0" smtClean="0"/>
              <a:t>Projekt Abeceda první pomoci a dopravní nehoda</a:t>
            </a:r>
          </a:p>
          <a:p>
            <a:r>
              <a:rPr lang="cs-CZ" dirty="0" smtClean="0"/>
              <a:t>Projekt technického zajištění vstupů do škol</a:t>
            </a:r>
          </a:p>
          <a:p>
            <a:r>
              <a:rPr lang="cs-CZ" dirty="0" smtClean="0"/>
              <a:t>Čerpání z dotačního titulu </a:t>
            </a:r>
            <a:br>
              <a:rPr lang="cs-CZ" dirty="0" smtClean="0"/>
            </a:br>
            <a:r>
              <a:rPr lang="cs-CZ" dirty="0" smtClean="0"/>
              <a:t>„Prevence kriminality“ MVČR</a:t>
            </a:r>
            <a:endParaRPr lang="cs-CZ" dirty="0"/>
          </a:p>
        </p:txBody>
      </p:sp>
      <p:pic>
        <p:nvPicPr>
          <p:cNvPr id="8" name="Picture 2" descr="U:\krausi\LOGA\Logo projektu_final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788024" y="2492896"/>
            <a:ext cx="4038600" cy="2632093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dirty="0" smtClean="0"/>
              <a:t>Historie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95536" y="2060848"/>
            <a:ext cx="4038600" cy="4434840"/>
          </a:xfrm>
        </p:spPr>
        <p:txBody>
          <a:bodyPr>
            <a:normAutofit fontScale="70000" lnSpcReduction="20000"/>
          </a:bodyPr>
          <a:lstStyle/>
          <a:p>
            <a:r>
              <a:rPr lang="cs-CZ" dirty="0" smtClean="0"/>
              <a:t>Podpis  deklarace o spolupráci      28. ledna 2010</a:t>
            </a:r>
          </a:p>
          <a:p>
            <a:r>
              <a:rPr lang="cs-CZ" dirty="0" smtClean="0"/>
              <a:t>V prvních letech od obcí vyžadováno formální usnesení         o zapojení do projektu, ale bez jakýchkoliv finančních nároků na obce a dalších závazků </a:t>
            </a:r>
          </a:p>
          <a:p>
            <a:r>
              <a:rPr lang="cs-CZ" dirty="0" smtClean="0"/>
              <a:t>V počátku snaha o dělení katastrů obcí na okrsky s osobní odpovědností policistů a zastupitelů</a:t>
            </a:r>
          </a:p>
          <a:p>
            <a:r>
              <a:rPr lang="cs-CZ" dirty="0" smtClean="0"/>
              <a:t>Zejména v menších městech             a obcích se jednalo o v praxi naprosto nevyužívaný princip, proto se od něj ustoupilo</a:t>
            </a:r>
          </a:p>
          <a:p>
            <a:r>
              <a:rPr lang="cs-CZ" dirty="0" smtClean="0"/>
              <a:t>Dnes projekt otevřený pro všech 501 měst a obcí kraje a soustředí se zejména na preventivně vzdělávací projekty</a:t>
            </a:r>
            <a:endParaRPr lang="cs-CZ" dirty="0"/>
          </a:p>
        </p:txBody>
      </p:sp>
      <p:pic>
        <p:nvPicPr>
          <p:cNvPr id="2050" name="Picture 2" descr="X:\Komunikace\§ BK PK\2010_01_Pecina - podpis deklarace bezpečnost\IMG_322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2780928"/>
            <a:ext cx="4038600" cy="3028950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cs-CZ" sz="4000" dirty="0" smtClean="0"/>
              <a:t>Dotační titul „Plzeňský kraj – bezpečný kraj a prevence kriminality“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2204864"/>
            <a:ext cx="4038600" cy="4434840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Každoročně vypisovaný  dotační titul určený pro projekty zaměřené na zlepšení bezpečnostní situace</a:t>
            </a:r>
          </a:p>
          <a:p>
            <a:r>
              <a:rPr lang="cs-CZ" dirty="0" smtClean="0"/>
              <a:t>Dotace až do výše 70 % celkových nákladů</a:t>
            </a:r>
          </a:p>
          <a:p>
            <a:r>
              <a:rPr lang="cs-CZ" dirty="0" smtClean="0"/>
              <a:t>Od roku 2010 na dotace vydáno celkem 36 mil. Kč</a:t>
            </a:r>
          </a:p>
          <a:p>
            <a:r>
              <a:rPr lang="cs-CZ" dirty="0" smtClean="0"/>
              <a:t>V rozpočtu PK na rok 2016 to je 5.5 mil. Kč</a:t>
            </a:r>
          </a:p>
          <a:p>
            <a:r>
              <a:rPr lang="cs-CZ" dirty="0" smtClean="0"/>
              <a:t>Kamerové systémy, vybavení obecních policií, orientační měřiče rychlosti, bezpečné přechody, zabezpečení škol</a:t>
            </a:r>
          </a:p>
        </p:txBody>
      </p:sp>
      <p:pic>
        <p:nvPicPr>
          <p:cNvPr id="1026" name="Picture 2" descr="U:\krausi\bezpečnostní komise\kamera-prenasejici-signal-pres-gprs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34431" y="2133600"/>
            <a:ext cx="3256614" cy="4433888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cs-CZ" sz="4000" dirty="0" smtClean="0"/>
              <a:t>Projekty Krajského ředitelství policie Plzeňského kraje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2132856"/>
            <a:ext cx="4038600" cy="4434840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Financování vybavení a techniky pro potřeby Policie ČR</a:t>
            </a:r>
          </a:p>
          <a:p>
            <a:r>
              <a:rPr lang="cs-CZ" dirty="0" smtClean="0"/>
              <a:t>Výpočetní technika</a:t>
            </a:r>
          </a:p>
          <a:p>
            <a:r>
              <a:rPr lang="cs-CZ" dirty="0" smtClean="0"/>
              <a:t>Jízdní kola</a:t>
            </a:r>
          </a:p>
          <a:p>
            <a:r>
              <a:rPr lang="cs-CZ" dirty="0" err="1" smtClean="0"/>
              <a:t>Skialpinistické</a:t>
            </a:r>
            <a:r>
              <a:rPr lang="cs-CZ" dirty="0" smtClean="0"/>
              <a:t> vybavení</a:t>
            </a:r>
          </a:p>
          <a:p>
            <a:r>
              <a:rPr lang="cs-CZ" dirty="0" smtClean="0"/>
              <a:t>Přístroj Real – </a:t>
            </a:r>
            <a:r>
              <a:rPr lang="cs-CZ" dirty="0" err="1" smtClean="0"/>
              <a:t>time</a:t>
            </a:r>
            <a:endParaRPr lang="cs-CZ" dirty="0" smtClean="0"/>
          </a:p>
          <a:p>
            <a:r>
              <a:rPr lang="cs-CZ" dirty="0" err="1" smtClean="0"/>
              <a:t>Kyanoakrylátová</a:t>
            </a:r>
            <a:r>
              <a:rPr lang="cs-CZ" dirty="0" smtClean="0"/>
              <a:t> dýmová komora</a:t>
            </a:r>
          </a:p>
          <a:p>
            <a:r>
              <a:rPr lang="cs-CZ" dirty="0" smtClean="0"/>
              <a:t>Od roku 2010 téměř </a:t>
            </a:r>
          </a:p>
          <a:p>
            <a:pPr>
              <a:buNone/>
            </a:pPr>
            <a:r>
              <a:rPr lang="cs-CZ" dirty="0" smtClean="0"/>
              <a:t>	4 mil. Kč</a:t>
            </a:r>
            <a:endParaRPr lang="cs-CZ" dirty="0"/>
          </a:p>
        </p:txBody>
      </p:sp>
      <p:pic>
        <p:nvPicPr>
          <p:cNvPr id="3074" name="Picture 2" descr="C:\Users\krausi\Desktop\bezpečný kraj\foto\kola radnice\01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2420888"/>
            <a:ext cx="4330574" cy="3240360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sz="4400" dirty="0" smtClean="0"/>
              <a:t>Kraje pro bezpečný internet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1916832"/>
            <a:ext cx="4038600" cy="4434840"/>
          </a:xfrm>
        </p:spPr>
        <p:txBody>
          <a:bodyPr>
            <a:normAutofit/>
          </a:bodyPr>
          <a:lstStyle/>
          <a:p>
            <a:r>
              <a:rPr lang="cs-CZ" dirty="0" smtClean="0"/>
              <a:t>Byl již prezentovaný samostatně</a:t>
            </a:r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100887" y="1920875"/>
            <a:ext cx="3133225" cy="443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836712"/>
            <a:ext cx="4320480" cy="926976"/>
          </a:xfrm>
        </p:spPr>
        <p:txBody>
          <a:bodyPr>
            <a:normAutofit/>
          </a:bodyPr>
          <a:lstStyle/>
          <a:p>
            <a:pPr algn="ctr"/>
            <a:r>
              <a:rPr lang="cs-CZ" sz="3600" b="1" dirty="0" smtClean="0"/>
              <a:t>Informovaný senior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2132856"/>
            <a:ext cx="4038600" cy="4434840"/>
          </a:xfrm>
        </p:spPr>
        <p:txBody>
          <a:bodyPr>
            <a:normAutofit fontScale="70000" lnSpcReduction="20000"/>
          </a:bodyPr>
          <a:lstStyle/>
          <a:p>
            <a:r>
              <a:rPr lang="cs-CZ" dirty="0" smtClean="0"/>
              <a:t>Setkání lektorů se seniory ve městech a obcích, oslovení cestou starostů nebo seniorských organizací</a:t>
            </a:r>
          </a:p>
          <a:p>
            <a:r>
              <a:rPr lang="cs-CZ" dirty="0" smtClean="0"/>
              <a:t>Současná témata viz. leták</a:t>
            </a:r>
          </a:p>
          <a:p>
            <a:r>
              <a:rPr lang="cs-CZ" dirty="0" smtClean="0"/>
              <a:t>Setkání cca 90 minut bez finanční účasti obcí i seniorů</a:t>
            </a:r>
          </a:p>
          <a:p>
            <a:r>
              <a:rPr lang="cs-CZ" dirty="0" smtClean="0"/>
              <a:t>Rozdáváme informační brožury se zpracovanými </a:t>
            </a:r>
            <a:r>
              <a:rPr lang="cs-CZ" dirty="0" smtClean="0"/>
              <a:t>tématy, drobné </a:t>
            </a:r>
            <a:r>
              <a:rPr lang="cs-CZ" dirty="0" smtClean="0"/>
              <a:t>dárkové předměty, které mají souvislost s bezpečností, např. osobní alarmy nebo reflexní pásky   s led diodami</a:t>
            </a:r>
          </a:p>
          <a:p>
            <a:r>
              <a:rPr lang="cs-CZ" dirty="0" smtClean="0"/>
              <a:t>Již pátým rokem máme účast více než 2.500 seniorů, pravidelně cca   98 % hodnotí kvalitu jako výbornou a přeje si opakování</a:t>
            </a:r>
          </a:p>
          <a:p>
            <a:endParaRPr lang="cs-CZ" dirty="0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4788024" y="927708"/>
          <a:ext cx="4032448" cy="5706506"/>
        </p:xfrm>
        <a:graphic>
          <a:graphicData uri="http://schemas.openxmlformats.org/presentationml/2006/ole">
            <p:oleObj spid="_x0000_s1026" name="Acrobat Document" r:id="rId3" imgW="5668166" imgH="8019048" progId="AcroExch.Document.11">
              <p:embed/>
            </p:oleObj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pPr algn="ctr"/>
            <a:r>
              <a:rPr lang="cs-CZ" sz="3600" b="1" dirty="0" smtClean="0"/>
              <a:t>Abeceda první pomoci a dopravní nehoda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1700808"/>
            <a:ext cx="4038600" cy="4176464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Projekt zaměřený na mladé řidiče na středních školách, zásady chování na místě dopravní nehody a zejména poskytování první pomoci</a:t>
            </a:r>
          </a:p>
          <a:p>
            <a:r>
              <a:rPr lang="cs-CZ" dirty="0" smtClean="0"/>
              <a:t>Podrobné informační materiály vznikaly ve spolupráci s KŘPPK, HZS PK a ZZS PK</a:t>
            </a:r>
          </a:p>
          <a:p>
            <a:r>
              <a:rPr lang="cs-CZ" dirty="0" smtClean="0"/>
              <a:t>Největší prostor je věnován zásadám první pomoci a lektoři ze ZZS PK v letošním roce zrealizují s čerstvými řidiči z řad studentů středních škol v celém Plzeňském kraji 35 setkání, na kterých budou žáky školit v poskytování první pomoci</a:t>
            </a:r>
          </a:p>
          <a:p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1556792"/>
            <a:ext cx="3685026" cy="443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36680"/>
          </a:xfrm>
        </p:spPr>
        <p:txBody>
          <a:bodyPr>
            <a:normAutofit/>
          </a:bodyPr>
          <a:lstStyle/>
          <a:p>
            <a:pPr algn="ctr"/>
            <a:r>
              <a:rPr lang="cs-CZ" sz="3200" b="1" smtClean="0"/>
              <a:t>Technické </a:t>
            </a:r>
            <a:r>
              <a:rPr lang="cs-CZ" sz="3200" b="1" dirty="0" smtClean="0"/>
              <a:t>zabezpečení vstupů do škol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28800"/>
            <a:ext cx="4038600" cy="4726125"/>
          </a:xfrm>
        </p:spPr>
        <p:txBody>
          <a:bodyPr>
            <a:normAutofit fontScale="62500" lnSpcReduction="20000"/>
          </a:bodyPr>
          <a:lstStyle/>
          <a:p>
            <a:r>
              <a:rPr lang="cs-CZ" dirty="0" smtClean="0"/>
              <a:t>V letošním roce pilot s rozpočtem 3.5 mil Kč</a:t>
            </a:r>
          </a:p>
          <a:p>
            <a:r>
              <a:rPr lang="cs-CZ" dirty="0" smtClean="0"/>
              <a:t>Bude zrealizováno 7 středních škol s počty žáků od 300 do 650</a:t>
            </a:r>
          </a:p>
          <a:p>
            <a:r>
              <a:rPr lang="cs-CZ" dirty="0" smtClean="0"/>
              <a:t>Velká roztříštěnost v dispozičních možnostech a také v představách a požadavcích vedení jednotlivých škol</a:t>
            </a:r>
          </a:p>
          <a:p>
            <a:r>
              <a:rPr lang="cs-CZ" dirty="0" smtClean="0"/>
              <a:t>Základním principem je využití biometrických metod k identifikaci oprávněných osob</a:t>
            </a:r>
          </a:p>
          <a:p>
            <a:r>
              <a:rPr lang="cs-CZ" dirty="0" smtClean="0"/>
              <a:t>3D skenování obličejů a skenování krevního řečiště dlaně se ukázalo jako finančně nedostupné</a:t>
            </a:r>
          </a:p>
          <a:p>
            <a:r>
              <a:rPr lang="cs-CZ" dirty="0" smtClean="0"/>
              <a:t>Doporučujeme  proto kombinaci vstupního systému využívajícího </a:t>
            </a:r>
            <a:r>
              <a:rPr lang="cs-CZ" dirty="0" err="1" smtClean="0"/>
              <a:t>sken</a:t>
            </a:r>
            <a:r>
              <a:rPr lang="cs-CZ" dirty="0" smtClean="0"/>
              <a:t> otisků prstů s alternativní možností využití bezkontaktních čipových karet   k zabezpečení vstupních dveří</a:t>
            </a:r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28800"/>
            <a:ext cx="4038600" cy="4726125"/>
          </a:xfrm>
        </p:spPr>
        <p:txBody>
          <a:bodyPr>
            <a:normAutofit fontScale="62500" lnSpcReduction="20000"/>
          </a:bodyPr>
          <a:lstStyle/>
          <a:p>
            <a:r>
              <a:rPr lang="cs-CZ" dirty="0" err="1" smtClean="0"/>
              <a:t>Skeny</a:t>
            </a:r>
            <a:r>
              <a:rPr lang="cs-CZ" dirty="0" smtClean="0"/>
              <a:t> otisků jsou ukládány až po matematickém zašifrování a není možné je zpětně rekonstruovat, nejedná se tedy z pohledu ochrany osobních údajů o citlivý údaj</a:t>
            </a:r>
          </a:p>
          <a:p>
            <a:r>
              <a:rPr lang="cs-CZ" dirty="0" smtClean="0"/>
              <a:t>Ve většině škol budou za vstupními dveřmi osazeny turnikety vybavené stejným identifikačním systémem napojeným na školní informační systémy s evidencí docházky</a:t>
            </a:r>
          </a:p>
          <a:p>
            <a:r>
              <a:rPr lang="cs-CZ" dirty="0" smtClean="0"/>
              <a:t>Stavební </a:t>
            </a:r>
            <a:r>
              <a:rPr lang="cs-CZ" dirty="0" smtClean="0"/>
              <a:t>realizace proběhne v měsících červenec – srpen</a:t>
            </a:r>
          </a:p>
          <a:p>
            <a:r>
              <a:rPr lang="cs-CZ" dirty="0" smtClean="0"/>
              <a:t>Dalším krokem ke zvýšení bezpečnosti na školách bude realizace kurzů pro učitele „Řešení krizových situací pro pedagogy“, akreditovaných MŠMT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cs-CZ" sz="4000" dirty="0" smtClean="0"/>
              <a:t>Čerpání z dotačního titulu </a:t>
            </a:r>
            <a:br>
              <a:rPr lang="cs-CZ" sz="4000" dirty="0" smtClean="0"/>
            </a:br>
            <a:r>
              <a:rPr lang="cs-CZ" sz="4000" dirty="0" smtClean="0"/>
              <a:t>„Prevence kriminality“ MVČR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636912"/>
            <a:ext cx="8229600" cy="4389120"/>
          </a:xfrm>
        </p:spPr>
        <p:txBody>
          <a:bodyPr/>
          <a:lstStyle/>
          <a:p>
            <a:pPr algn="ctr"/>
            <a:r>
              <a:rPr lang="cs-CZ" sz="3600" dirty="0" smtClean="0"/>
              <a:t>2011 – 270.000 Kč</a:t>
            </a:r>
          </a:p>
          <a:p>
            <a:pPr algn="ctr"/>
            <a:r>
              <a:rPr lang="cs-CZ" sz="3600" dirty="0" smtClean="0"/>
              <a:t>2012 - 313.000 Kč</a:t>
            </a:r>
          </a:p>
          <a:p>
            <a:pPr algn="ctr"/>
            <a:r>
              <a:rPr lang="cs-CZ" sz="3600" dirty="0" smtClean="0"/>
              <a:t>2013 - 314.000 Kč</a:t>
            </a:r>
          </a:p>
          <a:p>
            <a:pPr algn="ctr"/>
            <a:r>
              <a:rPr lang="cs-CZ" sz="3600" dirty="0" smtClean="0"/>
              <a:t>2014 - 311.000 Kč </a:t>
            </a:r>
          </a:p>
          <a:p>
            <a:pPr algn="ctr"/>
            <a:r>
              <a:rPr lang="cs-CZ" sz="3600" dirty="0" smtClean="0"/>
              <a:t>2015 – 332.000 </a:t>
            </a:r>
            <a:r>
              <a:rPr lang="cs-CZ" sz="3600" dirty="0" smtClean="0"/>
              <a:t>Kč</a:t>
            </a:r>
          </a:p>
          <a:p>
            <a:pPr algn="ctr"/>
            <a:r>
              <a:rPr lang="cs-CZ" sz="3600" dirty="0" smtClean="0"/>
              <a:t>2016 – 178.000 Kč</a:t>
            </a:r>
            <a:endParaRPr lang="cs-CZ" sz="3600" dirty="0" smtClean="0"/>
          </a:p>
          <a:p>
            <a:pPr algn="ctr">
              <a:buNone/>
            </a:pPr>
            <a:endParaRPr lang="cs-CZ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 smtClean="0"/>
              <a:t>Děkuji za pozornost.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Vlastní 17">
      <a:dk1>
        <a:sysClr val="windowText" lastClr="000000"/>
      </a:dk1>
      <a:lt1>
        <a:sysClr val="window" lastClr="FFFFFF"/>
      </a:lt1>
      <a:dk2>
        <a:srgbClr val="034231"/>
      </a:dk2>
      <a:lt2>
        <a:srgbClr val="4FCEFF"/>
      </a:lt2>
      <a:accent1>
        <a:srgbClr val="034231"/>
      </a:accent1>
      <a:accent2>
        <a:srgbClr val="90CF7B"/>
      </a:accent2>
      <a:accent3>
        <a:srgbClr val="9ED78C"/>
      </a:accent3>
      <a:accent4>
        <a:srgbClr val="009DD9"/>
      </a:accent4>
      <a:accent5>
        <a:srgbClr val="0BD0D9"/>
      </a:accent5>
      <a:accent6>
        <a:srgbClr val="E2D700"/>
      </a:accent6>
      <a:hlink>
        <a:srgbClr val="0078A7"/>
      </a:hlink>
      <a:folHlink>
        <a:srgbClr val="07AB7F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846</TotalTime>
  <Words>594</Words>
  <Application>Microsoft Office PowerPoint</Application>
  <PresentationFormat>Předvádění na obrazovce (4:3)</PresentationFormat>
  <Paragraphs>66</Paragraphs>
  <Slides>11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Tok</vt:lpstr>
      <vt:lpstr>Acrobat Document</vt:lpstr>
      <vt:lpstr>Aktivity projektu  Plzeňský kraj – bezpečný kraj 2016</vt:lpstr>
      <vt:lpstr>Obsah</vt:lpstr>
      <vt:lpstr>Historie</vt:lpstr>
      <vt:lpstr>Dotační titul „Plzeňský kraj – bezpečný kraj a prevence kriminality“</vt:lpstr>
      <vt:lpstr>Projekty Krajského ředitelství policie Plzeňského kraje</vt:lpstr>
      <vt:lpstr>Kraje pro bezpečný internet</vt:lpstr>
      <vt:lpstr>Informovaný senior</vt:lpstr>
      <vt:lpstr>Abeceda první pomoci a dopravní nehoda</vt:lpstr>
      <vt:lpstr>Technické zabezpečení vstupů do škol</vt:lpstr>
      <vt:lpstr>Čerpání z dotačního titulu  „Prevence kriminality“ MVČR</vt:lpstr>
      <vt:lpstr>Děkuji za pozornost.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Aktivity projektu  Plzeňský kraj – bezpečný kraj</dc:title>
  <dc:creator>Ivan Kraus</dc:creator>
  <cp:lastModifiedBy>Ivan Kraus</cp:lastModifiedBy>
  <cp:revision>104</cp:revision>
  <dcterms:created xsi:type="dcterms:W3CDTF">2014-09-22T18:28:53Z</dcterms:created>
  <dcterms:modified xsi:type="dcterms:W3CDTF">2016-06-13T05:06:54Z</dcterms:modified>
</cp:coreProperties>
</file>