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0"/>
  </p:notesMasterIdLst>
  <p:handoutMasterIdLst>
    <p:handoutMasterId r:id="rId31"/>
  </p:handoutMasterIdLst>
  <p:sldIdLst>
    <p:sldId id="256" r:id="rId2"/>
    <p:sldId id="271" r:id="rId3"/>
    <p:sldId id="296" r:id="rId4"/>
    <p:sldId id="291" r:id="rId5"/>
    <p:sldId id="297" r:id="rId6"/>
    <p:sldId id="292" r:id="rId7"/>
    <p:sldId id="272" r:id="rId8"/>
    <p:sldId id="298" r:id="rId9"/>
    <p:sldId id="293" r:id="rId10"/>
    <p:sldId id="273" r:id="rId11"/>
    <p:sldId id="274" r:id="rId12"/>
    <p:sldId id="275" r:id="rId13"/>
    <p:sldId id="281" r:id="rId14"/>
    <p:sldId id="276" r:id="rId15"/>
    <p:sldId id="277" r:id="rId16"/>
    <p:sldId id="278" r:id="rId17"/>
    <p:sldId id="283" r:id="rId18"/>
    <p:sldId id="279" r:id="rId19"/>
    <p:sldId id="280" r:id="rId20"/>
    <p:sldId id="282" r:id="rId21"/>
    <p:sldId id="284" r:id="rId22"/>
    <p:sldId id="286" r:id="rId23"/>
    <p:sldId id="290" r:id="rId24"/>
    <p:sldId id="285" r:id="rId25"/>
    <p:sldId id="287" r:id="rId26"/>
    <p:sldId id="295" r:id="rId27"/>
    <p:sldId id="288" r:id="rId28"/>
    <p:sldId id="267" r:id="rId29"/>
  </p:sldIdLst>
  <p:sldSz cx="12192000" cy="6858000"/>
  <p:notesSz cx="6797675" cy="9926638"/>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9235C"/>
    <a:srgbClr val="FFCA26"/>
    <a:srgbClr val="D75245"/>
    <a:srgbClr val="00A9E7"/>
    <a:srgbClr val="E8584A"/>
    <a:srgbClr val="4398D1"/>
    <a:srgbClr val="3E8FC9"/>
    <a:srgbClr val="EADF46"/>
    <a:srgbClr val="FF2600"/>
    <a:srgbClr val="D5FC7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5791" autoAdjust="0"/>
    <p:restoredTop sz="57897" autoAdjust="0"/>
  </p:normalViewPr>
  <p:slideViewPr>
    <p:cSldViewPr snapToGrid="0">
      <p:cViewPr varScale="1">
        <p:scale>
          <a:sx n="66" d="100"/>
          <a:sy n="66" d="100"/>
        </p:scale>
        <p:origin x="2838" y="72"/>
      </p:cViewPr>
      <p:guideLst/>
    </p:cSldViewPr>
  </p:slideViewPr>
  <p:notesTextViewPr>
    <p:cViewPr>
      <p:scale>
        <a:sx n="1" d="1"/>
        <a:sy n="1" d="1"/>
      </p:scale>
      <p:origin x="0" y="0"/>
    </p:cViewPr>
  </p:notesTextViewPr>
  <p:sorterViewPr>
    <p:cViewPr>
      <p:scale>
        <a:sx n="100" d="100"/>
        <a:sy n="100" d="100"/>
      </p:scale>
      <p:origin x="0" y="0"/>
    </p:cViewPr>
  </p:sorterViewPr>
  <p:notesViewPr>
    <p:cSldViewPr snapToGrid="0">
      <p:cViewPr varScale="1">
        <p:scale>
          <a:sx n="90" d="100"/>
          <a:sy n="90" d="100"/>
        </p:scale>
        <p:origin x="2784" y="102"/>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tableStyles" Target="tableStyles.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2E17D99C-C8BA-462C-B4DE-A9E35507400E}" type="datetimeFigureOut">
              <a:rPr lang="cs-CZ" smtClean="0"/>
              <a:t>25.10.2024</a:t>
            </a:fld>
            <a:endParaRPr lang="cs-CZ"/>
          </a:p>
        </p:txBody>
      </p:sp>
      <p:sp>
        <p:nvSpPr>
          <p:cNvPr id="4" name="Zástupný symbol pro zápatí 3"/>
          <p:cNvSpPr>
            <a:spLocks noGrp="1"/>
          </p:cNvSpPr>
          <p:nvPr>
            <p:ph type="ftr" sz="quarter" idx="2"/>
          </p:nvPr>
        </p:nvSpPr>
        <p:spPr>
          <a:xfrm>
            <a:off x="0" y="9429750"/>
            <a:ext cx="2946400" cy="496888"/>
          </a:xfrm>
          <a:prstGeom prst="rect">
            <a:avLst/>
          </a:prstGeom>
        </p:spPr>
        <p:txBody>
          <a:bodyPr vert="horz" lIns="91440" tIns="45720" rIns="91440" bIns="45720" rtlCol="0" anchor="b"/>
          <a:lstStyle>
            <a:lvl1pPr algn="l">
              <a:defRPr sz="1200"/>
            </a:lvl1pPr>
          </a:lstStyle>
          <a:p>
            <a:endParaRPr lang="cs-CZ"/>
          </a:p>
        </p:txBody>
      </p:sp>
      <p:sp>
        <p:nvSpPr>
          <p:cNvPr id="5" name="Zástupný symbol pro číslo snímku 4"/>
          <p:cNvSpPr>
            <a:spLocks noGrp="1"/>
          </p:cNvSpPr>
          <p:nvPr>
            <p:ph type="sldNum" sz="quarter" idx="3"/>
          </p:nvPr>
        </p:nvSpPr>
        <p:spPr>
          <a:xfrm>
            <a:off x="3849688" y="9429750"/>
            <a:ext cx="2946400" cy="496888"/>
          </a:xfrm>
          <a:prstGeom prst="rect">
            <a:avLst/>
          </a:prstGeom>
        </p:spPr>
        <p:txBody>
          <a:bodyPr vert="horz" lIns="91440" tIns="45720" rIns="91440" bIns="45720" rtlCol="0" anchor="b"/>
          <a:lstStyle>
            <a:lvl1pPr algn="r">
              <a:defRPr sz="1200"/>
            </a:lvl1pPr>
          </a:lstStyle>
          <a:p>
            <a:fld id="{41CF7EAA-0108-473B-8DE5-C1EB24822963}" type="slidenum">
              <a:rPr lang="cs-CZ" smtClean="0"/>
              <a:t>‹#›</a:t>
            </a:fld>
            <a:endParaRPr lang="cs-CZ"/>
          </a:p>
        </p:txBody>
      </p:sp>
    </p:spTree>
    <p:extLst>
      <p:ext uri="{BB962C8B-B14F-4D97-AF65-F5344CB8AC3E}">
        <p14:creationId xmlns:p14="http://schemas.microsoft.com/office/powerpoint/2010/main" val="281776168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45659" cy="360000"/>
          </a:xfrm>
          <a:prstGeom prst="rect">
            <a:avLst/>
          </a:prstGeom>
        </p:spPr>
        <p:txBody>
          <a:bodyPr vert="horz" lIns="91440" tIns="45720" rIns="91440" bIns="45720" rtlCol="0"/>
          <a:lstStyle>
            <a:lvl1pPr algn="l">
              <a:defRPr sz="1200"/>
            </a:lvl1pPr>
          </a:lstStyle>
          <a:p>
            <a:endParaRPr lang="cs-CZ" dirty="0"/>
          </a:p>
        </p:txBody>
      </p:sp>
      <p:sp>
        <p:nvSpPr>
          <p:cNvPr id="3" name="Zástupný symbol pro datum 2"/>
          <p:cNvSpPr>
            <a:spLocks noGrp="1"/>
          </p:cNvSpPr>
          <p:nvPr>
            <p:ph type="dt" idx="1"/>
          </p:nvPr>
        </p:nvSpPr>
        <p:spPr>
          <a:xfrm>
            <a:off x="3850443" y="0"/>
            <a:ext cx="2945659" cy="360000"/>
          </a:xfrm>
          <a:prstGeom prst="rect">
            <a:avLst/>
          </a:prstGeom>
        </p:spPr>
        <p:txBody>
          <a:bodyPr vert="horz" lIns="91440" tIns="45720" rIns="91440" bIns="45720" rtlCol="0"/>
          <a:lstStyle>
            <a:lvl1pPr algn="r">
              <a:defRPr sz="1200"/>
            </a:lvl1pPr>
          </a:lstStyle>
          <a:p>
            <a:fld id="{EB526734-8AC8-4694-B275-DBE5DB74B36B}" type="datetimeFigureOut">
              <a:rPr lang="cs-CZ" smtClean="0"/>
              <a:t>25.10.2024</a:t>
            </a:fld>
            <a:endParaRPr lang="cs-CZ"/>
          </a:p>
        </p:txBody>
      </p:sp>
      <p:sp>
        <p:nvSpPr>
          <p:cNvPr id="4" name="Zástupný symbol pro obrázek snímku 3"/>
          <p:cNvSpPr>
            <a:spLocks noGrp="1" noRot="1" noChangeAspect="1"/>
          </p:cNvSpPr>
          <p:nvPr>
            <p:ph type="sldImg" idx="2"/>
          </p:nvPr>
        </p:nvSpPr>
        <p:spPr>
          <a:xfrm>
            <a:off x="360000" y="396000"/>
            <a:ext cx="6120000" cy="3443520"/>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360000" y="3960000"/>
            <a:ext cx="6120000" cy="5572965"/>
          </a:xfrm>
          <a:prstGeom prst="rect">
            <a:avLst/>
          </a:prstGeom>
          <a:solidFill>
            <a:schemeClr val="accent5">
              <a:lumMod val="40000"/>
              <a:lumOff val="60000"/>
              <a:alpha val="20000"/>
            </a:schemeClr>
          </a:solidFill>
          <a:ln w="12700">
            <a:solidFill>
              <a:srgbClr val="00A9E7"/>
            </a:solidFill>
          </a:ln>
        </p:spPr>
        <p:txBody>
          <a:bodyPr vert="horz" lIns="72000" tIns="36000" rIns="72000" bIns="36000" rtlCol="0"/>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6" name="Zástupný symbol pro zápatí 5"/>
          <p:cNvSpPr>
            <a:spLocks noGrp="1"/>
          </p:cNvSpPr>
          <p:nvPr>
            <p:ph type="ftr" sz="quarter" idx="4"/>
          </p:nvPr>
        </p:nvSpPr>
        <p:spPr>
          <a:xfrm>
            <a:off x="0" y="9532965"/>
            <a:ext cx="2945659" cy="360000"/>
          </a:xfrm>
          <a:prstGeom prst="rect">
            <a:avLst/>
          </a:prstGeom>
        </p:spPr>
        <p:txBody>
          <a:bodyPr vert="horz" lIns="91440" tIns="45720" rIns="91440" bIns="45720" rtlCol="0" anchor="b"/>
          <a:lstStyle>
            <a:lvl1pPr algn="l">
              <a:defRPr sz="1200"/>
            </a:lvl1pPr>
          </a:lstStyle>
          <a:p>
            <a:endParaRPr lang="cs-CZ" dirty="0"/>
          </a:p>
        </p:txBody>
      </p:sp>
      <p:sp>
        <p:nvSpPr>
          <p:cNvPr id="7" name="Zástupný symbol pro číslo snímku 6"/>
          <p:cNvSpPr>
            <a:spLocks noGrp="1"/>
          </p:cNvSpPr>
          <p:nvPr>
            <p:ph type="sldNum" sz="quarter" idx="5"/>
          </p:nvPr>
        </p:nvSpPr>
        <p:spPr>
          <a:xfrm>
            <a:off x="3850443" y="9532965"/>
            <a:ext cx="2945659" cy="360000"/>
          </a:xfrm>
          <a:prstGeom prst="rect">
            <a:avLst/>
          </a:prstGeom>
        </p:spPr>
        <p:txBody>
          <a:bodyPr vert="horz" lIns="91440" tIns="45720" rIns="91440" bIns="45720" rtlCol="0" anchor="b"/>
          <a:lstStyle>
            <a:lvl1pPr algn="r">
              <a:defRPr sz="1200"/>
            </a:lvl1pPr>
          </a:lstStyle>
          <a:p>
            <a:fld id="{B13E58D6-9A2F-4E34-8A60-61E6B06FD5A7}" type="slidenum">
              <a:rPr lang="cs-CZ" smtClean="0"/>
              <a:t>‹#›</a:t>
            </a:fld>
            <a:endParaRPr lang="cs-CZ"/>
          </a:p>
        </p:txBody>
      </p:sp>
    </p:spTree>
    <p:extLst>
      <p:ext uri="{BB962C8B-B14F-4D97-AF65-F5344CB8AC3E}">
        <p14:creationId xmlns:p14="http://schemas.microsoft.com/office/powerpoint/2010/main" val="21680198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60363" y="360363"/>
            <a:ext cx="6119812" cy="3443287"/>
          </a:xfrm>
        </p:spPr>
      </p:sp>
      <p:sp>
        <p:nvSpPr>
          <p:cNvPr id="3" name="Zástupný symbol pro poznámky 2"/>
          <p:cNvSpPr>
            <a:spLocks noGrp="1"/>
          </p:cNvSpPr>
          <p:nvPr>
            <p:ph type="body" idx="1"/>
          </p:nvPr>
        </p:nvSpPr>
        <p:spPr>
          <a:xfrm>
            <a:off x="360000" y="3960000"/>
            <a:ext cx="6120000" cy="5503856"/>
          </a:xfrm>
        </p:spPr>
        <p:txBody>
          <a:bodyPr/>
          <a:lstStyle/>
          <a:p>
            <a:pPr marL="285750" marR="0" indent="-171450" algn="just" defTabSz="914400" rtl="0" eaLnBrk="1" fontAlgn="auto" latinLnBrk="0" hangingPunct="1">
              <a:lnSpc>
                <a:spcPct val="100000"/>
              </a:lnSpc>
              <a:spcBef>
                <a:spcPts val="600"/>
              </a:spcBef>
              <a:spcAft>
                <a:spcPts val="0"/>
              </a:spcAft>
              <a:buClrTx/>
              <a:buSzTx/>
              <a:buFontTx/>
              <a:buChar char="-"/>
              <a:tabLst/>
              <a:defRPr/>
            </a:pPr>
            <a:r>
              <a:rPr lang="cs-CZ" sz="1100" kern="1200" dirty="0">
                <a:solidFill>
                  <a:schemeClr val="tx1"/>
                </a:solidFill>
                <a:latin typeface="Cambria" panose="02040503050406030204" pitchFamily="18" charset="0"/>
                <a:ea typeface="Cambria" panose="02040503050406030204" pitchFamily="18" charset="0"/>
                <a:cs typeface="+mn-cs"/>
              </a:rPr>
              <a:t>prezentace představuje jen výňatky z novely – věcné změny </a:t>
            </a:r>
          </a:p>
          <a:p>
            <a:pPr marL="285750" marR="0" indent="-171450" algn="just" defTabSz="914400" rtl="0" eaLnBrk="1" fontAlgn="auto" latinLnBrk="0" hangingPunct="1">
              <a:lnSpc>
                <a:spcPct val="100000"/>
              </a:lnSpc>
              <a:spcBef>
                <a:spcPts val="600"/>
              </a:spcBef>
              <a:spcAft>
                <a:spcPts val="0"/>
              </a:spcAft>
              <a:buClrTx/>
              <a:buSzTx/>
              <a:buFontTx/>
              <a:buChar char="-"/>
              <a:tabLst/>
              <a:defRPr/>
            </a:pPr>
            <a:r>
              <a:rPr lang="cs-CZ" sz="1100" kern="1200" dirty="0">
                <a:solidFill>
                  <a:schemeClr val="tx1"/>
                </a:solidFill>
                <a:latin typeface="Cambria" panose="02040503050406030204" pitchFamily="18" charset="0"/>
                <a:ea typeface="Cambria" panose="02040503050406030204" pitchFamily="18" charset="0"/>
                <a:cs typeface="+mn-cs"/>
              </a:rPr>
              <a:t>příprava MP</a:t>
            </a:r>
          </a:p>
          <a:p>
            <a:pPr marL="285750" marR="0" indent="-171450" algn="just" defTabSz="914400" rtl="0" eaLnBrk="1" fontAlgn="auto" latinLnBrk="0" hangingPunct="1">
              <a:lnSpc>
                <a:spcPct val="100000"/>
              </a:lnSpc>
              <a:spcBef>
                <a:spcPts val="600"/>
              </a:spcBef>
              <a:spcAft>
                <a:spcPts val="0"/>
              </a:spcAft>
              <a:buClrTx/>
              <a:buSzTx/>
              <a:buFontTx/>
              <a:buChar char="-"/>
              <a:tabLst/>
              <a:defRPr/>
            </a:pPr>
            <a:endParaRPr lang="cs-CZ" sz="1100" kern="1200" dirty="0">
              <a:solidFill>
                <a:schemeClr val="tx1"/>
              </a:solidFill>
              <a:latin typeface="Cambria" panose="02040503050406030204" pitchFamily="18" charset="0"/>
              <a:ea typeface="Cambria" panose="02040503050406030204" pitchFamily="18" charset="0"/>
              <a:cs typeface="+mn-cs"/>
            </a:endParaRPr>
          </a:p>
          <a:p>
            <a:pPr marL="285750" marR="0" indent="-171450" algn="just" defTabSz="914400" rtl="0" eaLnBrk="1" fontAlgn="auto" latinLnBrk="0" hangingPunct="1">
              <a:lnSpc>
                <a:spcPct val="100000"/>
              </a:lnSpc>
              <a:spcBef>
                <a:spcPts val="600"/>
              </a:spcBef>
              <a:spcAft>
                <a:spcPts val="0"/>
              </a:spcAft>
              <a:buClrTx/>
              <a:buSzTx/>
              <a:buFontTx/>
              <a:buChar char="-"/>
              <a:tabLst/>
              <a:defRPr/>
            </a:pPr>
            <a:r>
              <a:rPr lang="cs-CZ" sz="1100" kern="1200" dirty="0">
                <a:solidFill>
                  <a:schemeClr val="tx1"/>
                </a:solidFill>
                <a:latin typeface="Cambria" panose="02040503050406030204" pitchFamily="18" charset="0"/>
                <a:ea typeface="Cambria" panose="02040503050406030204" pitchFamily="18" charset="0"/>
                <a:cs typeface="+mn-cs"/>
              </a:rPr>
              <a:t>mezirezortní připomínkové řízení probíhalo od 14. srpna 2023 do 11. září 2023</a:t>
            </a:r>
          </a:p>
          <a:p>
            <a:pPr marL="285750" marR="0" indent="-171450" algn="just" defTabSz="914400" rtl="0" eaLnBrk="1" fontAlgn="auto" latinLnBrk="0" hangingPunct="1">
              <a:lnSpc>
                <a:spcPct val="100000"/>
              </a:lnSpc>
              <a:spcBef>
                <a:spcPts val="600"/>
              </a:spcBef>
              <a:spcAft>
                <a:spcPts val="0"/>
              </a:spcAft>
              <a:buClrTx/>
              <a:buSzTx/>
              <a:buFontTx/>
              <a:buChar char="-"/>
              <a:tabLst/>
              <a:defRPr/>
            </a:pPr>
            <a:r>
              <a:rPr lang="cs-CZ" sz="1100" kern="1200" dirty="0">
                <a:solidFill>
                  <a:schemeClr val="tx1"/>
                </a:solidFill>
                <a:latin typeface="Cambria" panose="02040503050406030204" pitchFamily="18" charset="0"/>
                <a:ea typeface="Cambria" panose="02040503050406030204" pitchFamily="18" charset="0"/>
                <a:cs typeface="+mn-cs"/>
              </a:rPr>
              <a:t>k návrhu bylo uplatněno 381 zásadních připomínek, a to 28 připomínkovými místy.</a:t>
            </a:r>
          </a:p>
          <a:p>
            <a:pPr algn="just"/>
            <a:endParaRPr lang="cs-CZ" sz="1100" dirty="0">
              <a:latin typeface="Cambria" panose="02040503050406030204" pitchFamily="18" charset="0"/>
              <a:ea typeface="Cambria" panose="02040503050406030204" pitchFamily="18" charset="0"/>
            </a:endParaRPr>
          </a:p>
          <a:p>
            <a:pPr algn="just">
              <a:lnSpc>
                <a:spcPct val="110000"/>
              </a:lnSpc>
              <a:spcBef>
                <a:spcPts val="600"/>
              </a:spcBef>
              <a:spcAft>
                <a:spcPts val="600"/>
              </a:spcAft>
            </a:pPr>
            <a:r>
              <a:rPr lang="cs-CZ" sz="1100" u="sng" dirty="0">
                <a:effectLst/>
                <a:latin typeface="Cambria" panose="02040503050406030204" pitchFamily="18" charset="0"/>
                <a:ea typeface="Cambria" panose="02040503050406030204" pitchFamily="18" charset="0"/>
                <a:cs typeface="Arial" panose="020B0604020202020204" pitchFamily="34" charset="0"/>
              </a:rPr>
              <a:t>OBECNÉ PŘIPOMÍNKY</a:t>
            </a:r>
            <a:endParaRPr lang="cs-CZ" sz="1100" dirty="0">
              <a:effectLst/>
              <a:latin typeface="Cambria" panose="02040503050406030204" pitchFamily="18" charset="0"/>
              <a:ea typeface="Cambria" panose="02040503050406030204" pitchFamily="18" charset="0"/>
              <a:cs typeface="Times New Roman" panose="02020603050405020304" pitchFamily="18" charset="0"/>
            </a:endParaRPr>
          </a:p>
          <a:p>
            <a:pPr marL="342900" lvl="0" indent="-342900" algn="just">
              <a:lnSpc>
                <a:spcPct val="110000"/>
              </a:lnSpc>
              <a:spcBef>
                <a:spcPts val="600"/>
              </a:spcBef>
              <a:spcAft>
                <a:spcPts val="600"/>
              </a:spcAft>
              <a:buFont typeface="Symbol" panose="05050102010706020507" pitchFamily="18" charset="2"/>
              <a:buChar char=""/>
            </a:pPr>
            <a:r>
              <a:rPr lang="cs-CZ" sz="1100" b="1" dirty="0">
                <a:effectLst/>
                <a:latin typeface="Cambria" panose="02040503050406030204" pitchFamily="18" charset="0"/>
                <a:ea typeface="Cambria" panose="02040503050406030204" pitchFamily="18" charset="0"/>
                <a:cs typeface="Arial" panose="020B0604020202020204" pitchFamily="34" charset="0"/>
              </a:rPr>
              <a:t>požadavek na nový zákon o státní službě založený na soukromoprávní úpravě</a:t>
            </a:r>
            <a:endParaRPr lang="cs-CZ" sz="1100" dirty="0">
              <a:effectLst/>
              <a:latin typeface="Cambria" panose="02040503050406030204" pitchFamily="18" charset="0"/>
              <a:ea typeface="Cambria" panose="02040503050406030204" pitchFamily="18" charset="0"/>
              <a:cs typeface="Times New Roman" panose="02020603050405020304" pitchFamily="18" charset="0"/>
            </a:endParaRPr>
          </a:p>
          <a:p>
            <a:pPr marL="269875" algn="just">
              <a:lnSpc>
                <a:spcPct val="110000"/>
              </a:lnSpc>
              <a:spcBef>
                <a:spcPts val="600"/>
              </a:spcBef>
              <a:spcAft>
                <a:spcPts val="600"/>
              </a:spcAft>
            </a:pPr>
            <a:r>
              <a:rPr lang="cs-CZ" sz="1100" i="1" dirty="0">
                <a:effectLst/>
                <a:latin typeface="Cambria" panose="02040503050406030204" pitchFamily="18" charset="0"/>
                <a:ea typeface="Cambria" panose="02040503050406030204" pitchFamily="18" charset="0"/>
                <a:cs typeface="Arial" panose="020B0604020202020204" pitchFamily="34" charset="0"/>
              </a:rPr>
              <a:t>Ministerstvo financí</a:t>
            </a:r>
            <a:endParaRPr lang="cs-CZ" sz="1100" dirty="0">
              <a:effectLst/>
              <a:latin typeface="Cambria" panose="02040503050406030204" pitchFamily="18" charset="0"/>
              <a:ea typeface="Cambria" panose="02040503050406030204" pitchFamily="18" charset="0"/>
              <a:cs typeface="Times New Roman" panose="02020603050405020304" pitchFamily="18" charset="0"/>
            </a:endParaRPr>
          </a:p>
          <a:p>
            <a:pPr marL="342900" lvl="0" indent="-342900" algn="just">
              <a:lnSpc>
                <a:spcPct val="110000"/>
              </a:lnSpc>
              <a:spcBef>
                <a:spcPts val="600"/>
              </a:spcBef>
              <a:spcAft>
                <a:spcPts val="600"/>
              </a:spcAft>
              <a:buFont typeface="Symbol" panose="05050102010706020507" pitchFamily="18" charset="2"/>
              <a:buChar char=""/>
            </a:pPr>
            <a:r>
              <a:rPr lang="cs-CZ" sz="1100" b="1" dirty="0">
                <a:effectLst/>
                <a:latin typeface="Cambria" panose="02040503050406030204" pitchFamily="18" charset="0"/>
                <a:ea typeface="Cambria" panose="02040503050406030204" pitchFamily="18" charset="0"/>
                <a:cs typeface="Arial" panose="020B0604020202020204" pitchFamily="34" charset="0"/>
              </a:rPr>
              <a:t>požadavek, aby jako východisko pro navrhované změny byly využity jiné podkladové dokumenty</a:t>
            </a:r>
            <a:endParaRPr lang="cs-CZ" sz="1100" dirty="0">
              <a:effectLst/>
              <a:latin typeface="Cambria" panose="02040503050406030204" pitchFamily="18" charset="0"/>
              <a:ea typeface="Cambria" panose="02040503050406030204" pitchFamily="18" charset="0"/>
              <a:cs typeface="Times New Roman" panose="02020603050405020304" pitchFamily="18" charset="0"/>
            </a:endParaRPr>
          </a:p>
          <a:p>
            <a:pPr marL="269875" algn="just">
              <a:lnSpc>
                <a:spcPct val="110000"/>
              </a:lnSpc>
              <a:spcBef>
                <a:spcPts val="600"/>
              </a:spcBef>
              <a:spcAft>
                <a:spcPts val="600"/>
              </a:spcAft>
            </a:pPr>
            <a:r>
              <a:rPr lang="cs-CZ" sz="1100" i="1" dirty="0">
                <a:effectLst/>
                <a:latin typeface="Cambria" panose="02040503050406030204" pitchFamily="18" charset="0"/>
                <a:ea typeface="Cambria" panose="02040503050406030204" pitchFamily="18" charset="0"/>
                <a:cs typeface="Arial" panose="020B0604020202020204" pitchFamily="34" charset="0"/>
              </a:rPr>
              <a:t>Ministerstvo životního prostředí, Ministerstvo práce a sociálních věcí</a:t>
            </a:r>
            <a:r>
              <a:rPr lang="cs-CZ" sz="1100" dirty="0">
                <a:effectLst/>
                <a:latin typeface="Cambria" panose="02040503050406030204" pitchFamily="18" charset="0"/>
                <a:ea typeface="Cambria" panose="02040503050406030204" pitchFamily="18" charset="0"/>
                <a:cs typeface="Arial" panose="020B0604020202020204" pitchFamily="34" charset="0"/>
              </a:rPr>
              <a:t> – využita by neměla být Analýza z roku 2022, která není faktickou analýzou, ale především Zpráva z ex post hodnocení dopadů regulace z roku 2019</a:t>
            </a:r>
            <a:endParaRPr lang="cs-CZ" sz="1100" dirty="0">
              <a:effectLst/>
              <a:latin typeface="Cambria" panose="02040503050406030204" pitchFamily="18" charset="0"/>
              <a:ea typeface="Cambria" panose="02040503050406030204" pitchFamily="18" charset="0"/>
              <a:cs typeface="Times New Roman" panose="02020603050405020304" pitchFamily="18" charset="0"/>
            </a:endParaRPr>
          </a:p>
          <a:p>
            <a:pPr marL="342900" lvl="0" indent="-342900" algn="just">
              <a:lnSpc>
                <a:spcPct val="110000"/>
              </a:lnSpc>
              <a:spcBef>
                <a:spcPts val="600"/>
              </a:spcBef>
              <a:spcAft>
                <a:spcPts val="600"/>
              </a:spcAft>
              <a:buFont typeface="Symbol" panose="05050102010706020507" pitchFamily="18" charset="2"/>
              <a:buChar char=""/>
            </a:pPr>
            <a:r>
              <a:rPr lang="cs-CZ" sz="1100" b="1" dirty="0">
                <a:effectLst/>
                <a:latin typeface="Cambria" panose="02040503050406030204" pitchFamily="18" charset="0"/>
                <a:ea typeface="Cambria" panose="02040503050406030204" pitchFamily="18" charset="0"/>
                <a:cs typeface="Arial" panose="020B0604020202020204" pitchFamily="34" charset="0"/>
              </a:rPr>
              <a:t>požadavek na zúžení věcného rozsahu zákona</a:t>
            </a:r>
            <a:endParaRPr lang="cs-CZ" sz="1100" dirty="0">
              <a:effectLst/>
              <a:latin typeface="Cambria" panose="02040503050406030204" pitchFamily="18" charset="0"/>
              <a:ea typeface="Cambria" panose="02040503050406030204" pitchFamily="18" charset="0"/>
              <a:cs typeface="Times New Roman" panose="02020603050405020304" pitchFamily="18" charset="0"/>
            </a:endParaRPr>
          </a:p>
          <a:p>
            <a:pPr marL="270510" algn="just">
              <a:lnSpc>
                <a:spcPct val="110000"/>
              </a:lnSpc>
              <a:spcBef>
                <a:spcPts val="600"/>
              </a:spcBef>
              <a:spcAft>
                <a:spcPts val="600"/>
              </a:spcAft>
            </a:pPr>
            <a:r>
              <a:rPr lang="cs-CZ" sz="1100" i="1" dirty="0">
                <a:effectLst/>
                <a:latin typeface="Cambria" panose="02040503050406030204" pitchFamily="18" charset="0"/>
                <a:ea typeface="Cambria" panose="02040503050406030204" pitchFamily="18" charset="0"/>
                <a:cs typeface="Arial" panose="020B0604020202020204" pitchFamily="34" charset="0"/>
              </a:rPr>
              <a:t>Ministerstvo financí</a:t>
            </a:r>
            <a:r>
              <a:rPr lang="cs-CZ" sz="1100" dirty="0">
                <a:effectLst/>
                <a:latin typeface="Cambria" panose="02040503050406030204" pitchFamily="18" charset="0"/>
                <a:ea typeface="Cambria" panose="02040503050406030204" pitchFamily="18" charset="0"/>
                <a:cs typeface="Arial" panose="020B0604020202020204" pitchFamily="34" charset="0"/>
              </a:rPr>
              <a:t> – zákon by se měl vztahovat na užší okruh osob (např. osoby vykonávající audit, kontrolu, záležitosti týkající se evropských fondů, správního řízení)</a:t>
            </a:r>
            <a:r>
              <a:rPr lang="cs-CZ" sz="1100" b="1" dirty="0">
                <a:effectLst/>
                <a:latin typeface="Cambria" panose="02040503050406030204" pitchFamily="18" charset="0"/>
                <a:ea typeface="Cambria" panose="02040503050406030204" pitchFamily="18" charset="0"/>
                <a:cs typeface="Arial" panose="020B0604020202020204" pitchFamily="34" charset="0"/>
              </a:rPr>
              <a:t> </a:t>
            </a:r>
            <a:endParaRPr lang="cs-CZ" sz="1100" dirty="0">
              <a:effectLst/>
              <a:latin typeface="Cambria" panose="02040503050406030204" pitchFamily="18" charset="0"/>
              <a:ea typeface="Cambria" panose="02040503050406030204" pitchFamily="18" charset="0"/>
              <a:cs typeface="Times New Roman" panose="02020603050405020304" pitchFamily="18" charset="0"/>
            </a:endParaRPr>
          </a:p>
          <a:p>
            <a:pPr marL="342900" lvl="0" indent="-342900" algn="just">
              <a:lnSpc>
                <a:spcPct val="110000"/>
              </a:lnSpc>
              <a:spcBef>
                <a:spcPts val="600"/>
              </a:spcBef>
              <a:spcAft>
                <a:spcPts val="600"/>
              </a:spcAft>
              <a:buFont typeface="Symbol" panose="05050102010706020507" pitchFamily="18" charset="2"/>
              <a:buChar char=""/>
            </a:pPr>
            <a:r>
              <a:rPr lang="cs-CZ" sz="1100" b="1" dirty="0">
                <a:effectLst/>
                <a:latin typeface="Cambria" panose="02040503050406030204" pitchFamily="18" charset="0"/>
                <a:ea typeface="Cambria" panose="02040503050406030204" pitchFamily="18" charset="0"/>
                <a:cs typeface="Arial" panose="020B0604020202020204" pitchFamily="34" charset="0"/>
              </a:rPr>
              <a:t>zavedení kariérního řádu</a:t>
            </a:r>
            <a:endParaRPr lang="cs-CZ" sz="1100" dirty="0">
              <a:effectLst/>
              <a:latin typeface="Cambria" panose="02040503050406030204" pitchFamily="18" charset="0"/>
              <a:ea typeface="Cambria" panose="02040503050406030204" pitchFamily="18" charset="0"/>
              <a:cs typeface="Times New Roman" panose="02020603050405020304" pitchFamily="18" charset="0"/>
            </a:endParaRPr>
          </a:p>
          <a:p>
            <a:pPr marL="270510" algn="just">
              <a:lnSpc>
                <a:spcPct val="110000"/>
              </a:lnSpc>
              <a:spcBef>
                <a:spcPts val="600"/>
              </a:spcBef>
              <a:spcAft>
                <a:spcPts val="600"/>
              </a:spcAft>
            </a:pPr>
            <a:r>
              <a:rPr lang="cs-CZ" sz="1100" i="1" dirty="0">
                <a:effectLst/>
                <a:latin typeface="Cambria" panose="02040503050406030204" pitchFamily="18" charset="0"/>
                <a:ea typeface="Cambria" panose="02040503050406030204" pitchFamily="18" charset="0"/>
                <a:cs typeface="Arial" panose="020B0604020202020204" pitchFamily="34" charset="0"/>
              </a:rPr>
              <a:t>Ministerstvo pro místní rozvoj, úřad místopředsedy vlády pro digitalizaci</a:t>
            </a:r>
            <a:r>
              <a:rPr lang="cs-CZ" sz="1100" dirty="0">
                <a:effectLst/>
                <a:latin typeface="Cambria" panose="02040503050406030204" pitchFamily="18" charset="0"/>
                <a:ea typeface="Cambria" panose="02040503050406030204" pitchFamily="18" charset="0"/>
                <a:cs typeface="Arial" panose="020B0604020202020204" pitchFamily="34" charset="0"/>
              </a:rPr>
              <a:t> – zavést změnu služebního označení státních zaměstnanců, které by mělo být vázáno na odbornost a znalosti (pravidla pro přiznávání a odebírání služebního označení by stanovil nejvyšší státní tajemník služebním předpisem); zavést možnost stanovit nařízením vlády, aby státním zaměstnancům s vyšší odborností náležel odborný příplatek</a:t>
            </a:r>
            <a:endParaRPr lang="cs-CZ" sz="1100" dirty="0">
              <a:effectLst/>
              <a:latin typeface="Cambria" panose="02040503050406030204" pitchFamily="18" charset="0"/>
              <a:ea typeface="Cambria" panose="02040503050406030204" pitchFamily="18" charset="0"/>
              <a:cs typeface="Times New Roman" panose="02020603050405020304" pitchFamily="18" charset="0"/>
            </a:endParaRPr>
          </a:p>
          <a:p>
            <a:pPr marL="342900" lvl="0" indent="-342900" algn="just">
              <a:lnSpc>
                <a:spcPct val="110000"/>
              </a:lnSpc>
              <a:spcBef>
                <a:spcPts val="600"/>
              </a:spcBef>
              <a:spcAft>
                <a:spcPts val="600"/>
              </a:spcAft>
              <a:buFont typeface="Symbol" panose="05050102010706020507" pitchFamily="18" charset="2"/>
              <a:buChar char=""/>
            </a:pPr>
            <a:r>
              <a:rPr lang="cs-CZ" sz="1100" b="1" dirty="0">
                <a:effectLst/>
                <a:latin typeface="Cambria" panose="02040503050406030204" pitchFamily="18" charset="0"/>
                <a:ea typeface="Cambria" panose="02040503050406030204" pitchFamily="18" charset="0"/>
                <a:cs typeface="Arial" panose="020B0604020202020204" pitchFamily="34" charset="0"/>
              </a:rPr>
              <a:t>požadavek na doplnění dopadů navrhovaných změn na čerpání prostředků z evropských fondů</a:t>
            </a:r>
            <a:endParaRPr lang="cs-CZ" sz="1100" dirty="0">
              <a:effectLst/>
              <a:latin typeface="Cambria" panose="02040503050406030204" pitchFamily="18" charset="0"/>
              <a:ea typeface="Cambria" panose="02040503050406030204" pitchFamily="18" charset="0"/>
              <a:cs typeface="Times New Roman" panose="02020603050405020304" pitchFamily="18" charset="0"/>
            </a:endParaRPr>
          </a:p>
          <a:p>
            <a:pPr marL="270510" algn="just">
              <a:lnSpc>
                <a:spcPct val="110000"/>
              </a:lnSpc>
              <a:spcBef>
                <a:spcPts val="600"/>
              </a:spcBef>
              <a:spcAft>
                <a:spcPts val="600"/>
              </a:spcAft>
            </a:pPr>
            <a:r>
              <a:rPr lang="cs-CZ" sz="1100" i="1" dirty="0">
                <a:effectLst/>
                <a:latin typeface="Cambria" panose="02040503050406030204" pitchFamily="18" charset="0"/>
                <a:ea typeface="Cambria" panose="02040503050406030204" pitchFamily="18" charset="0"/>
                <a:cs typeface="Arial" panose="020B0604020202020204" pitchFamily="34" charset="0"/>
              </a:rPr>
              <a:t>Ministerstvo životního prostředí, Ministerstvo práce a sociálních věcí</a:t>
            </a:r>
            <a:r>
              <a:rPr lang="cs-CZ" sz="1100" dirty="0">
                <a:effectLst/>
                <a:latin typeface="Cambria" panose="02040503050406030204" pitchFamily="18" charset="0"/>
                <a:ea typeface="Cambria" panose="02040503050406030204" pitchFamily="18" charset="0"/>
                <a:cs typeface="Arial" panose="020B0604020202020204" pitchFamily="34" charset="0"/>
              </a:rPr>
              <a:t> – přijetím zákona o státní službě v roce 2014 bylo podmíněno čerpání prostředků z evropských fondů, navrhované změny by mohly být považovány za snížení principu transparentnosti, odpolitizování, stability státní služby a ochrany služebního poměru </a:t>
            </a:r>
            <a:endParaRPr lang="cs-CZ" sz="1100" dirty="0">
              <a:effectLst/>
              <a:latin typeface="Cambria" panose="02040503050406030204" pitchFamily="18" charset="0"/>
              <a:ea typeface="Cambria" panose="02040503050406030204" pitchFamily="18" charset="0"/>
              <a:cs typeface="Times New Roman" panose="02020603050405020304" pitchFamily="18" charset="0"/>
            </a:endParaRPr>
          </a:p>
          <a:p>
            <a:pPr marL="342900" lvl="0" indent="-342900" algn="just">
              <a:lnSpc>
                <a:spcPct val="110000"/>
              </a:lnSpc>
              <a:spcBef>
                <a:spcPts val="600"/>
              </a:spcBef>
              <a:spcAft>
                <a:spcPts val="600"/>
              </a:spcAft>
              <a:buFont typeface="Symbol" panose="05050102010706020507" pitchFamily="18" charset="2"/>
              <a:buChar char=""/>
            </a:pPr>
            <a:r>
              <a:rPr lang="cs-CZ" sz="1100" b="1" dirty="0">
                <a:effectLst/>
                <a:latin typeface="Cambria" panose="02040503050406030204" pitchFamily="18" charset="0"/>
                <a:ea typeface="Cambria" panose="02040503050406030204" pitchFamily="18" charset="0"/>
                <a:cs typeface="Arial" panose="020B0604020202020204" pitchFamily="34" charset="0"/>
              </a:rPr>
              <a:t>doplnit do usnesení vlády a důvodové zprávy, že služební úřady zabezpečí realizaci zákona v rámci stanovených limitů počtu míst a objemu prostředků na platy</a:t>
            </a:r>
            <a:endParaRPr lang="cs-CZ" sz="1100" dirty="0">
              <a:effectLst/>
              <a:latin typeface="Cambria" panose="02040503050406030204" pitchFamily="18" charset="0"/>
              <a:ea typeface="Cambria" panose="02040503050406030204" pitchFamily="18" charset="0"/>
              <a:cs typeface="Times New Roman" panose="02020603050405020304" pitchFamily="18" charset="0"/>
            </a:endParaRPr>
          </a:p>
          <a:p>
            <a:pPr marL="270510" algn="just">
              <a:lnSpc>
                <a:spcPct val="110000"/>
              </a:lnSpc>
              <a:spcBef>
                <a:spcPts val="600"/>
              </a:spcBef>
              <a:spcAft>
                <a:spcPts val="600"/>
              </a:spcAft>
            </a:pPr>
            <a:r>
              <a:rPr lang="cs-CZ" sz="1100" i="1" dirty="0">
                <a:effectLst/>
                <a:latin typeface="Cambria" panose="02040503050406030204" pitchFamily="18" charset="0"/>
                <a:ea typeface="Cambria" panose="02040503050406030204" pitchFamily="18" charset="0"/>
                <a:cs typeface="Arial" panose="020B0604020202020204" pitchFamily="34" charset="0"/>
              </a:rPr>
              <a:t>Ministerstvo financí</a:t>
            </a:r>
            <a:endParaRPr lang="cs-CZ" sz="1100" dirty="0">
              <a:effectLst/>
              <a:latin typeface="Cambria" panose="02040503050406030204" pitchFamily="18" charset="0"/>
              <a:ea typeface="Cambria" panose="02040503050406030204" pitchFamily="18" charset="0"/>
              <a:cs typeface="Times New Roman" panose="02020603050405020304" pitchFamily="18" charset="0"/>
            </a:endParaRPr>
          </a:p>
          <a:p>
            <a:pPr algn="just"/>
            <a:endParaRPr lang="cs-CZ" sz="1100" dirty="0">
              <a:latin typeface="Cambria" panose="02040503050406030204" pitchFamily="18" charset="0"/>
              <a:ea typeface="Cambria" panose="02040503050406030204" pitchFamily="18" charset="0"/>
            </a:endParaRPr>
          </a:p>
        </p:txBody>
      </p:sp>
      <p:sp>
        <p:nvSpPr>
          <p:cNvPr id="4" name="Zástupný symbol pro číslo snímku 3"/>
          <p:cNvSpPr>
            <a:spLocks noGrp="1"/>
          </p:cNvSpPr>
          <p:nvPr>
            <p:ph type="sldNum" sz="quarter" idx="10"/>
          </p:nvPr>
        </p:nvSpPr>
        <p:spPr/>
        <p:txBody>
          <a:bodyPr/>
          <a:lstStyle/>
          <a:p>
            <a:fld id="{B13E58D6-9A2F-4E34-8A60-61E6B06FD5A7}" type="slidenum">
              <a:rPr lang="cs-CZ" smtClean="0"/>
              <a:t>1</a:t>
            </a:fld>
            <a:endParaRPr lang="cs-CZ"/>
          </a:p>
        </p:txBody>
      </p:sp>
    </p:spTree>
    <p:extLst>
      <p:ext uri="{BB962C8B-B14F-4D97-AF65-F5344CB8AC3E}">
        <p14:creationId xmlns:p14="http://schemas.microsoft.com/office/powerpoint/2010/main" val="207667276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58775" y="395288"/>
            <a:ext cx="6122988" cy="3444875"/>
          </a:xfrm>
        </p:spPr>
      </p:sp>
      <p:sp>
        <p:nvSpPr>
          <p:cNvPr id="3" name="Zástupný symbol pro poznámky 2"/>
          <p:cNvSpPr>
            <a:spLocks noGrp="1"/>
          </p:cNvSpPr>
          <p:nvPr>
            <p:ph type="body" idx="1"/>
          </p:nvPr>
        </p:nvSpPr>
        <p:spPr>
          <a:xfrm>
            <a:off x="360000" y="3960000"/>
            <a:ext cx="6120000" cy="5661059"/>
          </a:xfrm>
        </p:spPr>
        <p:txBody>
          <a:bodyPr lIns="72000"/>
          <a:lstStyle/>
          <a:p>
            <a:pPr marL="171450" marR="0" lvl="0" indent="-171450" algn="just" defTabSz="914400" rtl="0" eaLnBrk="1" fontAlgn="auto" latinLnBrk="0" hangingPunct="1">
              <a:lnSpc>
                <a:spcPct val="100000"/>
              </a:lnSpc>
              <a:spcBef>
                <a:spcPts val="600"/>
              </a:spcBef>
              <a:spcAft>
                <a:spcPts val="0"/>
              </a:spcAft>
              <a:buClrTx/>
              <a:buSzTx/>
              <a:buFontTx/>
              <a:buChar char="-"/>
              <a:tabLst/>
              <a:defRPr/>
            </a:pPr>
            <a:r>
              <a:rPr lang="cs-CZ" sz="1100" kern="1200" dirty="0">
                <a:solidFill>
                  <a:schemeClr val="tx1"/>
                </a:solidFill>
                <a:effectLst/>
                <a:latin typeface="Cambria" panose="02040503050406030204" pitchFamily="18" charset="0"/>
                <a:ea typeface="Cambria" panose="02040503050406030204" pitchFamily="18" charset="0"/>
                <a:cs typeface="Calibri" panose="020F0502020204030204" pitchFamily="34" charset="0"/>
              </a:rPr>
              <a:t>státnímu zaměstnanci zařazenému do 6. až 9. platové třídy přísluší služební označení</a:t>
            </a:r>
          </a:p>
          <a:p>
            <a:pPr marL="628650" marR="0" lvl="1" indent="-171450" algn="just" defTabSz="914400" rtl="0" eaLnBrk="1" fontAlgn="auto" latinLnBrk="0" hangingPunct="1">
              <a:lnSpc>
                <a:spcPct val="100000"/>
              </a:lnSpc>
              <a:spcBef>
                <a:spcPts val="600"/>
              </a:spcBef>
              <a:spcAft>
                <a:spcPts val="0"/>
              </a:spcAft>
              <a:buClrTx/>
              <a:buSzTx/>
              <a:buFontTx/>
              <a:buChar char="-"/>
              <a:tabLst/>
              <a:defRPr/>
            </a:pPr>
            <a:r>
              <a:rPr lang="cs-CZ" sz="1100" kern="1200" dirty="0">
                <a:solidFill>
                  <a:schemeClr val="tx1"/>
                </a:solidFill>
                <a:effectLst/>
                <a:latin typeface="Cambria" panose="02040503050406030204" pitchFamily="18" charset="0"/>
                <a:ea typeface="Cambria" panose="02040503050406030204" pitchFamily="18" charset="0"/>
                <a:cs typeface="Calibri" panose="020F0502020204030204" pitchFamily="34" charset="0"/>
              </a:rPr>
              <a:t>referent, nepřísluší-li mu služební označení podle písmene b), nebo</a:t>
            </a:r>
          </a:p>
          <a:p>
            <a:pPr marL="628650" marR="0" lvl="1" indent="-171450" algn="just" defTabSz="914400" rtl="0" eaLnBrk="1" fontAlgn="auto" latinLnBrk="0" hangingPunct="1">
              <a:lnSpc>
                <a:spcPct val="100000"/>
              </a:lnSpc>
              <a:spcBef>
                <a:spcPts val="600"/>
              </a:spcBef>
              <a:spcAft>
                <a:spcPts val="0"/>
              </a:spcAft>
              <a:buClrTx/>
              <a:buSzTx/>
              <a:buFontTx/>
              <a:buChar char="-"/>
              <a:tabLst/>
              <a:defRPr/>
            </a:pPr>
            <a:r>
              <a:rPr lang="cs-CZ" sz="1100" kern="1200" dirty="0">
                <a:solidFill>
                  <a:schemeClr val="tx1"/>
                </a:solidFill>
                <a:effectLst/>
                <a:latin typeface="Cambria" panose="02040503050406030204" pitchFamily="18" charset="0"/>
                <a:ea typeface="Cambria" panose="02040503050406030204" pitchFamily="18" charset="0"/>
                <a:cs typeface="Calibri" panose="020F0502020204030204" pitchFamily="34" charset="0"/>
              </a:rPr>
              <a:t>vyšší referent, plní-li zpravidla složité, odpovědné a namáhavé služební úkoly, které vyžadují vyšší míru znalostí, dovedností a zkušeností</a:t>
            </a:r>
          </a:p>
          <a:p>
            <a:pPr marL="171450" marR="0" lvl="0" indent="-171450" algn="just" defTabSz="914400" rtl="0" eaLnBrk="1" fontAlgn="auto" latinLnBrk="0" hangingPunct="1">
              <a:lnSpc>
                <a:spcPct val="100000"/>
              </a:lnSpc>
              <a:spcBef>
                <a:spcPts val="600"/>
              </a:spcBef>
              <a:spcAft>
                <a:spcPts val="0"/>
              </a:spcAft>
              <a:buClrTx/>
              <a:buSzTx/>
              <a:buFontTx/>
              <a:buChar char="-"/>
              <a:tabLst/>
              <a:defRPr/>
            </a:pPr>
            <a:r>
              <a:rPr lang="cs-CZ" sz="1100" kern="1200" dirty="0">
                <a:solidFill>
                  <a:schemeClr val="tx1"/>
                </a:solidFill>
                <a:effectLst/>
                <a:latin typeface="Cambria" panose="02040503050406030204" pitchFamily="18" charset="0"/>
                <a:ea typeface="Cambria" panose="02040503050406030204" pitchFamily="18" charset="0"/>
                <a:cs typeface="Calibri" panose="020F0502020204030204" pitchFamily="34" charset="0"/>
              </a:rPr>
              <a:t>státnímu zaměstnanci zařazenému v 10. až 16. platové třídě přísluší služební označení</a:t>
            </a:r>
          </a:p>
          <a:p>
            <a:pPr marL="628650" marR="0" lvl="1" indent="-171450" algn="just" defTabSz="914400" rtl="0" eaLnBrk="1" fontAlgn="auto" latinLnBrk="0" hangingPunct="1">
              <a:lnSpc>
                <a:spcPct val="100000"/>
              </a:lnSpc>
              <a:spcBef>
                <a:spcPts val="600"/>
              </a:spcBef>
              <a:spcAft>
                <a:spcPts val="0"/>
              </a:spcAft>
              <a:buClrTx/>
              <a:buSzTx/>
              <a:buFontTx/>
              <a:buChar char="-"/>
              <a:tabLst/>
              <a:defRPr/>
            </a:pPr>
            <a:r>
              <a:rPr lang="cs-CZ" sz="1100" kern="1200" dirty="0">
                <a:solidFill>
                  <a:schemeClr val="tx1"/>
                </a:solidFill>
                <a:effectLst/>
                <a:latin typeface="Cambria" panose="02040503050406030204" pitchFamily="18" charset="0"/>
                <a:ea typeface="Cambria" panose="02040503050406030204" pitchFamily="18" charset="0"/>
                <a:cs typeface="Calibri" panose="020F0502020204030204" pitchFamily="34" charset="0"/>
              </a:rPr>
              <a:t>rada, nepřísluší-li mu služební označení podle písmen b) až e),</a:t>
            </a:r>
          </a:p>
          <a:p>
            <a:pPr marL="628650" marR="0" lvl="1" indent="-171450" algn="just" defTabSz="914400" rtl="0" eaLnBrk="1" fontAlgn="auto" latinLnBrk="0" hangingPunct="1">
              <a:lnSpc>
                <a:spcPct val="100000"/>
              </a:lnSpc>
              <a:spcBef>
                <a:spcPts val="600"/>
              </a:spcBef>
              <a:spcAft>
                <a:spcPts val="0"/>
              </a:spcAft>
              <a:buClrTx/>
              <a:buSzTx/>
              <a:buFontTx/>
              <a:buChar char="-"/>
              <a:tabLst/>
              <a:defRPr/>
            </a:pPr>
            <a:r>
              <a:rPr lang="cs-CZ" sz="1100" kern="1200" dirty="0">
                <a:solidFill>
                  <a:schemeClr val="tx1"/>
                </a:solidFill>
                <a:effectLst/>
                <a:latin typeface="Cambria" panose="02040503050406030204" pitchFamily="18" charset="0"/>
                <a:ea typeface="Cambria" panose="02040503050406030204" pitchFamily="18" charset="0"/>
                <a:cs typeface="Calibri" panose="020F0502020204030204" pitchFamily="34" charset="0"/>
              </a:rPr>
              <a:t>vyšší rada, plní-li zpravidla složité, odpovědné a namáhavé služební úkoly, které vyžadují vyšší míru znalostí, dovedností a zkušeností, </a:t>
            </a:r>
          </a:p>
          <a:p>
            <a:pPr marL="628650" marR="0" lvl="1" indent="-171450" algn="just" defTabSz="914400" rtl="0" eaLnBrk="1" fontAlgn="auto" latinLnBrk="0" hangingPunct="1">
              <a:lnSpc>
                <a:spcPct val="100000"/>
              </a:lnSpc>
              <a:spcBef>
                <a:spcPts val="600"/>
              </a:spcBef>
              <a:spcAft>
                <a:spcPts val="0"/>
              </a:spcAft>
              <a:buClrTx/>
              <a:buSzTx/>
              <a:buFontTx/>
              <a:buChar char="-"/>
              <a:tabLst/>
              <a:defRPr/>
            </a:pPr>
            <a:r>
              <a:rPr lang="cs-CZ" sz="1100" kern="1200" dirty="0">
                <a:solidFill>
                  <a:schemeClr val="tx1"/>
                </a:solidFill>
                <a:effectLst/>
                <a:latin typeface="Cambria" panose="02040503050406030204" pitchFamily="18" charset="0"/>
                <a:ea typeface="Cambria" panose="02040503050406030204" pitchFamily="18" charset="0"/>
                <a:cs typeface="Calibri" panose="020F0502020204030204" pitchFamily="34" charset="0"/>
              </a:rPr>
              <a:t>odborný rada, plní-li zpravidla nejsložitější, nejodpovědnější a nejnamáhavější služební úkoly, které vyžadují nejvyšší míru znalostí, dovedností a zkušeností, </a:t>
            </a:r>
            <a:r>
              <a:rPr lang="cs-CZ" sz="1100" kern="1200" dirty="0">
                <a:solidFill>
                  <a:schemeClr val="tx1"/>
                </a:solidFill>
                <a:effectLst/>
                <a:latin typeface="Cambria" panose="02040503050406030204" pitchFamily="18" charset="0"/>
                <a:ea typeface="Cambria" panose="02040503050406030204" pitchFamily="18" charset="0"/>
                <a:cs typeface="Calibri" panose="020F0502020204030204" pitchFamily="34" charset="0"/>
                <a:sym typeface="Wingdings" panose="05000000000000000000" pitchFamily="2" charset="2"/>
              </a:rPr>
              <a:t> pro řadové ZMC</a:t>
            </a:r>
            <a:endParaRPr lang="cs-CZ" sz="1100" kern="1200" dirty="0">
              <a:solidFill>
                <a:schemeClr val="tx1"/>
              </a:solidFill>
              <a:effectLst/>
              <a:latin typeface="Cambria" panose="02040503050406030204" pitchFamily="18" charset="0"/>
              <a:ea typeface="Cambria" panose="02040503050406030204" pitchFamily="18" charset="0"/>
              <a:cs typeface="Calibri" panose="020F0502020204030204" pitchFamily="34" charset="0"/>
            </a:endParaRPr>
          </a:p>
          <a:p>
            <a:pPr marL="628650" marR="0" lvl="1" indent="-171450" algn="just" defTabSz="914400" rtl="0" eaLnBrk="1" fontAlgn="auto" latinLnBrk="0" hangingPunct="1">
              <a:lnSpc>
                <a:spcPct val="100000"/>
              </a:lnSpc>
              <a:spcBef>
                <a:spcPts val="600"/>
              </a:spcBef>
              <a:spcAft>
                <a:spcPts val="0"/>
              </a:spcAft>
              <a:buClrTx/>
              <a:buSzTx/>
              <a:buFontTx/>
              <a:buChar char="-"/>
              <a:tabLst/>
              <a:defRPr/>
            </a:pPr>
            <a:r>
              <a:rPr lang="cs-CZ" sz="1100" kern="1200" dirty="0">
                <a:solidFill>
                  <a:schemeClr val="tx1"/>
                </a:solidFill>
                <a:effectLst/>
                <a:latin typeface="Cambria" panose="02040503050406030204" pitchFamily="18" charset="0"/>
                <a:ea typeface="Cambria" panose="02040503050406030204" pitchFamily="18" charset="0"/>
                <a:cs typeface="Calibri" panose="020F0502020204030204" pitchFamily="34" charset="0"/>
              </a:rPr>
              <a:t>vrchní rada, koordinuje-li dlouhodobě nejnáročnější činnosti, jejichž výkon se na služebním místě požaduje, </a:t>
            </a:r>
            <a:r>
              <a:rPr lang="cs-CZ" sz="1100" kern="1200" dirty="0">
                <a:solidFill>
                  <a:schemeClr val="tx1"/>
                </a:solidFill>
                <a:effectLst/>
                <a:latin typeface="Cambria" panose="02040503050406030204" pitchFamily="18" charset="0"/>
                <a:ea typeface="Cambria" panose="02040503050406030204" pitchFamily="18" charset="0"/>
                <a:cs typeface="Calibri" panose="020F0502020204030204" pitchFamily="34" charset="0"/>
                <a:sym typeface="Wingdings" panose="05000000000000000000" pitchFamily="2" charset="2"/>
              </a:rPr>
              <a:t> pro budoucí představené</a:t>
            </a:r>
            <a:endParaRPr lang="cs-CZ" sz="1100" kern="1200" dirty="0">
              <a:solidFill>
                <a:schemeClr val="tx1"/>
              </a:solidFill>
              <a:effectLst/>
              <a:latin typeface="Cambria" panose="02040503050406030204" pitchFamily="18" charset="0"/>
              <a:ea typeface="Cambria" panose="02040503050406030204" pitchFamily="18" charset="0"/>
              <a:cs typeface="Calibri" panose="020F0502020204030204" pitchFamily="34" charset="0"/>
            </a:endParaRPr>
          </a:p>
          <a:p>
            <a:pPr marL="628650" marR="0" lvl="1" indent="-171450" algn="just" defTabSz="914400" rtl="0" eaLnBrk="1" fontAlgn="auto" latinLnBrk="0" hangingPunct="1">
              <a:lnSpc>
                <a:spcPct val="100000"/>
              </a:lnSpc>
              <a:spcBef>
                <a:spcPts val="600"/>
              </a:spcBef>
              <a:spcAft>
                <a:spcPts val="0"/>
              </a:spcAft>
              <a:buClrTx/>
              <a:buSzTx/>
              <a:buFontTx/>
              <a:buChar char="-"/>
              <a:tabLst/>
              <a:defRPr/>
            </a:pPr>
            <a:r>
              <a:rPr lang="cs-CZ" sz="1100" kern="1200" dirty="0">
                <a:solidFill>
                  <a:schemeClr val="tx1"/>
                </a:solidFill>
                <a:effectLst/>
                <a:latin typeface="Cambria" panose="02040503050406030204" pitchFamily="18" charset="0"/>
                <a:ea typeface="Cambria" panose="02040503050406030204" pitchFamily="18" charset="0"/>
                <a:cs typeface="Calibri" panose="020F0502020204030204" pitchFamily="34" charset="0"/>
              </a:rPr>
              <a:t>odborný garant, přísluší-li mu služební označení podle písmene c) nebo d) a podílí-li se na vzdělávání státních zaměstnanců podle tohoto zákona</a:t>
            </a:r>
          </a:p>
          <a:p>
            <a:pPr marL="628650" marR="0" lvl="1" indent="-171450" algn="just" defTabSz="914400" rtl="0" eaLnBrk="1" fontAlgn="auto" latinLnBrk="0" hangingPunct="1">
              <a:lnSpc>
                <a:spcPct val="100000"/>
              </a:lnSpc>
              <a:spcBef>
                <a:spcPts val="600"/>
              </a:spcBef>
              <a:spcAft>
                <a:spcPts val="0"/>
              </a:spcAft>
              <a:buClrTx/>
              <a:buSzTx/>
              <a:buFontTx/>
              <a:buChar char="-"/>
              <a:tabLst/>
              <a:defRPr/>
            </a:pPr>
            <a:endParaRPr lang="cs-CZ" sz="1100" kern="1200" dirty="0">
              <a:solidFill>
                <a:schemeClr val="tx1"/>
              </a:solidFill>
              <a:effectLst/>
              <a:latin typeface="Cambria" panose="02040503050406030204" pitchFamily="18" charset="0"/>
              <a:ea typeface="Cambria" panose="02040503050406030204" pitchFamily="18" charset="0"/>
              <a:cs typeface="Calibri" panose="020F0502020204030204" pitchFamily="34" charset="0"/>
            </a:endParaRPr>
          </a:p>
          <a:p>
            <a:pPr marL="171450" marR="0" lvl="0" indent="-171450" algn="just" defTabSz="914400" rtl="0" eaLnBrk="1" fontAlgn="auto" latinLnBrk="0" hangingPunct="1">
              <a:lnSpc>
                <a:spcPct val="100000"/>
              </a:lnSpc>
              <a:spcBef>
                <a:spcPts val="600"/>
              </a:spcBef>
              <a:spcAft>
                <a:spcPts val="0"/>
              </a:spcAft>
              <a:buClrTx/>
              <a:buSzTx/>
              <a:buFontTx/>
              <a:buChar char="-"/>
              <a:tabLst/>
              <a:defRPr/>
            </a:pPr>
            <a:r>
              <a:rPr lang="cs-CZ" sz="1100" kern="1200" dirty="0">
                <a:solidFill>
                  <a:schemeClr val="tx1"/>
                </a:solidFill>
                <a:effectLst/>
                <a:latin typeface="Cambria" panose="02040503050406030204" pitchFamily="18" charset="0"/>
                <a:ea typeface="Cambria" panose="02040503050406030204" pitchFamily="18" charset="0"/>
                <a:cs typeface="Calibri" panose="020F0502020204030204" pitchFamily="34" charset="0"/>
              </a:rPr>
              <a:t>v ministerstvu „ministerský“ </a:t>
            </a:r>
          </a:p>
          <a:p>
            <a:pPr marL="171450" marR="0" lvl="0" indent="-171450" algn="just" defTabSz="914400" rtl="0" eaLnBrk="1" fontAlgn="auto" latinLnBrk="0" hangingPunct="1">
              <a:lnSpc>
                <a:spcPct val="100000"/>
              </a:lnSpc>
              <a:spcBef>
                <a:spcPts val="600"/>
              </a:spcBef>
              <a:spcAft>
                <a:spcPts val="0"/>
              </a:spcAft>
              <a:buClrTx/>
              <a:buSzTx/>
              <a:buFontTx/>
              <a:buChar char="-"/>
              <a:tabLst/>
              <a:defRPr/>
            </a:pPr>
            <a:r>
              <a:rPr lang="cs-CZ" sz="1100" kern="1200" dirty="0">
                <a:solidFill>
                  <a:schemeClr val="tx1"/>
                </a:solidFill>
                <a:effectLst/>
                <a:latin typeface="Cambria" panose="02040503050406030204" pitchFamily="18" charset="0"/>
                <a:ea typeface="Cambria" panose="02040503050406030204" pitchFamily="18" charset="0"/>
                <a:cs typeface="Calibri" panose="020F0502020204030204" pitchFamily="34" charset="0"/>
              </a:rPr>
              <a:t>v Úřadu vlády „vládní“</a:t>
            </a:r>
          </a:p>
          <a:p>
            <a:pPr marL="171450" marR="0" lvl="0" indent="-171450" algn="just" defTabSz="914400" rtl="0" eaLnBrk="1" fontAlgn="auto" latinLnBrk="0" hangingPunct="1">
              <a:lnSpc>
                <a:spcPct val="100000"/>
              </a:lnSpc>
              <a:spcBef>
                <a:spcPts val="600"/>
              </a:spcBef>
              <a:spcAft>
                <a:spcPts val="0"/>
              </a:spcAft>
              <a:buClrTx/>
              <a:buSzTx/>
              <a:buFontTx/>
              <a:buChar char="-"/>
              <a:tabLst/>
              <a:defRPr/>
            </a:pPr>
            <a:endParaRPr lang="cs-CZ" sz="1100" kern="1200" dirty="0">
              <a:solidFill>
                <a:schemeClr val="tx1"/>
              </a:solidFill>
              <a:effectLst/>
              <a:latin typeface="Cambria" panose="02040503050406030204" pitchFamily="18" charset="0"/>
              <a:ea typeface="Cambria" panose="02040503050406030204" pitchFamily="18" charset="0"/>
              <a:cs typeface="Calibri" panose="020F0502020204030204" pitchFamily="34" charset="0"/>
            </a:endParaRPr>
          </a:p>
          <a:p>
            <a:pPr marL="171450" marR="0" lvl="0" indent="-171450" algn="just" defTabSz="914400" rtl="0" eaLnBrk="1" fontAlgn="auto" latinLnBrk="0" hangingPunct="1">
              <a:lnSpc>
                <a:spcPct val="100000"/>
              </a:lnSpc>
              <a:spcBef>
                <a:spcPts val="600"/>
              </a:spcBef>
              <a:spcAft>
                <a:spcPts val="0"/>
              </a:spcAft>
              <a:buClrTx/>
              <a:buSzTx/>
              <a:buFontTx/>
              <a:buChar char="-"/>
              <a:tabLst/>
              <a:defRPr/>
            </a:pPr>
            <a:r>
              <a:rPr lang="cs-CZ" sz="1100" kern="1200" dirty="0">
                <a:solidFill>
                  <a:schemeClr val="tx1"/>
                </a:solidFill>
                <a:effectLst/>
                <a:latin typeface="Cambria" panose="02040503050406030204" pitchFamily="18" charset="0"/>
                <a:ea typeface="Cambria" panose="02040503050406030204" pitchFamily="18" charset="0"/>
                <a:cs typeface="Calibri" panose="020F0502020204030204" pitchFamily="34" charset="0"/>
              </a:rPr>
              <a:t>přiznává a odebírá služební orgán na návrh bezprostředně nadřízeného představeného</a:t>
            </a:r>
          </a:p>
          <a:p>
            <a:pPr marL="171450" marR="0" lvl="0" indent="-171450" algn="just" defTabSz="914400" rtl="0" eaLnBrk="1" fontAlgn="auto" latinLnBrk="0" hangingPunct="1">
              <a:lnSpc>
                <a:spcPct val="100000"/>
              </a:lnSpc>
              <a:spcBef>
                <a:spcPts val="600"/>
              </a:spcBef>
              <a:spcAft>
                <a:spcPts val="0"/>
              </a:spcAft>
              <a:buClrTx/>
              <a:buSzTx/>
              <a:buFontTx/>
              <a:buChar char="-"/>
              <a:tabLst/>
              <a:defRPr/>
            </a:pPr>
            <a:endParaRPr lang="cs-CZ" sz="1100" kern="1200" dirty="0">
              <a:solidFill>
                <a:schemeClr val="tx1"/>
              </a:solidFill>
              <a:effectLst/>
              <a:latin typeface="Cambria" panose="02040503050406030204" pitchFamily="18" charset="0"/>
              <a:ea typeface="Cambria" panose="02040503050406030204" pitchFamily="18" charset="0"/>
              <a:cs typeface="Calibri" panose="020F0502020204030204" pitchFamily="34" charset="0"/>
            </a:endParaRPr>
          </a:p>
          <a:p>
            <a:pPr marL="171450" marR="0" lvl="0" indent="-171450" algn="just" defTabSz="914400" rtl="0" eaLnBrk="1" fontAlgn="auto" latinLnBrk="0" hangingPunct="1">
              <a:lnSpc>
                <a:spcPct val="100000"/>
              </a:lnSpc>
              <a:spcBef>
                <a:spcPts val="600"/>
              </a:spcBef>
              <a:spcAft>
                <a:spcPts val="0"/>
              </a:spcAft>
              <a:buClrTx/>
              <a:buSzTx/>
              <a:buFontTx/>
              <a:buChar char="-"/>
              <a:tabLst/>
              <a:defRPr/>
            </a:pPr>
            <a:r>
              <a:rPr lang="cs-CZ" sz="1100" kern="1200" dirty="0">
                <a:solidFill>
                  <a:schemeClr val="tx1"/>
                </a:solidFill>
                <a:effectLst/>
                <a:latin typeface="Cambria" panose="02040503050406030204" pitchFamily="18" charset="0"/>
                <a:ea typeface="Cambria" panose="02040503050406030204" pitchFamily="18" charset="0"/>
                <a:cs typeface="Calibri" panose="020F0502020204030204" pitchFamily="34" charset="0"/>
              </a:rPr>
              <a:t>kariérní řád vydaný služebním předpisem NST</a:t>
            </a:r>
          </a:p>
          <a:p>
            <a:pPr marL="628650" marR="0" lvl="1" indent="-171450" algn="just" defTabSz="914400" rtl="0" eaLnBrk="1" fontAlgn="auto" latinLnBrk="0" hangingPunct="1">
              <a:lnSpc>
                <a:spcPct val="100000"/>
              </a:lnSpc>
              <a:spcBef>
                <a:spcPts val="600"/>
              </a:spcBef>
              <a:spcAft>
                <a:spcPts val="0"/>
              </a:spcAft>
              <a:buClrTx/>
              <a:buSzTx/>
              <a:buFontTx/>
              <a:buChar char="-"/>
              <a:tabLst/>
              <a:defRPr/>
            </a:pPr>
            <a:endParaRPr lang="cs-CZ" sz="1100" kern="1200" dirty="0">
              <a:solidFill>
                <a:schemeClr val="tx1"/>
              </a:solidFill>
              <a:effectLst/>
              <a:latin typeface="Cambria" panose="02040503050406030204" pitchFamily="18" charset="0"/>
              <a:ea typeface="Cambria" panose="02040503050406030204" pitchFamily="18" charset="0"/>
              <a:cs typeface="Calibri" panose="020F0502020204030204" pitchFamily="34" charset="0"/>
            </a:endParaRPr>
          </a:p>
          <a:p>
            <a:pPr marL="628650" marR="0" lvl="1" indent="-171450" algn="just" defTabSz="914400" rtl="0" eaLnBrk="1" fontAlgn="auto" latinLnBrk="0" hangingPunct="1">
              <a:lnSpc>
                <a:spcPct val="100000"/>
              </a:lnSpc>
              <a:spcBef>
                <a:spcPts val="600"/>
              </a:spcBef>
              <a:spcAft>
                <a:spcPts val="0"/>
              </a:spcAft>
              <a:buClrTx/>
              <a:buSzTx/>
              <a:buFontTx/>
              <a:buChar char="-"/>
              <a:tabLst/>
              <a:defRPr/>
            </a:pPr>
            <a:endParaRPr lang="cs-CZ" sz="1100" kern="1200" dirty="0">
              <a:solidFill>
                <a:schemeClr val="tx1"/>
              </a:solidFill>
              <a:effectLst/>
              <a:latin typeface="Cambria" panose="02040503050406030204" pitchFamily="18" charset="0"/>
              <a:ea typeface="Cambria" panose="02040503050406030204" pitchFamily="18" charset="0"/>
              <a:cs typeface="Calibri" panose="020F0502020204030204" pitchFamily="34" charset="0"/>
            </a:endParaRPr>
          </a:p>
          <a:p>
            <a:pPr marL="171450" marR="0" lvl="0" indent="-171450" algn="just" defTabSz="914400" rtl="0" eaLnBrk="1" fontAlgn="auto" latinLnBrk="0" hangingPunct="1">
              <a:lnSpc>
                <a:spcPct val="100000"/>
              </a:lnSpc>
              <a:spcBef>
                <a:spcPts val="600"/>
              </a:spcBef>
              <a:spcAft>
                <a:spcPts val="0"/>
              </a:spcAft>
              <a:buClrTx/>
              <a:buSzTx/>
              <a:buFontTx/>
              <a:buChar char="-"/>
              <a:tabLst/>
              <a:defRPr/>
            </a:pPr>
            <a:endParaRPr lang="cs-CZ" sz="1100" dirty="0">
              <a:latin typeface="Cambria" panose="02040503050406030204" pitchFamily="18" charset="0"/>
              <a:ea typeface="Cambria" panose="02040503050406030204" pitchFamily="18" charset="0"/>
            </a:endParaRPr>
          </a:p>
        </p:txBody>
      </p:sp>
      <p:sp>
        <p:nvSpPr>
          <p:cNvPr id="4" name="Zástupný symbol pro číslo snímku 3"/>
          <p:cNvSpPr>
            <a:spLocks noGrp="1"/>
          </p:cNvSpPr>
          <p:nvPr>
            <p:ph type="sldNum" sz="quarter" idx="5"/>
          </p:nvPr>
        </p:nvSpPr>
        <p:spPr/>
        <p:txBody>
          <a:bodyPr/>
          <a:lstStyle/>
          <a:p>
            <a:fld id="{B13E58D6-9A2F-4E34-8A60-61E6B06FD5A7}" type="slidenum">
              <a:rPr lang="cs-CZ" smtClean="0"/>
              <a:t>2</a:t>
            </a:fld>
            <a:endParaRPr lang="cs-CZ"/>
          </a:p>
        </p:txBody>
      </p:sp>
    </p:spTree>
    <p:extLst>
      <p:ext uri="{BB962C8B-B14F-4D97-AF65-F5344CB8AC3E}">
        <p14:creationId xmlns:p14="http://schemas.microsoft.com/office/powerpoint/2010/main" val="113816955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58775" y="395288"/>
            <a:ext cx="6122988" cy="3444875"/>
          </a:xfrm>
        </p:spPr>
      </p:sp>
      <p:sp>
        <p:nvSpPr>
          <p:cNvPr id="3" name="Zástupný symbol pro poznámky 2"/>
          <p:cNvSpPr>
            <a:spLocks noGrp="1"/>
          </p:cNvSpPr>
          <p:nvPr>
            <p:ph type="body" idx="1"/>
          </p:nvPr>
        </p:nvSpPr>
        <p:spPr>
          <a:xfrm>
            <a:off x="360000" y="3960000"/>
            <a:ext cx="6120000" cy="5661059"/>
          </a:xfrm>
        </p:spPr>
        <p:txBody>
          <a:bodyPr lIns="72000"/>
          <a:lstStyle/>
          <a:p>
            <a:pPr marL="171450" marR="0" lvl="0" indent="-171450" algn="just" defTabSz="914400" rtl="0" eaLnBrk="1" fontAlgn="auto" latinLnBrk="0" hangingPunct="1">
              <a:lnSpc>
                <a:spcPct val="100000"/>
              </a:lnSpc>
              <a:spcBef>
                <a:spcPts val="600"/>
              </a:spcBef>
              <a:spcAft>
                <a:spcPts val="0"/>
              </a:spcAft>
              <a:buClrTx/>
              <a:buSzTx/>
              <a:buFontTx/>
              <a:buChar char="-"/>
              <a:tabLst/>
              <a:defRPr/>
            </a:pPr>
            <a:r>
              <a:rPr lang="cs-CZ" sz="1100" dirty="0">
                <a:latin typeface="Cambria" panose="02040503050406030204" pitchFamily="18" charset="0"/>
                <a:ea typeface="Cambria" panose="02040503050406030204" pitchFamily="18" charset="0"/>
              </a:rPr>
              <a:t>uvolněný zástupce i v ÚSÚ u ŘS a ŘO</a:t>
            </a:r>
          </a:p>
          <a:p>
            <a:pPr marL="171450" marR="0" lvl="0" indent="-171450" algn="just" defTabSz="914400" rtl="0" eaLnBrk="1" fontAlgn="auto" latinLnBrk="0" hangingPunct="1">
              <a:lnSpc>
                <a:spcPct val="100000"/>
              </a:lnSpc>
              <a:spcBef>
                <a:spcPts val="600"/>
              </a:spcBef>
              <a:spcAft>
                <a:spcPts val="0"/>
              </a:spcAft>
              <a:buClrTx/>
              <a:buSzTx/>
              <a:buFontTx/>
              <a:buChar char="-"/>
              <a:tabLst/>
              <a:defRPr/>
            </a:pPr>
            <a:r>
              <a:rPr lang="cs-CZ" sz="1100" dirty="0">
                <a:latin typeface="Cambria" panose="02040503050406030204" pitchFamily="18" charset="0"/>
                <a:ea typeface="Cambria" panose="02040503050406030204" pitchFamily="18" charset="0"/>
              </a:rPr>
              <a:t>§ 66 jen když není přítomen ani představený ani zástupce podle § 9a</a:t>
            </a:r>
          </a:p>
          <a:p>
            <a:pPr marL="171450" marR="0" lvl="0" indent="-171450" algn="just" defTabSz="914400" rtl="0" eaLnBrk="1" fontAlgn="auto" latinLnBrk="0" hangingPunct="1">
              <a:lnSpc>
                <a:spcPct val="100000"/>
              </a:lnSpc>
              <a:spcBef>
                <a:spcPts val="600"/>
              </a:spcBef>
              <a:spcAft>
                <a:spcPts val="0"/>
              </a:spcAft>
              <a:buClrTx/>
              <a:buSzTx/>
              <a:buFontTx/>
              <a:buChar char="-"/>
              <a:tabLst/>
              <a:defRPr/>
            </a:pPr>
            <a:r>
              <a:rPr lang="cs-CZ" sz="1100" dirty="0">
                <a:latin typeface="Cambria" panose="02040503050406030204" pitchFamily="18" charset="0"/>
                <a:ea typeface="Cambria" panose="02040503050406030204" pitchFamily="18" charset="0"/>
              </a:rPr>
              <a:t>pravidla ve služebním předpisu služebního orgánu</a:t>
            </a:r>
          </a:p>
          <a:p>
            <a:pPr marL="628650" marR="0" lvl="1" indent="-171450" algn="just" defTabSz="914400" rtl="0" eaLnBrk="1" fontAlgn="auto" latinLnBrk="0" hangingPunct="1">
              <a:lnSpc>
                <a:spcPct val="100000"/>
              </a:lnSpc>
              <a:spcBef>
                <a:spcPts val="600"/>
              </a:spcBef>
              <a:spcAft>
                <a:spcPts val="0"/>
              </a:spcAft>
              <a:buClrTx/>
              <a:buSzTx/>
              <a:buFontTx/>
              <a:buChar char="-"/>
              <a:tabLst/>
              <a:defRPr/>
            </a:pPr>
            <a:r>
              <a:rPr lang="cs-CZ" sz="1100" dirty="0">
                <a:latin typeface="Cambria" panose="02040503050406030204" pitchFamily="18" charset="0"/>
                <a:ea typeface="Cambria" panose="02040503050406030204" pitchFamily="18" charset="0"/>
              </a:rPr>
              <a:t>ve služebním předpisu stanoví služební orgán oprávnění/povinnost určit si v určitém útvaru zástupce </a:t>
            </a:r>
          </a:p>
          <a:p>
            <a:pPr marL="628650" marR="0" lvl="1" indent="-171450" algn="just" defTabSz="914400" rtl="0" eaLnBrk="1" fontAlgn="auto" latinLnBrk="0" hangingPunct="1">
              <a:lnSpc>
                <a:spcPct val="100000"/>
              </a:lnSpc>
              <a:spcBef>
                <a:spcPts val="600"/>
              </a:spcBef>
              <a:spcAft>
                <a:spcPts val="0"/>
              </a:spcAft>
              <a:buClrTx/>
              <a:buSzTx/>
              <a:buFontTx/>
              <a:buChar char="-"/>
              <a:tabLst/>
              <a:defRPr/>
            </a:pPr>
            <a:r>
              <a:rPr lang="cs-CZ" sz="1100" dirty="0">
                <a:effectLst/>
                <a:latin typeface="Cambria" panose="02040503050406030204" pitchFamily="18" charset="0"/>
                <a:ea typeface="Cambria" panose="02040503050406030204" pitchFamily="18" charset="0"/>
                <a:cs typeface="Calibri" panose="020F0502020204030204" pitchFamily="34" charset="0"/>
              </a:rPr>
              <a:t>stanoví-li služební orgán služebním předpisem pravidla pro určování zástupců, a následně některý představený určí svého zástupce v rozporu s tímto služebním předpisem, poruší tím povinnost vyplývající mu ze služebního předpisu, a tedy služební kázeň</a:t>
            </a:r>
          </a:p>
          <a:p>
            <a:pPr marL="628650" marR="0" lvl="1" indent="-171450" algn="just" defTabSz="914400" rtl="0" eaLnBrk="1" fontAlgn="auto" latinLnBrk="0" hangingPunct="1">
              <a:lnSpc>
                <a:spcPct val="100000"/>
              </a:lnSpc>
              <a:spcBef>
                <a:spcPts val="600"/>
              </a:spcBef>
              <a:spcAft>
                <a:spcPts val="0"/>
              </a:spcAft>
              <a:buClrTx/>
              <a:buSzTx/>
              <a:buFontTx/>
              <a:buChar char="-"/>
              <a:tabLst/>
              <a:defRPr/>
            </a:pPr>
            <a:r>
              <a:rPr lang="cs-CZ" sz="1100" dirty="0">
                <a:effectLst/>
                <a:latin typeface="Cambria" panose="02040503050406030204" pitchFamily="18" charset="0"/>
                <a:ea typeface="Cambria" panose="02040503050406030204" pitchFamily="18" charset="0"/>
                <a:cs typeface="Calibri" panose="020F0502020204030204" pitchFamily="34" charset="0"/>
              </a:rPr>
              <a:t>stanoví-li služební orgán služebním předpisem pravidla pro určování zástupců, a následně některý představený svého zástupce v rozporu s tímto služebním předpisem neurčí, ač by jej podle služebního předpisu určit měl, poruší tím povinnost vyplývající mu ze služebního předpisu, a tedy služební kázeň </a:t>
            </a:r>
          </a:p>
          <a:p>
            <a:pPr marL="628650" marR="0" lvl="1" indent="-171450" algn="just" defTabSz="914400" rtl="0" eaLnBrk="1" fontAlgn="auto" latinLnBrk="0" hangingPunct="1">
              <a:lnSpc>
                <a:spcPct val="100000"/>
              </a:lnSpc>
              <a:spcBef>
                <a:spcPts val="600"/>
              </a:spcBef>
              <a:spcAft>
                <a:spcPts val="0"/>
              </a:spcAft>
              <a:buClrTx/>
              <a:buSzTx/>
              <a:buFontTx/>
              <a:buChar char="-"/>
              <a:tabLst/>
              <a:defRPr/>
            </a:pPr>
            <a:r>
              <a:rPr lang="cs-CZ" sz="1100" dirty="0">
                <a:effectLst/>
                <a:latin typeface="Cambria" panose="02040503050406030204" pitchFamily="18" charset="0"/>
                <a:ea typeface="Cambria" panose="02040503050406030204" pitchFamily="18" charset="0"/>
                <a:cs typeface="Calibri" panose="020F0502020204030204" pitchFamily="34" charset="0"/>
              </a:rPr>
              <a:t>zástupce by nebyl oprávněn určit služební orgán ani vyšší představený (služební orgán nebo vyšší představený by ale mohl uložit představenému, aby zástupce bezodkladně určil)</a:t>
            </a:r>
            <a:endParaRPr lang="cs-CZ" sz="1100" dirty="0">
              <a:effectLst/>
              <a:latin typeface="Cambria" panose="02040503050406030204" pitchFamily="18" charset="0"/>
              <a:ea typeface="Cambria" panose="02040503050406030204" pitchFamily="18" charset="0"/>
            </a:endParaRPr>
          </a:p>
          <a:p>
            <a:pPr marL="171450" indent="-171450" algn="just">
              <a:lnSpc>
                <a:spcPct val="100000"/>
              </a:lnSpc>
              <a:spcBef>
                <a:spcPts val="600"/>
              </a:spcBef>
              <a:spcAft>
                <a:spcPts val="0"/>
              </a:spcAft>
              <a:buFontTx/>
              <a:buChar char="-"/>
            </a:pPr>
            <a:r>
              <a:rPr lang="cs-CZ" sz="1100" dirty="0">
                <a:latin typeface="Cambria" panose="02040503050406030204" pitchFamily="18" charset="0"/>
                <a:ea typeface="Cambria" panose="02040503050406030204" pitchFamily="18" charset="0"/>
              </a:rPr>
              <a:t>určení se souhlasem služebního orgánu, pokud je povinnost mít souhlas stanovena služebním předpisem</a:t>
            </a:r>
          </a:p>
          <a:p>
            <a:pPr marL="628650" lvl="1" indent="-171450" algn="just">
              <a:lnSpc>
                <a:spcPct val="100000"/>
              </a:lnSpc>
              <a:spcBef>
                <a:spcPts val="600"/>
              </a:spcBef>
              <a:spcAft>
                <a:spcPts val="0"/>
              </a:spcAft>
              <a:buFontTx/>
              <a:buChar char="-"/>
            </a:pPr>
            <a:r>
              <a:rPr lang="cs-CZ" sz="1100" dirty="0">
                <a:effectLst/>
                <a:latin typeface="Cambria" panose="02040503050406030204" pitchFamily="18" charset="0"/>
                <a:ea typeface="Cambria" panose="02040503050406030204" pitchFamily="18" charset="0"/>
                <a:cs typeface="Calibri" panose="020F0502020204030204" pitchFamily="34" charset="0"/>
              </a:rPr>
              <a:t>souhlas služebního orgánu představuje určitou pojistku, aby nebyl určen státní zaměstnanec, jehož schopnosti, dovednosti a zkušenosti neodpovídají nárokům na výkon služby zástupce</a:t>
            </a:r>
            <a:endParaRPr lang="cs-CZ" sz="1100" dirty="0">
              <a:latin typeface="Cambria" panose="02040503050406030204" pitchFamily="18" charset="0"/>
              <a:ea typeface="Cambria" panose="02040503050406030204" pitchFamily="18" charset="0"/>
            </a:endParaRPr>
          </a:p>
          <a:p>
            <a:pPr marL="171450" lvl="0" indent="-171450" algn="just">
              <a:lnSpc>
                <a:spcPct val="100000"/>
              </a:lnSpc>
              <a:spcBef>
                <a:spcPts val="600"/>
              </a:spcBef>
              <a:spcAft>
                <a:spcPts val="0"/>
              </a:spcAft>
              <a:buFontTx/>
              <a:buChar char="-"/>
            </a:pPr>
            <a:r>
              <a:rPr lang="cs-CZ" sz="1100" dirty="0">
                <a:latin typeface="Cambria" panose="02040503050406030204" pitchFamily="18" charset="0"/>
                <a:ea typeface="Cambria" panose="02040503050406030204" pitchFamily="18" charset="0"/>
              </a:rPr>
              <a:t>zastupování za přítomnosti představeného – bez vlivu na platovou třídu</a:t>
            </a:r>
          </a:p>
          <a:p>
            <a:pPr marL="171450" lvl="0" indent="-171450" algn="just">
              <a:lnSpc>
                <a:spcPct val="100000"/>
              </a:lnSpc>
              <a:spcBef>
                <a:spcPts val="600"/>
              </a:spcBef>
              <a:spcAft>
                <a:spcPts val="0"/>
              </a:spcAft>
              <a:buFontTx/>
              <a:buChar char="-"/>
            </a:pPr>
            <a:r>
              <a:rPr lang="cs-CZ" sz="1100" dirty="0">
                <a:latin typeface="Cambria" panose="02040503050406030204" pitchFamily="18" charset="0"/>
                <a:ea typeface="Cambria" panose="02040503050406030204" pitchFamily="18" charset="0"/>
              </a:rPr>
              <a:t>zastupování za nepřítomnosti představeného (po dobu delší než 4 týdny) – obdobně jako § 66 </a:t>
            </a:r>
          </a:p>
          <a:p>
            <a:pPr marL="171450" marR="0" lvl="0" indent="-171450" algn="just" defTabSz="914400" rtl="0" eaLnBrk="1" fontAlgn="auto" latinLnBrk="0" hangingPunct="1">
              <a:lnSpc>
                <a:spcPct val="100000"/>
              </a:lnSpc>
              <a:spcBef>
                <a:spcPts val="600"/>
              </a:spcBef>
              <a:spcAft>
                <a:spcPts val="0"/>
              </a:spcAft>
              <a:buClrTx/>
              <a:buSzTx/>
              <a:buFontTx/>
              <a:buChar char="-"/>
              <a:tabLst/>
              <a:defRPr/>
            </a:pPr>
            <a:r>
              <a:rPr lang="cs-CZ" sz="1100" dirty="0">
                <a:latin typeface="Cambria" panose="02040503050406030204" pitchFamily="18" charset="0"/>
                <a:ea typeface="Cambria" panose="02040503050406030204" pitchFamily="18" charset="0"/>
              </a:rPr>
              <a:t>zrušení zastupování představeným nebo služebním orgánem</a:t>
            </a:r>
          </a:p>
          <a:p>
            <a:pPr marL="171450" marR="0" lvl="0" indent="-171450" algn="just" defTabSz="914400" rtl="0" eaLnBrk="1" fontAlgn="auto" latinLnBrk="0" hangingPunct="1">
              <a:lnSpc>
                <a:spcPct val="100000"/>
              </a:lnSpc>
              <a:spcBef>
                <a:spcPts val="600"/>
              </a:spcBef>
              <a:spcAft>
                <a:spcPts val="0"/>
              </a:spcAft>
              <a:buClrTx/>
              <a:buSzTx/>
              <a:buFontTx/>
              <a:buChar char="-"/>
              <a:tabLst/>
              <a:defRPr/>
            </a:pPr>
            <a:endParaRPr lang="cs-CZ" sz="1100" kern="1200" dirty="0">
              <a:solidFill>
                <a:schemeClr val="tx1"/>
              </a:solidFill>
              <a:effectLst/>
              <a:latin typeface="Cambria" panose="02040503050406030204" pitchFamily="18" charset="0"/>
              <a:ea typeface="Cambria" panose="02040503050406030204" pitchFamily="18" charset="0"/>
              <a:cs typeface="Times New Roman" panose="02020603050405020304" pitchFamily="18" charset="0"/>
            </a:endParaRPr>
          </a:p>
          <a:p>
            <a:pPr marL="171450" marR="0" lvl="0" indent="-171450" algn="just" defTabSz="914400" rtl="0" eaLnBrk="1" fontAlgn="auto" latinLnBrk="0" hangingPunct="1">
              <a:lnSpc>
                <a:spcPct val="100000"/>
              </a:lnSpc>
              <a:spcBef>
                <a:spcPts val="600"/>
              </a:spcBef>
              <a:spcAft>
                <a:spcPts val="0"/>
              </a:spcAft>
              <a:buClrTx/>
              <a:buSzTx/>
              <a:buFontTx/>
              <a:buChar char="-"/>
              <a:tabLst/>
              <a:defRPr/>
            </a:pPr>
            <a:r>
              <a:rPr lang="cs-CZ" sz="1100" kern="1200" dirty="0">
                <a:solidFill>
                  <a:schemeClr val="tx1"/>
                </a:solidFill>
                <a:effectLst/>
                <a:latin typeface="Cambria" panose="02040503050406030204" pitchFamily="18" charset="0"/>
                <a:ea typeface="Cambria" panose="02040503050406030204" pitchFamily="18" charset="0"/>
                <a:cs typeface="Times New Roman" panose="02020603050405020304" pitchFamily="18" charset="0"/>
              </a:rPr>
              <a:t>úprava zástupců služebních orgánů v § 14 a 15</a:t>
            </a:r>
          </a:p>
          <a:p>
            <a:pPr marL="628650" marR="0" lvl="1" indent="-171450" algn="just" defTabSz="914400" rtl="0" eaLnBrk="1" fontAlgn="auto" latinLnBrk="0" hangingPunct="1">
              <a:lnSpc>
                <a:spcPct val="100000"/>
              </a:lnSpc>
              <a:spcBef>
                <a:spcPts val="600"/>
              </a:spcBef>
              <a:spcAft>
                <a:spcPts val="0"/>
              </a:spcAft>
              <a:buClrTx/>
              <a:buSzTx/>
              <a:buFontTx/>
              <a:buChar char="-"/>
              <a:tabLst/>
              <a:defRPr/>
            </a:pPr>
            <a:r>
              <a:rPr lang="cs-CZ" sz="1100" kern="1200" dirty="0">
                <a:solidFill>
                  <a:schemeClr val="tx1"/>
                </a:solidFill>
                <a:effectLst/>
                <a:latin typeface="Cambria" panose="02040503050406030204" pitchFamily="18" charset="0"/>
                <a:ea typeface="Cambria" panose="02040503050406030204" pitchFamily="18" charset="0"/>
                <a:cs typeface="Times New Roman" panose="02020603050405020304" pitchFamily="18" charset="0"/>
              </a:rPr>
              <a:t>služební orgán může určit svého zástupce pro zastupování ve všech věcech (odstranění výjimky pro 4 věci – přijetí, jmenování, odvolání, skončení)</a:t>
            </a:r>
          </a:p>
          <a:p>
            <a:pPr marL="628650" marR="0" lvl="1" indent="-171450" algn="just" defTabSz="914400" rtl="0" eaLnBrk="1" fontAlgn="auto" latinLnBrk="0" hangingPunct="1">
              <a:lnSpc>
                <a:spcPct val="100000"/>
              </a:lnSpc>
              <a:spcBef>
                <a:spcPts val="600"/>
              </a:spcBef>
              <a:spcAft>
                <a:spcPts val="0"/>
              </a:spcAft>
              <a:buClrTx/>
              <a:buSzTx/>
              <a:buFontTx/>
              <a:buChar char="-"/>
              <a:tabLst/>
              <a:defRPr/>
            </a:pPr>
            <a:r>
              <a:rPr lang="cs-CZ" sz="1100" kern="1200" dirty="0">
                <a:solidFill>
                  <a:schemeClr val="tx1"/>
                </a:solidFill>
                <a:effectLst/>
                <a:latin typeface="Cambria" panose="02040503050406030204" pitchFamily="18" charset="0"/>
                <a:ea typeface="Cambria" panose="02040503050406030204" pitchFamily="18" charset="0"/>
                <a:cs typeface="Times New Roman" panose="02020603050405020304" pitchFamily="18" charset="0"/>
              </a:rPr>
              <a:t>zástupce zastupuje služební orgán za jeho nepřítomnosti (odstranění výjimky pro 4 věci – přijetí, jmenování, odvolání, skončení)</a:t>
            </a:r>
          </a:p>
          <a:p>
            <a:pPr marL="628650" marR="0" lvl="1" indent="-171450" algn="just" defTabSz="914400" rtl="0" eaLnBrk="1" fontAlgn="auto" latinLnBrk="0" hangingPunct="1">
              <a:lnSpc>
                <a:spcPct val="100000"/>
              </a:lnSpc>
              <a:spcBef>
                <a:spcPts val="600"/>
              </a:spcBef>
              <a:spcAft>
                <a:spcPts val="0"/>
              </a:spcAft>
              <a:buClrTx/>
              <a:buSzTx/>
              <a:buFontTx/>
              <a:buChar char="-"/>
              <a:tabLst/>
              <a:defRPr/>
            </a:pPr>
            <a:endParaRPr lang="cs-CZ" sz="1100" kern="1200" dirty="0">
              <a:solidFill>
                <a:schemeClr val="tx1"/>
              </a:solidFill>
              <a:effectLst/>
              <a:latin typeface="Cambria" panose="02040503050406030204" pitchFamily="18" charset="0"/>
              <a:ea typeface="Cambria" panose="02040503050406030204" pitchFamily="18" charset="0"/>
              <a:cs typeface="Times New Roman" panose="02020603050405020304" pitchFamily="18" charset="0"/>
            </a:endParaRPr>
          </a:p>
        </p:txBody>
      </p:sp>
      <p:sp>
        <p:nvSpPr>
          <p:cNvPr id="4" name="Zástupný symbol pro číslo snímku 3"/>
          <p:cNvSpPr>
            <a:spLocks noGrp="1"/>
          </p:cNvSpPr>
          <p:nvPr>
            <p:ph type="sldNum" sz="quarter" idx="5"/>
          </p:nvPr>
        </p:nvSpPr>
        <p:spPr/>
        <p:txBody>
          <a:bodyPr/>
          <a:lstStyle/>
          <a:p>
            <a:fld id="{B13E58D6-9A2F-4E34-8A60-61E6B06FD5A7}" type="slidenum">
              <a:rPr lang="cs-CZ" smtClean="0"/>
              <a:t>3</a:t>
            </a:fld>
            <a:endParaRPr lang="cs-CZ"/>
          </a:p>
        </p:txBody>
      </p:sp>
    </p:spTree>
    <p:extLst>
      <p:ext uri="{BB962C8B-B14F-4D97-AF65-F5344CB8AC3E}">
        <p14:creationId xmlns:p14="http://schemas.microsoft.com/office/powerpoint/2010/main" val="322462661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58775" y="395288"/>
            <a:ext cx="6122988" cy="3444875"/>
          </a:xfrm>
        </p:spPr>
      </p:sp>
      <p:sp>
        <p:nvSpPr>
          <p:cNvPr id="3" name="Zástupný symbol pro poznámky 2"/>
          <p:cNvSpPr>
            <a:spLocks noGrp="1"/>
          </p:cNvSpPr>
          <p:nvPr>
            <p:ph type="body" idx="1"/>
          </p:nvPr>
        </p:nvSpPr>
        <p:spPr>
          <a:xfrm>
            <a:off x="360000" y="3960000"/>
            <a:ext cx="6120000" cy="5661059"/>
          </a:xfrm>
        </p:spPr>
        <p:txBody>
          <a:bodyPr lIns="72000"/>
          <a:lstStyle/>
          <a:p>
            <a:pPr marL="171450" marR="0" lvl="0" indent="-171450" algn="just" defTabSz="914400" rtl="0" eaLnBrk="1" fontAlgn="auto" latinLnBrk="0" hangingPunct="1">
              <a:lnSpc>
                <a:spcPct val="100000"/>
              </a:lnSpc>
              <a:spcBef>
                <a:spcPts val="600"/>
              </a:spcBef>
              <a:spcAft>
                <a:spcPts val="0"/>
              </a:spcAft>
              <a:buClrTx/>
              <a:buSzTx/>
              <a:buFontTx/>
              <a:buChar char="-"/>
              <a:tabLst/>
              <a:defRPr/>
            </a:pPr>
            <a:r>
              <a:rPr lang="cs-CZ" sz="1100" b="0" dirty="0">
                <a:solidFill>
                  <a:srgbClr val="FFFFFF"/>
                </a:solidFill>
                <a:effectLst/>
                <a:latin typeface="Cambria" panose="02040503050406030204" pitchFamily="18" charset="0"/>
                <a:ea typeface="Cambria" panose="02040503050406030204" pitchFamily="18" charset="0"/>
                <a:cs typeface="Times New Roman" panose="02020603050405020304" pitchFamily="18" charset="0"/>
              </a:rPr>
              <a:t>úprava závaznosti služebních předpisů nejvyššího státního tajemníka i pro tzv. nezávislé regulátory</a:t>
            </a:r>
          </a:p>
          <a:p>
            <a:pPr marL="171450" marR="0" lvl="0" indent="-171450" algn="just" defTabSz="914400" rtl="0" eaLnBrk="1" fontAlgn="auto" latinLnBrk="0" hangingPunct="1">
              <a:lnSpc>
                <a:spcPct val="100000"/>
              </a:lnSpc>
              <a:spcBef>
                <a:spcPts val="600"/>
              </a:spcBef>
              <a:spcAft>
                <a:spcPts val="0"/>
              </a:spcAft>
              <a:buClrTx/>
              <a:buSzTx/>
              <a:buFontTx/>
              <a:buChar char="-"/>
              <a:tabLst/>
              <a:defRPr/>
            </a:pPr>
            <a:r>
              <a:rPr lang="cs-CZ" sz="1100" b="0" dirty="0">
                <a:solidFill>
                  <a:srgbClr val="FFFFFF"/>
                </a:solidFill>
                <a:effectLst/>
                <a:latin typeface="Cambria" panose="02040503050406030204" pitchFamily="18" charset="0"/>
                <a:ea typeface="Cambria" panose="02040503050406030204" pitchFamily="18" charset="0"/>
                <a:cs typeface="Times New Roman" panose="02020603050405020304" pitchFamily="18" charset="0"/>
              </a:rPr>
              <a:t>účinnost od 1. července 2025</a:t>
            </a:r>
            <a:endParaRPr lang="cs-CZ" sz="1100" b="0" dirty="0">
              <a:effectLst/>
              <a:latin typeface="Cambria" panose="02040503050406030204" pitchFamily="18" charset="0"/>
              <a:ea typeface="Cambria" panose="02040503050406030204" pitchFamily="18" charset="0"/>
              <a:cs typeface="Times New Roman" panose="02020603050405020304" pitchFamily="18" charset="0"/>
            </a:endParaRPr>
          </a:p>
        </p:txBody>
      </p:sp>
      <p:sp>
        <p:nvSpPr>
          <p:cNvPr id="4" name="Zástupný symbol pro číslo snímku 3"/>
          <p:cNvSpPr>
            <a:spLocks noGrp="1"/>
          </p:cNvSpPr>
          <p:nvPr>
            <p:ph type="sldNum" sz="quarter" idx="5"/>
          </p:nvPr>
        </p:nvSpPr>
        <p:spPr/>
        <p:txBody>
          <a:bodyPr/>
          <a:lstStyle/>
          <a:p>
            <a:fld id="{B13E58D6-9A2F-4E34-8A60-61E6B06FD5A7}" type="slidenum">
              <a:rPr lang="cs-CZ" smtClean="0"/>
              <a:t>4</a:t>
            </a:fld>
            <a:endParaRPr lang="cs-CZ"/>
          </a:p>
        </p:txBody>
      </p:sp>
    </p:spTree>
    <p:extLst>
      <p:ext uri="{BB962C8B-B14F-4D97-AF65-F5344CB8AC3E}">
        <p14:creationId xmlns:p14="http://schemas.microsoft.com/office/powerpoint/2010/main" val="208506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58775" y="395288"/>
            <a:ext cx="6122988" cy="3444875"/>
          </a:xfrm>
        </p:spPr>
      </p:sp>
      <p:sp>
        <p:nvSpPr>
          <p:cNvPr id="3" name="Zástupný symbol pro poznámky 2"/>
          <p:cNvSpPr>
            <a:spLocks noGrp="1"/>
          </p:cNvSpPr>
          <p:nvPr>
            <p:ph type="body" idx="1"/>
          </p:nvPr>
        </p:nvSpPr>
        <p:spPr>
          <a:xfrm>
            <a:off x="360000" y="3960000"/>
            <a:ext cx="6120000" cy="5661059"/>
          </a:xfrm>
        </p:spPr>
        <p:txBody>
          <a:bodyPr lIns="72000"/>
          <a:lstStyle/>
          <a:p>
            <a:pPr marL="457200" marR="0" lvl="1" indent="0" algn="just" defTabSz="914400" rtl="0" eaLnBrk="1" fontAlgn="auto" latinLnBrk="0" hangingPunct="1">
              <a:lnSpc>
                <a:spcPct val="100000"/>
              </a:lnSpc>
              <a:spcBef>
                <a:spcPts val="600"/>
              </a:spcBef>
              <a:spcAft>
                <a:spcPts val="0"/>
              </a:spcAft>
              <a:buClrTx/>
              <a:buSzTx/>
              <a:buFontTx/>
              <a:buNone/>
              <a:tabLst/>
              <a:defRPr/>
            </a:pPr>
            <a:endParaRPr lang="cs-CZ" sz="1100" kern="1200" dirty="0">
              <a:solidFill>
                <a:schemeClr val="tx1"/>
              </a:solidFill>
              <a:effectLst/>
              <a:latin typeface="Cambria" panose="02040503050406030204" pitchFamily="18" charset="0"/>
              <a:ea typeface="Cambria" panose="02040503050406030204" pitchFamily="18" charset="0"/>
              <a:cs typeface="Calibri" panose="020F0502020204030204" pitchFamily="34" charset="0"/>
            </a:endParaRPr>
          </a:p>
          <a:p>
            <a:pPr marL="628650" marR="0" lvl="1" indent="-171450" algn="just" defTabSz="914400" rtl="0" eaLnBrk="1" fontAlgn="auto" latinLnBrk="0" hangingPunct="1">
              <a:lnSpc>
                <a:spcPct val="100000"/>
              </a:lnSpc>
              <a:spcBef>
                <a:spcPts val="600"/>
              </a:spcBef>
              <a:spcAft>
                <a:spcPts val="0"/>
              </a:spcAft>
              <a:buClrTx/>
              <a:buSzTx/>
              <a:buFontTx/>
              <a:buChar char="-"/>
              <a:tabLst/>
              <a:defRPr/>
            </a:pPr>
            <a:endParaRPr lang="cs-CZ" sz="1100" kern="1200" dirty="0">
              <a:solidFill>
                <a:schemeClr val="tx1"/>
              </a:solidFill>
              <a:effectLst/>
              <a:latin typeface="Cambria" panose="02040503050406030204" pitchFamily="18" charset="0"/>
              <a:ea typeface="Cambria" panose="02040503050406030204" pitchFamily="18" charset="0"/>
              <a:cs typeface="Calibri" panose="020F0502020204030204" pitchFamily="34" charset="0"/>
            </a:endParaRPr>
          </a:p>
          <a:p>
            <a:pPr marL="171450" marR="0" lvl="0" indent="-171450" algn="just" defTabSz="914400" rtl="0" eaLnBrk="1" fontAlgn="auto" latinLnBrk="0" hangingPunct="1">
              <a:lnSpc>
                <a:spcPct val="100000"/>
              </a:lnSpc>
              <a:spcBef>
                <a:spcPts val="600"/>
              </a:spcBef>
              <a:spcAft>
                <a:spcPts val="0"/>
              </a:spcAft>
              <a:buClrTx/>
              <a:buSzTx/>
              <a:buFontTx/>
              <a:buChar char="-"/>
              <a:tabLst/>
              <a:defRPr/>
            </a:pPr>
            <a:endParaRPr lang="cs-CZ" sz="1100" dirty="0">
              <a:latin typeface="Cambria" panose="02040503050406030204" pitchFamily="18" charset="0"/>
              <a:ea typeface="Cambria" panose="02040503050406030204" pitchFamily="18" charset="0"/>
            </a:endParaRPr>
          </a:p>
        </p:txBody>
      </p:sp>
      <p:sp>
        <p:nvSpPr>
          <p:cNvPr id="4" name="Zástupný symbol pro číslo snímku 3"/>
          <p:cNvSpPr>
            <a:spLocks noGrp="1"/>
          </p:cNvSpPr>
          <p:nvPr>
            <p:ph type="sldNum" sz="quarter" idx="5"/>
          </p:nvPr>
        </p:nvSpPr>
        <p:spPr/>
        <p:txBody>
          <a:bodyPr/>
          <a:lstStyle/>
          <a:p>
            <a:fld id="{B13E58D6-9A2F-4E34-8A60-61E6B06FD5A7}" type="slidenum">
              <a:rPr lang="cs-CZ" smtClean="0"/>
              <a:t>5</a:t>
            </a:fld>
            <a:endParaRPr lang="cs-CZ"/>
          </a:p>
        </p:txBody>
      </p:sp>
    </p:spTree>
    <p:extLst>
      <p:ext uri="{BB962C8B-B14F-4D97-AF65-F5344CB8AC3E}">
        <p14:creationId xmlns:p14="http://schemas.microsoft.com/office/powerpoint/2010/main" val="338072970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58775" y="395288"/>
            <a:ext cx="6122988" cy="3444875"/>
          </a:xfrm>
        </p:spPr>
      </p:sp>
      <p:sp>
        <p:nvSpPr>
          <p:cNvPr id="3" name="Zástupný symbol pro poznámky 2"/>
          <p:cNvSpPr>
            <a:spLocks noGrp="1"/>
          </p:cNvSpPr>
          <p:nvPr>
            <p:ph type="body" idx="1"/>
          </p:nvPr>
        </p:nvSpPr>
        <p:spPr>
          <a:xfrm>
            <a:off x="360000" y="3960000"/>
            <a:ext cx="6120000" cy="5661059"/>
          </a:xfrm>
        </p:spPr>
        <p:txBody>
          <a:bodyPr lIns="72000"/>
          <a:lstStyle/>
          <a:p>
            <a:pPr marL="171450" marR="0" lvl="0" indent="-171450" algn="just" defTabSz="914400" rtl="0" eaLnBrk="1" fontAlgn="auto" latinLnBrk="0" hangingPunct="1">
              <a:lnSpc>
                <a:spcPct val="100000"/>
              </a:lnSpc>
              <a:spcBef>
                <a:spcPts val="600"/>
              </a:spcBef>
              <a:spcAft>
                <a:spcPts val="0"/>
              </a:spcAft>
              <a:buClrTx/>
              <a:buSzTx/>
              <a:buFontTx/>
              <a:buChar char="-"/>
              <a:tabLst/>
              <a:defRPr/>
            </a:pPr>
            <a:r>
              <a:rPr lang="cs-CZ" sz="1100" dirty="0">
                <a:effectLst/>
                <a:latin typeface="Cambria" panose="02040503050406030204" pitchFamily="18" charset="0"/>
                <a:ea typeface="Cambria" panose="02040503050406030204" pitchFamily="18" charset="0"/>
              </a:rPr>
              <a:t>služební orgán zajišťuje zpracování a realizaci strategie trvalého rozvoje služebního úřadu</a:t>
            </a:r>
          </a:p>
          <a:p>
            <a:pPr marL="171450" marR="0" lvl="0" indent="-171450" algn="just" defTabSz="914400" rtl="0" eaLnBrk="1" fontAlgn="auto" latinLnBrk="0" hangingPunct="1">
              <a:lnSpc>
                <a:spcPct val="100000"/>
              </a:lnSpc>
              <a:spcBef>
                <a:spcPts val="600"/>
              </a:spcBef>
              <a:spcAft>
                <a:spcPts val="0"/>
              </a:spcAft>
              <a:buClrTx/>
              <a:buSzTx/>
              <a:buFontTx/>
              <a:buChar char="-"/>
              <a:tabLst/>
              <a:defRPr/>
            </a:pPr>
            <a:r>
              <a:rPr lang="cs-CZ" sz="1100" dirty="0">
                <a:solidFill>
                  <a:srgbClr val="29235C"/>
                </a:solidFill>
                <a:effectLst/>
                <a:latin typeface="Cambria" panose="02040503050406030204" pitchFamily="18" charset="0"/>
                <a:ea typeface="Cambria" panose="02040503050406030204" pitchFamily="18" charset="0"/>
              </a:rPr>
              <a:t>zakotvuje jedno z kritérií řízení kvality </a:t>
            </a:r>
          </a:p>
          <a:p>
            <a:pPr marL="171450" marR="0" lvl="0" indent="-171450" algn="just" defTabSz="914400" rtl="0" eaLnBrk="1" fontAlgn="auto" latinLnBrk="0" hangingPunct="1">
              <a:lnSpc>
                <a:spcPct val="100000"/>
              </a:lnSpc>
              <a:spcBef>
                <a:spcPts val="600"/>
              </a:spcBef>
              <a:spcAft>
                <a:spcPts val="0"/>
              </a:spcAft>
              <a:buClrTx/>
              <a:buSzTx/>
              <a:buFontTx/>
              <a:buChar char="-"/>
              <a:tabLst/>
              <a:defRPr/>
            </a:pPr>
            <a:r>
              <a:rPr lang="cs-CZ" sz="1100" dirty="0">
                <a:solidFill>
                  <a:srgbClr val="29235C"/>
                </a:solidFill>
                <a:effectLst/>
                <a:latin typeface="Cambria" panose="02040503050406030204" pitchFamily="18" charset="0"/>
                <a:ea typeface="Cambria" panose="02040503050406030204" pitchFamily="18" charset="0"/>
              </a:rPr>
              <a:t>zvýšení významu koncepčního a strategického přístupu k rozvoji služebního úřadu a zajištění efektivního, hospodárného a účelného vykonávání činností podle § 5 </a:t>
            </a:r>
          </a:p>
          <a:p>
            <a:pPr marL="171450" marR="0" lvl="0" indent="-171450" algn="just" defTabSz="914400" rtl="0" eaLnBrk="1" fontAlgn="auto" latinLnBrk="0" hangingPunct="1">
              <a:lnSpc>
                <a:spcPct val="100000"/>
              </a:lnSpc>
              <a:spcBef>
                <a:spcPts val="600"/>
              </a:spcBef>
              <a:spcAft>
                <a:spcPts val="0"/>
              </a:spcAft>
              <a:buClrTx/>
              <a:buSzTx/>
              <a:buFontTx/>
              <a:buChar char="-"/>
              <a:tabLst/>
              <a:defRPr/>
            </a:pPr>
            <a:r>
              <a:rPr lang="cs-CZ" sz="1100" b="0" dirty="0">
                <a:solidFill>
                  <a:srgbClr val="29235C"/>
                </a:solidFill>
                <a:effectLst/>
                <a:latin typeface="Cambria" panose="02040503050406030204" pitchFamily="18" charset="0"/>
                <a:ea typeface="Cambria" panose="02040503050406030204" pitchFamily="18" charset="0"/>
                <a:cs typeface="Times New Roman" panose="02020603050405020304" pitchFamily="18" charset="0"/>
              </a:rPr>
              <a:t>vykonatelnost od 1. července 2025</a:t>
            </a:r>
          </a:p>
          <a:p>
            <a:pPr marL="0" marR="0" lvl="0" indent="0" algn="just" defTabSz="914400" rtl="0" eaLnBrk="1" fontAlgn="auto" latinLnBrk="0" hangingPunct="1">
              <a:lnSpc>
                <a:spcPct val="100000"/>
              </a:lnSpc>
              <a:spcBef>
                <a:spcPts val="600"/>
              </a:spcBef>
              <a:spcAft>
                <a:spcPts val="0"/>
              </a:spcAft>
              <a:buClrTx/>
              <a:buSzTx/>
              <a:buFontTx/>
              <a:buNone/>
              <a:tabLst/>
              <a:defRPr/>
            </a:pPr>
            <a:endParaRPr lang="cs-CZ" sz="1100" dirty="0">
              <a:latin typeface="Cambria" panose="02040503050406030204" pitchFamily="18" charset="0"/>
              <a:ea typeface="Cambria" panose="02040503050406030204" pitchFamily="18" charset="0"/>
            </a:endParaRPr>
          </a:p>
        </p:txBody>
      </p:sp>
      <p:sp>
        <p:nvSpPr>
          <p:cNvPr id="4" name="Zástupný symbol pro číslo snímku 3"/>
          <p:cNvSpPr>
            <a:spLocks noGrp="1"/>
          </p:cNvSpPr>
          <p:nvPr>
            <p:ph type="sldNum" sz="quarter" idx="5"/>
          </p:nvPr>
        </p:nvSpPr>
        <p:spPr/>
        <p:txBody>
          <a:bodyPr/>
          <a:lstStyle/>
          <a:p>
            <a:fld id="{B13E58D6-9A2F-4E34-8A60-61E6B06FD5A7}" type="slidenum">
              <a:rPr lang="cs-CZ" smtClean="0"/>
              <a:t>6</a:t>
            </a:fld>
            <a:endParaRPr lang="cs-CZ"/>
          </a:p>
        </p:txBody>
      </p:sp>
    </p:spTree>
    <p:extLst>
      <p:ext uri="{BB962C8B-B14F-4D97-AF65-F5344CB8AC3E}">
        <p14:creationId xmlns:p14="http://schemas.microsoft.com/office/powerpoint/2010/main" val="35252836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58775" y="395288"/>
            <a:ext cx="6122988" cy="3444875"/>
          </a:xfrm>
        </p:spPr>
      </p:sp>
      <p:sp>
        <p:nvSpPr>
          <p:cNvPr id="3" name="Zástupný symbol pro poznámky 2"/>
          <p:cNvSpPr>
            <a:spLocks noGrp="1"/>
          </p:cNvSpPr>
          <p:nvPr>
            <p:ph type="body" idx="1"/>
          </p:nvPr>
        </p:nvSpPr>
        <p:spPr/>
        <p:txBody>
          <a:bodyPr/>
          <a:lstStyle/>
          <a:p>
            <a:pPr marL="171450" marR="0" lvl="0" indent="-171450" algn="just" defTabSz="914400" rtl="0" eaLnBrk="1" fontAlgn="auto" latinLnBrk="0" hangingPunct="1">
              <a:lnSpc>
                <a:spcPct val="100000"/>
              </a:lnSpc>
              <a:spcBef>
                <a:spcPts val="600"/>
              </a:spcBef>
              <a:spcAft>
                <a:spcPts val="0"/>
              </a:spcAft>
              <a:buClrTx/>
              <a:buSzTx/>
              <a:buFontTx/>
              <a:buChar char="-"/>
              <a:tabLst/>
              <a:defRPr/>
            </a:pPr>
            <a:r>
              <a:rPr lang="cs-CZ" sz="1100" b="0" dirty="0">
                <a:latin typeface="Cambria" panose="02040503050406030204" pitchFamily="18" charset="0"/>
                <a:ea typeface="Cambria" panose="02040503050406030204" pitchFamily="18" charset="0"/>
              </a:rPr>
              <a:t>odstranění přípravy roční systemizace ve více krocích – základní a dočišťovací </a:t>
            </a:r>
            <a:r>
              <a:rPr lang="cs-CZ" sz="1100" b="0" dirty="0">
                <a:latin typeface="Cambria" panose="02040503050406030204" pitchFamily="18" charset="0"/>
                <a:ea typeface="Cambria" panose="02040503050406030204" pitchFamily="18" charset="0"/>
                <a:sym typeface="Wingdings" panose="05000000000000000000" pitchFamily="2" charset="2"/>
              </a:rPr>
              <a:t> schvalování systemizace jen v </a:t>
            </a:r>
            <a:r>
              <a:rPr lang="cs-CZ" sz="1100" b="0">
                <a:latin typeface="Cambria" panose="02040503050406030204" pitchFamily="18" charset="0"/>
                <a:ea typeface="Cambria" panose="02040503050406030204" pitchFamily="18" charset="0"/>
                <a:sym typeface="Wingdings" panose="05000000000000000000" pitchFamily="2" charset="2"/>
              </a:rPr>
              <a:t>jednom kroku</a:t>
            </a:r>
            <a:endParaRPr lang="cs-CZ" sz="1100" b="0" dirty="0">
              <a:latin typeface="Cambria" panose="02040503050406030204" pitchFamily="18" charset="0"/>
              <a:ea typeface="Cambria" panose="02040503050406030204" pitchFamily="18" charset="0"/>
              <a:sym typeface="Wingdings" panose="05000000000000000000" pitchFamily="2" charset="2"/>
            </a:endParaRPr>
          </a:p>
          <a:p>
            <a:pPr marL="171450" marR="0" lvl="0" indent="-171450" algn="just" defTabSz="914400" rtl="0" eaLnBrk="1" fontAlgn="auto" latinLnBrk="0" hangingPunct="1">
              <a:lnSpc>
                <a:spcPct val="100000"/>
              </a:lnSpc>
              <a:spcBef>
                <a:spcPts val="600"/>
              </a:spcBef>
              <a:spcAft>
                <a:spcPts val="0"/>
              </a:spcAft>
              <a:buClrTx/>
              <a:buSzTx/>
              <a:buFontTx/>
              <a:buChar char="-"/>
              <a:tabLst/>
              <a:defRPr/>
            </a:pPr>
            <a:r>
              <a:rPr lang="cs-CZ" sz="1100" b="0" dirty="0">
                <a:latin typeface="Cambria" panose="02040503050406030204" pitchFamily="18" charset="0"/>
                <a:ea typeface="Cambria" panose="02040503050406030204" pitchFamily="18" charset="0"/>
              </a:rPr>
              <a:t>schvalování změn systemizace Ministerstvem vnitra/Úřadem vlády</a:t>
            </a:r>
          </a:p>
          <a:p>
            <a:pPr marL="628650" marR="0" lvl="1" indent="-171450" algn="just" defTabSz="914400" rtl="0" eaLnBrk="1" fontAlgn="auto" latinLnBrk="0" hangingPunct="1">
              <a:lnSpc>
                <a:spcPct val="100000"/>
              </a:lnSpc>
              <a:spcBef>
                <a:spcPts val="600"/>
              </a:spcBef>
              <a:spcAft>
                <a:spcPts val="0"/>
              </a:spcAft>
              <a:buClrTx/>
              <a:buSzTx/>
              <a:buFontTx/>
              <a:buChar char="-"/>
              <a:tabLst/>
              <a:defRPr/>
            </a:pPr>
            <a:r>
              <a:rPr lang="cs-CZ" sz="1100" b="0" dirty="0">
                <a:effectLst/>
                <a:latin typeface="Cambria" panose="02040503050406030204" pitchFamily="18" charset="0"/>
                <a:ea typeface="Cambria" panose="02040503050406030204" pitchFamily="18" charset="0"/>
              </a:rPr>
              <a:t>musí-li být provedeno rozpočtové opatření nebo změněny limity v oblasti regulace zaměstnanosti</a:t>
            </a:r>
            <a:r>
              <a:rPr lang="cs-CZ" sz="1100" b="0" dirty="0">
                <a:latin typeface="Cambria" panose="02040503050406030204" pitchFamily="18" charset="0"/>
                <a:ea typeface="Cambria" panose="02040503050406030204" pitchFamily="18" charset="0"/>
              </a:rPr>
              <a:t>, po schválení Ministerstvem financí</a:t>
            </a:r>
          </a:p>
          <a:p>
            <a:pPr marL="171450" marR="0" lvl="0" indent="-171450" algn="just" defTabSz="914400" rtl="0" eaLnBrk="1" fontAlgn="auto" latinLnBrk="0" hangingPunct="1">
              <a:lnSpc>
                <a:spcPct val="100000"/>
              </a:lnSpc>
              <a:spcBef>
                <a:spcPts val="600"/>
              </a:spcBef>
              <a:spcAft>
                <a:spcPts val="0"/>
              </a:spcAft>
              <a:buClrTx/>
              <a:buSzTx/>
              <a:buFontTx/>
              <a:buChar char="-"/>
              <a:tabLst/>
              <a:defRPr/>
            </a:pPr>
            <a:r>
              <a:rPr lang="cs-CZ" sz="1100" b="0" dirty="0">
                <a:latin typeface="Cambria" panose="02040503050406030204" pitchFamily="18" charset="0"/>
                <a:ea typeface="Cambria" panose="02040503050406030204" pitchFamily="18" charset="0"/>
              </a:rPr>
              <a:t>povinnost zpracovat charakteristiku služebního místa</a:t>
            </a:r>
          </a:p>
          <a:p>
            <a:pPr marL="361950" lvl="1" indent="-180975" algn="just">
              <a:buFontTx/>
              <a:buChar char="-"/>
              <a:defRPr/>
            </a:pPr>
            <a:r>
              <a:rPr lang="cs-CZ" sz="1100" b="0" dirty="0">
                <a:latin typeface="Cambria" panose="02040503050406030204" pitchFamily="18" charset="0"/>
                <a:ea typeface="Cambria" panose="02040503050406030204" pitchFamily="18" charset="0"/>
              </a:rPr>
              <a:t>rámcový obsah v NV 92/2015 Sb. (v ZSS zmocnění)</a:t>
            </a:r>
          </a:p>
          <a:p>
            <a:pPr marL="171450" marR="0" lvl="0" indent="-171450" algn="just" defTabSz="914400" rtl="0" eaLnBrk="1" fontAlgn="auto" latinLnBrk="0" hangingPunct="1">
              <a:lnSpc>
                <a:spcPct val="100000"/>
              </a:lnSpc>
              <a:spcBef>
                <a:spcPts val="600"/>
              </a:spcBef>
              <a:spcAft>
                <a:spcPts val="0"/>
              </a:spcAft>
              <a:buClrTx/>
              <a:buSzTx/>
              <a:buFontTx/>
              <a:buChar char="-"/>
              <a:tabLst/>
              <a:defRPr/>
            </a:pPr>
            <a:r>
              <a:rPr lang="cs-CZ" sz="1100" b="0" dirty="0">
                <a:latin typeface="Cambria" panose="02040503050406030204" pitchFamily="18" charset="0"/>
                <a:ea typeface="Cambria" panose="02040503050406030204" pitchFamily="18" charset="0"/>
              </a:rPr>
              <a:t>povinnost seznamovat s charakteristikou služebního místa</a:t>
            </a:r>
          </a:p>
          <a:p>
            <a:pPr marL="171450" marR="0" lvl="0" indent="-171450" algn="just" defTabSz="914400" rtl="0" eaLnBrk="1" fontAlgn="auto" latinLnBrk="0" hangingPunct="1">
              <a:lnSpc>
                <a:spcPct val="100000"/>
              </a:lnSpc>
              <a:spcBef>
                <a:spcPts val="600"/>
              </a:spcBef>
              <a:spcAft>
                <a:spcPts val="0"/>
              </a:spcAft>
              <a:buClrTx/>
              <a:buSzTx/>
              <a:buFontTx/>
              <a:buChar char="-"/>
              <a:tabLst/>
              <a:defRPr/>
            </a:pPr>
            <a:r>
              <a:rPr lang="cs-CZ" sz="1100" b="0" dirty="0">
                <a:latin typeface="Cambria" panose="02040503050406030204" pitchFamily="18" charset="0"/>
                <a:ea typeface="Cambria" panose="02040503050406030204" pitchFamily="18" charset="0"/>
              </a:rPr>
              <a:t>povinnost zpracovat organizační řád</a:t>
            </a:r>
          </a:p>
          <a:p>
            <a:pPr marL="171450" marR="0" lvl="0" indent="-171450" algn="just" defTabSz="914400" rtl="0" eaLnBrk="1" fontAlgn="auto" latinLnBrk="0" hangingPunct="1">
              <a:lnSpc>
                <a:spcPct val="100000"/>
              </a:lnSpc>
              <a:spcBef>
                <a:spcPts val="600"/>
              </a:spcBef>
              <a:spcAft>
                <a:spcPts val="0"/>
              </a:spcAft>
              <a:buClrTx/>
              <a:buSzTx/>
              <a:buFontTx/>
              <a:buChar char="-"/>
              <a:tabLst/>
              <a:defRPr/>
            </a:pPr>
            <a:endParaRPr lang="cs-CZ" sz="1100" b="0" dirty="0">
              <a:latin typeface="Cambria" panose="02040503050406030204" pitchFamily="18" charset="0"/>
              <a:ea typeface="Cambria" panose="02040503050406030204" pitchFamily="18" charset="0"/>
            </a:endParaRPr>
          </a:p>
          <a:p>
            <a:pPr marL="171450" marR="0" lvl="0" indent="-171450" algn="just" defTabSz="914400" rtl="0" eaLnBrk="1" fontAlgn="auto" latinLnBrk="0" hangingPunct="1">
              <a:lnSpc>
                <a:spcPct val="100000"/>
              </a:lnSpc>
              <a:spcBef>
                <a:spcPts val="600"/>
              </a:spcBef>
              <a:spcAft>
                <a:spcPts val="0"/>
              </a:spcAft>
              <a:buClrTx/>
              <a:buSzTx/>
              <a:buFontTx/>
              <a:buChar char="-"/>
              <a:tabLst/>
              <a:defRPr/>
            </a:pPr>
            <a:r>
              <a:rPr lang="cs-CZ" sz="1100" b="0" dirty="0">
                <a:latin typeface="Cambria" panose="02040503050406030204" pitchFamily="18" charset="0"/>
                <a:ea typeface="Cambria" panose="02040503050406030204" pitchFamily="18" charset="0"/>
              </a:rPr>
              <a:t>úprava OSYS</a:t>
            </a:r>
          </a:p>
        </p:txBody>
      </p:sp>
      <p:sp>
        <p:nvSpPr>
          <p:cNvPr id="4" name="Zástupný symbol pro číslo snímku 3"/>
          <p:cNvSpPr>
            <a:spLocks noGrp="1"/>
          </p:cNvSpPr>
          <p:nvPr>
            <p:ph type="sldNum" sz="quarter" idx="5"/>
          </p:nvPr>
        </p:nvSpPr>
        <p:spPr/>
        <p:txBody>
          <a:bodyPr/>
          <a:lstStyle/>
          <a:p>
            <a:fld id="{B13E58D6-9A2F-4E34-8A60-61E6B06FD5A7}" type="slidenum">
              <a:rPr lang="cs-CZ" smtClean="0"/>
              <a:t>7</a:t>
            </a:fld>
            <a:endParaRPr lang="cs-CZ"/>
          </a:p>
        </p:txBody>
      </p:sp>
    </p:spTree>
    <p:extLst>
      <p:ext uri="{BB962C8B-B14F-4D97-AF65-F5344CB8AC3E}">
        <p14:creationId xmlns:p14="http://schemas.microsoft.com/office/powerpoint/2010/main" val="313521136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58775" y="395288"/>
            <a:ext cx="6122988" cy="3444875"/>
          </a:xfrm>
        </p:spPr>
      </p:sp>
      <p:sp>
        <p:nvSpPr>
          <p:cNvPr id="3" name="Zástupný symbol pro poznámky 2"/>
          <p:cNvSpPr>
            <a:spLocks noGrp="1"/>
          </p:cNvSpPr>
          <p:nvPr>
            <p:ph type="body" idx="1"/>
          </p:nvPr>
        </p:nvSpPr>
        <p:spPr>
          <a:xfrm>
            <a:off x="360000" y="3960000"/>
            <a:ext cx="6120000" cy="5661059"/>
          </a:xfrm>
        </p:spPr>
        <p:txBody>
          <a:bodyPr lIns="72000"/>
          <a:lstStyle/>
          <a:p>
            <a:pPr marL="171450" marR="0" lvl="0" indent="-171450" algn="just" defTabSz="914400" rtl="0" eaLnBrk="1" fontAlgn="auto" latinLnBrk="0" hangingPunct="1">
              <a:lnSpc>
                <a:spcPct val="100000"/>
              </a:lnSpc>
              <a:spcBef>
                <a:spcPts val="600"/>
              </a:spcBef>
              <a:spcAft>
                <a:spcPts val="0"/>
              </a:spcAft>
              <a:buClrTx/>
              <a:buSzTx/>
              <a:buFontTx/>
              <a:buChar char="-"/>
              <a:tabLst/>
              <a:defRPr/>
            </a:pPr>
            <a:r>
              <a:rPr lang="cs-CZ" sz="1100" b="0" dirty="0">
                <a:latin typeface="Cambria" panose="02040503050406030204" pitchFamily="18" charset="0"/>
                <a:ea typeface="Cambria" panose="02040503050406030204" pitchFamily="18" charset="0"/>
              </a:rPr>
              <a:t>žádosti do VŘ</a:t>
            </a:r>
          </a:p>
          <a:p>
            <a:pPr marL="628650" marR="0" lvl="1" indent="-171450" algn="just" defTabSz="914400" rtl="0" eaLnBrk="1" fontAlgn="auto" latinLnBrk="0" hangingPunct="1">
              <a:lnSpc>
                <a:spcPct val="100000"/>
              </a:lnSpc>
              <a:spcBef>
                <a:spcPts val="600"/>
              </a:spcBef>
              <a:spcAft>
                <a:spcPts val="0"/>
              </a:spcAft>
              <a:buClrTx/>
              <a:buSzTx/>
              <a:buFontTx/>
              <a:buChar char="-"/>
              <a:tabLst/>
              <a:defRPr/>
            </a:pPr>
            <a:r>
              <a:rPr lang="cs-CZ" sz="1100" b="0" dirty="0">
                <a:latin typeface="Cambria" panose="02040503050406030204" pitchFamily="18" charset="0"/>
                <a:ea typeface="Cambria" panose="02040503050406030204" pitchFamily="18" charset="0"/>
                <a:sym typeface="Wingdings" panose="05000000000000000000" pitchFamily="2" charset="2"/>
              </a:rPr>
              <a:t>i el. nástrojem pro komunikaci ve věcech služby (pokud to umožní sl. úřad)</a:t>
            </a:r>
          </a:p>
          <a:p>
            <a:pPr marL="628650" marR="0" lvl="1" indent="-171450" algn="just" defTabSz="914400" rtl="0" eaLnBrk="1" fontAlgn="auto" latinLnBrk="0" hangingPunct="1">
              <a:lnSpc>
                <a:spcPct val="100000"/>
              </a:lnSpc>
              <a:spcBef>
                <a:spcPts val="600"/>
              </a:spcBef>
              <a:spcAft>
                <a:spcPts val="0"/>
              </a:spcAft>
              <a:buClrTx/>
              <a:buSzTx/>
              <a:buFontTx/>
              <a:buChar char="-"/>
              <a:tabLst/>
              <a:defRPr/>
            </a:pPr>
            <a:r>
              <a:rPr lang="cs-CZ" sz="1100" b="0" dirty="0">
                <a:latin typeface="Cambria" panose="02040503050406030204" pitchFamily="18" charset="0"/>
                <a:ea typeface="Cambria" panose="02040503050406030204" pitchFamily="18" charset="0"/>
                <a:sym typeface="Wingdings" panose="05000000000000000000" pitchFamily="2" charset="2"/>
              </a:rPr>
              <a:t>i emailem bez podpisu</a:t>
            </a:r>
          </a:p>
          <a:p>
            <a:pPr marL="171450" marR="0" lvl="0" indent="-171450" algn="just" defTabSz="914400" rtl="0" eaLnBrk="1" fontAlgn="auto" latinLnBrk="0" hangingPunct="1">
              <a:lnSpc>
                <a:spcPct val="100000"/>
              </a:lnSpc>
              <a:spcBef>
                <a:spcPts val="600"/>
              </a:spcBef>
              <a:spcAft>
                <a:spcPts val="0"/>
              </a:spcAft>
              <a:buClrTx/>
              <a:buSzTx/>
              <a:buFontTx/>
              <a:buChar char="-"/>
              <a:tabLst/>
              <a:defRPr/>
            </a:pPr>
            <a:endParaRPr lang="cs-CZ" sz="1100" b="0" dirty="0">
              <a:latin typeface="Cambria" panose="02040503050406030204" pitchFamily="18" charset="0"/>
              <a:ea typeface="Cambria" panose="02040503050406030204" pitchFamily="18" charset="0"/>
            </a:endParaRPr>
          </a:p>
          <a:p>
            <a:pPr marL="171450" marR="0" lvl="0" indent="-171450" algn="just" defTabSz="914400" rtl="0" eaLnBrk="1" fontAlgn="auto" latinLnBrk="0" hangingPunct="1">
              <a:lnSpc>
                <a:spcPct val="100000"/>
              </a:lnSpc>
              <a:spcBef>
                <a:spcPts val="600"/>
              </a:spcBef>
              <a:spcAft>
                <a:spcPts val="0"/>
              </a:spcAft>
              <a:buClrTx/>
              <a:buSzTx/>
              <a:buFontTx/>
              <a:buChar char="-"/>
              <a:tabLst/>
              <a:defRPr/>
            </a:pPr>
            <a:r>
              <a:rPr lang="cs-CZ" sz="1100" b="0" dirty="0">
                <a:latin typeface="Cambria" panose="02040503050406030204" pitchFamily="18" charset="0"/>
                <a:ea typeface="Cambria" panose="02040503050406030204" pitchFamily="18" charset="0"/>
              </a:rPr>
              <a:t>doručování žadatelům (z větší části již dnes)</a:t>
            </a:r>
          </a:p>
          <a:p>
            <a:pPr marL="628650" marR="0" lvl="1" indent="-171450" algn="just" defTabSz="914400" rtl="0" eaLnBrk="1" fontAlgn="auto" latinLnBrk="0" hangingPunct="1">
              <a:lnSpc>
                <a:spcPct val="100000"/>
              </a:lnSpc>
              <a:spcBef>
                <a:spcPts val="600"/>
              </a:spcBef>
              <a:spcAft>
                <a:spcPts val="0"/>
              </a:spcAft>
              <a:buClrTx/>
              <a:buSzTx/>
              <a:buFontTx/>
              <a:buChar char="-"/>
              <a:tabLst/>
              <a:defRPr/>
            </a:pPr>
            <a:r>
              <a:rPr lang="cs-CZ" sz="1100" b="0" dirty="0">
                <a:latin typeface="Cambria" panose="02040503050406030204" pitchFamily="18" charset="0"/>
                <a:ea typeface="Cambria" panose="02040503050406030204" pitchFamily="18" charset="0"/>
              </a:rPr>
              <a:t>u st. ZMC viz doručování st. ZMC</a:t>
            </a:r>
          </a:p>
          <a:p>
            <a:pPr marL="628650" marR="0" lvl="1" indent="-171450" algn="just" defTabSz="914400" rtl="0" eaLnBrk="1" fontAlgn="auto" latinLnBrk="0" hangingPunct="1">
              <a:lnSpc>
                <a:spcPct val="100000"/>
              </a:lnSpc>
              <a:spcBef>
                <a:spcPts val="600"/>
              </a:spcBef>
              <a:spcAft>
                <a:spcPts val="0"/>
              </a:spcAft>
              <a:buClrTx/>
              <a:buSzTx/>
              <a:buFontTx/>
              <a:buChar char="-"/>
              <a:tabLst/>
              <a:defRPr/>
            </a:pPr>
            <a:r>
              <a:rPr lang="cs-CZ" sz="1100" b="0" dirty="0">
                <a:latin typeface="Cambria" panose="02040503050406030204" pitchFamily="18" charset="0"/>
                <a:ea typeface="Cambria" panose="02040503050406030204" pitchFamily="18" charset="0"/>
              </a:rPr>
              <a:t>u </a:t>
            </a:r>
            <a:r>
              <a:rPr lang="cs-CZ" sz="1100" b="0" dirty="0" err="1">
                <a:latin typeface="Cambria" panose="02040503050406030204" pitchFamily="18" charset="0"/>
                <a:ea typeface="Cambria" panose="02040503050406030204" pitchFamily="18" charset="0"/>
              </a:rPr>
              <a:t>ext</a:t>
            </a:r>
            <a:r>
              <a:rPr lang="cs-CZ" sz="1100" b="0" dirty="0">
                <a:latin typeface="Cambria" panose="02040503050406030204" pitchFamily="18" charset="0"/>
                <a:ea typeface="Cambria" panose="02040503050406030204" pitchFamily="18" charset="0"/>
              </a:rPr>
              <a:t>. žadatelů buď do DS, nebo emailem (žadatel je jej povinen sdělit)</a:t>
            </a:r>
          </a:p>
          <a:p>
            <a:pPr marL="1085850" marR="0" lvl="2" indent="-171450" algn="just" defTabSz="914400" rtl="0" eaLnBrk="1" fontAlgn="auto" latinLnBrk="0" hangingPunct="1">
              <a:lnSpc>
                <a:spcPct val="100000"/>
              </a:lnSpc>
              <a:spcBef>
                <a:spcPts val="600"/>
              </a:spcBef>
              <a:spcAft>
                <a:spcPts val="0"/>
              </a:spcAft>
              <a:buClrTx/>
              <a:buSzTx/>
              <a:buFontTx/>
              <a:buChar char="-"/>
              <a:tabLst/>
              <a:defRPr/>
            </a:pPr>
            <a:r>
              <a:rPr lang="cs-CZ" sz="1100" b="0" dirty="0">
                <a:latin typeface="Cambria" panose="02040503050406030204" pitchFamily="18" charset="0"/>
                <a:ea typeface="Cambria" panose="02040503050406030204" pitchFamily="18" charset="0"/>
              </a:rPr>
              <a:t>doručení nejpozději 5. dnem od dodání (pokud se email vrátí jako nedoručitelný, další pokus, pokud znovu jako nedoručitelný, jiný způsob doručení)</a:t>
            </a:r>
          </a:p>
          <a:p>
            <a:pPr marL="1085850" marR="0" lvl="2" indent="-171450" algn="just" defTabSz="914400" rtl="0" eaLnBrk="1" fontAlgn="auto" latinLnBrk="0" hangingPunct="1">
              <a:lnSpc>
                <a:spcPct val="100000"/>
              </a:lnSpc>
              <a:spcBef>
                <a:spcPts val="600"/>
              </a:spcBef>
              <a:spcAft>
                <a:spcPts val="0"/>
              </a:spcAft>
              <a:buClrTx/>
              <a:buSzTx/>
              <a:buFontTx/>
              <a:buChar char="-"/>
              <a:tabLst/>
              <a:defRPr/>
            </a:pPr>
            <a:r>
              <a:rPr lang="cs-CZ" sz="1100" b="0" dirty="0">
                <a:effectLst/>
                <a:latin typeface="Cambria" panose="02040503050406030204" pitchFamily="18" charset="0"/>
                <a:ea typeface="Cambria" panose="02040503050406030204" pitchFamily="18" charset="0"/>
              </a:rPr>
              <a:t>žádost o určení neplatnosti doručení písemností nebo okamžiku, kdy byla písemnost doručena, není přípustná</a:t>
            </a:r>
          </a:p>
          <a:p>
            <a:pPr marL="1085850" marR="0" lvl="2" indent="-171450" algn="just" defTabSz="914400" rtl="0" eaLnBrk="1" fontAlgn="auto" latinLnBrk="0" hangingPunct="1">
              <a:lnSpc>
                <a:spcPct val="100000"/>
              </a:lnSpc>
              <a:spcBef>
                <a:spcPts val="600"/>
              </a:spcBef>
              <a:spcAft>
                <a:spcPts val="0"/>
              </a:spcAft>
              <a:buClrTx/>
              <a:buSzTx/>
              <a:buFontTx/>
              <a:buChar char="-"/>
              <a:tabLst/>
              <a:defRPr/>
            </a:pPr>
            <a:r>
              <a:rPr lang="cs-CZ" sz="1100" b="0" dirty="0">
                <a:effectLst/>
                <a:latin typeface="Cambria" panose="02040503050406030204" pitchFamily="18" charset="0"/>
                <a:ea typeface="Cambria" panose="02040503050406030204" pitchFamily="18" charset="0"/>
              </a:rPr>
              <a:t>poučení o účincích doručení v oznámení o vyhlášení VŘ</a:t>
            </a:r>
            <a:endParaRPr lang="cs-CZ" sz="1100" b="0" dirty="0">
              <a:latin typeface="Cambria" panose="02040503050406030204" pitchFamily="18" charset="0"/>
              <a:ea typeface="Cambria" panose="02040503050406030204" pitchFamily="18" charset="0"/>
            </a:endParaRPr>
          </a:p>
          <a:p>
            <a:pPr marL="171450" marR="0" lvl="0" indent="-171450" algn="just" defTabSz="914400" rtl="0" eaLnBrk="1" fontAlgn="auto" latinLnBrk="0" hangingPunct="1">
              <a:lnSpc>
                <a:spcPct val="100000"/>
              </a:lnSpc>
              <a:spcBef>
                <a:spcPts val="600"/>
              </a:spcBef>
              <a:spcAft>
                <a:spcPts val="0"/>
              </a:spcAft>
              <a:buClrTx/>
              <a:buSzTx/>
              <a:buFontTx/>
              <a:buChar char="-"/>
              <a:tabLst/>
              <a:defRPr/>
            </a:pPr>
            <a:endParaRPr lang="cs-CZ" sz="1100" dirty="0">
              <a:latin typeface="Cambria" panose="02040503050406030204" pitchFamily="18" charset="0"/>
              <a:ea typeface="Cambria" panose="02040503050406030204" pitchFamily="18" charset="0"/>
            </a:endParaRPr>
          </a:p>
          <a:p>
            <a:pPr marL="171450" marR="0" lvl="0" indent="-171450" algn="just" defTabSz="914400" rtl="0" eaLnBrk="1" fontAlgn="auto" latinLnBrk="0" hangingPunct="1">
              <a:lnSpc>
                <a:spcPct val="100000"/>
              </a:lnSpc>
              <a:spcBef>
                <a:spcPts val="600"/>
              </a:spcBef>
              <a:spcAft>
                <a:spcPts val="0"/>
              </a:spcAft>
              <a:buClrTx/>
              <a:buSzTx/>
              <a:buFontTx/>
              <a:buChar char="-"/>
              <a:tabLst/>
              <a:defRPr/>
            </a:pPr>
            <a:r>
              <a:rPr lang="cs-CZ" sz="1100" dirty="0">
                <a:latin typeface="Cambria" panose="02040503050406030204" pitchFamily="18" charset="0"/>
                <a:ea typeface="Cambria" panose="02040503050406030204" pitchFamily="18" charset="0"/>
              </a:rPr>
              <a:t>vyloučení z nahlížení do spisu - žádosti ostatních žadatelů</a:t>
            </a:r>
          </a:p>
          <a:p>
            <a:pPr marL="171450" marR="0" lvl="0" indent="-171450" algn="just" defTabSz="914400" rtl="0" eaLnBrk="1" fontAlgn="auto" latinLnBrk="0" hangingPunct="1">
              <a:lnSpc>
                <a:spcPct val="100000"/>
              </a:lnSpc>
              <a:spcBef>
                <a:spcPts val="600"/>
              </a:spcBef>
              <a:spcAft>
                <a:spcPts val="0"/>
              </a:spcAft>
              <a:buClrTx/>
              <a:buSzTx/>
              <a:buFontTx/>
              <a:buChar char="-"/>
              <a:tabLst/>
              <a:defRPr/>
            </a:pPr>
            <a:endParaRPr lang="cs-CZ" sz="1100" b="0" dirty="0">
              <a:latin typeface="Cambria" panose="02040503050406030204" pitchFamily="18" charset="0"/>
              <a:ea typeface="Cambria" panose="02040503050406030204" pitchFamily="18" charset="0"/>
            </a:endParaRPr>
          </a:p>
          <a:p>
            <a:pPr marL="171450" marR="0" lvl="0" indent="-171450" algn="just" defTabSz="914400" rtl="0" eaLnBrk="1" fontAlgn="auto" latinLnBrk="0" hangingPunct="1">
              <a:lnSpc>
                <a:spcPct val="100000"/>
              </a:lnSpc>
              <a:spcBef>
                <a:spcPts val="600"/>
              </a:spcBef>
              <a:spcAft>
                <a:spcPts val="0"/>
              </a:spcAft>
              <a:buClrTx/>
              <a:buSzTx/>
              <a:buFontTx/>
              <a:buChar char="-"/>
              <a:tabLst/>
              <a:defRPr/>
            </a:pPr>
            <a:r>
              <a:rPr lang="cs-CZ" sz="1100" b="0" dirty="0">
                <a:latin typeface="Cambria" panose="02040503050406030204" pitchFamily="18" charset="0"/>
                <a:ea typeface="Cambria" panose="02040503050406030204" pitchFamily="18" charset="0"/>
              </a:rPr>
              <a:t>dokládání předpokladů a požadavků: i kopiemi listin nebo čestným prohlášením (originály listin nejpozději před konáním pohovoru)</a:t>
            </a:r>
          </a:p>
          <a:p>
            <a:pPr marL="171450" marR="0" lvl="0" indent="-171450" algn="just" defTabSz="914400" rtl="0" eaLnBrk="1" fontAlgn="auto" latinLnBrk="0" hangingPunct="1">
              <a:lnSpc>
                <a:spcPct val="100000"/>
              </a:lnSpc>
              <a:spcBef>
                <a:spcPts val="600"/>
              </a:spcBef>
              <a:spcAft>
                <a:spcPts val="0"/>
              </a:spcAft>
              <a:buClrTx/>
              <a:buSzTx/>
              <a:buFontTx/>
              <a:buChar char="-"/>
              <a:tabLst/>
              <a:defRPr/>
            </a:pPr>
            <a:r>
              <a:rPr lang="cs-CZ" sz="1100" b="0" dirty="0">
                <a:latin typeface="Cambria" panose="02040503050406030204" pitchFamily="18" charset="0"/>
                <a:ea typeface="Cambria" panose="02040503050406030204" pitchFamily="18" charset="0"/>
              </a:rPr>
              <a:t>dokládání jazykového požadavku: buď listinou, nebo ne (jen ověřením při pohovoru)</a:t>
            </a:r>
          </a:p>
          <a:p>
            <a:pPr marL="171450" marR="0" lvl="0" indent="-171450" algn="just" defTabSz="914400" rtl="0" eaLnBrk="1" fontAlgn="auto" latinLnBrk="0" hangingPunct="1">
              <a:lnSpc>
                <a:spcPct val="100000"/>
              </a:lnSpc>
              <a:spcBef>
                <a:spcPts val="600"/>
              </a:spcBef>
              <a:spcAft>
                <a:spcPts val="0"/>
              </a:spcAft>
              <a:buClrTx/>
              <a:buSzTx/>
              <a:buFontTx/>
              <a:buChar char="-"/>
              <a:tabLst/>
              <a:defRPr/>
            </a:pPr>
            <a:endParaRPr lang="cs-CZ" sz="1100" b="0" dirty="0">
              <a:effectLst/>
              <a:latin typeface="Cambria" panose="02040503050406030204" pitchFamily="18" charset="0"/>
              <a:ea typeface="Cambria" panose="02040503050406030204" pitchFamily="18" charset="0"/>
            </a:endParaRPr>
          </a:p>
          <a:p>
            <a:pPr marL="171450" marR="0" lvl="0" indent="-171450" algn="just" defTabSz="914400" rtl="0" eaLnBrk="1" fontAlgn="auto" latinLnBrk="0" hangingPunct="1">
              <a:lnSpc>
                <a:spcPct val="100000"/>
              </a:lnSpc>
              <a:spcBef>
                <a:spcPts val="600"/>
              </a:spcBef>
              <a:spcAft>
                <a:spcPts val="0"/>
              </a:spcAft>
              <a:buClrTx/>
              <a:buSzTx/>
              <a:buFontTx/>
              <a:buChar char="-"/>
              <a:tabLst/>
              <a:defRPr/>
            </a:pPr>
            <a:r>
              <a:rPr lang="cs-CZ" sz="1100" b="0" dirty="0">
                <a:effectLst/>
                <a:latin typeface="Cambria" panose="02040503050406030204" pitchFamily="18" charset="0"/>
                <a:ea typeface="Cambria" panose="02040503050406030204" pitchFamily="18" charset="0"/>
              </a:rPr>
              <a:t>pohovor: i ověření schopností a osobnostních předpokladů, a to i prostřednictvím třetích osob (uvedení v oznámení o vyhlášení VŘ)</a:t>
            </a:r>
            <a:r>
              <a:rPr lang="cs-CZ" sz="1100" b="0" dirty="0">
                <a:latin typeface="Cambria" panose="02040503050406030204" pitchFamily="18" charset="0"/>
                <a:ea typeface="Cambria" panose="02040503050406030204" pitchFamily="18" charset="0"/>
              </a:rPr>
              <a:t> </a:t>
            </a:r>
          </a:p>
          <a:p>
            <a:pPr marL="171450" marR="0" lvl="0" indent="-171450" algn="just" defTabSz="914400" rtl="0" eaLnBrk="1" fontAlgn="auto" latinLnBrk="0" hangingPunct="1">
              <a:lnSpc>
                <a:spcPct val="100000"/>
              </a:lnSpc>
              <a:spcBef>
                <a:spcPts val="600"/>
              </a:spcBef>
              <a:spcAft>
                <a:spcPts val="0"/>
              </a:spcAft>
              <a:buClrTx/>
              <a:buSzTx/>
              <a:buFontTx/>
              <a:buChar char="-"/>
              <a:tabLst/>
              <a:defRPr/>
            </a:pPr>
            <a:endParaRPr lang="cs-CZ" sz="1100" b="0" dirty="0">
              <a:latin typeface="Cambria" panose="02040503050406030204" pitchFamily="18" charset="0"/>
              <a:ea typeface="Cambria" panose="02040503050406030204" pitchFamily="18" charset="0"/>
            </a:endParaRPr>
          </a:p>
          <a:p>
            <a:pPr marL="171450" marR="0" lvl="0" indent="-171450" algn="just" defTabSz="914400" rtl="0" eaLnBrk="1" fontAlgn="auto" latinLnBrk="0" hangingPunct="1">
              <a:lnSpc>
                <a:spcPct val="100000"/>
              </a:lnSpc>
              <a:spcBef>
                <a:spcPts val="600"/>
              </a:spcBef>
              <a:spcAft>
                <a:spcPts val="0"/>
              </a:spcAft>
              <a:buClrTx/>
              <a:buSzTx/>
              <a:buFontTx/>
              <a:buChar char="-"/>
              <a:tabLst/>
              <a:defRPr/>
            </a:pPr>
            <a:r>
              <a:rPr lang="cs-CZ" sz="1100" dirty="0">
                <a:latin typeface="Cambria" panose="02040503050406030204" pitchFamily="18" charset="0"/>
                <a:ea typeface="Cambria" panose="02040503050406030204" pitchFamily="18" charset="0"/>
              </a:rPr>
              <a:t>přijetí dalšího nejvhodnějšího žadatele </a:t>
            </a:r>
          </a:p>
          <a:p>
            <a:pPr marL="628650" marR="0" lvl="1" indent="-171450" algn="just" defTabSz="914400" rtl="0" eaLnBrk="1" fontAlgn="auto" latinLnBrk="0" hangingPunct="1">
              <a:lnSpc>
                <a:spcPct val="100000"/>
              </a:lnSpc>
              <a:spcBef>
                <a:spcPts val="600"/>
              </a:spcBef>
              <a:spcAft>
                <a:spcPts val="0"/>
              </a:spcAft>
              <a:buClrTx/>
              <a:buSzTx/>
              <a:buFontTx/>
              <a:buChar char="-"/>
              <a:tabLst/>
              <a:defRPr/>
            </a:pPr>
            <a:r>
              <a:rPr lang="cs-CZ" sz="1100" b="0" dirty="0">
                <a:effectLst/>
                <a:latin typeface="Cambria" panose="02040503050406030204" pitchFamily="18" charset="0"/>
                <a:ea typeface="Cambria" panose="02040503050406030204" pitchFamily="18" charset="0"/>
              </a:rPr>
              <a:t>do 1 roku ode dne, kdy byl ve výběrovém řízení vyrozuměn o tom, že na služební místo byl vybrán jiný žadatel</a:t>
            </a:r>
          </a:p>
          <a:p>
            <a:pPr marL="628650" marR="0" lvl="1" indent="-171450" algn="just" defTabSz="914400" rtl="0" eaLnBrk="1" fontAlgn="auto" latinLnBrk="0" hangingPunct="1">
              <a:lnSpc>
                <a:spcPct val="100000"/>
              </a:lnSpc>
              <a:spcBef>
                <a:spcPts val="600"/>
              </a:spcBef>
              <a:spcAft>
                <a:spcPts val="0"/>
              </a:spcAft>
              <a:buClrTx/>
              <a:buSzTx/>
              <a:buFontTx/>
              <a:buChar char="-"/>
              <a:tabLst/>
              <a:defRPr/>
            </a:pPr>
            <a:r>
              <a:rPr lang="cs-CZ" sz="1100" b="0" dirty="0">
                <a:effectLst/>
                <a:latin typeface="Cambria" panose="02040503050406030204" pitchFamily="18" charset="0"/>
                <a:ea typeface="Cambria" panose="02040503050406030204" pitchFamily="18" charset="0"/>
              </a:rPr>
              <a:t>služební místo ve stejné nebo nižší platové třídě, ve stejném oboru služby a se stejnými nebo odlišnými požadavky podle § 25 odst. 4, splňuje-li předpoklady a požadavky stanovené pro toto služební místo</a:t>
            </a:r>
            <a:endParaRPr lang="cs-CZ" sz="1100" b="0" dirty="0">
              <a:latin typeface="Cambria" panose="02040503050406030204" pitchFamily="18" charset="0"/>
              <a:ea typeface="Cambria" panose="02040503050406030204" pitchFamily="18" charset="0"/>
            </a:endParaRPr>
          </a:p>
          <a:p>
            <a:pPr marL="171450" marR="0" lvl="0" indent="-171450" algn="just" defTabSz="914400" rtl="0" eaLnBrk="1" fontAlgn="auto" latinLnBrk="0" hangingPunct="1">
              <a:lnSpc>
                <a:spcPct val="100000"/>
              </a:lnSpc>
              <a:spcBef>
                <a:spcPts val="600"/>
              </a:spcBef>
              <a:spcAft>
                <a:spcPts val="0"/>
              </a:spcAft>
              <a:buClrTx/>
              <a:buSzTx/>
              <a:buFontTx/>
              <a:buChar char="-"/>
              <a:tabLst/>
              <a:defRPr/>
            </a:pPr>
            <a:endParaRPr lang="cs-CZ" sz="1100" dirty="0">
              <a:effectLst/>
              <a:latin typeface="Cambria" panose="02040503050406030204" pitchFamily="18" charset="0"/>
              <a:ea typeface="Cambria" panose="02040503050406030204" pitchFamily="18" charset="0"/>
            </a:endParaRPr>
          </a:p>
          <a:p>
            <a:pPr marL="171450" marR="0" lvl="0" indent="-171450" algn="just" defTabSz="914400" rtl="0" eaLnBrk="1" fontAlgn="auto" latinLnBrk="0" hangingPunct="1">
              <a:lnSpc>
                <a:spcPct val="100000"/>
              </a:lnSpc>
              <a:spcBef>
                <a:spcPts val="600"/>
              </a:spcBef>
              <a:spcAft>
                <a:spcPts val="0"/>
              </a:spcAft>
              <a:buClrTx/>
              <a:buSzTx/>
              <a:buFontTx/>
              <a:buChar char="-"/>
              <a:tabLst/>
              <a:defRPr/>
            </a:pPr>
            <a:r>
              <a:rPr lang="cs-CZ" sz="1100" dirty="0">
                <a:effectLst/>
                <a:latin typeface="Cambria" panose="02040503050406030204" pitchFamily="18" charset="0"/>
                <a:ea typeface="Cambria" panose="02040503050406030204" pitchFamily="18" charset="0"/>
              </a:rPr>
              <a:t>jde-li o služební místo zařazené </a:t>
            </a:r>
            <a:r>
              <a:rPr lang="cs-CZ" sz="1100" b="0" dirty="0">
                <a:effectLst/>
                <a:latin typeface="Cambria" panose="02040503050406030204" pitchFamily="18" charset="0"/>
                <a:ea typeface="Cambria" panose="02040503050406030204" pitchFamily="18" charset="0"/>
              </a:rPr>
              <a:t>v 6. až 12. platové třídě s výjimkou služebního místa představeného, může služební orgán před vyhlášením výběrového řízení stanovit, že pohovor před výběrovou komisí se neprovádí</a:t>
            </a:r>
          </a:p>
          <a:p>
            <a:pPr marL="171450" marR="0" lvl="0" indent="-171450" algn="just" defTabSz="914400" rtl="0" eaLnBrk="1" fontAlgn="auto" latinLnBrk="0" hangingPunct="1">
              <a:lnSpc>
                <a:spcPct val="100000"/>
              </a:lnSpc>
              <a:spcBef>
                <a:spcPts val="600"/>
              </a:spcBef>
              <a:spcAft>
                <a:spcPts val="0"/>
              </a:spcAft>
              <a:buClrTx/>
              <a:buSzTx/>
              <a:buFontTx/>
              <a:buChar char="-"/>
              <a:tabLst/>
              <a:defRPr/>
            </a:pPr>
            <a:endParaRPr lang="cs-CZ" sz="1100" b="0" kern="1200" dirty="0">
              <a:solidFill>
                <a:schemeClr val="tx1"/>
              </a:solidFill>
              <a:effectLst/>
              <a:latin typeface="Cambria" panose="02040503050406030204" pitchFamily="18" charset="0"/>
              <a:ea typeface="Cambria" panose="02040503050406030204" pitchFamily="18" charset="0"/>
              <a:cs typeface="Calibri" panose="020F0502020204030204" pitchFamily="34" charset="0"/>
            </a:endParaRPr>
          </a:p>
          <a:p>
            <a:pPr marL="171450" marR="0" lvl="0" indent="-171450" algn="just" defTabSz="914400" rtl="0" eaLnBrk="1" fontAlgn="auto" latinLnBrk="0" hangingPunct="1">
              <a:lnSpc>
                <a:spcPct val="100000"/>
              </a:lnSpc>
              <a:spcBef>
                <a:spcPts val="600"/>
              </a:spcBef>
              <a:spcAft>
                <a:spcPts val="0"/>
              </a:spcAft>
              <a:buClrTx/>
              <a:buSzTx/>
              <a:buFontTx/>
              <a:buChar char="-"/>
              <a:tabLst/>
              <a:defRPr/>
            </a:pPr>
            <a:r>
              <a:rPr lang="cs-CZ" sz="1100" kern="1200" dirty="0">
                <a:solidFill>
                  <a:schemeClr val="tx1"/>
                </a:solidFill>
                <a:effectLst/>
                <a:latin typeface="Cambria" panose="02040503050406030204" pitchFamily="18" charset="0"/>
                <a:ea typeface="Cambria" panose="02040503050406030204" pitchFamily="18" charset="0"/>
                <a:cs typeface="Calibri" panose="020F0502020204030204" pitchFamily="34" charset="0"/>
              </a:rPr>
              <a:t>POZN: v mezidobí byl přijat Z 196/2024 Sb., který upravil předpoklad znalosti </a:t>
            </a:r>
            <a:r>
              <a:rPr lang="cs-CZ" sz="1100" kern="1200" dirty="0" err="1">
                <a:solidFill>
                  <a:schemeClr val="tx1"/>
                </a:solidFill>
                <a:effectLst/>
                <a:latin typeface="Cambria" panose="02040503050406030204" pitchFamily="18" charset="0"/>
                <a:ea typeface="Cambria" panose="02040503050406030204" pitchFamily="18" charset="0"/>
                <a:cs typeface="Calibri" panose="020F0502020204030204" pitchFamily="34" charset="0"/>
              </a:rPr>
              <a:t>Čj</a:t>
            </a:r>
            <a:r>
              <a:rPr lang="cs-CZ" sz="1100" kern="1200" dirty="0">
                <a:solidFill>
                  <a:schemeClr val="tx1"/>
                </a:solidFill>
                <a:effectLst/>
                <a:latin typeface="Cambria" panose="02040503050406030204" pitchFamily="18" charset="0"/>
                <a:ea typeface="Cambria" panose="02040503050406030204" pitchFamily="18" charset="0"/>
                <a:cs typeface="Calibri" panose="020F0502020204030204" pitchFamily="34" charset="0"/>
              </a:rPr>
              <a:t> žadatele, který není st. občanem ČR – dokládá se čestným prohlášením a ověřuje jej výběrová komise nebo představený při pohovoru</a:t>
            </a:r>
          </a:p>
          <a:p>
            <a:pPr marL="628650" marR="0" lvl="1" indent="-171450" algn="just" defTabSz="914400" rtl="0" eaLnBrk="1" fontAlgn="auto" latinLnBrk="0" hangingPunct="1">
              <a:lnSpc>
                <a:spcPct val="100000"/>
              </a:lnSpc>
              <a:spcBef>
                <a:spcPts val="600"/>
              </a:spcBef>
              <a:spcAft>
                <a:spcPts val="0"/>
              </a:spcAft>
              <a:buClrTx/>
              <a:buSzTx/>
              <a:buFontTx/>
              <a:buChar char="-"/>
              <a:tabLst/>
              <a:defRPr/>
            </a:pPr>
            <a:endParaRPr lang="cs-CZ" sz="1100" kern="1200" dirty="0">
              <a:solidFill>
                <a:schemeClr val="tx1"/>
              </a:solidFill>
              <a:effectLst/>
              <a:latin typeface="Cambria" panose="02040503050406030204" pitchFamily="18" charset="0"/>
              <a:ea typeface="Cambria" panose="02040503050406030204" pitchFamily="18" charset="0"/>
              <a:cs typeface="Calibri" panose="020F0502020204030204" pitchFamily="34" charset="0"/>
            </a:endParaRPr>
          </a:p>
          <a:p>
            <a:pPr marL="171450" marR="0" lvl="0" indent="-171450" algn="just" defTabSz="914400" rtl="0" eaLnBrk="1" fontAlgn="auto" latinLnBrk="0" hangingPunct="1">
              <a:lnSpc>
                <a:spcPct val="100000"/>
              </a:lnSpc>
              <a:spcBef>
                <a:spcPts val="600"/>
              </a:spcBef>
              <a:spcAft>
                <a:spcPts val="0"/>
              </a:spcAft>
              <a:buClrTx/>
              <a:buSzTx/>
              <a:buFontTx/>
              <a:buChar char="-"/>
              <a:tabLst/>
              <a:defRPr/>
            </a:pPr>
            <a:endParaRPr lang="cs-CZ" sz="1100" dirty="0">
              <a:latin typeface="Cambria" panose="02040503050406030204" pitchFamily="18" charset="0"/>
              <a:ea typeface="Cambria" panose="02040503050406030204" pitchFamily="18" charset="0"/>
            </a:endParaRPr>
          </a:p>
        </p:txBody>
      </p:sp>
      <p:sp>
        <p:nvSpPr>
          <p:cNvPr id="4" name="Zástupný symbol pro číslo snímku 3"/>
          <p:cNvSpPr>
            <a:spLocks noGrp="1"/>
          </p:cNvSpPr>
          <p:nvPr>
            <p:ph type="sldNum" sz="quarter" idx="5"/>
          </p:nvPr>
        </p:nvSpPr>
        <p:spPr/>
        <p:txBody>
          <a:bodyPr/>
          <a:lstStyle/>
          <a:p>
            <a:fld id="{B13E58D6-9A2F-4E34-8A60-61E6B06FD5A7}" type="slidenum">
              <a:rPr lang="cs-CZ" smtClean="0"/>
              <a:t>8</a:t>
            </a:fld>
            <a:endParaRPr lang="cs-CZ"/>
          </a:p>
        </p:txBody>
      </p:sp>
    </p:spTree>
    <p:extLst>
      <p:ext uri="{BB962C8B-B14F-4D97-AF65-F5344CB8AC3E}">
        <p14:creationId xmlns:p14="http://schemas.microsoft.com/office/powerpoint/2010/main" val="263092934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58775" y="395288"/>
            <a:ext cx="6122988" cy="3444875"/>
          </a:xfrm>
        </p:spPr>
      </p:sp>
      <p:sp>
        <p:nvSpPr>
          <p:cNvPr id="3" name="Zástupný symbol pro poznámky 2"/>
          <p:cNvSpPr>
            <a:spLocks noGrp="1"/>
          </p:cNvSpPr>
          <p:nvPr>
            <p:ph type="body" idx="1"/>
          </p:nvPr>
        </p:nvSpPr>
        <p:spPr/>
        <p:txBody>
          <a:bodyPr/>
          <a:lstStyle/>
          <a:p>
            <a:pPr marL="171450" marR="0" lvl="0" indent="-171450" algn="just" defTabSz="914400" rtl="0" eaLnBrk="1" fontAlgn="auto" latinLnBrk="0" hangingPunct="1">
              <a:lnSpc>
                <a:spcPct val="100000"/>
              </a:lnSpc>
              <a:spcBef>
                <a:spcPts val="600"/>
              </a:spcBef>
              <a:spcAft>
                <a:spcPts val="0"/>
              </a:spcAft>
              <a:buClrTx/>
              <a:buSzTx/>
              <a:buFontTx/>
              <a:buChar char="-"/>
              <a:tabLst/>
              <a:defRPr/>
            </a:pPr>
            <a:r>
              <a:rPr lang="cs-CZ" sz="1100" dirty="0">
                <a:effectLst/>
                <a:latin typeface="Cambria" panose="02040503050406030204" pitchFamily="18" charset="0"/>
                <a:ea typeface="Cambria" panose="02040503050406030204" pitchFamily="18" charset="0"/>
                <a:cs typeface="Times New Roman" panose="02020603050405020304" pitchFamily="18" charset="0"/>
              </a:rPr>
              <a:t>obecné pravidlo: předpoklad vzdělání pro klasifikaci služebních míst platovou třídou stanoví příloha č. 1 </a:t>
            </a:r>
          </a:p>
          <a:p>
            <a:pPr marL="171450" marR="0" lvl="0" indent="-171450" algn="just" defTabSz="914400" rtl="0" eaLnBrk="1" fontAlgn="auto" latinLnBrk="0" hangingPunct="1">
              <a:lnSpc>
                <a:spcPct val="100000"/>
              </a:lnSpc>
              <a:spcBef>
                <a:spcPts val="600"/>
              </a:spcBef>
              <a:spcAft>
                <a:spcPts val="0"/>
              </a:spcAft>
              <a:buClrTx/>
              <a:buSzTx/>
              <a:buFontTx/>
              <a:buChar char="-"/>
              <a:tabLst/>
              <a:defRPr/>
            </a:pPr>
            <a:r>
              <a:rPr lang="cs-CZ" sz="1100" dirty="0">
                <a:effectLst/>
                <a:latin typeface="Cambria" panose="02040503050406030204" pitchFamily="18" charset="0"/>
                <a:ea typeface="Cambria" panose="02040503050406030204" pitchFamily="18" charset="0"/>
                <a:cs typeface="Times New Roman" panose="02020603050405020304" pitchFamily="18" charset="0"/>
              </a:rPr>
              <a:t>výjimky z pravidla: § 25a </a:t>
            </a:r>
            <a:endParaRPr lang="cs-CZ" sz="1100" dirty="0">
              <a:effectLst/>
              <a:latin typeface="Cambria" panose="02040503050406030204" pitchFamily="18" charset="0"/>
              <a:ea typeface="Cambria" panose="02040503050406030204" pitchFamily="18" charset="0"/>
              <a:cs typeface="Times New Roman" panose="02020603050405020304" pitchFamily="18" charset="0"/>
              <a:sym typeface="Wingdings" panose="05000000000000000000" pitchFamily="2" charset="2"/>
            </a:endParaRPr>
          </a:p>
          <a:p>
            <a:pPr marL="628650" marR="0" lvl="1" indent="-171450" algn="just" defTabSz="914400" rtl="0" eaLnBrk="1" fontAlgn="auto" latinLnBrk="0" hangingPunct="1">
              <a:lnSpc>
                <a:spcPct val="100000"/>
              </a:lnSpc>
              <a:spcBef>
                <a:spcPts val="600"/>
              </a:spcBef>
              <a:spcAft>
                <a:spcPts val="0"/>
              </a:spcAft>
              <a:buClrTx/>
              <a:buSzTx/>
              <a:buFontTx/>
              <a:buChar char="-"/>
              <a:tabLst/>
              <a:defRPr/>
            </a:pPr>
            <a:r>
              <a:rPr lang="cs-CZ" sz="1100" dirty="0">
                <a:effectLst/>
                <a:latin typeface="Cambria" panose="02040503050406030204" pitchFamily="18" charset="0"/>
                <a:ea typeface="Cambria" panose="02040503050406030204" pitchFamily="18" charset="0"/>
              </a:rPr>
              <a:t>možnost služebního orgánu služebním předpisem výjimečně stanovit pro služební místo, s výjimkou služebního místa představeného, že na něm může vykonávat službu i státní zaměstnanec, který dosáhl nižšího vzdělání, než které zákon o státní službě stanoví pro dotčené služební místo jako předpoklad vzdělání</a:t>
            </a:r>
          </a:p>
          <a:p>
            <a:pPr marL="628650" marR="0" lvl="1" indent="-171450" algn="just" defTabSz="914400" rtl="0" eaLnBrk="1" fontAlgn="auto" latinLnBrk="0" hangingPunct="1">
              <a:lnSpc>
                <a:spcPct val="100000"/>
              </a:lnSpc>
              <a:spcBef>
                <a:spcPts val="600"/>
              </a:spcBef>
              <a:spcAft>
                <a:spcPts val="0"/>
              </a:spcAft>
              <a:buClrTx/>
              <a:buSzTx/>
              <a:buFontTx/>
              <a:buChar char="-"/>
              <a:tabLst/>
              <a:defRPr/>
            </a:pPr>
            <a:r>
              <a:rPr lang="cs-CZ" sz="1100" dirty="0">
                <a:effectLst/>
                <a:latin typeface="Cambria" panose="02040503050406030204" pitchFamily="18" charset="0"/>
                <a:ea typeface="Cambria" panose="02040503050406030204" pitchFamily="18" charset="0"/>
              </a:rPr>
              <a:t>nejnižším vzděláním - střední vzdělání s maturitní zkouškou</a:t>
            </a:r>
          </a:p>
          <a:p>
            <a:pPr marL="171450" marR="0" lvl="0" indent="-171450" algn="just" defTabSz="914400" rtl="0" eaLnBrk="1" fontAlgn="auto" latinLnBrk="0" hangingPunct="1">
              <a:lnSpc>
                <a:spcPct val="100000"/>
              </a:lnSpc>
              <a:spcBef>
                <a:spcPts val="600"/>
              </a:spcBef>
              <a:spcAft>
                <a:spcPts val="0"/>
              </a:spcAft>
              <a:buClrTx/>
              <a:buSzTx/>
              <a:buFontTx/>
              <a:buChar char="-"/>
              <a:tabLst/>
              <a:defRPr/>
            </a:pPr>
            <a:r>
              <a:rPr lang="cs-CZ" sz="1100" dirty="0">
                <a:effectLst/>
                <a:latin typeface="Cambria" panose="02040503050406030204" pitchFamily="18" charset="0"/>
                <a:ea typeface="Cambria" panose="02040503050406030204" pitchFamily="18" charset="0"/>
              </a:rPr>
              <a:t>Odpočty v NV 304/2024</a:t>
            </a:r>
          </a:p>
          <a:p>
            <a:pPr marL="171450" marR="0" lvl="0" indent="-171450" algn="just" defTabSz="914400" rtl="0" eaLnBrk="1" fontAlgn="auto" latinLnBrk="0" hangingPunct="1">
              <a:lnSpc>
                <a:spcPct val="100000"/>
              </a:lnSpc>
              <a:spcBef>
                <a:spcPts val="600"/>
              </a:spcBef>
              <a:spcAft>
                <a:spcPts val="0"/>
              </a:spcAft>
              <a:buClrTx/>
              <a:buSzTx/>
              <a:buFontTx/>
              <a:buChar char="-"/>
              <a:tabLst/>
              <a:defRPr/>
            </a:pPr>
            <a:r>
              <a:rPr lang="cs-CZ" sz="1100" dirty="0">
                <a:effectLst/>
                <a:latin typeface="Cambria" panose="02040503050406030204" pitchFamily="18" charset="0"/>
                <a:ea typeface="Cambria" panose="02040503050406030204" pitchFamily="18" charset="0"/>
              </a:rPr>
              <a:t>vysokoškolské, vyšší odborné a střední vzdělání s maturitní zkouškou získané v členských státech Evropské unie, ve smluvních státech Dohody o Evropském hospodářském prostoru a ve Švýcarsku a Velké Británii + na školách stanovených nařízením vlády </a:t>
            </a:r>
            <a:r>
              <a:rPr lang="cs-CZ" sz="1100" dirty="0">
                <a:effectLst/>
                <a:latin typeface="Cambria" panose="02040503050406030204" pitchFamily="18" charset="0"/>
                <a:ea typeface="Cambria" panose="02040503050406030204" pitchFamily="18" charset="0"/>
                <a:sym typeface="Wingdings" panose="05000000000000000000" pitchFamily="2" charset="2"/>
              </a:rPr>
              <a:t> uznává se ze zákona (není nutná nostrifikace)</a:t>
            </a:r>
            <a:endParaRPr lang="cs-CZ" sz="1100" dirty="0">
              <a:effectLst/>
              <a:latin typeface="Cambria" panose="02040503050406030204" pitchFamily="18" charset="0"/>
              <a:ea typeface="Cambria" panose="02040503050406030204" pitchFamily="18" charset="0"/>
              <a:cs typeface="Times New Roman" panose="02020603050405020304" pitchFamily="18" charset="0"/>
            </a:endParaRPr>
          </a:p>
        </p:txBody>
      </p:sp>
      <p:sp>
        <p:nvSpPr>
          <p:cNvPr id="4" name="Zástupný symbol pro číslo snímku 3"/>
          <p:cNvSpPr>
            <a:spLocks noGrp="1"/>
          </p:cNvSpPr>
          <p:nvPr>
            <p:ph type="sldNum" sz="quarter" idx="5"/>
          </p:nvPr>
        </p:nvSpPr>
        <p:spPr/>
        <p:txBody>
          <a:bodyPr/>
          <a:lstStyle/>
          <a:p>
            <a:fld id="{B13E58D6-9A2F-4E34-8A60-61E6B06FD5A7}" type="slidenum">
              <a:rPr lang="cs-CZ" smtClean="0"/>
              <a:t>9</a:t>
            </a:fld>
            <a:endParaRPr lang="cs-CZ"/>
          </a:p>
        </p:txBody>
      </p:sp>
    </p:spTree>
    <p:extLst>
      <p:ext uri="{BB962C8B-B14F-4D97-AF65-F5344CB8AC3E}">
        <p14:creationId xmlns:p14="http://schemas.microsoft.com/office/powerpoint/2010/main" val="10432966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58775" y="395288"/>
            <a:ext cx="6122988" cy="3444875"/>
          </a:xfrm>
        </p:spPr>
      </p:sp>
      <p:sp>
        <p:nvSpPr>
          <p:cNvPr id="3" name="Zástupný symbol pro poznámky 2"/>
          <p:cNvSpPr>
            <a:spLocks noGrp="1"/>
          </p:cNvSpPr>
          <p:nvPr>
            <p:ph type="body" idx="1"/>
          </p:nvPr>
        </p:nvSpPr>
        <p:spPr/>
        <p:txBody>
          <a:bodyPr/>
          <a:lstStyle/>
          <a:p>
            <a:pPr marL="361950" indent="-361950" algn="just">
              <a:lnSpc>
                <a:spcPct val="100000"/>
              </a:lnSpc>
              <a:spcBef>
                <a:spcPts val="600"/>
              </a:spcBef>
              <a:buFontTx/>
              <a:buChar char="-"/>
            </a:pPr>
            <a:r>
              <a:rPr lang="cs-CZ" sz="1100" b="0" dirty="0">
                <a:latin typeface="Cambria" panose="02040503050406030204" pitchFamily="18" charset="0"/>
                <a:ea typeface="Cambria" panose="02040503050406030204" pitchFamily="18" charset="0"/>
              </a:rPr>
              <a:t>oddělení obecné a zvláštní části úřednické zkoušky</a:t>
            </a:r>
          </a:p>
          <a:p>
            <a:pPr marL="819150" lvl="1" indent="-361950" algn="just">
              <a:lnSpc>
                <a:spcPct val="100000"/>
              </a:lnSpc>
              <a:spcBef>
                <a:spcPts val="600"/>
              </a:spcBef>
              <a:buFontTx/>
              <a:buChar char="-"/>
            </a:pPr>
            <a:r>
              <a:rPr lang="cs-CZ" sz="1100" b="0" dirty="0">
                <a:latin typeface="Cambria" panose="02040503050406030204" pitchFamily="18" charset="0"/>
                <a:ea typeface="Cambria" panose="02040503050406030204" pitchFamily="18" charset="0"/>
              </a:rPr>
              <a:t>obecná - v domovském úřadu - do 9 měsíců</a:t>
            </a:r>
          </a:p>
          <a:p>
            <a:pPr marL="819150" lvl="1" indent="-361950" algn="just">
              <a:lnSpc>
                <a:spcPct val="100000"/>
              </a:lnSpc>
              <a:spcBef>
                <a:spcPts val="600"/>
              </a:spcBef>
              <a:buFontTx/>
              <a:buChar char="-"/>
            </a:pPr>
            <a:r>
              <a:rPr lang="cs-CZ" sz="1100" b="0" dirty="0">
                <a:latin typeface="Cambria" panose="02040503050406030204" pitchFamily="18" charset="0"/>
                <a:ea typeface="Cambria" panose="02040503050406030204" pitchFamily="18" charset="0"/>
              </a:rPr>
              <a:t>zvláštní - před zkušební komisí - do 18 měsíců</a:t>
            </a:r>
          </a:p>
          <a:p>
            <a:pPr marL="819150" marR="0" lvl="1" indent="-361950" algn="just" defTabSz="914400" rtl="0" eaLnBrk="1" fontAlgn="auto" latinLnBrk="0" hangingPunct="1">
              <a:lnSpc>
                <a:spcPct val="100000"/>
              </a:lnSpc>
              <a:spcBef>
                <a:spcPts val="600"/>
              </a:spcBef>
              <a:buClrTx/>
              <a:buSzTx/>
              <a:buFontTx/>
              <a:buChar char="-"/>
              <a:tabLst/>
              <a:defRPr/>
            </a:pPr>
            <a:r>
              <a:rPr lang="cs-CZ" sz="1100" b="0" kern="100" dirty="0">
                <a:effectLst/>
                <a:latin typeface="Cambria" panose="02040503050406030204" pitchFamily="18" charset="0"/>
                <a:ea typeface="Cambria" panose="02040503050406030204" pitchFamily="18" charset="0"/>
                <a:cs typeface="Times New Roman" panose="02020603050405020304" pitchFamily="18" charset="0"/>
              </a:rPr>
              <a:t>zkrácení lhůty pro opakování po neúspěšném vykonání úřednické zkoušky z 1 měsíce na 21 dnů</a:t>
            </a:r>
          </a:p>
          <a:p>
            <a:pPr marL="819150" marR="0" lvl="1" indent="-361950" algn="just" defTabSz="914400" rtl="0" eaLnBrk="1" fontAlgn="auto" latinLnBrk="0" hangingPunct="1">
              <a:lnSpc>
                <a:spcPct val="100000"/>
              </a:lnSpc>
              <a:spcBef>
                <a:spcPts val="600"/>
              </a:spcBef>
              <a:buClrTx/>
              <a:buSzTx/>
              <a:buFontTx/>
              <a:buChar char="-"/>
              <a:tabLst/>
              <a:defRPr/>
            </a:pPr>
            <a:r>
              <a:rPr lang="cs-CZ" sz="1100" b="0" kern="100" dirty="0">
                <a:effectLst/>
                <a:latin typeface="Cambria" panose="02040503050406030204" pitchFamily="18" charset="0"/>
                <a:ea typeface="Cambria" panose="02040503050406030204" pitchFamily="18" charset="0"/>
                <a:cs typeface="Times New Roman" panose="02020603050405020304" pitchFamily="18" charset="0"/>
              </a:rPr>
              <a:t>zkrácení lhůty pro vyrozumění o termínu a místě konání úřednické zkoušky z 21 dnů na 15 dnů</a:t>
            </a:r>
            <a:endParaRPr lang="cs-CZ" sz="1100" b="0" dirty="0">
              <a:latin typeface="Cambria" panose="02040503050406030204" pitchFamily="18" charset="0"/>
              <a:ea typeface="Cambria" panose="02040503050406030204" pitchFamily="18" charset="0"/>
            </a:endParaRPr>
          </a:p>
          <a:p>
            <a:pPr marL="361950" indent="-361950" algn="just">
              <a:lnSpc>
                <a:spcPct val="100000"/>
              </a:lnSpc>
              <a:spcBef>
                <a:spcPts val="600"/>
              </a:spcBef>
              <a:buFontTx/>
              <a:buChar char="-"/>
            </a:pPr>
            <a:r>
              <a:rPr lang="cs-CZ" sz="1100" b="0" dirty="0">
                <a:latin typeface="Cambria" panose="02040503050406030204" pitchFamily="18" charset="0"/>
                <a:ea typeface="Cambria" panose="02040503050406030204" pitchFamily="18" charset="0"/>
              </a:rPr>
              <a:t>vše </a:t>
            </a:r>
            <a:r>
              <a:rPr lang="cs-CZ" sz="1100" b="0" dirty="0">
                <a:effectLst/>
                <a:latin typeface="Cambria" panose="02040503050406030204" pitchFamily="18" charset="0"/>
                <a:ea typeface="Cambria" panose="02040503050406030204" pitchFamily="18" charset="0"/>
              </a:rPr>
              <a:t>prostřednictvím portálu pro přihlašování na úřednickou zkoušku ISOS</a:t>
            </a:r>
            <a:endParaRPr lang="cs-CZ" sz="1100" b="0" dirty="0">
              <a:latin typeface="Cambria" panose="02040503050406030204" pitchFamily="18" charset="0"/>
              <a:ea typeface="Cambria" panose="02040503050406030204" pitchFamily="18" charset="0"/>
            </a:endParaRPr>
          </a:p>
          <a:p>
            <a:pPr marL="819150" lvl="1" indent="-361950" algn="just">
              <a:lnSpc>
                <a:spcPct val="100000"/>
              </a:lnSpc>
              <a:spcBef>
                <a:spcPts val="600"/>
              </a:spcBef>
              <a:buFontTx/>
              <a:buChar char="-"/>
            </a:pPr>
            <a:r>
              <a:rPr lang="cs-CZ" sz="1100" b="0" dirty="0">
                <a:latin typeface="Cambria" panose="02040503050406030204" pitchFamily="18" charset="0"/>
                <a:ea typeface="Cambria" panose="02040503050406030204" pitchFamily="18" charset="0"/>
              </a:rPr>
              <a:t>otázky pro OČ, okruhy pro ZČ</a:t>
            </a:r>
          </a:p>
          <a:p>
            <a:pPr marL="819150" lvl="1" indent="-361950" algn="just">
              <a:lnSpc>
                <a:spcPct val="100000"/>
              </a:lnSpc>
              <a:spcBef>
                <a:spcPts val="600"/>
              </a:spcBef>
              <a:buFontTx/>
              <a:buChar char="-"/>
            </a:pPr>
            <a:r>
              <a:rPr lang="cs-CZ" sz="1100" b="0" dirty="0">
                <a:effectLst/>
                <a:latin typeface="Cambria" panose="02040503050406030204" pitchFamily="18" charset="0"/>
                <a:ea typeface="Cambria" panose="02040503050406030204" pitchFamily="18" charset="0"/>
              </a:rPr>
              <a:t>seznam odborné literatury a seznam předpisů</a:t>
            </a:r>
          </a:p>
          <a:p>
            <a:pPr marL="819150" lvl="1" indent="-361950" algn="just">
              <a:lnSpc>
                <a:spcPct val="100000"/>
              </a:lnSpc>
              <a:spcBef>
                <a:spcPts val="600"/>
              </a:spcBef>
              <a:buFontTx/>
              <a:buChar char="-"/>
            </a:pPr>
            <a:r>
              <a:rPr lang="cs-CZ" sz="1100" b="0" dirty="0">
                <a:effectLst/>
                <a:latin typeface="Cambria" panose="02040503050406030204" pitchFamily="18" charset="0"/>
                <a:ea typeface="Cambria" panose="02040503050406030204" pitchFamily="18" charset="0"/>
              </a:rPr>
              <a:t>skripta</a:t>
            </a:r>
            <a:endParaRPr lang="cs-CZ" sz="1100" b="0" dirty="0">
              <a:latin typeface="Cambria" panose="02040503050406030204" pitchFamily="18" charset="0"/>
              <a:ea typeface="Cambria" panose="02040503050406030204" pitchFamily="18" charset="0"/>
            </a:endParaRPr>
          </a:p>
          <a:p>
            <a:pPr marL="361950" indent="-361950" algn="just">
              <a:lnSpc>
                <a:spcPct val="100000"/>
              </a:lnSpc>
              <a:spcBef>
                <a:spcPts val="600"/>
              </a:spcBef>
              <a:buFontTx/>
              <a:buChar char="-"/>
            </a:pPr>
            <a:r>
              <a:rPr lang="cs-CZ" sz="1100" b="0" dirty="0">
                <a:latin typeface="Cambria" panose="02040503050406030204" pitchFamily="18" charset="0"/>
                <a:ea typeface="Cambria" panose="02040503050406030204" pitchFamily="18" charset="0"/>
              </a:rPr>
              <a:t>povinnost garanta oboru služby zpracovat odpovídající studijní text</a:t>
            </a:r>
          </a:p>
          <a:p>
            <a:pPr marL="361950" indent="-361950" algn="just">
              <a:lnSpc>
                <a:spcPct val="100000"/>
              </a:lnSpc>
              <a:spcBef>
                <a:spcPts val="600"/>
              </a:spcBef>
              <a:buFontTx/>
              <a:buChar char="-"/>
            </a:pPr>
            <a:r>
              <a:rPr lang="cs-CZ" sz="1100" b="0" dirty="0">
                <a:latin typeface="Cambria" panose="02040503050406030204" pitchFamily="18" charset="0"/>
                <a:ea typeface="Cambria" panose="02040503050406030204" pitchFamily="18" charset="0"/>
              </a:rPr>
              <a:t>jednotný jednací řád zkušebních komisí</a:t>
            </a:r>
          </a:p>
          <a:p>
            <a:pPr marL="361950" indent="-361950" algn="just">
              <a:lnSpc>
                <a:spcPct val="100000"/>
              </a:lnSpc>
              <a:spcBef>
                <a:spcPts val="600"/>
              </a:spcBef>
              <a:buFontTx/>
              <a:buChar char="-"/>
            </a:pPr>
            <a:r>
              <a:rPr lang="cs-CZ" sz="1100" b="0" dirty="0">
                <a:latin typeface="Cambria" panose="02040503050406030204" pitchFamily="18" charset="0"/>
                <a:ea typeface="Cambria" panose="02040503050406030204" pitchFamily="18" charset="0"/>
              </a:rPr>
              <a:t>ÚZ osoby zvenčí (vč. st. ZMC pokud koná ÚZ po 2 neúspěšných pokusech a dosud mu neskončil služební poměr), osoby podle § 178, pokud koná ÚZ po 2 neúspěšných pokusech nebo pokud koná ÚZ v jiném oboru služby, než který vykonává, ÚZ st. ZMC v jiném oboru služby, než který vykonává (má 2 pokusy zdarma)</a:t>
            </a:r>
          </a:p>
          <a:p>
            <a:pPr marL="0" indent="0" algn="just">
              <a:lnSpc>
                <a:spcPct val="100000"/>
              </a:lnSpc>
              <a:spcBef>
                <a:spcPts val="600"/>
              </a:spcBef>
              <a:buFontTx/>
              <a:buNone/>
            </a:pPr>
            <a:endParaRPr lang="cs-CZ" sz="1100" b="0" dirty="0">
              <a:latin typeface="Cambria" panose="02040503050406030204" pitchFamily="18" charset="0"/>
              <a:ea typeface="Cambria" panose="02040503050406030204" pitchFamily="18" charset="0"/>
            </a:endParaRPr>
          </a:p>
          <a:p>
            <a:pPr marL="361950" indent="-361950" algn="just">
              <a:lnSpc>
                <a:spcPct val="100000"/>
              </a:lnSpc>
              <a:spcBef>
                <a:spcPts val="600"/>
              </a:spcBef>
              <a:buFontTx/>
              <a:buChar char="-"/>
            </a:pPr>
            <a:endParaRPr lang="cs-CZ" sz="1100" b="0" dirty="0">
              <a:latin typeface="Cambria" panose="02040503050406030204" pitchFamily="18" charset="0"/>
              <a:ea typeface="Cambria" panose="02040503050406030204" pitchFamily="18" charset="0"/>
            </a:endParaRPr>
          </a:p>
        </p:txBody>
      </p:sp>
      <p:sp>
        <p:nvSpPr>
          <p:cNvPr id="4" name="Zástupný symbol pro číslo snímku 3"/>
          <p:cNvSpPr>
            <a:spLocks noGrp="1"/>
          </p:cNvSpPr>
          <p:nvPr>
            <p:ph type="sldNum" sz="quarter" idx="5"/>
          </p:nvPr>
        </p:nvSpPr>
        <p:spPr/>
        <p:txBody>
          <a:bodyPr/>
          <a:lstStyle/>
          <a:p>
            <a:fld id="{B13E58D6-9A2F-4E34-8A60-61E6B06FD5A7}" type="slidenum">
              <a:rPr lang="cs-CZ" smtClean="0"/>
              <a:t>10</a:t>
            </a:fld>
            <a:endParaRPr lang="cs-CZ"/>
          </a:p>
        </p:txBody>
      </p:sp>
    </p:spTree>
    <p:extLst>
      <p:ext uri="{BB962C8B-B14F-4D97-AF65-F5344CB8AC3E}">
        <p14:creationId xmlns:p14="http://schemas.microsoft.com/office/powerpoint/2010/main" val="27040204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58775" y="395288"/>
            <a:ext cx="6122988" cy="3444875"/>
          </a:xfrm>
        </p:spPr>
      </p:sp>
      <p:sp>
        <p:nvSpPr>
          <p:cNvPr id="3" name="Zástupný symbol pro poznámky 2"/>
          <p:cNvSpPr>
            <a:spLocks noGrp="1"/>
          </p:cNvSpPr>
          <p:nvPr>
            <p:ph type="body" idx="1"/>
          </p:nvPr>
        </p:nvSpPr>
        <p:spPr/>
        <p:txBody>
          <a:bodyPr/>
          <a:lstStyle/>
          <a:p>
            <a:pPr marL="342900" lvl="0" indent="-342900" algn="just">
              <a:lnSpc>
                <a:spcPct val="105000"/>
              </a:lnSpc>
              <a:spcAft>
                <a:spcPts val="800"/>
              </a:spcAft>
              <a:buFont typeface="Calibri" panose="020F0502020204030204" pitchFamily="34" charset="0"/>
              <a:buChar char="-"/>
            </a:pPr>
            <a:r>
              <a:rPr lang="cs-CZ" sz="1100" b="0" dirty="0">
                <a:effectLst/>
                <a:latin typeface="Cambria" panose="02040503050406030204" pitchFamily="18" charset="0"/>
                <a:ea typeface="Cambria" panose="02040503050406030204" pitchFamily="18" charset="0"/>
                <a:cs typeface="Calibri" panose="020F0502020204030204" pitchFamily="34" charset="0"/>
              </a:rPr>
              <a:t>stávající úprava změn služebního poměru je zbytečně komplikovaná </a:t>
            </a:r>
            <a:r>
              <a:rPr lang="cs-CZ" sz="1100" b="0" dirty="0">
                <a:effectLst/>
                <a:latin typeface="Cambria" panose="02040503050406030204" pitchFamily="18" charset="0"/>
                <a:ea typeface="Cambria" panose="02040503050406030204" pitchFamily="18" charset="0"/>
                <a:cs typeface="Times New Roman" panose="02020603050405020304" pitchFamily="18" charset="0"/>
                <a:sym typeface="Wingdings" panose="05000000000000000000" pitchFamily="2" charset="2"/>
              </a:rPr>
              <a:t> </a:t>
            </a:r>
            <a:r>
              <a:rPr lang="cs-CZ" sz="1100" b="0" dirty="0">
                <a:effectLst/>
                <a:latin typeface="Cambria" panose="02040503050406030204" pitchFamily="18" charset="0"/>
                <a:ea typeface="Cambria" panose="02040503050406030204" pitchFamily="18" charset="0"/>
                <a:cs typeface="Calibri" panose="020F0502020204030204" pitchFamily="34" charset="0"/>
              </a:rPr>
              <a:t>o některých změnách není třeba vést řízení (není prostor pro správní uvážení služebního orgánu)</a:t>
            </a:r>
          </a:p>
          <a:p>
            <a:pPr marL="800100" lvl="1" indent="-342900" algn="just">
              <a:lnSpc>
                <a:spcPct val="105000"/>
              </a:lnSpc>
              <a:spcAft>
                <a:spcPts val="800"/>
              </a:spcAft>
              <a:buFont typeface="Calibri" panose="020F0502020204030204" pitchFamily="34" charset="0"/>
              <a:buChar char="-"/>
            </a:pPr>
            <a:r>
              <a:rPr lang="cs-CZ" sz="1100" b="0" dirty="0">
                <a:effectLst/>
                <a:latin typeface="Cambria" panose="02040503050406030204" pitchFamily="18" charset="0"/>
                <a:ea typeface="Cambria" panose="02040503050406030204" pitchFamily="18" charset="0"/>
                <a:cs typeface="Calibri" panose="020F0502020204030204" pitchFamily="34" charset="0"/>
              </a:rPr>
              <a:t>u některých změn se bude vydávat pouze příkaz, nikoliv rozhodnutí</a:t>
            </a:r>
          </a:p>
          <a:p>
            <a:pPr marL="800100" lvl="1" indent="-342900" algn="just">
              <a:lnSpc>
                <a:spcPct val="105000"/>
              </a:lnSpc>
              <a:spcAft>
                <a:spcPts val="800"/>
              </a:spcAft>
              <a:buFont typeface="Calibri" panose="020F0502020204030204" pitchFamily="34" charset="0"/>
              <a:buChar char="-"/>
            </a:pPr>
            <a:r>
              <a:rPr lang="cs-CZ" sz="1100" b="0" dirty="0">
                <a:effectLst/>
                <a:latin typeface="Cambria" panose="02040503050406030204" pitchFamily="18" charset="0"/>
                <a:ea typeface="Cambria" panose="02040503050406030204" pitchFamily="18" charset="0"/>
                <a:cs typeface="Calibri" panose="020F0502020204030204" pitchFamily="34" charset="0"/>
              </a:rPr>
              <a:t>některé změny budou upraveny jako změny ze zákona</a:t>
            </a:r>
          </a:p>
          <a:p>
            <a:pPr marL="800100" lvl="1" indent="-342900" algn="just">
              <a:lnSpc>
                <a:spcPct val="105000"/>
              </a:lnSpc>
              <a:spcAft>
                <a:spcPts val="800"/>
              </a:spcAft>
              <a:buFont typeface="Calibri" panose="020F0502020204030204" pitchFamily="34" charset="0"/>
              <a:buChar char="-"/>
            </a:pPr>
            <a:r>
              <a:rPr lang="cs-CZ" sz="1100" b="0" dirty="0">
                <a:effectLst/>
                <a:latin typeface="Cambria" panose="02040503050406030204" pitchFamily="18" charset="0"/>
                <a:ea typeface="Cambria" panose="02040503050406030204" pitchFamily="18" charset="0"/>
                <a:cs typeface="Calibri" panose="020F0502020204030204" pitchFamily="34" charset="0"/>
              </a:rPr>
              <a:t>některé změny budou upraveny jako překážky ve službě </a:t>
            </a:r>
            <a:endParaRPr lang="cs-CZ" sz="1100" b="0" dirty="0">
              <a:effectLst/>
              <a:latin typeface="Cambria" panose="02040503050406030204" pitchFamily="18" charset="0"/>
              <a:ea typeface="Cambria" panose="02040503050406030204" pitchFamily="18" charset="0"/>
              <a:cs typeface="Times New Roman" panose="02020603050405020304" pitchFamily="18" charset="0"/>
            </a:endParaRPr>
          </a:p>
          <a:p>
            <a:pPr marL="342900" lvl="0" indent="-342900" algn="just">
              <a:lnSpc>
                <a:spcPct val="105000"/>
              </a:lnSpc>
              <a:spcAft>
                <a:spcPts val="800"/>
              </a:spcAft>
              <a:buFont typeface="Calibri" panose="020F0502020204030204" pitchFamily="34" charset="0"/>
              <a:buChar char="-"/>
            </a:pPr>
            <a:r>
              <a:rPr lang="cs-CZ" sz="1100" b="0" dirty="0">
                <a:effectLst/>
                <a:latin typeface="Cambria" panose="02040503050406030204" pitchFamily="18" charset="0"/>
                <a:ea typeface="Cambria" panose="02040503050406030204" pitchFamily="18" charset="0"/>
                <a:cs typeface="Calibri" panose="020F0502020204030204" pitchFamily="34" charset="0"/>
              </a:rPr>
              <a:t>úprava přinese zjednodušení a zrychlení personálních procesů </a:t>
            </a:r>
          </a:p>
          <a:p>
            <a:pPr marL="342900" lvl="0" indent="-342900" algn="just">
              <a:lnSpc>
                <a:spcPct val="105000"/>
              </a:lnSpc>
              <a:spcAft>
                <a:spcPts val="800"/>
              </a:spcAft>
              <a:buFont typeface="Calibri" panose="020F0502020204030204" pitchFamily="34" charset="0"/>
              <a:buChar char="-"/>
            </a:pPr>
            <a:endParaRPr lang="cs-CZ" sz="1100" b="0" dirty="0">
              <a:effectLst/>
              <a:latin typeface="Cambria" panose="02040503050406030204" pitchFamily="18" charset="0"/>
              <a:ea typeface="Cambria" panose="02040503050406030204" pitchFamily="18" charset="0"/>
              <a:cs typeface="Calibri" panose="020F0502020204030204" pitchFamily="34" charset="0"/>
            </a:endParaRPr>
          </a:p>
          <a:p>
            <a:pPr marL="342900" lvl="0" indent="-342900" algn="just">
              <a:lnSpc>
                <a:spcPct val="105000"/>
              </a:lnSpc>
              <a:spcAft>
                <a:spcPts val="800"/>
              </a:spcAft>
              <a:buFont typeface="Calibri" panose="020F0502020204030204" pitchFamily="34" charset="0"/>
              <a:buChar char="-"/>
            </a:pPr>
            <a:r>
              <a:rPr lang="cs-CZ" sz="1100" b="0" dirty="0">
                <a:effectLst/>
                <a:latin typeface="Cambria" panose="02040503050406030204" pitchFamily="18" charset="0"/>
                <a:ea typeface="Cambria" panose="02040503050406030204" pitchFamily="18" charset="0"/>
                <a:cs typeface="Calibri" panose="020F0502020204030204" pitchFamily="34" charset="0"/>
              </a:rPr>
              <a:t>zmínka o těch, které nejsou součástí prezentace: </a:t>
            </a:r>
          </a:p>
          <a:p>
            <a:pPr marL="800100" lvl="1" indent="-342900" algn="just">
              <a:lnSpc>
                <a:spcPct val="105000"/>
              </a:lnSpc>
              <a:spcAft>
                <a:spcPts val="800"/>
              </a:spcAft>
              <a:buFont typeface="Calibri" panose="020F0502020204030204" pitchFamily="34" charset="0"/>
              <a:buChar char="-"/>
            </a:pPr>
            <a:r>
              <a:rPr lang="cs-CZ" sz="1100" b="0" dirty="0">
                <a:effectLst/>
                <a:latin typeface="Cambria" panose="02040503050406030204" pitchFamily="18" charset="0"/>
                <a:ea typeface="Cambria" panose="02040503050406030204" pitchFamily="18" charset="0"/>
                <a:cs typeface="Calibri" panose="020F0502020204030204" pitchFamily="34" charset="0"/>
                <a:sym typeface="Wingdings" panose="05000000000000000000" pitchFamily="2" charset="2"/>
              </a:rPr>
              <a:t>§ 50 – dnes je st. ZMC přijímán na dobu určitou do vykonání ÚZ, potom je jeho služební poměr prodlužován na dobu neurčitou, nově bude st. ZMC přijímán na dobu neurčitou (pokud SM nebude na dobu určitou nebo nebude nahrazovat nepřítomného st. ZMC)</a:t>
            </a:r>
            <a:endParaRPr lang="cs-CZ" sz="1100" b="0" dirty="0">
              <a:effectLst/>
              <a:latin typeface="Cambria" panose="02040503050406030204" pitchFamily="18" charset="0"/>
              <a:ea typeface="Cambria" panose="02040503050406030204" pitchFamily="18" charset="0"/>
              <a:cs typeface="Times New Roman" panose="02020603050405020304" pitchFamily="18" charset="0"/>
              <a:sym typeface="Wingdings" panose="05000000000000000000" pitchFamily="2" charset="2"/>
            </a:endParaRPr>
          </a:p>
          <a:p>
            <a:pPr marL="800100" lvl="1" indent="-342900" algn="just">
              <a:lnSpc>
                <a:spcPct val="105000"/>
              </a:lnSpc>
              <a:spcAft>
                <a:spcPts val="800"/>
              </a:spcAft>
              <a:buFont typeface="Calibri" panose="020F0502020204030204" pitchFamily="34" charset="0"/>
              <a:buChar char="-"/>
            </a:pPr>
            <a:r>
              <a:rPr lang="cs-CZ" sz="1100" b="0" dirty="0">
                <a:effectLst/>
                <a:latin typeface="Cambria" panose="02040503050406030204" pitchFamily="18" charset="0"/>
                <a:ea typeface="Cambria" panose="02040503050406030204" pitchFamily="18" charset="0"/>
                <a:cs typeface="Times New Roman" panose="02020603050405020304" pitchFamily="18" charset="0"/>
                <a:sym typeface="Wingdings" panose="05000000000000000000" pitchFamily="2" charset="2"/>
              </a:rPr>
              <a:t>§ 63 – zařazení mimo výkon služby po dobu MD a RD</a:t>
            </a:r>
          </a:p>
          <a:p>
            <a:pPr marL="800100" marR="0" lvl="1" indent="-342900" algn="just" defTabSz="914400" rtl="0" eaLnBrk="1" fontAlgn="auto" latinLnBrk="0" hangingPunct="1">
              <a:lnSpc>
                <a:spcPct val="105000"/>
              </a:lnSpc>
              <a:spcBef>
                <a:spcPts val="0"/>
              </a:spcBef>
              <a:spcAft>
                <a:spcPts val="800"/>
              </a:spcAft>
              <a:buClrTx/>
              <a:buSzTx/>
              <a:buFont typeface="Calibri" panose="020F0502020204030204" pitchFamily="34" charset="0"/>
              <a:buChar char="-"/>
              <a:tabLst/>
              <a:defRPr/>
            </a:pPr>
            <a:r>
              <a:rPr lang="cs-CZ" sz="1100" b="0" dirty="0">
                <a:effectLst/>
                <a:latin typeface="Cambria" panose="02040503050406030204" pitchFamily="18" charset="0"/>
                <a:ea typeface="Cambria" panose="02040503050406030204" pitchFamily="18" charset="0"/>
                <a:cs typeface="Times New Roman" panose="02020603050405020304" pitchFamily="18" charset="0"/>
                <a:sym typeface="Wingdings" panose="05000000000000000000" pitchFamily="2" charset="2"/>
              </a:rPr>
              <a:t>§ 64 – zařazení mimo výkon služby po dobu výkonu </a:t>
            </a:r>
            <a:r>
              <a:rPr lang="cs-CZ" sz="1100" b="0" dirty="0" err="1">
                <a:effectLst/>
                <a:latin typeface="Cambria" panose="02040503050406030204" pitchFamily="18" charset="0"/>
                <a:ea typeface="Cambria" panose="02040503050406030204" pitchFamily="18" charset="0"/>
                <a:cs typeface="Times New Roman" panose="02020603050405020304" pitchFamily="18" charset="0"/>
                <a:sym typeface="Wingdings" panose="05000000000000000000" pitchFamily="2" charset="2"/>
              </a:rPr>
              <a:t>fce</a:t>
            </a:r>
            <a:r>
              <a:rPr lang="cs-CZ" sz="1100" b="0" dirty="0">
                <a:effectLst/>
                <a:latin typeface="Cambria" panose="02040503050406030204" pitchFamily="18" charset="0"/>
                <a:ea typeface="Cambria" panose="02040503050406030204" pitchFamily="18" charset="0"/>
                <a:cs typeface="Times New Roman" panose="02020603050405020304" pitchFamily="18" charset="0"/>
                <a:sym typeface="Wingdings" panose="05000000000000000000" pitchFamily="2" charset="2"/>
              </a:rPr>
              <a:t> v odborové organizaci</a:t>
            </a:r>
          </a:p>
          <a:p>
            <a:pPr marL="800100" marR="0" lvl="1" indent="-342900" algn="just" defTabSz="914400" rtl="0" eaLnBrk="1" fontAlgn="auto" latinLnBrk="0" hangingPunct="1">
              <a:lnSpc>
                <a:spcPct val="105000"/>
              </a:lnSpc>
              <a:spcBef>
                <a:spcPts val="0"/>
              </a:spcBef>
              <a:spcAft>
                <a:spcPts val="800"/>
              </a:spcAft>
              <a:buClrTx/>
              <a:buSzTx/>
              <a:buFont typeface="Calibri" panose="020F0502020204030204" pitchFamily="34" charset="0"/>
              <a:buChar char="-"/>
              <a:tabLst/>
              <a:defRPr/>
            </a:pPr>
            <a:r>
              <a:rPr lang="cs-CZ" sz="1100" b="0" dirty="0">
                <a:effectLst/>
                <a:latin typeface="Cambria" panose="02040503050406030204" pitchFamily="18" charset="0"/>
                <a:ea typeface="Cambria" panose="02040503050406030204" pitchFamily="18" charset="0"/>
                <a:cs typeface="Times New Roman" panose="02020603050405020304" pitchFamily="18" charset="0"/>
                <a:sym typeface="Wingdings" panose="05000000000000000000" pitchFamily="2" charset="2"/>
              </a:rPr>
              <a:t>§ 65 – pozastavení výkonu služby (výkon veřejné </a:t>
            </a:r>
            <a:r>
              <a:rPr lang="cs-CZ" sz="1100" b="0" dirty="0" err="1">
                <a:effectLst/>
                <a:latin typeface="Cambria" panose="02040503050406030204" pitchFamily="18" charset="0"/>
                <a:ea typeface="Cambria" panose="02040503050406030204" pitchFamily="18" charset="0"/>
                <a:cs typeface="Times New Roman" panose="02020603050405020304" pitchFamily="18" charset="0"/>
                <a:sym typeface="Wingdings" panose="05000000000000000000" pitchFamily="2" charset="2"/>
              </a:rPr>
              <a:t>fce</a:t>
            </a:r>
            <a:r>
              <a:rPr lang="cs-CZ" sz="1100" b="0" dirty="0">
                <a:effectLst/>
                <a:latin typeface="Cambria" panose="02040503050406030204" pitchFamily="18" charset="0"/>
                <a:ea typeface="Cambria" panose="02040503050406030204" pitchFamily="18" charset="0"/>
                <a:cs typeface="Times New Roman" panose="02020603050405020304" pitchFamily="18" charset="0"/>
                <a:sym typeface="Wingdings" panose="05000000000000000000" pitchFamily="2" charset="2"/>
              </a:rPr>
              <a:t>)</a:t>
            </a:r>
          </a:p>
          <a:p>
            <a:pPr marL="0" lvl="0" indent="0" algn="just">
              <a:lnSpc>
                <a:spcPct val="105000"/>
              </a:lnSpc>
              <a:spcAft>
                <a:spcPts val="800"/>
              </a:spcAft>
              <a:buFont typeface="Calibri" panose="020F0502020204030204" pitchFamily="34" charset="0"/>
              <a:buNone/>
            </a:pPr>
            <a:endParaRPr lang="cs-CZ" sz="1100" b="0" dirty="0">
              <a:latin typeface="+mn-lt"/>
              <a:sym typeface="Wingdings" panose="05000000000000000000" pitchFamily="2" charset="2"/>
            </a:endParaRPr>
          </a:p>
        </p:txBody>
      </p:sp>
      <p:sp>
        <p:nvSpPr>
          <p:cNvPr id="4" name="Zástupný symbol pro číslo snímku 3"/>
          <p:cNvSpPr>
            <a:spLocks noGrp="1"/>
          </p:cNvSpPr>
          <p:nvPr>
            <p:ph type="sldNum" sz="quarter" idx="5"/>
          </p:nvPr>
        </p:nvSpPr>
        <p:spPr/>
        <p:txBody>
          <a:bodyPr/>
          <a:lstStyle/>
          <a:p>
            <a:fld id="{B13E58D6-9A2F-4E34-8A60-61E6B06FD5A7}" type="slidenum">
              <a:rPr lang="cs-CZ" smtClean="0"/>
              <a:t>11</a:t>
            </a:fld>
            <a:endParaRPr lang="cs-CZ"/>
          </a:p>
        </p:txBody>
      </p:sp>
    </p:spTree>
    <p:extLst>
      <p:ext uri="{BB962C8B-B14F-4D97-AF65-F5344CB8AC3E}">
        <p14:creationId xmlns:p14="http://schemas.microsoft.com/office/powerpoint/2010/main" val="269617666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58775" y="395288"/>
            <a:ext cx="6122988" cy="3444875"/>
          </a:xfrm>
        </p:spPr>
      </p:sp>
      <p:sp>
        <p:nvSpPr>
          <p:cNvPr id="3" name="Zástupný symbol pro poznámky 2"/>
          <p:cNvSpPr>
            <a:spLocks noGrp="1"/>
          </p:cNvSpPr>
          <p:nvPr>
            <p:ph type="body" idx="1"/>
          </p:nvPr>
        </p:nvSpPr>
        <p:spPr/>
        <p:txBody>
          <a:bodyPr/>
          <a:lstStyle/>
          <a:p>
            <a:pPr marL="342900" lvl="0" indent="-342900" algn="just">
              <a:lnSpc>
                <a:spcPct val="105000"/>
              </a:lnSpc>
              <a:spcAft>
                <a:spcPts val="800"/>
              </a:spcAft>
              <a:buFont typeface="Calibri" panose="020F0502020204030204" pitchFamily="34" charset="0"/>
              <a:buChar char="-"/>
            </a:pPr>
            <a:r>
              <a:rPr lang="cs-CZ" sz="1100" b="0" dirty="0">
                <a:effectLst/>
                <a:latin typeface="Cambria" panose="02040503050406030204" pitchFamily="18" charset="0"/>
                <a:ea typeface="Cambria" panose="02040503050406030204" pitchFamily="18" charset="0"/>
                <a:cs typeface="Calibri" panose="020F0502020204030204" pitchFamily="34" charset="0"/>
              </a:rPr>
              <a:t>cílem je větší flexibilita</a:t>
            </a:r>
            <a:endParaRPr lang="cs-CZ" sz="1100" b="0" dirty="0">
              <a:effectLst/>
              <a:latin typeface="Cambria" panose="02040503050406030204" pitchFamily="18" charset="0"/>
              <a:ea typeface="Cambria" panose="02040503050406030204" pitchFamily="18" charset="0"/>
              <a:cs typeface="Times New Roman" panose="02020603050405020304" pitchFamily="18" charset="0"/>
            </a:endParaRPr>
          </a:p>
          <a:p>
            <a:pPr marL="342900" lvl="0" indent="-342900" algn="just">
              <a:lnSpc>
                <a:spcPct val="105000"/>
              </a:lnSpc>
              <a:spcAft>
                <a:spcPts val="800"/>
              </a:spcAft>
              <a:buFont typeface="Calibri" panose="020F0502020204030204" pitchFamily="34" charset="0"/>
              <a:buChar char="-"/>
            </a:pPr>
            <a:r>
              <a:rPr lang="cs-CZ" sz="1100" b="0" dirty="0">
                <a:effectLst/>
                <a:latin typeface="Cambria" panose="02040503050406030204" pitchFamily="18" charset="0"/>
                <a:ea typeface="Cambria" panose="02040503050406030204" pitchFamily="18" charset="0"/>
                <a:cs typeface="Calibri" panose="020F0502020204030204" pitchFamily="34" charset="0"/>
              </a:rPr>
              <a:t>bude vydáván příkaz (není třeba odůvodňovat, nevede se řízení, není přípustné odvolání)</a:t>
            </a:r>
          </a:p>
          <a:p>
            <a:pPr marL="342900" lvl="0" indent="-342900" algn="just">
              <a:lnSpc>
                <a:spcPct val="105000"/>
              </a:lnSpc>
              <a:spcAft>
                <a:spcPts val="800"/>
              </a:spcAft>
              <a:buFont typeface="Calibri" panose="020F0502020204030204" pitchFamily="34" charset="0"/>
              <a:buChar char="-"/>
            </a:pPr>
            <a:r>
              <a:rPr lang="cs-CZ" sz="1100" b="0" kern="100" dirty="0">
                <a:solidFill>
                  <a:srgbClr val="000000"/>
                </a:solidFill>
                <a:effectLst/>
                <a:latin typeface="Cambria" panose="02040503050406030204" pitchFamily="18" charset="0"/>
                <a:ea typeface="Cambria" panose="02040503050406030204" pitchFamily="18" charset="0"/>
                <a:cs typeface="Times New Roman" panose="02020603050405020304" pitchFamily="18" charset="0"/>
              </a:rPr>
              <a:t>bez omezení oborem služby, bez omezení platovou třídou (vzděláním) </a:t>
            </a:r>
            <a:r>
              <a:rPr lang="cs-CZ" sz="1100" b="0" kern="100" dirty="0">
                <a:solidFill>
                  <a:srgbClr val="000000"/>
                </a:solidFill>
                <a:effectLst/>
                <a:latin typeface="Cambria" panose="02040503050406030204" pitchFamily="18" charset="0"/>
                <a:ea typeface="Cambria" panose="02040503050406030204" pitchFamily="18" charset="0"/>
                <a:cs typeface="Times New Roman" panose="02020603050405020304" pitchFamily="18" charset="0"/>
                <a:sym typeface="Wingdings" panose="05000000000000000000" pitchFamily="2" charset="2"/>
              </a:rPr>
              <a:t> </a:t>
            </a:r>
            <a:r>
              <a:rPr lang="cs-CZ" sz="1100" b="0" dirty="0">
                <a:latin typeface="Cambria" panose="02040503050406030204" pitchFamily="18" charset="0"/>
                <a:ea typeface="Cambria" panose="02040503050406030204" pitchFamily="18" charset="0"/>
              </a:rPr>
              <a:t>pokud lze důvodně očekávat, že státní zaměstnanec bude – s ohledem na svou kvalifikaci a s ohledem na své znalosti, dovednosti a své zkušenosti – schopen požadované činnosti vykonávat </a:t>
            </a:r>
          </a:p>
          <a:p>
            <a:pPr marL="342900" lvl="0" indent="-342900" algn="just">
              <a:lnSpc>
                <a:spcPct val="105000"/>
              </a:lnSpc>
              <a:spcAft>
                <a:spcPts val="800"/>
              </a:spcAft>
              <a:buFont typeface="Calibri" panose="020F0502020204030204" pitchFamily="34" charset="0"/>
              <a:buChar char="-"/>
            </a:pPr>
            <a:r>
              <a:rPr lang="cs-CZ" sz="1100" b="0" dirty="0">
                <a:latin typeface="Cambria" panose="02040503050406030204" pitchFamily="18" charset="0"/>
                <a:ea typeface="Cambria" panose="02040503050406030204" pitchFamily="18" charset="0"/>
              </a:rPr>
              <a:t>i do vyšší PT (pro kterou nemá st. ZMC vzdělání)</a:t>
            </a:r>
          </a:p>
          <a:p>
            <a:pPr marL="342900" lvl="0" indent="-342900" algn="just">
              <a:lnSpc>
                <a:spcPct val="105000"/>
              </a:lnSpc>
              <a:spcAft>
                <a:spcPts val="800"/>
              </a:spcAft>
              <a:buFont typeface="Calibri" panose="020F0502020204030204" pitchFamily="34" charset="0"/>
              <a:buChar char="-"/>
            </a:pPr>
            <a:r>
              <a:rPr lang="cs-CZ" sz="1100" b="0" dirty="0">
                <a:latin typeface="Cambria" panose="02040503050406030204" pitchFamily="18" charset="0"/>
                <a:ea typeface="Cambria" panose="02040503050406030204" pitchFamily="18" charset="0"/>
              </a:rPr>
              <a:t>na 60 dnů v kalendářním roce</a:t>
            </a:r>
          </a:p>
          <a:p>
            <a:pPr marL="342900" marR="0" lvl="0" indent="-342900" algn="just" defTabSz="914400" rtl="0" eaLnBrk="1" fontAlgn="auto" latinLnBrk="0" hangingPunct="1">
              <a:lnSpc>
                <a:spcPct val="105000"/>
              </a:lnSpc>
              <a:spcBef>
                <a:spcPts val="0"/>
              </a:spcBef>
              <a:spcAft>
                <a:spcPts val="800"/>
              </a:spcAft>
              <a:buClrTx/>
              <a:buSzTx/>
              <a:buFont typeface="Calibri" panose="020F0502020204030204" pitchFamily="34" charset="0"/>
              <a:buChar char="-"/>
              <a:tabLst/>
              <a:defRPr/>
            </a:pPr>
            <a:r>
              <a:rPr lang="cs-CZ" sz="1100" b="0" dirty="0">
                <a:latin typeface="Cambria" panose="02040503050406030204" pitchFamily="18" charset="0"/>
                <a:ea typeface="Cambria" panose="02040503050406030204" pitchFamily="18" charset="0"/>
              </a:rPr>
              <a:t>se souhlasem prodloužení až na 1 rok </a:t>
            </a:r>
            <a:r>
              <a:rPr lang="cs-CZ" sz="1100" b="0" kern="1200" dirty="0">
                <a:solidFill>
                  <a:schemeClr val="tx1"/>
                </a:solidFill>
                <a:latin typeface="Cambria" panose="02040503050406030204" pitchFamily="18" charset="0"/>
                <a:ea typeface="Cambria" panose="02040503050406030204" pitchFamily="18" charset="0"/>
                <a:cs typeface="+mn-cs"/>
              </a:rPr>
              <a:t>– zpětvzetí (přeložení skončí uplynutím 15 dnů následujících po dni doručení zpětvzetí souhlasu, není-li dohodou mezi státním zaměstnancem a služebním orgánem sjednána doba kratší); znovu přeložit lze nejdříve po 1 měsíci od skončení posledního přeložení</a:t>
            </a:r>
          </a:p>
          <a:p>
            <a:pPr marL="342900" marR="0" lvl="0" indent="-342900" algn="just" defTabSz="914400" rtl="0" eaLnBrk="1" fontAlgn="auto" latinLnBrk="0" hangingPunct="1">
              <a:lnSpc>
                <a:spcPct val="105000"/>
              </a:lnSpc>
              <a:spcBef>
                <a:spcPts val="0"/>
              </a:spcBef>
              <a:spcAft>
                <a:spcPts val="800"/>
              </a:spcAft>
              <a:buClrTx/>
              <a:buSzTx/>
              <a:buFont typeface="Calibri" panose="020F0502020204030204" pitchFamily="34" charset="0"/>
              <a:buChar char="-"/>
              <a:tabLst/>
              <a:defRPr/>
            </a:pPr>
            <a:r>
              <a:rPr lang="cs-CZ" sz="1100" b="0" dirty="0">
                <a:latin typeface="Cambria" panose="02040503050406030204" pitchFamily="18" charset="0"/>
                <a:ea typeface="Cambria" panose="02040503050406030204" pitchFamily="18" charset="0"/>
              </a:rPr>
              <a:t>zachování povinnosti služebního orgánu zohledňovat osobní, zdravotní a rodinné poměry státního zaměstnance a zachování zvýšené ochrany pro těhotné, st. ZMC se zdravotním postižením nebo se závažným zdravotním důvodem, rodiče dětí do I. st. ZŠ, osamělé rodiče dětí do věku 15 let, osoby pečující o osoby blízké, které potřebují značnou péči nebo pomoc ze závažného zdravotního důvodu </a:t>
            </a:r>
          </a:p>
          <a:p>
            <a:pPr marL="342900" marR="0" lvl="0" indent="-342900" algn="just" defTabSz="914400" rtl="0" eaLnBrk="1" fontAlgn="auto" latinLnBrk="0" hangingPunct="1">
              <a:lnSpc>
                <a:spcPct val="105000"/>
              </a:lnSpc>
              <a:spcBef>
                <a:spcPts val="0"/>
              </a:spcBef>
              <a:spcAft>
                <a:spcPts val="800"/>
              </a:spcAft>
              <a:buClrTx/>
              <a:buSzTx/>
              <a:buFont typeface="Calibri" panose="020F0502020204030204" pitchFamily="34" charset="0"/>
              <a:buChar char="-"/>
              <a:tabLst/>
              <a:defRPr/>
            </a:pPr>
            <a:r>
              <a:rPr lang="cs-CZ" sz="1100" b="0" dirty="0">
                <a:latin typeface="Cambria" panose="02040503050406030204" pitchFamily="18" charset="0"/>
                <a:ea typeface="Cambria" panose="02040503050406030204" pitchFamily="18" charset="0"/>
              </a:rPr>
              <a:t>obrana – stížnost, žaloba</a:t>
            </a:r>
          </a:p>
        </p:txBody>
      </p:sp>
      <p:sp>
        <p:nvSpPr>
          <p:cNvPr id="4" name="Zástupný symbol pro číslo snímku 3"/>
          <p:cNvSpPr>
            <a:spLocks noGrp="1"/>
          </p:cNvSpPr>
          <p:nvPr>
            <p:ph type="sldNum" sz="quarter" idx="5"/>
          </p:nvPr>
        </p:nvSpPr>
        <p:spPr/>
        <p:txBody>
          <a:bodyPr/>
          <a:lstStyle/>
          <a:p>
            <a:fld id="{B13E58D6-9A2F-4E34-8A60-61E6B06FD5A7}" type="slidenum">
              <a:rPr lang="cs-CZ" smtClean="0"/>
              <a:t>12</a:t>
            </a:fld>
            <a:endParaRPr lang="cs-CZ"/>
          </a:p>
        </p:txBody>
      </p:sp>
    </p:spTree>
    <p:extLst>
      <p:ext uri="{BB962C8B-B14F-4D97-AF65-F5344CB8AC3E}">
        <p14:creationId xmlns:p14="http://schemas.microsoft.com/office/powerpoint/2010/main" val="277083020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58775" y="395288"/>
            <a:ext cx="6122988" cy="3444875"/>
          </a:xfrm>
        </p:spPr>
      </p:sp>
      <p:sp>
        <p:nvSpPr>
          <p:cNvPr id="3" name="Zástupný symbol pro poznámky 2"/>
          <p:cNvSpPr>
            <a:spLocks noGrp="1"/>
          </p:cNvSpPr>
          <p:nvPr>
            <p:ph type="body" idx="1"/>
          </p:nvPr>
        </p:nvSpPr>
        <p:spPr/>
        <p:txBody>
          <a:bodyPr/>
          <a:lstStyle/>
          <a:p>
            <a:pPr marL="285750" indent="-285750" algn="just">
              <a:lnSpc>
                <a:spcPct val="107000"/>
              </a:lnSpc>
              <a:spcAft>
                <a:spcPts val="800"/>
              </a:spcAft>
              <a:buFontTx/>
              <a:buChar char="-"/>
            </a:pPr>
            <a:r>
              <a:rPr lang="cs-CZ" sz="1100" b="0" kern="100" dirty="0">
                <a:solidFill>
                  <a:srgbClr val="000000"/>
                </a:solidFill>
                <a:effectLst/>
                <a:latin typeface="Cambria" panose="02040503050406030204" pitchFamily="18" charset="0"/>
                <a:ea typeface="Cambria" panose="02040503050406030204" pitchFamily="18" charset="0"/>
                <a:cs typeface="Times New Roman" panose="02020603050405020304" pitchFamily="18" charset="0"/>
              </a:rPr>
              <a:t>v § 34 a v § 48 zůstávají i odklony (kvůli zproštění a kvůli jeho případnému doplacení do 100 % platu)</a:t>
            </a:r>
          </a:p>
          <a:p>
            <a:pPr marL="285750" indent="-285750" algn="just">
              <a:lnSpc>
                <a:spcPct val="107000"/>
              </a:lnSpc>
              <a:spcAft>
                <a:spcPts val="800"/>
              </a:spcAft>
              <a:buFontTx/>
              <a:buChar char="-"/>
            </a:pPr>
            <a:r>
              <a:rPr lang="cs-CZ" sz="1100" b="0" kern="100" dirty="0">
                <a:solidFill>
                  <a:srgbClr val="000000"/>
                </a:solidFill>
                <a:effectLst/>
                <a:latin typeface="Cambria" panose="02040503050406030204" pitchFamily="18" charset="0"/>
                <a:ea typeface="Cambria" panose="02040503050406030204" pitchFamily="18" charset="0"/>
                <a:cs typeface="Times New Roman" panose="02020603050405020304" pitchFamily="18" charset="0"/>
              </a:rPr>
              <a:t>úprava přijetí do služebního poměru</a:t>
            </a:r>
          </a:p>
          <a:p>
            <a:pPr marL="742950" lvl="1" indent="-285750" algn="just">
              <a:lnSpc>
                <a:spcPct val="107000"/>
              </a:lnSpc>
              <a:spcAft>
                <a:spcPts val="800"/>
              </a:spcAft>
              <a:buFontTx/>
              <a:buChar char="-"/>
            </a:pPr>
            <a:r>
              <a:rPr lang="cs-CZ" sz="1100" b="0" kern="100" dirty="0">
                <a:effectLst/>
                <a:latin typeface="Cambria" panose="02040503050406030204" pitchFamily="18" charset="0"/>
                <a:ea typeface="Cambria" panose="02040503050406030204" pitchFamily="18" charset="0"/>
                <a:cs typeface="Times New Roman" panose="02020603050405020304" pitchFamily="18" charset="0"/>
              </a:rPr>
              <a:t>bezúhonnost žadatele o přijetí do služebního poměru se bude i nadále osvědčovat pouze výpisem z Rejstříku trestů</a:t>
            </a:r>
          </a:p>
          <a:p>
            <a:pPr marL="742950" lvl="1" indent="-285750" algn="just">
              <a:lnSpc>
                <a:spcPct val="107000"/>
              </a:lnSpc>
              <a:spcAft>
                <a:spcPts val="800"/>
              </a:spcAft>
              <a:buFontTx/>
              <a:buChar char="-"/>
            </a:pPr>
            <a:r>
              <a:rPr lang="cs-CZ" sz="1100" b="0" kern="100" dirty="0">
                <a:effectLst/>
                <a:latin typeface="Cambria" panose="02040503050406030204" pitchFamily="18" charset="0"/>
                <a:ea typeface="Cambria" panose="02040503050406030204" pitchFamily="18" charset="0"/>
                <a:cs typeface="Times New Roman" panose="02020603050405020304" pitchFamily="18" charset="0"/>
              </a:rPr>
              <a:t>procesní odklony v trestním řízení budou z ustanovení vypuštěny</a:t>
            </a:r>
          </a:p>
          <a:p>
            <a:pPr marL="742950" lvl="1" indent="-285750" algn="just">
              <a:lnSpc>
                <a:spcPct val="107000"/>
              </a:lnSpc>
              <a:spcAft>
                <a:spcPts val="800"/>
              </a:spcAft>
              <a:buFontTx/>
              <a:buChar char="-"/>
            </a:pPr>
            <a:r>
              <a:rPr lang="cs-CZ" sz="1100" b="0" kern="100" dirty="0">
                <a:effectLst/>
                <a:latin typeface="Cambria" panose="02040503050406030204" pitchFamily="18" charset="0"/>
                <a:ea typeface="Cambria" panose="02040503050406030204" pitchFamily="18" charset="0"/>
                <a:cs typeface="Times New Roman" panose="02020603050405020304" pitchFamily="18" charset="0"/>
              </a:rPr>
              <a:t>předpoklad bezúhonnosti tedy nenaplní pouze osoba, která bude mít záznam v Rejstříku trestů</a:t>
            </a:r>
          </a:p>
          <a:p>
            <a:pPr marL="285750" lvl="0" indent="-285750" algn="just">
              <a:lnSpc>
                <a:spcPct val="107000"/>
              </a:lnSpc>
              <a:spcAft>
                <a:spcPts val="800"/>
              </a:spcAft>
              <a:buFontTx/>
              <a:buChar char="-"/>
            </a:pPr>
            <a:r>
              <a:rPr lang="cs-CZ" sz="1100" b="0" kern="100" dirty="0">
                <a:solidFill>
                  <a:srgbClr val="000000"/>
                </a:solidFill>
                <a:effectLst/>
                <a:latin typeface="Cambria" panose="02040503050406030204" pitchFamily="18" charset="0"/>
                <a:ea typeface="Cambria" panose="02040503050406030204" pitchFamily="18" charset="0"/>
                <a:cs typeface="Times New Roman" panose="02020603050405020304" pitchFamily="18" charset="0"/>
              </a:rPr>
              <a:t>úprava skončení služebního poměru ze zákona</a:t>
            </a:r>
          </a:p>
          <a:p>
            <a:pPr marL="742950" lvl="1" indent="-285750" algn="just">
              <a:lnSpc>
                <a:spcPct val="107000"/>
              </a:lnSpc>
              <a:spcAft>
                <a:spcPts val="800"/>
              </a:spcAft>
              <a:buFontTx/>
              <a:buChar char="-"/>
            </a:pPr>
            <a:r>
              <a:rPr lang="cs-CZ" sz="1100" b="0" kern="100" dirty="0">
                <a:effectLst/>
                <a:latin typeface="Cambria" panose="02040503050406030204" pitchFamily="18" charset="0"/>
                <a:ea typeface="Cambria" panose="02040503050406030204" pitchFamily="18" charset="0"/>
                <a:cs typeface="Times New Roman" panose="02020603050405020304" pitchFamily="18" charset="0"/>
              </a:rPr>
              <a:t>procesní odklony v trestním řízení budou z ustanovení vypuštěny</a:t>
            </a:r>
          </a:p>
          <a:p>
            <a:pPr marL="742950" lvl="1" indent="-285750" algn="just">
              <a:lnSpc>
                <a:spcPct val="107000"/>
              </a:lnSpc>
              <a:spcAft>
                <a:spcPts val="800"/>
              </a:spcAft>
              <a:buFontTx/>
              <a:buChar char="-"/>
            </a:pPr>
            <a:r>
              <a:rPr lang="cs-CZ" sz="1100" b="0" kern="100" dirty="0">
                <a:effectLst/>
                <a:latin typeface="Cambria" panose="02040503050406030204" pitchFamily="18" charset="0"/>
                <a:ea typeface="Cambria" panose="02040503050406030204" pitchFamily="18" charset="0"/>
                <a:cs typeface="Times New Roman" panose="02020603050405020304" pitchFamily="18" charset="0"/>
              </a:rPr>
              <a:t>předpoklad bezúhonnosti tedy nenaplní pouze osoba, která bude mít záznam v Rejstříku trestů</a:t>
            </a:r>
          </a:p>
          <a:p>
            <a:pPr marL="285750" marR="0" lvl="0" indent="-285750" algn="just" defTabSz="914400" rtl="0" eaLnBrk="1" fontAlgn="auto" latinLnBrk="0" hangingPunct="1">
              <a:lnSpc>
                <a:spcPct val="107000"/>
              </a:lnSpc>
              <a:spcBef>
                <a:spcPts val="0"/>
              </a:spcBef>
              <a:spcAft>
                <a:spcPts val="800"/>
              </a:spcAft>
              <a:buClrTx/>
              <a:buSzTx/>
              <a:buFontTx/>
              <a:buChar char="-"/>
              <a:tabLst/>
              <a:defRPr/>
            </a:pPr>
            <a:r>
              <a:rPr lang="cs-CZ" sz="1100" b="0" kern="100" dirty="0">
                <a:effectLst/>
                <a:latin typeface="Cambria" panose="02040503050406030204" pitchFamily="18" charset="0"/>
                <a:ea typeface="Cambria" panose="02040503050406030204" pitchFamily="18" charset="0"/>
                <a:cs typeface="Times New Roman" panose="02020603050405020304" pitchFamily="18" charset="0"/>
              </a:rPr>
              <a:t>bude doplněn § 160 odst. 2 trestního řádu – orgány činné v trestním řízení budou povinny zaslat opis o zahájení trestního stíhání státního zaměstnance příslušnému služebnímu orgánu</a:t>
            </a:r>
          </a:p>
          <a:p>
            <a:pPr marL="285750" marR="0" lvl="0" indent="-285750" algn="just" defTabSz="914400" rtl="0" eaLnBrk="1" fontAlgn="auto" latinLnBrk="0" hangingPunct="1">
              <a:lnSpc>
                <a:spcPct val="107000"/>
              </a:lnSpc>
              <a:spcBef>
                <a:spcPts val="0"/>
              </a:spcBef>
              <a:spcAft>
                <a:spcPts val="800"/>
              </a:spcAft>
              <a:buClrTx/>
              <a:buSzTx/>
              <a:buFontTx/>
              <a:buChar char="-"/>
              <a:tabLst/>
              <a:defRPr/>
            </a:pPr>
            <a:endParaRPr lang="cs-CZ" sz="1100" b="0" kern="100" dirty="0">
              <a:effectLst/>
              <a:latin typeface="Cambria" panose="02040503050406030204" pitchFamily="18" charset="0"/>
              <a:ea typeface="Cambria" panose="02040503050406030204" pitchFamily="18" charset="0"/>
              <a:cs typeface="Times New Roman" panose="02020603050405020304" pitchFamily="18" charset="0"/>
            </a:endParaRPr>
          </a:p>
          <a:p>
            <a:pPr marL="285750" marR="0" lvl="0" indent="-285750" algn="just" defTabSz="914400" rtl="0" eaLnBrk="1" fontAlgn="auto" latinLnBrk="0" hangingPunct="1">
              <a:lnSpc>
                <a:spcPct val="107000"/>
              </a:lnSpc>
              <a:spcBef>
                <a:spcPts val="0"/>
              </a:spcBef>
              <a:spcAft>
                <a:spcPts val="800"/>
              </a:spcAft>
              <a:buClrTx/>
              <a:buSzTx/>
              <a:buFontTx/>
              <a:buChar char="-"/>
              <a:tabLst/>
              <a:defRPr/>
            </a:pPr>
            <a:r>
              <a:rPr lang="cs-CZ" sz="1100" b="0" kern="100" dirty="0">
                <a:effectLst/>
                <a:latin typeface="Cambria" panose="02040503050406030204" pitchFamily="18" charset="0"/>
                <a:ea typeface="Cambria" panose="02040503050406030204" pitchFamily="18" charset="0"/>
                <a:cs typeface="Times New Roman" panose="02020603050405020304" pitchFamily="18" charset="0"/>
              </a:rPr>
              <a:t>úprava zproštění: </a:t>
            </a:r>
          </a:p>
          <a:p>
            <a:pPr marL="742950" marR="0" lvl="1" indent="-285750" algn="just" defTabSz="914400" rtl="0" eaLnBrk="1" fontAlgn="auto" latinLnBrk="0" hangingPunct="1">
              <a:lnSpc>
                <a:spcPct val="107000"/>
              </a:lnSpc>
              <a:spcBef>
                <a:spcPts val="0"/>
              </a:spcBef>
              <a:spcAft>
                <a:spcPts val="800"/>
              </a:spcAft>
              <a:buClrTx/>
              <a:buSzTx/>
              <a:buFontTx/>
              <a:buChar char="-"/>
              <a:tabLst/>
              <a:defRPr/>
            </a:pPr>
            <a:r>
              <a:rPr lang="cs-CZ" sz="1100" dirty="0">
                <a:solidFill>
                  <a:srgbClr val="000000"/>
                </a:solidFill>
                <a:effectLst/>
                <a:latin typeface="Cambria" panose="02040503050406030204" pitchFamily="18" charset="0"/>
                <a:ea typeface="Cambria" panose="02040503050406030204" pitchFamily="18" charset="0"/>
              </a:rPr>
              <a:t>pokud bylo zahájeno trestní stíhání st. ZMC pro úmyslný trestný čin nebo trestný čin proti pořádku ve věcech veřejných z nedbalosti </a:t>
            </a:r>
          </a:p>
          <a:p>
            <a:pPr marL="742950" marR="0" lvl="1" indent="-285750" algn="just" defTabSz="914400" rtl="0" eaLnBrk="1" fontAlgn="auto" latinLnBrk="0" hangingPunct="1">
              <a:lnSpc>
                <a:spcPct val="107000"/>
              </a:lnSpc>
              <a:spcBef>
                <a:spcPts val="0"/>
              </a:spcBef>
              <a:spcAft>
                <a:spcPts val="800"/>
              </a:spcAft>
              <a:buClrTx/>
              <a:buSzTx/>
              <a:buFontTx/>
              <a:buChar char="-"/>
              <a:tabLst/>
              <a:defRPr/>
            </a:pPr>
            <a:r>
              <a:rPr lang="cs-CZ" sz="1100" dirty="0">
                <a:solidFill>
                  <a:srgbClr val="000000"/>
                </a:solidFill>
                <a:effectLst/>
                <a:latin typeface="Cambria" panose="02040503050406030204" pitchFamily="18" charset="0"/>
                <a:ea typeface="Cambria" panose="02040503050406030204" pitchFamily="18" charset="0"/>
              </a:rPr>
              <a:t>pokud byl st. ZMC vzat do vazby</a:t>
            </a:r>
          </a:p>
          <a:p>
            <a:pPr marL="742950" marR="0" lvl="1" indent="-285750" algn="just" defTabSz="914400" rtl="0" eaLnBrk="1" fontAlgn="auto" latinLnBrk="0" hangingPunct="1">
              <a:lnSpc>
                <a:spcPct val="107000"/>
              </a:lnSpc>
              <a:spcBef>
                <a:spcPts val="0"/>
              </a:spcBef>
              <a:spcAft>
                <a:spcPts val="800"/>
              </a:spcAft>
              <a:buClrTx/>
              <a:buSzTx/>
              <a:buFontTx/>
              <a:buChar char="-"/>
              <a:tabLst/>
              <a:defRPr/>
            </a:pPr>
            <a:r>
              <a:rPr lang="cs-CZ" sz="1100" dirty="0">
                <a:solidFill>
                  <a:srgbClr val="000000"/>
                </a:solidFill>
                <a:effectLst/>
                <a:latin typeface="Cambria" panose="02040503050406030204" pitchFamily="18" charset="0"/>
                <a:ea typeface="Cambria" panose="02040503050406030204" pitchFamily="18" charset="0"/>
              </a:rPr>
              <a:t>pokud by ponechání st. ZMC ve výkonu služby ohrožovalo řádný výkon služby </a:t>
            </a:r>
            <a:r>
              <a:rPr lang="cs-CZ" sz="1100" dirty="0">
                <a:solidFill>
                  <a:srgbClr val="000000"/>
                </a:solidFill>
                <a:effectLst/>
                <a:latin typeface="Cambria" panose="02040503050406030204" pitchFamily="18" charset="0"/>
                <a:ea typeface="Cambria" panose="02040503050406030204" pitchFamily="18" charset="0"/>
                <a:sym typeface="Wingdings" panose="05000000000000000000" pitchFamily="2" charset="2"/>
              </a:rPr>
              <a:t> nově: úvaha služebního orgánu</a:t>
            </a:r>
          </a:p>
          <a:p>
            <a:pPr marL="1200150" marR="0" lvl="2" indent="-285750" algn="just" defTabSz="914400" rtl="0" eaLnBrk="1" fontAlgn="auto" latinLnBrk="0" hangingPunct="1">
              <a:lnSpc>
                <a:spcPct val="107000"/>
              </a:lnSpc>
              <a:spcBef>
                <a:spcPts val="0"/>
              </a:spcBef>
              <a:spcAft>
                <a:spcPts val="800"/>
              </a:spcAft>
              <a:buClrTx/>
              <a:buSzTx/>
              <a:buFontTx/>
              <a:buChar char="-"/>
              <a:tabLst/>
              <a:defRPr/>
            </a:pPr>
            <a:r>
              <a:rPr lang="cs-CZ" sz="1100" dirty="0">
                <a:solidFill>
                  <a:srgbClr val="000000"/>
                </a:solidFill>
                <a:effectLst/>
                <a:latin typeface="Cambria" panose="02040503050406030204" pitchFamily="18" charset="0"/>
                <a:ea typeface="Cambria" panose="02040503050406030204" pitchFamily="18" charset="0"/>
              </a:rPr>
              <a:t>hospodárnější nakládání s finančními prostředky </a:t>
            </a:r>
            <a:r>
              <a:rPr lang="cs-CZ" sz="1100" dirty="0">
                <a:solidFill>
                  <a:srgbClr val="000000"/>
                </a:solidFill>
                <a:effectLst/>
                <a:latin typeface="Cambria" panose="02040503050406030204" pitchFamily="18" charset="0"/>
                <a:ea typeface="Cambria" panose="02040503050406030204" pitchFamily="18" charset="0"/>
                <a:sym typeface="Wingdings" panose="05000000000000000000" pitchFamily="2" charset="2"/>
              </a:rPr>
              <a:t> </a:t>
            </a:r>
            <a:r>
              <a:rPr lang="cs-CZ" sz="1100" dirty="0">
                <a:solidFill>
                  <a:srgbClr val="000000"/>
                </a:solidFill>
                <a:effectLst/>
                <a:latin typeface="Cambria" panose="02040503050406030204" pitchFamily="18" charset="0"/>
                <a:ea typeface="Cambria" panose="02040503050406030204" pitchFamily="18" charset="0"/>
              </a:rPr>
              <a:t>pokles počtu státních zaměstnanců zproštěných výkonu služby (a pobírajících snížený plat i při jejich absenci ve službě) </a:t>
            </a:r>
          </a:p>
          <a:p>
            <a:pPr marL="742950" marR="0" lvl="1" indent="-285750" algn="just" defTabSz="914400" rtl="0" eaLnBrk="1" fontAlgn="auto" latinLnBrk="0" hangingPunct="1">
              <a:lnSpc>
                <a:spcPct val="107000"/>
              </a:lnSpc>
              <a:spcBef>
                <a:spcPts val="0"/>
              </a:spcBef>
              <a:spcAft>
                <a:spcPts val="800"/>
              </a:spcAft>
              <a:buClrTx/>
              <a:buSzTx/>
              <a:buFontTx/>
              <a:buChar char="-"/>
              <a:tabLst/>
              <a:defRPr/>
            </a:pPr>
            <a:r>
              <a:rPr lang="cs-CZ" sz="1100" b="0" dirty="0">
                <a:effectLst/>
                <a:latin typeface="Cambria" panose="02040503050406030204" pitchFamily="18" charset="0"/>
                <a:ea typeface="Cambria" panose="02040503050406030204" pitchFamily="18" charset="0"/>
              </a:rPr>
              <a:t>pokud st. ZMC nebyl odsouzen, jeho trestní stíhání nebylo podmíněně zastaveno ani nebylo rozhodnuto o schválení narovnání a zastavení trestního stíhání, zkrácení jeho platu se mu po skončení trestního stíhání doplatí</a:t>
            </a:r>
            <a:endParaRPr lang="cs-CZ" sz="1100" b="0" dirty="0">
              <a:solidFill>
                <a:srgbClr val="000000"/>
              </a:solidFill>
              <a:effectLst/>
              <a:latin typeface="Cambria" panose="02040503050406030204" pitchFamily="18" charset="0"/>
              <a:ea typeface="Cambria" panose="02040503050406030204" pitchFamily="18" charset="0"/>
            </a:endParaRPr>
          </a:p>
          <a:p>
            <a:pPr marL="285750" marR="0" lvl="0" indent="-285750" algn="just" defTabSz="914400" rtl="0" eaLnBrk="1" fontAlgn="auto" latinLnBrk="0" hangingPunct="1">
              <a:lnSpc>
                <a:spcPct val="107000"/>
              </a:lnSpc>
              <a:spcBef>
                <a:spcPts val="0"/>
              </a:spcBef>
              <a:spcAft>
                <a:spcPts val="800"/>
              </a:spcAft>
              <a:buClrTx/>
              <a:buSzTx/>
              <a:buFontTx/>
              <a:buChar char="-"/>
              <a:tabLst/>
              <a:defRPr/>
            </a:pPr>
            <a:endParaRPr lang="cs-CZ" sz="1100" b="0" kern="100" dirty="0">
              <a:effectLst/>
              <a:latin typeface="Cambria" panose="02040503050406030204" pitchFamily="18" charset="0"/>
              <a:ea typeface="Cambria" panose="02040503050406030204" pitchFamily="18" charset="0"/>
              <a:cs typeface="Times New Roman" panose="02020603050405020304" pitchFamily="18" charset="0"/>
            </a:endParaRPr>
          </a:p>
        </p:txBody>
      </p:sp>
      <p:sp>
        <p:nvSpPr>
          <p:cNvPr id="4" name="Zástupný symbol pro číslo snímku 3"/>
          <p:cNvSpPr>
            <a:spLocks noGrp="1"/>
          </p:cNvSpPr>
          <p:nvPr>
            <p:ph type="sldNum" sz="quarter" idx="5"/>
          </p:nvPr>
        </p:nvSpPr>
        <p:spPr/>
        <p:txBody>
          <a:bodyPr/>
          <a:lstStyle/>
          <a:p>
            <a:fld id="{B13E58D6-9A2F-4E34-8A60-61E6B06FD5A7}" type="slidenum">
              <a:rPr lang="cs-CZ" smtClean="0"/>
              <a:t>13</a:t>
            </a:fld>
            <a:endParaRPr lang="cs-CZ"/>
          </a:p>
        </p:txBody>
      </p:sp>
    </p:spTree>
    <p:extLst>
      <p:ext uri="{BB962C8B-B14F-4D97-AF65-F5344CB8AC3E}">
        <p14:creationId xmlns:p14="http://schemas.microsoft.com/office/powerpoint/2010/main" val="69308606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58775" y="395288"/>
            <a:ext cx="6122988" cy="3444875"/>
          </a:xfrm>
        </p:spPr>
      </p:sp>
      <p:sp>
        <p:nvSpPr>
          <p:cNvPr id="3" name="Zástupný symbol pro poznámky 2"/>
          <p:cNvSpPr>
            <a:spLocks noGrp="1"/>
          </p:cNvSpPr>
          <p:nvPr>
            <p:ph type="body" idx="1"/>
          </p:nvPr>
        </p:nvSpPr>
        <p:spPr/>
        <p:txBody>
          <a:bodyPr/>
          <a:lstStyle/>
          <a:p>
            <a:pPr marL="285750" lvl="0" indent="-285750" algn="just">
              <a:lnSpc>
                <a:spcPct val="100000"/>
              </a:lnSpc>
              <a:spcBef>
                <a:spcPts val="600"/>
              </a:spcBef>
              <a:spcAft>
                <a:spcPts val="0"/>
              </a:spcAft>
              <a:buFontTx/>
              <a:buChar char="-"/>
            </a:pPr>
            <a:r>
              <a:rPr lang="cs-CZ" sz="1100" b="0" kern="100" dirty="0">
                <a:solidFill>
                  <a:schemeClr val="tx1"/>
                </a:solidFill>
                <a:effectLst/>
                <a:latin typeface="Cambria" panose="02040503050406030204" pitchFamily="18" charset="0"/>
                <a:ea typeface="Cambria" panose="02040503050406030204" pitchFamily="18" charset="0"/>
                <a:cs typeface="Times New Roman" panose="02020603050405020304" pitchFamily="18" charset="0"/>
              </a:rPr>
              <a:t>§ 49 upravuje změnu služebního poměru spočívající ve změně služebního místa, a to buď po VŘ nebo bez VŘ, a to buď v rámci téhož úřadu nebo v rámci jiného úřadu</a:t>
            </a:r>
          </a:p>
          <a:p>
            <a:pPr marL="285750" lvl="0" indent="-285750" algn="just">
              <a:lnSpc>
                <a:spcPct val="100000"/>
              </a:lnSpc>
              <a:spcBef>
                <a:spcPts val="600"/>
              </a:spcBef>
              <a:spcAft>
                <a:spcPts val="0"/>
              </a:spcAft>
              <a:buFontTx/>
              <a:buChar char="-"/>
            </a:pPr>
            <a:endParaRPr lang="cs-CZ" sz="1100" b="0" kern="100" dirty="0">
              <a:solidFill>
                <a:schemeClr val="tx1"/>
              </a:solidFill>
              <a:effectLst/>
              <a:latin typeface="Cambria" panose="02040503050406030204" pitchFamily="18" charset="0"/>
              <a:ea typeface="Cambria" panose="02040503050406030204" pitchFamily="18" charset="0"/>
              <a:cs typeface="Times New Roman" panose="02020603050405020304" pitchFamily="18" charset="0"/>
            </a:endParaRPr>
          </a:p>
          <a:p>
            <a:pPr marL="285750" lvl="0" indent="-285750" algn="just">
              <a:lnSpc>
                <a:spcPct val="100000"/>
              </a:lnSpc>
              <a:spcBef>
                <a:spcPts val="600"/>
              </a:spcBef>
              <a:spcAft>
                <a:spcPts val="0"/>
              </a:spcAft>
              <a:buFontTx/>
              <a:buChar char="-"/>
            </a:pPr>
            <a:r>
              <a:rPr lang="cs-CZ" sz="1100" b="0" kern="100" dirty="0">
                <a:solidFill>
                  <a:schemeClr val="tx1"/>
                </a:solidFill>
                <a:effectLst/>
                <a:latin typeface="Cambria" panose="02040503050406030204" pitchFamily="18" charset="0"/>
                <a:ea typeface="Cambria" panose="02040503050406030204" pitchFamily="18" charset="0"/>
                <a:cs typeface="Times New Roman" panose="02020603050405020304" pitchFamily="18" charset="0"/>
              </a:rPr>
              <a:t>při přechodu do jiného služebního úřadu se upravuje proces domluvy obou služebních orgánů – buď se domluví na termínu (původní služební orgán dá souhlas s návrhem nového služebního orgánu), nebo platí 60 dnů ode dne odmítnutí souhlasu</a:t>
            </a:r>
          </a:p>
          <a:p>
            <a:pPr marL="285750" lvl="0" indent="-285750" algn="just">
              <a:lnSpc>
                <a:spcPct val="100000"/>
              </a:lnSpc>
              <a:spcBef>
                <a:spcPts val="600"/>
              </a:spcBef>
              <a:spcAft>
                <a:spcPts val="0"/>
              </a:spcAft>
              <a:buFontTx/>
              <a:buChar char="-"/>
            </a:pPr>
            <a:endParaRPr lang="cs-CZ" sz="1100" b="0" kern="100" dirty="0">
              <a:solidFill>
                <a:schemeClr val="tx1"/>
              </a:solidFill>
              <a:effectLst/>
              <a:latin typeface="Cambria" panose="02040503050406030204" pitchFamily="18" charset="0"/>
              <a:ea typeface="Cambria" panose="02040503050406030204" pitchFamily="18" charset="0"/>
              <a:cs typeface="Times New Roman" panose="02020603050405020304" pitchFamily="18" charset="0"/>
            </a:endParaRPr>
          </a:p>
          <a:p>
            <a:pPr marL="285750" lvl="0" indent="-285750" algn="just">
              <a:lnSpc>
                <a:spcPct val="100000"/>
              </a:lnSpc>
              <a:spcBef>
                <a:spcPts val="600"/>
              </a:spcBef>
              <a:spcAft>
                <a:spcPts val="0"/>
              </a:spcAft>
              <a:buFontTx/>
              <a:buChar char="-"/>
            </a:pPr>
            <a:r>
              <a:rPr lang="cs-CZ" sz="1100" b="0" kern="100" dirty="0">
                <a:solidFill>
                  <a:schemeClr val="tx1"/>
                </a:solidFill>
                <a:effectLst/>
                <a:latin typeface="Cambria" panose="02040503050406030204" pitchFamily="18" charset="0"/>
                <a:ea typeface="Cambria" panose="02040503050406030204" pitchFamily="18" charset="0"/>
                <a:cs typeface="Times New Roman" panose="02020603050405020304" pitchFamily="18" charset="0"/>
              </a:rPr>
              <a:t>zpružnění zařazení na jiné služební místo bez výběrového řízení – bez limitace oborem služby a bez limitace resortem (pokud se jedná o přechod do jiného služebního úřadu)</a:t>
            </a:r>
          </a:p>
          <a:p>
            <a:pPr marL="628650" lvl="1" indent="-171450" algn="just">
              <a:lnSpc>
                <a:spcPct val="100000"/>
              </a:lnSpc>
              <a:spcBef>
                <a:spcPts val="300"/>
              </a:spcBef>
              <a:spcAft>
                <a:spcPts val="0"/>
              </a:spcAft>
              <a:buFontTx/>
              <a:buChar char="-"/>
            </a:pPr>
            <a:r>
              <a:rPr lang="cs-CZ" sz="1100" b="0" kern="100" dirty="0">
                <a:solidFill>
                  <a:schemeClr val="tx1"/>
                </a:solidFill>
                <a:effectLst/>
                <a:latin typeface="Cambria" panose="02040503050406030204" pitchFamily="18" charset="0"/>
                <a:ea typeface="Cambria" panose="02040503050406030204" pitchFamily="18" charset="0"/>
                <a:cs typeface="Times New Roman" panose="02020603050405020304" pitchFamily="18" charset="0"/>
              </a:rPr>
              <a:t>cílem je větší flexibilita</a:t>
            </a:r>
          </a:p>
          <a:p>
            <a:pPr marL="0" lvl="0" indent="0" algn="just">
              <a:lnSpc>
                <a:spcPct val="100000"/>
              </a:lnSpc>
              <a:spcBef>
                <a:spcPts val="300"/>
              </a:spcBef>
              <a:spcAft>
                <a:spcPts val="0"/>
              </a:spcAft>
              <a:buFontTx/>
              <a:buNone/>
            </a:pPr>
            <a:endParaRPr lang="cs-CZ" sz="1100" b="0" kern="100" dirty="0">
              <a:solidFill>
                <a:schemeClr val="tx1"/>
              </a:solidFill>
              <a:effectLst/>
              <a:latin typeface="Cambria" panose="02040503050406030204" pitchFamily="18" charset="0"/>
              <a:ea typeface="Cambria" panose="02040503050406030204" pitchFamily="18" charset="0"/>
              <a:cs typeface="Times New Roman" panose="02020603050405020304" pitchFamily="18" charset="0"/>
            </a:endParaRPr>
          </a:p>
          <a:p>
            <a:pPr marL="171450" lvl="0" indent="-171450" algn="just">
              <a:lnSpc>
                <a:spcPct val="100000"/>
              </a:lnSpc>
              <a:spcBef>
                <a:spcPts val="300"/>
              </a:spcBef>
              <a:spcAft>
                <a:spcPts val="0"/>
              </a:spcAft>
              <a:buFontTx/>
              <a:buChar char="-"/>
            </a:pPr>
            <a:r>
              <a:rPr lang="cs-CZ" sz="1100" b="0" kern="100" dirty="0" err="1">
                <a:solidFill>
                  <a:schemeClr val="tx1"/>
                </a:solidFill>
                <a:effectLst/>
                <a:latin typeface="Cambria" panose="02040503050406030204" pitchFamily="18" charset="0"/>
                <a:ea typeface="Cambria" panose="02040503050406030204" pitchFamily="18" charset="0"/>
                <a:cs typeface="Times New Roman" panose="02020603050405020304" pitchFamily="18" charset="0"/>
              </a:rPr>
              <a:t>osvědčovací</a:t>
            </a:r>
            <a:r>
              <a:rPr lang="cs-CZ" sz="1100" b="0" kern="100" dirty="0">
                <a:solidFill>
                  <a:schemeClr val="tx1"/>
                </a:solidFill>
                <a:effectLst/>
                <a:latin typeface="Cambria" panose="02040503050406030204" pitchFamily="18" charset="0"/>
                <a:ea typeface="Cambria" panose="02040503050406030204" pitchFamily="18" charset="0"/>
                <a:cs typeface="Times New Roman" panose="02020603050405020304" pitchFamily="18" charset="0"/>
              </a:rPr>
              <a:t> doba (platí i pro představené)</a:t>
            </a:r>
          </a:p>
          <a:p>
            <a:pPr marL="742950" lvl="1" indent="-285750" algn="just">
              <a:lnSpc>
                <a:spcPct val="100000"/>
              </a:lnSpc>
              <a:spcBef>
                <a:spcPts val="300"/>
              </a:spcBef>
              <a:spcAft>
                <a:spcPts val="0"/>
              </a:spcAft>
              <a:buFontTx/>
              <a:buChar char="-"/>
            </a:pPr>
            <a:r>
              <a:rPr lang="cs-CZ" sz="1100" b="0" kern="100" dirty="0">
                <a:solidFill>
                  <a:schemeClr val="tx1"/>
                </a:solidFill>
                <a:effectLst/>
                <a:latin typeface="Cambria" panose="02040503050406030204" pitchFamily="18" charset="0"/>
                <a:ea typeface="Cambria" panose="02040503050406030204" pitchFamily="18" charset="0"/>
                <a:cs typeface="Times New Roman" panose="02020603050405020304" pitchFamily="18" charset="0"/>
              </a:rPr>
              <a:t>služební orgán bude </a:t>
            </a:r>
            <a:r>
              <a:rPr lang="cs-CZ" sz="1100" b="0" kern="100" dirty="0" err="1">
                <a:solidFill>
                  <a:schemeClr val="tx1"/>
                </a:solidFill>
                <a:effectLst/>
                <a:latin typeface="Cambria" panose="02040503050406030204" pitchFamily="18" charset="0"/>
                <a:ea typeface="Cambria" panose="02040503050406030204" pitchFamily="18" charset="0"/>
                <a:cs typeface="Times New Roman" panose="02020603050405020304" pitchFamily="18" charset="0"/>
              </a:rPr>
              <a:t>osvědčovací</a:t>
            </a:r>
            <a:r>
              <a:rPr lang="cs-CZ" sz="1100" b="0" kern="100" dirty="0">
                <a:solidFill>
                  <a:schemeClr val="tx1"/>
                </a:solidFill>
                <a:effectLst/>
                <a:latin typeface="Cambria" panose="02040503050406030204" pitchFamily="18" charset="0"/>
                <a:ea typeface="Cambria" panose="02040503050406030204" pitchFamily="18" charset="0"/>
                <a:cs typeface="Times New Roman" panose="02020603050405020304" pitchFamily="18" charset="0"/>
              </a:rPr>
              <a:t> dobu stanovovat pouze fakultativně </a:t>
            </a:r>
          </a:p>
          <a:p>
            <a:pPr marL="742950" lvl="1" indent="-285750" algn="just">
              <a:lnSpc>
                <a:spcPct val="100000"/>
              </a:lnSpc>
              <a:spcBef>
                <a:spcPts val="300"/>
              </a:spcBef>
              <a:spcAft>
                <a:spcPts val="0"/>
              </a:spcAft>
              <a:buFontTx/>
              <a:buChar char="-"/>
            </a:pPr>
            <a:r>
              <a:rPr lang="cs-CZ" sz="1100" b="0" kern="100" dirty="0">
                <a:solidFill>
                  <a:schemeClr val="tx1"/>
                </a:solidFill>
                <a:effectLst/>
                <a:latin typeface="Cambria" panose="02040503050406030204" pitchFamily="18" charset="0"/>
                <a:ea typeface="Cambria" panose="02040503050406030204" pitchFamily="18" charset="0"/>
                <a:cs typeface="Times New Roman" panose="02020603050405020304" pitchFamily="18" charset="0"/>
              </a:rPr>
              <a:t>služební orgán bude </a:t>
            </a:r>
            <a:r>
              <a:rPr lang="cs-CZ" sz="1100" b="0" kern="100" dirty="0" err="1">
                <a:solidFill>
                  <a:schemeClr val="tx1"/>
                </a:solidFill>
                <a:effectLst/>
                <a:latin typeface="Cambria" panose="02040503050406030204" pitchFamily="18" charset="0"/>
                <a:ea typeface="Cambria" panose="02040503050406030204" pitchFamily="18" charset="0"/>
                <a:cs typeface="Times New Roman" panose="02020603050405020304" pitchFamily="18" charset="0"/>
              </a:rPr>
              <a:t>osvědčovací</a:t>
            </a:r>
            <a:r>
              <a:rPr lang="cs-CZ" sz="1100" b="0" kern="100" dirty="0">
                <a:solidFill>
                  <a:schemeClr val="tx1"/>
                </a:solidFill>
                <a:effectLst/>
                <a:latin typeface="Cambria" panose="02040503050406030204" pitchFamily="18" charset="0"/>
                <a:ea typeface="Cambria" panose="02040503050406030204" pitchFamily="18" charset="0"/>
                <a:cs typeface="Times New Roman" panose="02020603050405020304" pitchFamily="18" charset="0"/>
              </a:rPr>
              <a:t> dobu stanovovat na dobu až 3 měsíců</a:t>
            </a:r>
          </a:p>
          <a:p>
            <a:pPr marL="742950" lvl="1" indent="-285750" algn="just">
              <a:lnSpc>
                <a:spcPct val="100000"/>
              </a:lnSpc>
              <a:spcBef>
                <a:spcPts val="300"/>
              </a:spcBef>
              <a:spcAft>
                <a:spcPts val="0"/>
              </a:spcAft>
              <a:buFontTx/>
              <a:buChar char="-"/>
            </a:pPr>
            <a:r>
              <a:rPr lang="cs-CZ" sz="1100" b="0" kern="100" dirty="0">
                <a:solidFill>
                  <a:schemeClr val="tx1"/>
                </a:solidFill>
                <a:effectLst/>
                <a:latin typeface="Cambria" panose="02040503050406030204" pitchFamily="18" charset="0"/>
                <a:ea typeface="Cambria" panose="02040503050406030204" pitchFamily="18" charset="0"/>
                <a:cs typeface="Times New Roman" panose="02020603050405020304" pitchFamily="18" charset="0"/>
              </a:rPr>
              <a:t>pouze služební orgán (nikoliv st. ZMC) bude oprávněn konstatovat, že se zařazení nebo jmenování na jiné služební místo během osvědčovací doby neosvědčilo, a zrušit zařazení nebo jmenování na jiné služební místo </a:t>
            </a:r>
          </a:p>
          <a:p>
            <a:pPr marL="742950" lvl="1" indent="-285750" algn="just">
              <a:lnSpc>
                <a:spcPct val="100000"/>
              </a:lnSpc>
              <a:spcBef>
                <a:spcPts val="300"/>
              </a:spcBef>
              <a:spcAft>
                <a:spcPts val="0"/>
              </a:spcAft>
              <a:buFontTx/>
              <a:buChar char="-"/>
            </a:pPr>
            <a:r>
              <a:rPr lang="cs-CZ" sz="1100" b="0" kern="100" dirty="0">
                <a:solidFill>
                  <a:schemeClr val="tx1"/>
                </a:solidFill>
                <a:effectLst/>
                <a:latin typeface="Cambria" panose="02040503050406030204" pitchFamily="18" charset="0"/>
                <a:ea typeface="Cambria" panose="02040503050406030204" pitchFamily="18" charset="0"/>
                <a:cs typeface="Times New Roman" panose="02020603050405020304" pitchFamily="18" charset="0"/>
              </a:rPr>
              <a:t>osvědčovací doba se bude prodlužovat o celodenní překážky a celodenní dovolenou</a:t>
            </a:r>
          </a:p>
          <a:p>
            <a:pPr marL="1200150" marR="0" lvl="2" indent="-285750" algn="just" defTabSz="914400" rtl="0" eaLnBrk="1" fontAlgn="auto" latinLnBrk="0" hangingPunct="1">
              <a:lnSpc>
                <a:spcPct val="100000"/>
              </a:lnSpc>
              <a:spcBef>
                <a:spcPts val="300"/>
              </a:spcBef>
              <a:spcAft>
                <a:spcPts val="0"/>
              </a:spcAft>
              <a:buClrTx/>
              <a:buSzTx/>
              <a:buFontTx/>
              <a:buChar char="-"/>
              <a:tabLst/>
              <a:defRPr/>
            </a:pPr>
            <a:r>
              <a:rPr lang="cs-CZ" sz="1100" b="0" kern="1200" dirty="0">
                <a:solidFill>
                  <a:schemeClr val="tx1"/>
                </a:solidFill>
                <a:effectLst/>
                <a:latin typeface="Cambria" panose="02040503050406030204" pitchFamily="18" charset="0"/>
                <a:ea typeface="Cambria" panose="02040503050406030204" pitchFamily="18" charset="0"/>
                <a:cs typeface="Calibri" panose="020F0502020204030204" pitchFamily="34" charset="0"/>
              </a:rPr>
              <a:t>POZN: souběžně prochází </a:t>
            </a:r>
            <a:r>
              <a:rPr lang="cs-CZ" sz="1100" b="0" kern="1200" dirty="0" err="1">
                <a:solidFill>
                  <a:schemeClr val="tx1"/>
                </a:solidFill>
                <a:effectLst/>
                <a:latin typeface="Cambria" panose="02040503050406030204" pitchFamily="18" charset="0"/>
                <a:ea typeface="Cambria" panose="02040503050406030204" pitchFamily="18" charset="0"/>
                <a:cs typeface="Calibri" panose="020F0502020204030204" pitchFamily="34" charset="0"/>
              </a:rPr>
              <a:t>flexinovela</a:t>
            </a:r>
            <a:r>
              <a:rPr lang="cs-CZ" sz="1100" b="0" kern="1200" dirty="0">
                <a:solidFill>
                  <a:schemeClr val="tx1"/>
                </a:solidFill>
                <a:effectLst/>
                <a:latin typeface="Cambria" panose="02040503050406030204" pitchFamily="18" charset="0"/>
                <a:ea typeface="Cambria" panose="02040503050406030204" pitchFamily="18" charset="0"/>
                <a:cs typeface="Calibri" panose="020F0502020204030204" pitchFamily="34" charset="0"/>
              </a:rPr>
              <a:t> </a:t>
            </a:r>
            <a:r>
              <a:rPr lang="cs-CZ" sz="1100" b="0" kern="1200" dirty="0" err="1">
                <a:solidFill>
                  <a:schemeClr val="tx1"/>
                </a:solidFill>
                <a:effectLst/>
                <a:latin typeface="Cambria" panose="02040503050406030204" pitchFamily="18" charset="0"/>
                <a:ea typeface="Cambria" panose="02040503050406030204" pitchFamily="18" charset="0"/>
                <a:cs typeface="Calibri" panose="020F0502020204030204" pitchFamily="34" charset="0"/>
              </a:rPr>
              <a:t>ZPr</a:t>
            </a:r>
            <a:r>
              <a:rPr lang="cs-CZ" sz="1100" b="0" kern="1200" dirty="0">
                <a:solidFill>
                  <a:schemeClr val="tx1"/>
                </a:solidFill>
                <a:effectLst/>
                <a:latin typeface="Cambria" panose="02040503050406030204" pitchFamily="18" charset="0"/>
                <a:ea typeface="Cambria" panose="02040503050406030204" pitchFamily="18" charset="0"/>
                <a:cs typeface="Calibri" panose="020F0502020204030204" pitchFamily="34" charset="0"/>
              </a:rPr>
              <a:t>, která upravuje i ZSS a která stanoví, že se </a:t>
            </a:r>
            <a:r>
              <a:rPr lang="cs-CZ" sz="1100" b="0" kern="1200" dirty="0" err="1">
                <a:solidFill>
                  <a:schemeClr val="tx1"/>
                </a:solidFill>
                <a:effectLst/>
                <a:latin typeface="Cambria" panose="02040503050406030204" pitchFamily="18" charset="0"/>
                <a:ea typeface="Cambria" panose="02040503050406030204" pitchFamily="18" charset="0"/>
                <a:cs typeface="Calibri" panose="020F0502020204030204" pitchFamily="34" charset="0"/>
              </a:rPr>
              <a:t>osvěčovací</a:t>
            </a:r>
            <a:r>
              <a:rPr lang="cs-CZ" sz="1100" b="0" kern="1200" dirty="0">
                <a:solidFill>
                  <a:schemeClr val="tx1"/>
                </a:solidFill>
                <a:effectLst/>
                <a:latin typeface="Cambria" panose="02040503050406030204" pitchFamily="18" charset="0"/>
                <a:ea typeface="Cambria" panose="02040503050406030204" pitchFamily="18" charset="0"/>
                <a:cs typeface="Calibri" panose="020F0502020204030204" pitchFamily="34" charset="0"/>
              </a:rPr>
              <a:t> </a:t>
            </a:r>
            <a:r>
              <a:rPr lang="cs-CZ" sz="1100" b="0" dirty="0">
                <a:effectLst/>
                <a:latin typeface="Cambria" panose="02040503050406030204" pitchFamily="18" charset="0"/>
                <a:ea typeface="Cambria" panose="02040503050406030204" pitchFamily="18" charset="0"/>
              </a:rPr>
              <a:t>doba prodlužuje </a:t>
            </a:r>
            <a:r>
              <a:rPr lang="cs-CZ" sz="1100" b="0" u="sng" dirty="0">
                <a:effectLst/>
                <a:latin typeface="Cambria" panose="02040503050406030204" pitchFamily="18" charset="0"/>
                <a:ea typeface="Cambria" panose="02040503050406030204" pitchFamily="18" charset="0"/>
              </a:rPr>
              <a:t>o pracovní dny</a:t>
            </a:r>
            <a:r>
              <a:rPr lang="cs-CZ" sz="1100" b="0" dirty="0">
                <a:effectLst/>
                <a:latin typeface="Cambria" panose="02040503050406030204" pitchFamily="18" charset="0"/>
                <a:ea typeface="Cambria" panose="02040503050406030204" pitchFamily="18" charset="0"/>
              </a:rPr>
              <a:t> státního zaměstnance, v nichž v průběhu </a:t>
            </a:r>
            <a:r>
              <a:rPr lang="cs-CZ" sz="1100" b="0" dirty="0" err="1">
                <a:effectLst/>
                <a:latin typeface="Cambria" panose="02040503050406030204" pitchFamily="18" charset="0"/>
                <a:ea typeface="Cambria" panose="02040503050406030204" pitchFamily="18" charset="0"/>
              </a:rPr>
              <a:t>osvědčovací</a:t>
            </a:r>
            <a:r>
              <a:rPr lang="cs-CZ" sz="1100" b="0" dirty="0">
                <a:effectLst/>
                <a:latin typeface="Cambria" panose="02040503050406030204" pitchFamily="18" charset="0"/>
                <a:ea typeface="Cambria" panose="02040503050406030204" pitchFamily="18" charset="0"/>
              </a:rPr>
              <a:t> doby neodsloužil celou směnu z důvodu překážky ve službě (</a:t>
            </a:r>
            <a:r>
              <a:rPr lang="cs-CZ" sz="1100" b="0" u="sng" dirty="0">
                <a:effectLst/>
                <a:latin typeface="Cambria" panose="02040503050406030204" pitchFamily="18" charset="0"/>
                <a:ea typeface="Cambria" panose="02040503050406030204" pitchFamily="18" charset="0"/>
              </a:rPr>
              <a:t>nikoliv již jen celodenní překážky</a:t>
            </a:r>
            <a:r>
              <a:rPr lang="cs-CZ" sz="1100" b="0" dirty="0">
                <a:effectLst/>
                <a:latin typeface="Cambria" panose="02040503050406030204" pitchFamily="18" charset="0"/>
                <a:ea typeface="Cambria" panose="02040503050406030204" pitchFamily="18" charset="0"/>
              </a:rPr>
              <a:t>), čerpání dovolené (</a:t>
            </a:r>
            <a:r>
              <a:rPr lang="cs-CZ" sz="1100" b="0" u="sng" dirty="0">
                <a:effectLst/>
                <a:latin typeface="Cambria" panose="02040503050406030204" pitchFamily="18" charset="0"/>
                <a:ea typeface="Cambria" panose="02040503050406030204" pitchFamily="18" charset="0"/>
              </a:rPr>
              <a:t>nikoliv již jen celodenní dovolená</a:t>
            </a:r>
            <a:r>
              <a:rPr lang="cs-CZ" sz="1100" b="0" dirty="0">
                <a:effectLst/>
                <a:latin typeface="Cambria" panose="02040503050406030204" pitchFamily="18" charset="0"/>
                <a:ea typeface="Cambria" panose="02040503050406030204" pitchFamily="18" charset="0"/>
              </a:rPr>
              <a:t>) nebo neomluveného zameškání služby (</a:t>
            </a:r>
            <a:r>
              <a:rPr lang="cs-CZ" sz="1100" b="0" u="sng" dirty="0">
                <a:effectLst/>
                <a:latin typeface="Cambria" panose="02040503050406030204" pitchFamily="18" charset="0"/>
                <a:ea typeface="Cambria" panose="02040503050406030204" pitchFamily="18" charset="0"/>
              </a:rPr>
              <a:t>nově</a:t>
            </a:r>
            <a:r>
              <a:rPr lang="cs-CZ" sz="1100" b="0" dirty="0">
                <a:effectLst/>
                <a:latin typeface="Cambria" panose="02040503050406030204" pitchFamily="18" charset="0"/>
                <a:ea typeface="Cambria" panose="02040503050406030204" pitchFamily="18" charset="0"/>
              </a:rPr>
              <a:t>)</a:t>
            </a:r>
            <a:endParaRPr lang="cs-CZ" sz="1100" b="0" dirty="0">
              <a:effectLst/>
              <a:latin typeface="Cambria" panose="02040503050406030204" pitchFamily="18" charset="0"/>
              <a:ea typeface="Cambria" panose="02040503050406030204" pitchFamily="18" charset="0"/>
              <a:cs typeface="Times New Roman" panose="02020603050405020304" pitchFamily="18" charset="0"/>
            </a:endParaRPr>
          </a:p>
          <a:p>
            <a:pPr marL="742950" lvl="1" indent="-285750" algn="just">
              <a:lnSpc>
                <a:spcPct val="100000"/>
              </a:lnSpc>
              <a:spcBef>
                <a:spcPts val="300"/>
              </a:spcBef>
              <a:spcAft>
                <a:spcPts val="0"/>
              </a:spcAft>
              <a:buFontTx/>
              <a:buChar char="-"/>
            </a:pPr>
            <a:r>
              <a:rPr lang="cs-CZ" sz="1100" b="0" kern="100" dirty="0">
                <a:solidFill>
                  <a:schemeClr val="tx1"/>
                </a:solidFill>
                <a:effectLst/>
                <a:latin typeface="Cambria" panose="02040503050406030204" pitchFamily="18" charset="0"/>
                <a:ea typeface="Cambria" panose="02040503050406030204" pitchFamily="18" charset="0"/>
                <a:cs typeface="Times New Roman" panose="02020603050405020304" pitchFamily="18" charset="0"/>
              </a:rPr>
              <a:t>v osvědčovací době nebude platit nemožnost zrušit zařazení nebo jmenování na jiné služební místo v době prvních 14 dnů trvání dočasné neschopnosti k výkonu služby</a:t>
            </a:r>
          </a:p>
          <a:p>
            <a:pPr marL="742950" lvl="1" indent="-285750" algn="just">
              <a:lnSpc>
                <a:spcPct val="100000"/>
              </a:lnSpc>
              <a:spcBef>
                <a:spcPts val="300"/>
              </a:spcBef>
              <a:spcAft>
                <a:spcPts val="0"/>
              </a:spcAft>
              <a:buFontTx/>
              <a:buChar char="-"/>
            </a:pPr>
            <a:r>
              <a:rPr lang="cs-CZ" sz="1100" b="0" kern="100" dirty="0">
                <a:solidFill>
                  <a:schemeClr val="tx1"/>
                </a:solidFill>
                <a:effectLst/>
                <a:latin typeface="Cambria" panose="02040503050406030204" pitchFamily="18" charset="0"/>
                <a:ea typeface="Cambria" panose="02040503050406030204" pitchFamily="18" charset="0"/>
                <a:cs typeface="Times New Roman" panose="02020603050405020304" pitchFamily="18" charset="0"/>
              </a:rPr>
              <a:t>poté, co služební orgán zruší zařazení nebo jmenování v osvědčovací době, zaniká zařazení </a:t>
            </a:r>
            <a:r>
              <a:rPr lang="cs-CZ" sz="1100" b="0" dirty="0">
                <a:effectLst/>
                <a:latin typeface="Cambria" panose="02040503050406030204" pitchFamily="18" charset="0"/>
                <a:ea typeface="Cambria" panose="02040503050406030204" pitchFamily="18" charset="0"/>
                <a:cs typeface="Times New Roman" panose="02020603050405020304" pitchFamily="18" charset="0"/>
              </a:rPr>
              <a:t>nebo jmenování na jiné služební místo </a:t>
            </a:r>
            <a:r>
              <a:rPr lang="cs-CZ" sz="1100" b="0" dirty="0">
                <a:effectLst/>
                <a:latin typeface="Cambria" panose="02040503050406030204" pitchFamily="18" charset="0"/>
                <a:ea typeface="Cambria" panose="02040503050406030204" pitchFamily="18" charset="0"/>
                <a:cs typeface="Times New Roman" panose="02020603050405020304" pitchFamily="18" charset="0"/>
                <a:sym typeface="Wingdings" panose="05000000000000000000" pitchFamily="2" charset="2"/>
              </a:rPr>
              <a:t> </a:t>
            </a:r>
            <a:r>
              <a:rPr lang="cs-CZ" sz="1100" b="0" dirty="0">
                <a:effectLst/>
                <a:latin typeface="Cambria" panose="02040503050406030204" pitchFamily="18" charset="0"/>
                <a:ea typeface="Cambria" panose="02040503050406030204" pitchFamily="18" charset="0"/>
                <a:cs typeface="Times New Roman" panose="02020603050405020304" pitchFamily="18" charset="0"/>
              </a:rPr>
              <a:t>služební orgán státního zaměstnance převede nebo zařadí mimo výkon služby z organizačních důvodů ve své dispozici</a:t>
            </a:r>
            <a:endParaRPr lang="cs-CZ" sz="1100" b="0" kern="100" dirty="0">
              <a:effectLst/>
              <a:latin typeface="Cambria" panose="02040503050406030204" pitchFamily="18" charset="0"/>
              <a:ea typeface="Cambria" panose="02040503050406030204" pitchFamily="18" charset="0"/>
              <a:cs typeface="Times New Roman" panose="02020603050405020304" pitchFamily="18" charset="0"/>
            </a:endParaRPr>
          </a:p>
          <a:p>
            <a:pPr marL="628650" lvl="1" indent="-171450" algn="just">
              <a:lnSpc>
                <a:spcPct val="100000"/>
              </a:lnSpc>
              <a:spcBef>
                <a:spcPts val="300"/>
              </a:spcBef>
              <a:spcAft>
                <a:spcPts val="0"/>
              </a:spcAft>
              <a:buFontTx/>
              <a:buChar char="-"/>
            </a:pPr>
            <a:endParaRPr lang="cs-CZ" sz="1100" b="0" dirty="0">
              <a:effectLst/>
              <a:latin typeface="Cambria" panose="02040503050406030204" pitchFamily="18" charset="0"/>
              <a:ea typeface="Cambria" panose="02040503050406030204" pitchFamily="18" charset="0"/>
              <a:cs typeface="Calibri" panose="020F0502020204030204" pitchFamily="34" charset="0"/>
            </a:endParaRPr>
          </a:p>
          <a:p>
            <a:pPr marL="171450" lvl="0" indent="-171450" algn="just">
              <a:lnSpc>
                <a:spcPct val="100000"/>
              </a:lnSpc>
              <a:spcBef>
                <a:spcPts val="300"/>
              </a:spcBef>
              <a:spcAft>
                <a:spcPts val="0"/>
              </a:spcAft>
              <a:buFontTx/>
              <a:buChar char="-"/>
            </a:pPr>
            <a:r>
              <a:rPr lang="cs-CZ" sz="1100" b="0" dirty="0">
                <a:effectLst/>
                <a:latin typeface="Cambria" panose="02040503050406030204" pitchFamily="18" charset="0"/>
                <a:ea typeface="Cambria" panose="02040503050406030204" pitchFamily="18" charset="0"/>
                <a:cs typeface="Calibri" panose="020F0502020204030204" pitchFamily="34" charset="0"/>
              </a:rPr>
              <a:t>st. ZMC, který dosud nahrazoval nepřítomného st. ZMC (§ 21) se může se svým souhlasem zařadit na stejné služební místo po odpadnutí nutnosti nahrazovat</a:t>
            </a:r>
          </a:p>
          <a:p>
            <a:pPr marL="171450" lvl="0" indent="-171450" algn="just">
              <a:lnSpc>
                <a:spcPct val="100000"/>
              </a:lnSpc>
              <a:spcBef>
                <a:spcPts val="300"/>
              </a:spcBef>
              <a:spcAft>
                <a:spcPts val="0"/>
              </a:spcAft>
              <a:buFontTx/>
              <a:buChar char="-"/>
            </a:pPr>
            <a:r>
              <a:rPr lang="cs-CZ" sz="1100" b="0" dirty="0">
                <a:effectLst/>
                <a:latin typeface="Cambria" panose="02040503050406030204" pitchFamily="18" charset="0"/>
                <a:ea typeface="Cambria" panose="02040503050406030204" pitchFamily="18" charset="0"/>
                <a:cs typeface="Calibri" panose="020F0502020204030204" pitchFamily="34" charset="0"/>
              </a:rPr>
              <a:t>k § 51</a:t>
            </a:r>
          </a:p>
        </p:txBody>
      </p:sp>
      <p:sp>
        <p:nvSpPr>
          <p:cNvPr id="4" name="Zástupný symbol pro číslo snímku 3"/>
          <p:cNvSpPr>
            <a:spLocks noGrp="1"/>
          </p:cNvSpPr>
          <p:nvPr>
            <p:ph type="sldNum" sz="quarter" idx="5"/>
          </p:nvPr>
        </p:nvSpPr>
        <p:spPr/>
        <p:txBody>
          <a:bodyPr/>
          <a:lstStyle/>
          <a:p>
            <a:fld id="{B13E58D6-9A2F-4E34-8A60-61E6B06FD5A7}" type="slidenum">
              <a:rPr lang="cs-CZ" smtClean="0"/>
              <a:t>14</a:t>
            </a:fld>
            <a:endParaRPr lang="cs-CZ"/>
          </a:p>
        </p:txBody>
      </p:sp>
    </p:spTree>
    <p:extLst>
      <p:ext uri="{BB962C8B-B14F-4D97-AF65-F5344CB8AC3E}">
        <p14:creationId xmlns:p14="http://schemas.microsoft.com/office/powerpoint/2010/main" val="67445708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58775" y="395288"/>
            <a:ext cx="6122988" cy="3444875"/>
          </a:xfrm>
        </p:spPr>
      </p:sp>
      <p:sp>
        <p:nvSpPr>
          <p:cNvPr id="3" name="Zástupný symbol pro poznámky 2"/>
          <p:cNvSpPr>
            <a:spLocks noGrp="1"/>
          </p:cNvSpPr>
          <p:nvPr>
            <p:ph type="body" idx="1"/>
          </p:nvPr>
        </p:nvSpPr>
        <p:spPr/>
        <p:txBody>
          <a:bodyPr/>
          <a:lstStyle/>
          <a:p>
            <a:pPr marL="285750" lvl="0" indent="-285750" algn="just">
              <a:lnSpc>
                <a:spcPct val="100000"/>
              </a:lnSpc>
              <a:spcBef>
                <a:spcPts val="600"/>
              </a:spcBef>
              <a:spcAft>
                <a:spcPts val="0"/>
              </a:spcAft>
              <a:buFontTx/>
              <a:buChar char="-"/>
            </a:pPr>
            <a:r>
              <a:rPr lang="cs-CZ" sz="1100" b="0" kern="100" dirty="0">
                <a:solidFill>
                  <a:srgbClr val="000000"/>
                </a:solidFill>
                <a:effectLst/>
                <a:latin typeface="Cambria" panose="02040503050406030204" pitchFamily="18" charset="0"/>
                <a:ea typeface="Cambria" panose="02040503050406030204" pitchFamily="18" charset="0"/>
                <a:cs typeface="Times New Roman" panose="02020603050405020304" pitchFamily="18" charset="0"/>
              </a:rPr>
              <a:t>jednostranné odvolání ze služebního místa představeného o důvod, kdy služební hodnocení obsahuje hodnocení manažerského výkonu jako nevyhovujícího nebo dostačujícího (s výhradami) </a:t>
            </a:r>
          </a:p>
          <a:p>
            <a:pPr marL="285750" lvl="0" indent="-285750" algn="just">
              <a:lnSpc>
                <a:spcPct val="100000"/>
              </a:lnSpc>
              <a:spcBef>
                <a:spcPts val="600"/>
              </a:spcBef>
              <a:spcAft>
                <a:spcPts val="0"/>
              </a:spcAft>
              <a:buFontTx/>
              <a:buChar char="-"/>
            </a:pPr>
            <a:r>
              <a:rPr lang="cs-CZ" sz="1100" b="0" kern="100" dirty="0">
                <a:solidFill>
                  <a:srgbClr val="000000"/>
                </a:solidFill>
                <a:effectLst/>
                <a:latin typeface="Cambria" panose="02040503050406030204" pitchFamily="18" charset="0"/>
                <a:ea typeface="Cambria" panose="02040503050406030204" pitchFamily="18" charset="0"/>
                <a:cs typeface="Times New Roman" panose="02020603050405020304" pitchFamily="18" charset="0"/>
              </a:rPr>
              <a:t>jednostranné odvolání ze služebního místa představeného o důvod, kdy představené</a:t>
            </a:r>
            <a:r>
              <a:rPr lang="cs-CZ" sz="1100" b="0" dirty="0">
                <a:effectLst/>
                <a:latin typeface="Cambria" panose="02040503050406030204" pitchFamily="18" charset="0"/>
                <a:ea typeface="Cambria" panose="02040503050406030204" pitchFamily="18" charset="0"/>
              </a:rPr>
              <a:t>mu bylo uloženo druhé písemné napomenutí za porušení „kázně“ v období 12 měsíců (před zahájením řízení o odvolání ze služebního místa představeného nebo před vydáním rozhodnutí o odvolání ze služebního místa představeného, pokud je vydání rozhodnutí o odvolání ze služebního místa představeného prvním úkonem v řízení)</a:t>
            </a:r>
          </a:p>
          <a:p>
            <a:pPr marL="742950" lvl="1" indent="-285750" algn="just">
              <a:lnSpc>
                <a:spcPct val="100000"/>
              </a:lnSpc>
              <a:spcBef>
                <a:spcPts val="600"/>
              </a:spcBef>
              <a:spcAft>
                <a:spcPts val="0"/>
              </a:spcAft>
              <a:buFontTx/>
              <a:buChar char="-"/>
            </a:pPr>
            <a:r>
              <a:rPr lang="cs-CZ" sz="1100" b="0" kern="100" dirty="0">
                <a:solidFill>
                  <a:srgbClr val="000000"/>
                </a:solidFill>
                <a:effectLst/>
                <a:latin typeface="Cambria" panose="02040503050406030204" pitchFamily="18" charset="0"/>
                <a:ea typeface="Cambria" panose="02040503050406030204" pitchFamily="18" charset="0"/>
                <a:cs typeface="Times New Roman" panose="02020603050405020304" pitchFamily="18" charset="0"/>
              </a:rPr>
              <a:t>kázeň - </a:t>
            </a:r>
            <a:r>
              <a:rPr lang="cs-CZ" sz="1100" b="0" dirty="0">
                <a:effectLst/>
                <a:latin typeface="Cambria" panose="02040503050406030204" pitchFamily="18" charset="0"/>
                <a:ea typeface="Cambria" panose="02040503050406030204" pitchFamily="18" charset="0"/>
              </a:rPr>
              <a:t>porušení povinnosti vyplývající z právních předpisů, které se vztahují k výkonu služby, ze služebních a dalších vnitřních předpisů a z příkazů k výkonu služby</a:t>
            </a:r>
          </a:p>
          <a:p>
            <a:pPr marL="742950" marR="0" lvl="1" indent="-285750" algn="just" defTabSz="914400" rtl="0" eaLnBrk="1" fontAlgn="auto" latinLnBrk="0" hangingPunct="1">
              <a:lnSpc>
                <a:spcPct val="100000"/>
              </a:lnSpc>
              <a:spcBef>
                <a:spcPts val="600"/>
              </a:spcBef>
              <a:spcAft>
                <a:spcPts val="0"/>
              </a:spcAft>
              <a:buClrTx/>
              <a:buSzTx/>
              <a:buFontTx/>
              <a:buChar char="-"/>
              <a:tabLst/>
              <a:defRPr/>
            </a:pPr>
            <a:r>
              <a:rPr lang="cs-CZ" sz="1100" b="0" kern="1200" dirty="0">
                <a:solidFill>
                  <a:schemeClr val="tx1"/>
                </a:solidFill>
                <a:effectLst/>
                <a:latin typeface="Cambria" panose="02040503050406030204" pitchFamily="18" charset="0"/>
                <a:ea typeface="Cambria" panose="02040503050406030204" pitchFamily="18" charset="0"/>
                <a:cs typeface="Calibri" panose="020F0502020204030204" pitchFamily="34" charset="0"/>
              </a:rPr>
              <a:t>POZN: souběžně prochází </a:t>
            </a:r>
            <a:r>
              <a:rPr lang="cs-CZ" sz="1100" b="0" kern="1200" dirty="0" err="1">
                <a:solidFill>
                  <a:schemeClr val="tx1"/>
                </a:solidFill>
                <a:effectLst/>
                <a:latin typeface="Cambria" panose="02040503050406030204" pitchFamily="18" charset="0"/>
                <a:ea typeface="Cambria" panose="02040503050406030204" pitchFamily="18" charset="0"/>
                <a:cs typeface="Calibri" panose="020F0502020204030204" pitchFamily="34" charset="0"/>
              </a:rPr>
              <a:t>flexinovela</a:t>
            </a:r>
            <a:r>
              <a:rPr lang="cs-CZ" sz="1100" b="0" kern="1200" dirty="0">
                <a:solidFill>
                  <a:schemeClr val="tx1"/>
                </a:solidFill>
                <a:effectLst/>
                <a:latin typeface="Cambria" panose="02040503050406030204" pitchFamily="18" charset="0"/>
                <a:ea typeface="Cambria" panose="02040503050406030204" pitchFamily="18" charset="0"/>
                <a:cs typeface="Calibri" panose="020F0502020204030204" pitchFamily="34" charset="0"/>
              </a:rPr>
              <a:t> </a:t>
            </a:r>
            <a:r>
              <a:rPr lang="cs-CZ" sz="1100" b="0" kern="1200" dirty="0" err="1">
                <a:solidFill>
                  <a:schemeClr val="tx1"/>
                </a:solidFill>
                <a:effectLst/>
                <a:latin typeface="Cambria" panose="02040503050406030204" pitchFamily="18" charset="0"/>
                <a:ea typeface="Cambria" panose="02040503050406030204" pitchFamily="18" charset="0"/>
                <a:cs typeface="Calibri" panose="020F0502020204030204" pitchFamily="34" charset="0"/>
              </a:rPr>
              <a:t>ZPr</a:t>
            </a:r>
            <a:r>
              <a:rPr lang="cs-CZ" sz="1100" b="0" kern="1200" dirty="0">
                <a:solidFill>
                  <a:schemeClr val="tx1"/>
                </a:solidFill>
                <a:effectLst/>
                <a:latin typeface="Cambria" panose="02040503050406030204" pitchFamily="18" charset="0"/>
                <a:ea typeface="Cambria" panose="02040503050406030204" pitchFamily="18" charset="0"/>
                <a:cs typeface="Calibri" panose="020F0502020204030204" pitchFamily="34" charset="0"/>
              </a:rPr>
              <a:t>, která upravuje i ZSS a která stanoví, že </a:t>
            </a:r>
            <a:r>
              <a:rPr lang="cs-CZ" sz="1100" b="0" dirty="0">
                <a:effectLst/>
                <a:latin typeface="Cambria" panose="02040503050406030204" pitchFamily="18" charset="0"/>
                <a:ea typeface="Cambria" panose="02040503050406030204" pitchFamily="18" charset="0"/>
                <a:cs typeface="Times New Roman" panose="02020603050405020304" pitchFamily="18" charset="0"/>
              </a:rPr>
              <a:t>období 12 měsíců, ve kterém mělo být představenému uloženo </a:t>
            </a:r>
            <a:r>
              <a:rPr lang="cs-CZ" sz="1100" b="0" dirty="0">
                <a:effectLst/>
                <a:latin typeface="Cambria" panose="02040503050406030204" pitchFamily="18" charset="0"/>
                <a:ea typeface="Cambria" panose="02040503050406030204" pitchFamily="18" charset="0"/>
              </a:rPr>
              <a:t>druhé písemné napomenutí za porušení „kázně“ se prodlužuje na 15 měsíců </a:t>
            </a:r>
          </a:p>
          <a:p>
            <a:pPr marL="0" indent="0" algn="just">
              <a:lnSpc>
                <a:spcPct val="100000"/>
              </a:lnSpc>
              <a:spcBef>
                <a:spcPts val="600"/>
              </a:spcBef>
              <a:spcAft>
                <a:spcPts val="0"/>
              </a:spcAft>
              <a:buFontTx/>
              <a:buNone/>
            </a:pPr>
            <a:endParaRPr lang="cs-CZ" sz="1100" b="0" dirty="0">
              <a:solidFill>
                <a:srgbClr val="000000"/>
              </a:solidFill>
              <a:effectLst/>
              <a:latin typeface="Cambria" panose="02040503050406030204" pitchFamily="18" charset="0"/>
              <a:ea typeface="Cambria" panose="02040503050406030204" pitchFamily="18" charset="0"/>
              <a:cs typeface="Calibri" panose="020F0502020204030204" pitchFamily="34" charset="0"/>
            </a:endParaRPr>
          </a:p>
          <a:p>
            <a:pPr marL="285750" marR="0" lvl="0" indent="-285750" algn="just" defTabSz="914400" rtl="0" eaLnBrk="1" fontAlgn="auto" latinLnBrk="0" hangingPunct="1">
              <a:lnSpc>
                <a:spcPct val="100000"/>
              </a:lnSpc>
              <a:spcBef>
                <a:spcPts val="600"/>
              </a:spcBef>
              <a:spcAft>
                <a:spcPts val="0"/>
              </a:spcAft>
              <a:buClrTx/>
              <a:buSzTx/>
              <a:buFontTx/>
              <a:buChar char="-"/>
              <a:tabLst/>
              <a:defRPr/>
            </a:pPr>
            <a:r>
              <a:rPr lang="cs-CZ" sz="1100" b="0" dirty="0">
                <a:effectLst/>
                <a:latin typeface="Cambria" panose="02040503050406030204" pitchFamily="18" charset="0"/>
                <a:ea typeface="Cambria" panose="02040503050406030204" pitchFamily="18" charset="0"/>
                <a:cs typeface="Times New Roman" panose="02020603050405020304" pitchFamily="18" charset="0"/>
              </a:rPr>
              <a:t>bude upraveno </a:t>
            </a:r>
            <a:r>
              <a:rPr lang="cs-CZ" sz="2400" dirty="0"/>
              <a:t>skončení výkonu služby na služebním </a:t>
            </a:r>
            <a:r>
              <a:rPr lang="cs-CZ" sz="2400"/>
              <a:t>místě představeného </a:t>
            </a:r>
            <a:r>
              <a:rPr lang="cs-CZ" sz="1100" b="0">
                <a:effectLst/>
                <a:latin typeface="Cambria" panose="02040503050406030204" pitchFamily="18" charset="0"/>
                <a:ea typeface="Cambria" panose="02040503050406030204" pitchFamily="18" charset="0"/>
                <a:cs typeface="Times New Roman" panose="02020603050405020304" pitchFamily="18" charset="0"/>
              </a:rPr>
              <a:t>na </a:t>
            </a:r>
            <a:r>
              <a:rPr lang="cs-CZ" sz="1100" b="0" dirty="0">
                <a:effectLst/>
                <a:latin typeface="Cambria" panose="02040503050406030204" pitchFamily="18" charset="0"/>
                <a:ea typeface="Cambria" panose="02040503050406030204" pitchFamily="18" charset="0"/>
                <a:cs typeface="Times New Roman" panose="02020603050405020304" pitchFamily="18" charset="0"/>
              </a:rPr>
              <a:t>základě žádosti představeného </a:t>
            </a:r>
            <a:r>
              <a:rPr lang="cs-CZ" sz="1100" b="0" dirty="0">
                <a:effectLst/>
                <a:latin typeface="Cambria" panose="02040503050406030204" pitchFamily="18" charset="0"/>
                <a:ea typeface="Cambria" panose="02040503050406030204" pitchFamily="18" charset="0"/>
                <a:cs typeface="Times New Roman" panose="02020603050405020304" pitchFamily="18" charset="0"/>
                <a:sym typeface="Wingdings" panose="05000000000000000000" pitchFamily="2" charset="2"/>
              </a:rPr>
              <a:t></a:t>
            </a:r>
            <a:r>
              <a:rPr lang="cs-CZ" sz="1100" b="0" dirty="0">
                <a:effectLst/>
                <a:latin typeface="Cambria" panose="02040503050406030204" pitchFamily="18" charset="0"/>
                <a:ea typeface="Cambria" panose="02040503050406030204" pitchFamily="18" charset="0"/>
                <a:cs typeface="Times New Roman" panose="02020603050405020304" pitchFamily="18" charset="0"/>
              </a:rPr>
              <a:t> k odvolání dojde k poslednímu dni druhého kalendářního měsíce následujícího po dni doručení žádosti služebnímu orgánu</a:t>
            </a:r>
          </a:p>
          <a:p>
            <a:pPr marL="742950" marR="0" lvl="1" indent="-285750" algn="just" defTabSz="914400" rtl="0" eaLnBrk="1" fontAlgn="auto" latinLnBrk="0" hangingPunct="1">
              <a:lnSpc>
                <a:spcPct val="100000"/>
              </a:lnSpc>
              <a:spcBef>
                <a:spcPts val="600"/>
              </a:spcBef>
              <a:spcAft>
                <a:spcPts val="0"/>
              </a:spcAft>
              <a:buClrTx/>
              <a:buSzTx/>
              <a:buFontTx/>
              <a:buChar char="-"/>
              <a:tabLst/>
              <a:defRPr/>
            </a:pPr>
            <a:r>
              <a:rPr lang="cs-CZ" sz="1100" b="0" kern="1200" dirty="0">
                <a:solidFill>
                  <a:schemeClr val="tx1"/>
                </a:solidFill>
                <a:effectLst/>
                <a:latin typeface="Cambria" panose="02040503050406030204" pitchFamily="18" charset="0"/>
                <a:ea typeface="Cambria" panose="02040503050406030204" pitchFamily="18" charset="0"/>
                <a:cs typeface="Calibri" panose="020F0502020204030204" pitchFamily="34" charset="0"/>
              </a:rPr>
              <a:t>POZN: souběžně prochází </a:t>
            </a:r>
            <a:r>
              <a:rPr lang="cs-CZ" sz="1100" b="0" kern="1200" dirty="0" err="1">
                <a:solidFill>
                  <a:schemeClr val="tx1"/>
                </a:solidFill>
                <a:effectLst/>
                <a:latin typeface="Cambria" panose="02040503050406030204" pitchFamily="18" charset="0"/>
                <a:ea typeface="Cambria" panose="02040503050406030204" pitchFamily="18" charset="0"/>
                <a:cs typeface="Calibri" panose="020F0502020204030204" pitchFamily="34" charset="0"/>
              </a:rPr>
              <a:t>flexinovela</a:t>
            </a:r>
            <a:r>
              <a:rPr lang="cs-CZ" sz="1100" b="0" kern="1200" dirty="0">
                <a:solidFill>
                  <a:schemeClr val="tx1"/>
                </a:solidFill>
                <a:effectLst/>
                <a:latin typeface="Cambria" panose="02040503050406030204" pitchFamily="18" charset="0"/>
                <a:ea typeface="Cambria" panose="02040503050406030204" pitchFamily="18" charset="0"/>
                <a:cs typeface="Calibri" panose="020F0502020204030204" pitchFamily="34" charset="0"/>
              </a:rPr>
              <a:t> </a:t>
            </a:r>
            <a:r>
              <a:rPr lang="cs-CZ" sz="1100" b="0" kern="1200" dirty="0" err="1">
                <a:solidFill>
                  <a:schemeClr val="tx1"/>
                </a:solidFill>
                <a:effectLst/>
                <a:latin typeface="Cambria" panose="02040503050406030204" pitchFamily="18" charset="0"/>
                <a:ea typeface="Cambria" panose="02040503050406030204" pitchFamily="18" charset="0"/>
                <a:cs typeface="Calibri" panose="020F0502020204030204" pitchFamily="34" charset="0"/>
              </a:rPr>
              <a:t>ZPr</a:t>
            </a:r>
            <a:r>
              <a:rPr lang="cs-CZ" sz="1100" b="0" kern="1200" dirty="0">
                <a:solidFill>
                  <a:schemeClr val="tx1"/>
                </a:solidFill>
                <a:effectLst/>
                <a:latin typeface="Cambria" panose="02040503050406030204" pitchFamily="18" charset="0"/>
                <a:ea typeface="Cambria" panose="02040503050406030204" pitchFamily="18" charset="0"/>
                <a:cs typeface="Calibri" panose="020F0502020204030204" pitchFamily="34" charset="0"/>
              </a:rPr>
              <a:t>, která upravuje i ZSS a která stanoví, že </a:t>
            </a:r>
            <a:r>
              <a:rPr lang="cs-CZ" sz="1100" b="0" dirty="0">
                <a:effectLst/>
                <a:latin typeface="Cambria" panose="02040503050406030204" pitchFamily="18" charset="0"/>
                <a:ea typeface="Cambria" panose="02040503050406030204" pitchFamily="18" charset="0"/>
                <a:cs typeface="Times New Roman" panose="02020603050405020304" pitchFamily="18" charset="0"/>
              </a:rPr>
              <a:t>k odvolání dojde uplynutím doby 2 </a:t>
            </a:r>
            <a:r>
              <a:rPr lang="cs-CZ" sz="1100" b="0" kern="1200" dirty="0">
                <a:solidFill>
                  <a:schemeClr val="tx1"/>
                </a:solidFill>
                <a:effectLst/>
                <a:latin typeface="Cambria" panose="02040503050406030204" pitchFamily="18" charset="0"/>
                <a:ea typeface="Cambria" panose="02040503050406030204" pitchFamily="18" charset="0"/>
                <a:cs typeface="Times New Roman" panose="02020603050405020304" pitchFamily="18" charset="0"/>
              </a:rPr>
              <a:t>měsíců, která začíná běžet dnem doručení žádosti (počítáno </a:t>
            </a:r>
            <a:r>
              <a:rPr lang="cs-CZ" sz="1100" b="0" dirty="0">
                <a:effectLst/>
                <a:latin typeface="Cambria" panose="02040503050406030204" pitchFamily="18" charset="0"/>
                <a:ea typeface="Cambria" panose="02040503050406030204" pitchFamily="18" charset="0"/>
                <a:cs typeface="Times New Roman" panose="02020603050405020304" pitchFamily="18" charset="0"/>
              </a:rPr>
              <a:t>dle pravidel OZ)</a:t>
            </a:r>
          </a:p>
          <a:p>
            <a:pPr marL="742950" marR="0" lvl="1" indent="-285750" algn="just" defTabSz="914400" rtl="0" eaLnBrk="1" fontAlgn="auto" latinLnBrk="0" hangingPunct="1">
              <a:lnSpc>
                <a:spcPct val="100000"/>
              </a:lnSpc>
              <a:spcBef>
                <a:spcPts val="600"/>
              </a:spcBef>
              <a:spcAft>
                <a:spcPts val="0"/>
              </a:spcAft>
              <a:buClrTx/>
              <a:buSzTx/>
              <a:buFontTx/>
              <a:buChar char="-"/>
              <a:tabLst/>
              <a:defRPr/>
            </a:pPr>
            <a:r>
              <a:rPr lang="cs-CZ" sz="1100" b="0" dirty="0">
                <a:effectLst/>
                <a:latin typeface="Cambria" panose="02040503050406030204" pitchFamily="18" charset="0"/>
                <a:ea typeface="Cambria" panose="02040503050406030204" pitchFamily="18" charset="0"/>
              </a:rPr>
              <a:t>dohodou sjednána doba kratší</a:t>
            </a:r>
          </a:p>
          <a:p>
            <a:pPr marL="742950" marR="0" lvl="1" indent="-285750" algn="just" defTabSz="914400" rtl="0" eaLnBrk="1" fontAlgn="auto" latinLnBrk="0" hangingPunct="1">
              <a:lnSpc>
                <a:spcPct val="100000"/>
              </a:lnSpc>
              <a:spcBef>
                <a:spcPts val="600"/>
              </a:spcBef>
              <a:spcAft>
                <a:spcPts val="0"/>
              </a:spcAft>
              <a:buClrTx/>
              <a:buSzTx/>
              <a:buFontTx/>
              <a:buChar char="-"/>
              <a:tabLst/>
              <a:defRPr/>
            </a:pPr>
            <a:r>
              <a:rPr lang="cs-CZ" sz="1100" b="0" dirty="0">
                <a:effectLst/>
                <a:latin typeface="Cambria" panose="02040503050406030204" pitchFamily="18" charset="0"/>
                <a:ea typeface="Cambria" panose="02040503050406030204" pitchFamily="18" charset="0"/>
              </a:rPr>
              <a:t>zpětvzetí žádosti bez souhlasu služebního orgánu jen tehdy, nepřijme-li služební orgán návrh dohody o sjednání doby kratší</a:t>
            </a:r>
          </a:p>
          <a:p>
            <a:pPr marL="742950" marR="0" lvl="1" indent="-285750" algn="just" defTabSz="914400" rtl="0" eaLnBrk="1" fontAlgn="auto" latinLnBrk="0" hangingPunct="1">
              <a:lnSpc>
                <a:spcPct val="100000"/>
              </a:lnSpc>
              <a:spcBef>
                <a:spcPts val="600"/>
              </a:spcBef>
              <a:spcAft>
                <a:spcPts val="0"/>
              </a:spcAft>
              <a:buClrTx/>
              <a:buSzTx/>
              <a:buFontTx/>
              <a:buChar char="-"/>
              <a:tabLst/>
              <a:defRPr/>
            </a:pPr>
            <a:r>
              <a:rPr lang="cs-CZ" sz="1100" b="0" dirty="0">
                <a:effectLst/>
                <a:latin typeface="Cambria" panose="02040503050406030204" pitchFamily="18" charset="0"/>
                <a:ea typeface="Cambria" panose="02040503050406030204" pitchFamily="18" charset="0"/>
              </a:rPr>
              <a:t>dohodou sjednána doba delší</a:t>
            </a:r>
          </a:p>
          <a:p>
            <a:pPr marL="742950" marR="0" lvl="1" indent="-285750" algn="just" defTabSz="914400" rtl="0" eaLnBrk="1" fontAlgn="auto" latinLnBrk="0" hangingPunct="1">
              <a:lnSpc>
                <a:spcPct val="100000"/>
              </a:lnSpc>
              <a:spcBef>
                <a:spcPts val="600"/>
              </a:spcBef>
              <a:spcAft>
                <a:spcPts val="0"/>
              </a:spcAft>
              <a:buClrTx/>
              <a:buSzTx/>
              <a:buFontTx/>
              <a:buChar char="-"/>
              <a:tabLst/>
              <a:defRPr/>
            </a:pPr>
            <a:r>
              <a:rPr lang="cs-CZ" sz="1100" b="0" dirty="0">
                <a:effectLst/>
                <a:latin typeface="Cambria" panose="02040503050406030204" pitchFamily="18" charset="0"/>
                <a:ea typeface="Cambria" panose="02040503050406030204" pitchFamily="18" charset="0"/>
                <a:cs typeface="Times New Roman" panose="02020603050405020304" pitchFamily="18" charset="0"/>
              </a:rPr>
              <a:t>dohodu lze </a:t>
            </a:r>
            <a:r>
              <a:rPr lang="cs-CZ" sz="1100" b="0" dirty="0">
                <a:effectLst/>
                <a:latin typeface="Cambria" panose="02040503050406030204" pitchFamily="18" charset="0"/>
                <a:ea typeface="Cambria" panose="02040503050406030204" pitchFamily="18" charset="0"/>
              </a:rPr>
              <a:t>změnit nebo zrušit jen se souhlasem představeného i služebního orgánu</a:t>
            </a:r>
            <a:endParaRPr lang="cs-CZ" sz="1100" b="0" dirty="0">
              <a:effectLst/>
              <a:latin typeface="Cambria" panose="02040503050406030204" pitchFamily="18" charset="0"/>
              <a:ea typeface="Cambria" panose="02040503050406030204" pitchFamily="18" charset="0"/>
              <a:cs typeface="Times New Roman" panose="02020603050405020304" pitchFamily="18" charset="0"/>
            </a:endParaRPr>
          </a:p>
          <a:p>
            <a:pPr marL="285750" marR="0" lvl="0" indent="-285750" algn="just" defTabSz="914400" rtl="0" eaLnBrk="1" fontAlgn="auto" latinLnBrk="0" hangingPunct="1">
              <a:lnSpc>
                <a:spcPct val="100000"/>
              </a:lnSpc>
              <a:spcBef>
                <a:spcPts val="600"/>
              </a:spcBef>
              <a:spcAft>
                <a:spcPts val="0"/>
              </a:spcAft>
              <a:buClrTx/>
              <a:buSzTx/>
              <a:buFontTx/>
              <a:buChar char="-"/>
              <a:tabLst/>
              <a:defRPr/>
            </a:pPr>
            <a:endParaRPr lang="cs-CZ" sz="1100" b="0" dirty="0">
              <a:effectLst/>
              <a:latin typeface="Cambria" panose="02040503050406030204" pitchFamily="18" charset="0"/>
              <a:ea typeface="Cambria" panose="02040503050406030204" pitchFamily="18" charset="0"/>
              <a:cs typeface="Calibri" panose="020F0502020204030204" pitchFamily="34" charset="0"/>
            </a:endParaRPr>
          </a:p>
          <a:p>
            <a:pPr marL="285750" marR="0" lvl="0" indent="-285750" algn="just" defTabSz="914400" rtl="0" eaLnBrk="1" fontAlgn="auto" latinLnBrk="0" hangingPunct="1">
              <a:lnSpc>
                <a:spcPct val="100000"/>
              </a:lnSpc>
              <a:spcBef>
                <a:spcPts val="600"/>
              </a:spcBef>
              <a:spcAft>
                <a:spcPts val="0"/>
              </a:spcAft>
              <a:buClrTx/>
              <a:buSzTx/>
              <a:buFontTx/>
              <a:buChar char="-"/>
              <a:tabLst/>
              <a:defRPr/>
            </a:pPr>
            <a:r>
              <a:rPr lang="cs-CZ" sz="1100" b="0" dirty="0">
                <a:effectLst/>
                <a:latin typeface="Cambria" panose="02040503050406030204" pitchFamily="18" charset="0"/>
                <a:ea typeface="Cambria" panose="02040503050406030204" pitchFamily="18" charset="0"/>
                <a:cs typeface="Calibri" panose="020F0502020204030204" pitchFamily="34" charset="0"/>
              </a:rPr>
              <a:t>cílem je větší flexibilita</a:t>
            </a:r>
          </a:p>
          <a:p>
            <a:pPr marL="285750" marR="0" lvl="0" indent="-285750" algn="just" defTabSz="914400" rtl="0" eaLnBrk="1" fontAlgn="auto" latinLnBrk="0" hangingPunct="1">
              <a:lnSpc>
                <a:spcPct val="100000"/>
              </a:lnSpc>
              <a:spcBef>
                <a:spcPts val="600"/>
              </a:spcBef>
              <a:spcAft>
                <a:spcPts val="0"/>
              </a:spcAft>
              <a:buClrTx/>
              <a:buSzTx/>
              <a:buFontTx/>
              <a:buChar char="-"/>
              <a:tabLst/>
              <a:defRPr/>
            </a:pPr>
            <a:endParaRPr lang="cs-CZ" sz="1100" b="0" dirty="0">
              <a:effectLst/>
              <a:latin typeface="Cambria" panose="02040503050406030204" pitchFamily="18" charset="0"/>
              <a:ea typeface="Cambria" panose="02040503050406030204" pitchFamily="18" charset="0"/>
              <a:cs typeface="Times New Roman" panose="02020603050405020304" pitchFamily="18" charset="0"/>
            </a:endParaRPr>
          </a:p>
          <a:p>
            <a:pPr marL="0" marR="0" lvl="0" indent="0" algn="just" defTabSz="914400" rtl="0" eaLnBrk="1" fontAlgn="auto" latinLnBrk="0" hangingPunct="1">
              <a:lnSpc>
                <a:spcPct val="105000"/>
              </a:lnSpc>
              <a:spcBef>
                <a:spcPts val="0"/>
              </a:spcBef>
              <a:spcAft>
                <a:spcPts val="800"/>
              </a:spcAft>
              <a:buClrTx/>
              <a:buSzTx/>
              <a:buFontTx/>
              <a:buNone/>
              <a:tabLst/>
              <a:defRPr/>
            </a:pPr>
            <a:endParaRPr lang="cs-CZ" sz="1100" b="0" dirty="0">
              <a:effectLst/>
              <a:latin typeface="Cambria" panose="02040503050406030204" pitchFamily="18" charset="0"/>
              <a:ea typeface="Cambria" panose="02040503050406030204" pitchFamily="18" charset="0"/>
              <a:cs typeface="Times New Roman" panose="02020603050405020304" pitchFamily="18" charset="0"/>
            </a:endParaRPr>
          </a:p>
        </p:txBody>
      </p:sp>
      <p:sp>
        <p:nvSpPr>
          <p:cNvPr id="4" name="Zástupný symbol pro číslo snímku 3"/>
          <p:cNvSpPr>
            <a:spLocks noGrp="1"/>
          </p:cNvSpPr>
          <p:nvPr>
            <p:ph type="sldNum" sz="quarter" idx="5"/>
          </p:nvPr>
        </p:nvSpPr>
        <p:spPr/>
        <p:txBody>
          <a:bodyPr/>
          <a:lstStyle/>
          <a:p>
            <a:fld id="{B13E58D6-9A2F-4E34-8A60-61E6B06FD5A7}" type="slidenum">
              <a:rPr lang="cs-CZ" smtClean="0"/>
              <a:t>15</a:t>
            </a:fld>
            <a:endParaRPr lang="cs-CZ"/>
          </a:p>
        </p:txBody>
      </p:sp>
    </p:spTree>
    <p:extLst>
      <p:ext uri="{BB962C8B-B14F-4D97-AF65-F5344CB8AC3E}">
        <p14:creationId xmlns:p14="http://schemas.microsoft.com/office/powerpoint/2010/main" val="123276098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58775" y="395288"/>
            <a:ext cx="6122988" cy="3444875"/>
          </a:xfrm>
        </p:spPr>
      </p:sp>
      <p:sp>
        <p:nvSpPr>
          <p:cNvPr id="3" name="Zástupný symbol pro poznámky 2"/>
          <p:cNvSpPr>
            <a:spLocks noGrp="1"/>
          </p:cNvSpPr>
          <p:nvPr>
            <p:ph type="body" idx="1"/>
          </p:nvPr>
        </p:nvSpPr>
        <p:spPr/>
        <p:txBody>
          <a:bodyPr/>
          <a:lstStyle/>
          <a:p>
            <a:pPr marL="342900" lvl="0" indent="-342900" algn="just">
              <a:lnSpc>
                <a:spcPct val="100000"/>
              </a:lnSpc>
              <a:spcBef>
                <a:spcPts val="600"/>
              </a:spcBef>
              <a:spcAft>
                <a:spcPts val="0"/>
              </a:spcAft>
              <a:buFont typeface="Calibri" panose="020F0502020204030204" pitchFamily="34" charset="0"/>
              <a:buChar char="-"/>
            </a:pPr>
            <a:r>
              <a:rPr lang="cs-CZ" sz="1100" b="0" dirty="0">
                <a:effectLst/>
                <a:latin typeface="Cambria" panose="02040503050406030204" pitchFamily="18" charset="0"/>
                <a:ea typeface="Cambria" panose="02040503050406030204" pitchFamily="18" charset="0"/>
                <a:cs typeface="Calibri" panose="020F0502020204030204" pitchFamily="34" charset="0"/>
              </a:rPr>
              <a:t>cílem je větší úspornost</a:t>
            </a:r>
          </a:p>
          <a:p>
            <a:pPr marL="342900" lvl="0" indent="-342900" algn="just">
              <a:lnSpc>
                <a:spcPct val="100000"/>
              </a:lnSpc>
              <a:spcBef>
                <a:spcPts val="600"/>
              </a:spcBef>
              <a:spcAft>
                <a:spcPts val="0"/>
              </a:spcAft>
              <a:buFont typeface="Calibri" panose="020F0502020204030204" pitchFamily="34" charset="0"/>
              <a:buChar char="-"/>
            </a:pPr>
            <a:r>
              <a:rPr lang="cs-CZ" sz="1100" b="0" dirty="0">
                <a:effectLst/>
                <a:latin typeface="Cambria" panose="02040503050406030204" pitchFamily="18" charset="0"/>
                <a:ea typeface="Cambria" panose="02040503050406030204" pitchFamily="18" charset="0"/>
              </a:rPr>
              <a:t>bude zkrácena délka zařazení mimo výkon služby z organizačních důvodů na 3 měsíce (dnes 6 měsíců)</a:t>
            </a:r>
          </a:p>
          <a:p>
            <a:pPr marL="342900" lvl="0" indent="-342900" algn="just">
              <a:lnSpc>
                <a:spcPct val="100000"/>
              </a:lnSpc>
              <a:spcBef>
                <a:spcPts val="600"/>
              </a:spcBef>
              <a:spcAft>
                <a:spcPts val="0"/>
              </a:spcAft>
              <a:buFont typeface="Calibri" panose="020F0502020204030204" pitchFamily="34" charset="0"/>
              <a:buChar char="-"/>
            </a:pPr>
            <a:r>
              <a:rPr lang="cs-CZ" sz="1100" b="0" dirty="0">
                <a:effectLst/>
                <a:latin typeface="Cambria" panose="02040503050406030204" pitchFamily="18" charset="0"/>
                <a:ea typeface="Cambria" panose="02040503050406030204" pitchFamily="18" charset="0"/>
                <a:cs typeface="Calibri" panose="020F0502020204030204" pitchFamily="34" charset="0"/>
              </a:rPr>
              <a:t>bude zúžena povinnost vyhledávat vhodné volné místo pouze na „domovský“ úřad (tj. na úřad, v němž státní zaměstnanec dosud vykonával službu), nikoliv na všechny úřady – to platí i pro převedení</a:t>
            </a:r>
            <a:endParaRPr lang="cs-CZ" sz="1100" b="0" dirty="0">
              <a:effectLst/>
              <a:latin typeface="Cambria" panose="02040503050406030204" pitchFamily="18" charset="0"/>
              <a:ea typeface="Cambria" panose="02040503050406030204" pitchFamily="18" charset="0"/>
              <a:cs typeface="Times New Roman" panose="02020603050405020304" pitchFamily="18" charset="0"/>
            </a:endParaRPr>
          </a:p>
          <a:p>
            <a:pPr marL="342900" lvl="0" indent="-342900" algn="just">
              <a:lnSpc>
                <a:spcPct val="100000"/>
              </a:lnSpc>
              <a:spcBef>
                <a:spcPts val="600"/>
              </a:spcBef>
              <a:spcAft>
                <a:spcPts val="0"/>
              </a:spcAft>
              <a:buFont typeface="Calibri" panose="020F0502020204030204" pitchFamily="34" charset="0"/>
              <a:buChar char="-"/>
            </a:pPr>
            <a:r>
              <a:rPr lang="cs-CZ" sz="1100" b="0" dirty="0">
                <a:effectLst/>
                <a:latin typeface="Cambria" panose="02040503050406030204" pitchFamily="18" charset="0"/>
                <a:ea typeface="Cambria" panose="02040503050406030204" pitchFamily="18" charset="0"/>
                <a:cs typeface="Calibri" panose="020F0502020204030204" pitchFamily="34" charset="0"/>
              </a:rPr>
              <a:t>pro případ převedení/zařazení na vhodné volné místo v jiném služebním úřadě bude moci být stanovena nová </a:t>
            </a:r>
            <a:r>
              <a:rPr lang="cs-CZ" sz="1100" b="0" dirty="0" err="1">
                <a:effectLst/>
                <a:latin typeface="Cambria" panose="02040503050406030204" pitchFamily="18" charset="0"/>
                <a:ea typeface="Cambria" panose="02040503050406030204" pitchFamily="18" charset="0"/>
                <a:cs typeface="Calibri" panose="020F0502020204030204" pitchFamily="34" charset="0"/>
              </a:rPr>
              <a:t>osvědčovací</a:t>
            </a:r>
            <a:r>
              <a:rPr lang="cs-CZ" sz="1100" b="0" dirty="0">
                <a:effectLst/>
                <a:latin typeface="Cambria" panose="02040503050406030204" pitchFamily="18" charset="0"/>
                <a:ea typeface="Cambria" panose="02040503050406030204" pitchFamily="18" charset="0"/>
                <a:cs typeface="Calibri" panose="020F0502020204030204" pitchFamily="34" charset="0"/>
              </a:rPr>
              <a:t> doba</a:t>
            </a:r>
          </a:p>
          <a:p>
            <a:pPr marL="742950" lvl="1" indent="-285750" algn="just">
              <a:lnSpc>
                <a:spcPct val="100000"/>
              </a:lnSpc>
              <a:spcBef>
                <a:spcPts val="300"/>
              </a:spcBef>
              <a:spcAft>
                <a:spcPts val="0"/>
              </a:spcAft>
              <a:buFontTx/>
              <a:buChar char="-"/>
            </a:pPr>
            <a:r>
              <a:rPr lang="cs-CZ" sz="1100" b="0" kern="100" dirty="0">
                <a:solidFill>
                  <a:schemeClr val="tx1"/>
                </a:solidFill>
                <a:effectLst/>
                <a:latin typeface="Cambria" panose="02040503050406030204" pitchFamily="18" charset="0"/>
                <a:ea typeface="Cambria" panose="02040503050406030204" pitchFamily="18" charset="0"/>
                <a:cs typeface="Times New Roman" panose="02020603050405020304" pitchFamily="18" charset="0"/>
              </a:rPr>
              <a:t>služební orgán bude </a:t>
            </a:r>
            <a:r>
              <a:rPr lang="cs-CZ" sz="1100" b="0" kern="100" dirty="0" err="1">
                <a:solidFill>
                  <a:schemeClr val="tx1"/>
                </a:solidFill>
                <a:effectLst/>
                <a:latin typeface="Cambria" panose="02040503050406030204" pitchFamily="18" charset="0"/>
                <a:ea typeface="Cambria" panose="02040503050406030204" pitchFamily="18" charset="0"/>
                <a:cs typeface="Times New Roman" panose="02020603050405020304" pitchFamily="18" charset="0"/>
              </a:rPr>
              <a:t>osvědčovací</a:t>
            </a:r>
            <a:r>
              <a:rPr lang="cs-CZ" sz="1100" b="0" kern="100" dirty="0">
                <a:solidFill>
                  <a:schemeClr val="tx1"/>
                </a:solidFill>
                <a:effectLst/>
                <a:latin typeface="Cambria" panose="02040503050406030204" pitchFamily="18" charset="0"/>
                <a:ea typeface="Cambria" panose="02040503050406030204" pitchFamily="18" charset="0"/>
                <a:cs typeface="Times New Roman" panose="02020603050405020304" pitchFamily="18" charset="0"/>
              </a:rPr>
              <a:t> dobu stanovovat pouze fakultativně </a:t>
            </a:r>
          </a:p>
          <a:p>
            <a:pPr marL="742950" lvl="1" indent="-285750" algn="just">
              <a:lnSpc>
                <a:spcPct val="100000"/>
              </a:lnSpc>
              <a:spcBef>
                <a:spcPts val="300"/>
              </a:spcBef>
              <a:spcAft>
                <a:spcPts val="0"/>
              </a:spcAft>
              <a:buFontTx/>
              <a:buChar char="-"/>
            </a:pPr>
            <a:r>
              <a:rPr lang="cs-CZ" sz="1100" b="0" kern="100" dirty="0">
                <a:solidFill>
                  <a:schemeClr val="tx1"/>
                </a:solidFill>
                <a:effectLst/>
                <a:latin typeface="Cambria" panose="02040503050406030204" pitchFamily="18" charset="0"/>
                <a:ea typeface="Cambria" panose="02040503050406030204" pitchFamily="18" charset="0"/>
                <a:cs typeface="Times New Roman" panose="02020603050405020304" pitchFamily="18" charset="0"/>
              </a:rPr>
              <a:t>služební orgán bude </a:t>
            </a:r>
            <a:r>
              <a:rPr lang="cs-CZ" sz="1100" b="0" kern="100" dirty="0" err="1">
                <a:solidFill>
                  <a:schemeClr val="tx1"/>
                </a:solidFill>
                <a:effectLst/>
                <a:latin typeface="Cambria" panose="02040503050406030204" pitchFamily="18" charset="0"/>
                <a:ea typeface="Cambria" panose="02040503050406030204" pitchFamily="18" charset="0"/>
                <a:cs typeface="Times New Roman" panose="02020603050405020304" pitchFamily="18" charset="0"/>
              </a:rPr>
              <a:t>osvědčovací</a:t>
            </a:r>
            <a:r>
              <a:rPr lang="cs-CZ" sz="1100" b="0" kern="100" dirty="0">
                <a:solidFill>
                  <a:schemeClr val="tx1"/>
                </a:solidFill>
                <a:effectLst/>
                <a:latin typeface="Cambria" panose="02040503050406030204" pitchFamily="18" charset="0"/>
                <a:ea typeface="Cambria" panose="02040503050406030204" pitchFamily="18" charset="0"/>
                <a:cs typeface="Times New Roman" panose="02020603050405020304" pitchFamily="18" charset="0"/>
              </a:rPr>
              <a:t> dobu stanovovat na dobu až 3 měsíců</a:t>
            </a:r>
          </a:p>
          <a:p>
            <a:pPr marL="742950" lvl="1" indent="-285750" algn="just">
              <a:lnSpc>
                <a:spcPct val="100000"/>
              </a:lnSpc>
              <a:spcBef>
                <a:spcPts val="300"/>
              </a:spcBef>
              <a:spcAft>
                <a:spcPts val="0"/>
              </a:spcAft>
              <a:buFontTx/>
              <a:buChar char="-"/>
            </a:pPr>
            <a:r>
              <a:rPr lang="cs-CZ" sz="1100" b="0" kern="100" dirty="0">
                <a:solidFill>
                  <a:schemeClr val="tx1"/>
                </a:solidFill>
                <a:effectLst/>
                <a:latin typeface="Cambria" panose="02040503050406030204" pitchFamily="18" charset="0"/>
                <a:ea typeface="Cambria" panose="02040503050406030204" pitchFamily="18" charset="0"/>
                <a:cs typeface="Times New Roman" panose="02020603050405020304" pitchFamily="18" charset="0"/>
              </a:rPr>
              <a:t>pouze služební orgán (nikoliv st. ZMC) bude oprávněn konstatovat, že se zařazení nebo jmenování na jiné služební místo během </a:t>
            </a:r>
            <a:r>
              <a:rPr lang="cs-CZ" sz="1100" b="0" kern="100" dirty="0" err="1">
                <a:solidFill>
                  <a:schemeClr val="tx1"/>
                </a:solidFill>
                <a:effectLst/>
                <a:latin typeface="Cambria" panose="02040503050406030204" pitchFamily="18" charset="0"/>
                <a:ea typeface="Cambria" panose="02040503050406030204" pitchFamily="18" charset="0"/>
                <a:cs typeface="Times New Roman" panose="02020603050405020304" pitchFamily="18" charset="0"/>
              </a:rPr>
              <a:t>osvědčovací</a:t>
            </a:r>
            <a:r>
              <a:rPr lang="cs-CZ" sz="1100" b="0" kern="100" dirty="0">
                <a:solidFill>
                  <a:schemeClr val="tx1"/>
                </a:solidFill>
                <a:effectLst/>
                <a:latin typeface="Cambria" panose="02040503050406030204" pitchFamily="18" charset="0"/>
                <a:ea typeface="Cambria" panose="02040503050406030204" pitchFamily="18" charset="0"/>
                <a:cs typeface="Times New Roman" panose="02020603050405020304" pitchFamily="18" charset="0"/>
              </a:rPr>
              <a:t> doby neosvědčilo, a zrušit zařazení nebo jmenování na jiné služební místo </a:t>
            </a:r>
          </a:p>
          <a:p>
            <a:pPr marL="742950" lvl="1" indent="-285750" algn="just">
              <a:lnSpc>
                <a:spcPct val="100000"/>
              </a:lnSpc>
              <a:spcBef>
                <a:spcPts val="300"/>
              </a:spcBef>
              <a:spcAft>
                <a:spcPts val="0"/>
              </a:spcAft>
              <a:buFontTx/>
              <a:buChar char="-"/>
            </a:pPr>
            <a:r>
              <a:rPr lang="cs-CZ" sz="1100" b="0" kern="100" dirty="0" err="1">
                <a:solidFill>
                  <a:schemeClr val="tx1"/>
                </a:solidFill>
                <a:effectLst/>
                <a:latin typeface="Cambria" panose="02040503050406030204" pitchFamily="18" charset="0"/>
                <a:ea typeface="Cambria" panose="02040503050406030204" pitchFamily="18" charset="0"/>
                <a:cs typeface="Times New Roman" panose="02020603050405020304" pitchFamily="18" charset="0"/>
              </a:rPr>
              <a:t>osvědčovací</a:t>
            </a:r>
            <a:r>
              <a:rPr lang="cs-CZ" sz="1100" b="0" kern="100" dirty="0">
                <a:solidFill>
                  <a:schemeClr val="tx1"/>
                </a:solidFill>
                <a:effectLst/>
                <a:latin typeface="Cambria" panose="02040503050406030204" pitchFamily="18" charset="0"/>
                <a:ea typeface="Cambria" panose="02040503050406030204" pitchFamily="18" charset="0"/>
                <a:cs typeface="Times New Roman" panose="02020603050405020304" pitchFamily="18" charset="0"/>
              </a:rPr>
              <a:t> doba se bude prodlužovat o celodenní překážky a celodenní dovolenou</a:t>
            </a:r>
          </a:p>
          <a:p>
            <a:pPr marL="1200150" marR="0" lvl="2" indent="-285750" algn="just" defTabSz="914400" rtl="0" eaLnBrk="1" fontAlgn="auto" latinLnBrk="0" hangingPunct="1">
              <a:lnSpc>
                <a:spcPct val="100000"/>
              </a:lnSpc>
              <a:spcBef>
                <a:spcPts val="300"/>
              </a:spcBef>
              <a:spcAft>
                <a:spcPts val="0"/>
              </a:spcAft>
              <a:buClrTx/>
              <a:buSzTx/>
              <a:buFontTx/>
              <a:buChar char="-"/>
              <a:tabLst/>
              <a:defRPr/>
            </a:pPr>
            <a:r>
              <a:rPr lang="cs-CZ" sz="1100" b="0" kern="1200" dirty="0">
                <a:solidFill>
                  <a:schemeClr val="tx1"/>
                </a:solidFill>
                <a:effectLst/>
                <a:latin typeface="Cambria" panose="02040503050406030204" pitchFamily="18" charset="0"/>
                <a:ea typeface="Cambria" panose="02040503050406030204" pitchFamily="18" charset="0"/>
                <a:cs typeface="Calibri" panose="020F0502020204030204" pitchFamily="34" charset="0"/>
              </a:rPr>
              <a:t>POZN: souběžně prochází </a:t>
            </a:r>
            <a:r>
              <a:rPr lang="cs-CZ" sz="1100" b="0" kern="1200" dirty="0" err="1">
                <a:solidFill>
                  <a:schemeClr val="tx1"/>
                </a:solidFill>
                <a:effectLst/>
                <a:latin typeface="Cambria" panose="02040503050406030204" pitchFamily="18" charset="0"/>
                <a:ea typeface="Cambria" panose="02040503050406030204" pitchFamily="18" charset="0"/>
                <a:cs typeface="Calibri" panose="020F0502020204030204" pitchFamily="34" charset="0"/>
              </a:rPr>
              <a:t>flexinovela</a:t>
            </a:r>
            <a:r>
              <a:rPr lang="cs-CZ" sz="1100" b="0" kern="1200" dirty="0">
                <a:solidFill>
                  <a:schemeClr val="tx1"/>
                </a:solidFill>
                <a:effectLst/>
                <a:latin typeface="Cambria" panose="02040503050406030204" pitchFamily="18" charset="0"/>
                <a:ea typeface="Cambria" panose="02040503050406030204" pitchFamily="18" charset="0"/>
                <a:cs typeface="Calibri" panose="020F0502020204030204" pitchFamily="34" charset="0"/>
              </a:rPr>
              <a:t> </a:t>
            </a:r>
            <a:r>
              <a:rPr lang="cs-CZ" sz="1100" b="0" kern="1200" dirty="0" err="1">
                <a:solidFill>
                  <a:schemeClr val="tx1"/>
                </a:solidFill>
                <a:effectLst/>
                <a:latin typeface="Cambria" panose="02040503050406030204" pitchFamily="18" charset="0"/>
                <a:ea typeface="Cambria" panose="02040503050406030204" pitchFamily="18" charset="0"/>
                <a:cs typeface="Calibri" panose="020F0502020204030204" pitchFamily="34" charset="0"/>
              </a:rPr>
              <a:t>ZPr</a:t>
            </a:r>
            <a:r>
              <a:rPr lang="cs-CZ" sz="1100" b="0" kern="1200" dirty="0">
                <a:solidFill>
                  <a:schemeClr val="tx1"/>
                </a:solidFill>
                <a:effectLst/>
                <a:latin typeface="Cambria" panose="02040503050406030204" pitchFamily="18" charset="0"/>
                <a:ea typeface="Cambria" panose="02040503050406030204" pitchFamily="18" charset="0"/>
                <a:cs typeface="Calibri" panose="020F0502020204030204" pitchFamily="34" charset="0"/>
              </a:rPr>
              <a:t>, která upravuje i ZSS a která stanoví, že se </a:t>
            </a:r>
            <a:r>
              <a:rPr lang="cs-CZ" sz="1100" b="0" kern="1200" dirty="0" err="1">
                <a:solidFill>
                  <a:schemeClr val="tx1"/>
                </a:solidFill>
                <a:effectLst/>
                <a:latin typeface="Cambria" panose="02040503050406030204" pitchFamily="18" charset="0"/>
                <a:ea typeface="Cambria" panose="02040503050406030204" pitchFamily="18" charset="0"/>
                <a:cs typeface="Calibri" panose="020F0502020204030204" pitchFamily="34" charset="0"/>
              </a:rPr>
              <a:t>osvěčovací</a:t>
            </a:r>
            <a:r>
              <a:rPr lang="cs-CZ" sz="1100" b="0" kern="1200" dirty="0">
                <a:solidFill>
                  <a:schemeClr val="tx1"/>
                </a:solidFill>
                <a:effectLst/>
                <a:latin typeface="Cambria" panose="02040503050406030204" pitchFamily="18" charset="0"/>
                <a:ea typeface="Cambria" panose="02040503050406030204" pitchFamily="18" charset="0"/>
                <a:cs typeface="Calibri" panose="020F0502020204030204" pitchFamily="34" charset="0"/>
              </a:rPr>
              <a:t> </a:t>
            </a:r>
            <a:r>
              <a:rPr lang="cs-CZ" sz="1100" b="0" dirty="0">
                <a:effectLst/>
                <a:latin typeface="Cambria" panose="02040503050406030204" pitchFamily="18" charset="0"/>
                <a:ea typeface="Cambria" panose="02040503050406030204" pitchFamily="18" charset="0"/>
              </a:rPr>
              <a:t>doba prodlužuje </a:t>
            </a:r>
            <a:r>
              <a:rPr lang="cs-CZ" sz="1100" b="0" u="sng" dirty="0">
                <a:effectLst/>
                <a:latin typeface="Cambria" panose="02040503050406030204" pitchFamily="18" charset="0"/>
                <a:ea typeface="Cambria" panose="02040503050406030204" pitchFamily="18" charset="0"/>
              </a:rPr>
              <a:t>o pracovní dny</a:t>
            </a:r>
            <a:r>
              <a:rPr lang="cs-CZ" sz="1100" b="0" dirty="0">
                <a:effectLst/>
                <a:latin typeface="Cambria" panose="02040503050406030204" pitchFamily="18" charset="0"/>
                <a:ea typeface="Cambria" panose="02040503050406030204" pitchFamily="18" charset="0"/>
              </a:rPr>
              <a:t> státního zaměstnance, v nichž v průběhu </a:t>
            </a:r>
            <a:r>
              <a:rPr lang="cs-CZ" sz="1100" b="0" dirty="0" err="1">
                <a:effectLst/>
                <a:latin typeface="Cambria" panose="02040503050406030204" pitchFamily="18" charset="0"/>
                <a:ea typeface="Cambria" panose="02040503050406030204" pitchFamily="18" charset="0"/>
              </a:rPr>
              <a:t>osvědčovací</a:t>
            </a:r>
            <a:r>
              <a:rPr lang="cs-CZ" sz="1100" b="0" dirty="0">
                <a:effectLst/>
                <a:latin typeface="Cambria" panose="02040503050406030204" pitchFamily="18" charset="0"/>
                <a:ea typeface="Cambria" panose="02040503050406030204" pitchFamily="18" charset="0"/>
              </a:rPr>
              <a:t> doby neodsloužil celou směnu z důvodu překážky ve službě (</a:t>
            </a:r>
            <a:r>
              <a:rPr lang="cs-CZ" sz="1100" b="0" u="sng" dirty="0">
                <a:effectLst/>
                <a:latin typeface="Cambria" panose="02040503050406030204" pitchFamily="18" charset="0"/>
                <a:ea typeface="Cambria" panose="02040503050406030204" pitchFamily="18" charset="0"/>
              </a:rPr>
              <a:t>nikoliv již jen celodenní překážky</a:t>
            </a:r>
            <a:r>
              <a:rPr lang="cs-CZ" sz="1100" b="0" dirty="0">
                <a:effectLst/>
                <a:latin typeface="Cambria" panose="02040503050406030204" pitchFamily="18" charset="0"/>
                <a:ea typeface="Cambria" panose="02040503050406030204" pitchFamily="18" charset="0"/>
              </a:rPr>
              <a:t>), čerpání dovolené (</a:t>
            </a:r>
            <a:r>
              <a:rPr lang="cs-CZ" sz="1100" b="0" u="sng" dirty="0">
                <a:effectLst/>
                <a:latin typeface="Cambria" panose="02040503050406030204" pitchFamily="18" charset="0"/>
                <a:ea typeface="Cambria" panose="02040503050406030204" pitchFamily="18" charset="0"/>
              </a:rPr>
              <a:t>nikoliv již jen celodenní dovolená</a:t>
            </a:r>
            <a:r>
              <a:rPr lang="cs-CZ" sz="1100" b="0" dirty="0">
                <a:effectLst/>
                <a:latin typeface="Cambria" panose="02040503050406030204" pitchFamily="18" charset="0"/>
                <a:ea typeface="Cambria" panose="02040503050406030204" pitchFamily="18" charset="0"/>
              </a:rPr>
              <a:t>) nebo neomluveného zameškání služby (</a:t>
            </a:r>
            <a:r>
              <a:rPr lang="cs-CZ" sz="1100" b="0" u="sng" dirty="0">
                <a:effectLst/>
                <a:latin typeface="Cambria" panose="02040503050406030204" pitchFamily="18" charset="0"/>
                <a:ea typeface="Cambria" panose="02040503050406030204" pitchFamily="18" charset="0"/>
              </a:rPr>
              <a:t>nově</a:t>
            </a:r>
            <a:r>
              <a:rPr lang="cs-CZ" sz="1100" b="0" dirty="0">
                <a:effectLst/>
                <a:latin typeface="Cambria" panose="02040503050406030204" pitchFamily="18" charset="0"/>
                <a:ea typeface="Cambria" panose="02040503050406030204" pitchFamily="18" charset="0"/>
              </a:rPr>
              <a:t>)</a:t>
            </a:r>
            <a:endParaRPr lang="cs-CZ" sz="1100" b="0" dirty="0">
              <a:effectLst/>
              <a:latin typeface="Cambria" panose="02040503050406030204" pitchFamily="18" charset="0"/>
              <a:ea typeface="Cambria" panose="02040503050406030204" pitchFamily="18" charset="0"/>
              <a:cs typeface="Times New Roman" panose="02020603050405020304" pitchFamily="18" charset="0"/>
            </a:endParaRPr>
          </a:p>
          <a:p>
            <a:pPr marL="742950" lvl="1" indent="-285750" algn="just">
              <a:lnSpc>
                <a:spcPct val="100000"/>
              </a:lnSpc>
              <a:spcBef>
                <a:spcPts val="300"/>
              </a:spcBef>
              <a:spcAft>
                <a:spcPts val="0"/>
              </a:spcAft>
              <a:buFontTx/>
              <a:buChar char="-"/>
            </a:pPr>
            <a:r>
              <a:rPr lang="cs-CZ" sz="1100" b="0" kern="100" dirty="0">
                <a:solidFill>
                  <a:schemeClr val="tx1"/>
                </a:solidFill>
                <a:effectLst/>
                <a:latin typeface="Cambria" panose="02040503050406030204" pitchFamily="18" charset="0"/>
                <a:ea typeface="Cambria" panose="02040503050406030204" pitchFamily="18" charset="0"/>
                <a:cs typeface="Times New Roman" panose="02020603050405020304" pitchFamily="18" charset="0"/>
              </a:rPr>
              <a:t>v </a:t>
            </a:r>
            <a:r>
              <a:rPr lang="cs-CZ" sz="1100" b="0" kern="100" dirty="0" err="1">
                <a:solidFill>
                  <a:schemeClr val="tx1"/>
                </a:solidFill>
                <a:effectLst/>
                <a:latin typeface="Cambria" panose="02040503050406030204" pitchFamily="18" charset="0"/>
                <a:ea typeface="Cambria" panose="02040503050406030204" pitchFamily="18" charset="0"/>
                <a:cs typeface="Times New Roman" panose="02020603050405020304" pitchFamily="18" charset="0"/>
              </a:rPr>
              <a:t>osvědčovací</a:t>
            </a:r>
            <a:r>
              <a:rPr lang="cs-CZ" sz="1100" b="0" kern="100" dirty="0">
                <a:solidFill>
                  <a:schemeClr val="tx1"/>
                </a:solidFill>
                <a:effectLst/>
                <a:latin typeface="Cambria" panose="02040503050406030204" pitchFamily="18" charset="0"/>
                <a:ea typeface="Cambria" panose="02040503050406030204" pitchFamily="18" charset="0"/>
                <a:cs typeface="Times New Roman" panose="02020603050405020304" pitchFamily="18" charset="0"/>
              </a:rPr>
              <a:t> době nebude platit nemožnost zrušit zařazení nebo jmenování na jiné služební místo v době prvních 14 dnů trvání dočasné neschopnosti k výkonu služby</a:t>
            </a:r>
          </a:p>
          <a:p>
            <a:pPr marL="742950" lvl="1" indent="-285750" algn="just">
              <a:lnSpc>
                <a:spcPct val="100000"/>
              </a:lnSpc>
              <a:spcBef>
                <a:spcPts val="300"/>
              </a:spcBef>
              <a:spcAft>
                <a:spcPts val="0"/>
              </a:spcAft>
              <a:buFontTx/>
              <a:buChar char="-"/>
            </a:pPr>
            <a:r>
              <a:rPr lang="cs-CZ" sz="1100" b="0" kern="100" dirty="0">
                <a:solidFill>
                  <a:schemeClr val="tx1"/>
                </a:solidFill>
                <a:effectLst/>
                <a:latin typeface="Cambria" panose="02040503050406030204" pitchFamily="18" charset="0"/>
                <a:ea typeface="Cambria" panose="02040503050406030204" pitchFamily="18" charset="0"/>
                <a:cs typeface="Times New Roman" panose="02020603050405020304" pitchFamily="18" charset="0"/>
              </a:rPr>
              <a:t>poté, co služební orgán zruší zařazení nebo jmenování v </a:t>
            </a:r>
            <a:r>
              <a:rPr lang="cs-CZ" sz="1100" b="0" kern="100" dirty="0" err="1">
                <a:solidFill>
                  <a:schemeClr val="tx1"/>
                </a:solidFill>
                <a:effectLst/>
                <a:latin typeface="Cambria" panose="02040503050406030204" pitchFamily="18" charset="0"/>
                <a:ea typeface="Cambria" panose="02040503050406030204" pitchFamily="18" charset="0"/>
                <a:cs typeface="Times New Roman" panose="02020603050405020304" pitchFamily="18" charset="0"/>
              </a:rPr>
              <a:t>osvědčovací</a:t>
            </a:r>
            <a:r>
              <a:rPr lang="cs-CZ" sz="1100" b="0" kern="100" dirty="0">
                <a:solidFill>
                  <a:schemeClr val="tx1"/>
                </a:solidFill>
                <a:effectLst/>
                <a:latin typeface="Cambria" panose="02040503050406030204" pitchFamily="18" charset="0"/>
                <a:ea typeface="Cambria" panose="02040503050406030204" pitchFamily="18" charset="0"/>
                <a:cs typeface="Times New Roman" panose="02020603050405020304" pitchFamily="18" charset="0"/>
              </a:rPr>
              <a:t> době, zaniká zařazení </a:t>
            </a:r>
            <a:r>
              <a:rPr lang="cs-CZ" sz="1100" b="0" dirty="0">
                <a:effectLst/>
                <a:latin typeface="Cambria" panose="02040503050406030204" pitchFamily="18" charset="0"/>
                <a:ea typeface="Cambria" panose="02040503050406030204" pitchFamily="18" charset="0"/>
                <a:cs typeface="Times New Roman" panose="02020603050405020304" pitchFamily="18" charset="0"/>
              </a:rPr>
              <a:t>nebo jmenování na jiné služební místo </a:t>
            </a:r>
            <a:r>
              <a:rPr lang="cs-CZ" sz="1100" b="0" dirty="0">
                <a:effectLst/>
                <a:latin typeface="Cambria" panose="02040503050406030204" pitchFamily="18" charset="0"/>
                <a:ea typeface="Cambria" panose="02040503050406030204" pitchFamily="18" charset="0"/>
                <a:cs typeface="Times New Roman" panose="02020603050405020304" pitchFamily="18" charset="0"/>
                <a:sym typeface="Wingdings" panose="05000000000000000000" pitchFamily="2" charset="2"/>
              </a:rPr>
              <a:t> </a:t>
            </a:r>
            <a:r>
              <a:rPr lang="cs-CZ" sz="1100" b="0" dirty="0">
                <a:effectLst/>
                <a:latin typeface="Cambria" panose="02040503050406030204" pitchFamily="18" charset="0"/>
                <a:ea typeface="Cambria" panose="02040503050406030204" pitchFamily="18" charset="0"/>
                <a:cs typeface="Calibri" panose="020F0502020204030204" pitchFamily="34" charset="0"/>
              </a:rPr>
              <a:t>bude stanoveno opětovné zařazení mimo výkon služby z organizačních důvodů na dobu, která zbývá od prvního zařazení, </a:t>
            </a:r>
            <a:r>
              <a:rPr lang="cs-CZ" sz="1100" b="0" kern="100" dirty="0">
                <a:solidFill>
                  <a:srgbClr val="000000"/>
                </a:solidFill>
                <a:effectLst/>
                <a:latin typeface="Cambria" panose="02040503050406030204" pitchFamily="18" charset="0"/>
                <a:ea typeface="Cambria" panose="02040503050406030204" pitchFamily="18" charset="0"/>
                <a:cs typeface="Times New Roman" panose="02020603050405020304" pitchFamily="18" charset="0"/>
              </a:rPr>
              <a:t>v dispozici původního služebního orgánu </a:t>
            </a:r>
          </a:p>
          <a:p>
            <a:pPr marL="342900" lvl="0" indent="-342900" algn="just">
              <a:lnSpc>
                <a:spcPct val="100000"/>
              </a:lnSpc>
              <a:spcBef>
                <a:spcPts val="600"/>
              </a:spcBef>
              <a:spcAft>
                <a:spcPts val="0"/>
              </a:spcAft>
              <a:buFont typeface="Calibri" panose="020F0502020204030204" pitchFamily="34" charset="0"/>
              <a:buChar char="-"/>
            </a:pPr>
            <a:r>
              <a:rPr lang="cs-CZ" sz="1100" b="0" kern="100" dirty="0">
                <a:solidFill>
                  <a:srgbClr val="000000"/>
                </a:solidFill>
                <a:effectLst/>
                <a:latin typeface="Cambria" panose="02040503050406030204" pitchFamily="18" charset="0"/>
                <a:ea typeface="Cambria" panose="02040503050406030204" pitchFamily="18" charset="0"/>
                <a:cs typeface="Times New Roman" panose="02020603050405020304" pitchFamily="18" charset="0"/>
              </a:rPr>
              <a:t>stanovení povinnosti informovat původní služební orgán, že došlo ke zrušení v </a:t>
            </a:r>
            <a:r>
              <a:rPr lang="cs-CZ" sz="1100" b="0" kern="100" dirty="0" err="1">
                <a:solidFill>
                  <a:srgbClr val="000000"/>
                </a:solidFill>
                <a:effectLst/>
                <a:latin typeface="Cambria" panose="02040503050406030204" pitchFamily="18" charset="0"/>
                <a:ea typeface="Cambria" panose="02040503050406030204" pitchFamily="18" charset="0"/>
                <a:cs typeface="Times New Roman" panose="02020603050405020304" pitchFamily="18" charset="0"/>
              </a:rPr>
              <a:t>osvědčovací</a:t>
            </a:r>
            <a:r>
              <a:rPr lang="cs-CZ" sz="1100" b="0" kern="100" dirty="0">
                <a:solidFill>
                  <a:srgbClr val="000000"/>
                </a:solidFill>
                <a:effectLst/>
                <a:latin typeface="Cambria" panose="02040503050406030204" pitchFamily="18" charset="0"/>
                <a:ea typeface="Cambria" panose="02040503050406030204" pitchFamily="18" charset="0"/>
                <a:cs typeface="Times New Roman" panose="02020603050405020304" pitchFamily="18" charset="0"/>
              </a:rPr>
              <a:t> době</a:t>
            </a:r>
            <a:endParaRPr lang="cs-CZ" sz="1100" b="0" dirty="0">
              <a:effectLst/>
              <a:latin typeface="Cambria" panose="02040503050406030204" pitchFamily="18" charset="0"/>
              <a:ea typeface="Cambria" panose="02040503050406030204" pitchFamily="18" charset="0"/>
              <a:cs typeface="Times New Roman" panose="02020603050405020304" pitchFamily="18" charset="0"/>
            </a:endParaRPr>
          </a:p>
          <a:p>
            <a:pPr marL="342900" lvl="0" indent="-342900" algn="just">
              <a:lnSpc>
                <a:spcPct val="100000"/>
              </a:lnSpc>
              <a:spcBef>
                <a:spcPts val="600"/>
              </a:spcBef>
              <a:spcAft>
                <a:spcPts val="0"/>
              </a:spcAft>
              <a:buFont typeface="Calibri" panose="020F0502020204030204" pitchFamily="34" charset="0"/>
              <a:buChar char="-"/>
            </a:pPr>
            <a:r>
              <a:rPr lang="cs-CZ" sz="1100" b="0" dirty="0">
                <a:effectLst/>
                <a:latin typeface="Cambria" panose="02040503050406030204" pitchFamily="18" charset="0"/>
                <a:ea typeface="Cambria" panose="02040503050406030204" pitchFamily="18" charset="0"/>
                <a:cs typeface="Calibri" panose="020F0502020204030204" pitchFamily="34" charset="0"/>
              </a:rPr>
              <a:t>bude stanoveno, že </a:t>
            </a:r>
            <a:r>
              <a:rPr lang="cs-CZ" sz="1100" b="0" dirty="0">
                <a:effectLst/>
                <a:latin typeface="Cambria" panose="02040503050406030204" pitchFamily="18" charset="0"/>
                <a:ea typeface="Cambria" panose="02040503050406030204" pitchFamily="18" charset="0"/>
                <a:cs typeface="Times New Roman" panose="02020603050405020304" pitchFamily="18" charset="0"/>
              </a:rPr>
              <a:t>s uplynutím posledního dne </a:t>
            </a:r>
            <a:r>
              <a:rPr lang="cs-CZ" sz="1100" b="0" dirty="0">
                <a:effectLst/>
                <a:latin typeface="Cambria" panose="02040503050406030204" pitchFamily="18" charset="0"/>
                <a:ea typeface="Cambria" panose="02040503050406030204" pitchFamily="18" charset="0"/>
                <a:cs typeface="Calibri" panose="020F0502020204030204" pitchFamily="34" charset="0"/>
              </a:rPr>
              <a:t>zařazení mimo výkon služby z organizačních důvodů končí státnímu zaměstnanci služební poměr ze zákona (dnes rozhodnutím služebního orgánu v řízení)</a:t>
            </a:r>
            <a:endParaRPr lang="cs-CZ" sz="1100" b="0" dirty="0">
              <a:effectLst/>
              <a:latin typeface="Cambria" panose="02040503050406030204" pitchFamily="18" charset="0"/>
              <a:ea typeface="Cambria" panose="02040503050406030204" pitchFamily="18" charset="0"/>
              <a:cs typeface="Times New Roman" panose="02020603050405020304" pitchFamily="18" charset="0"/>
            </a:endParaRPr>
          </a:p>
          <a:p>
            <a:pPr marL="342900" lvl="0" indent="-342900" algn="just">
              <a:lnSpc>
                <a:spcPct val="105000"/>
              </a:lnSpc>
              <a:spcAft>
                <a:spcPts val="800"/>
              </a:spcAft>
              <a:buFont typeface="Calibri" panose="020F0502020204030204" pitchFamily="34" charset="0"/>
              <a:buChar char="-"/>
            </a:pPr>
            <a:endParaRPr lang="cs-CZ" sz="1100" b="0" kern="100" dirty="0">
              <a:solidFill>
                <a:srgbClr val="000000"/>
              </a:solidFill>
              <a:effectLst/>
              <a:latin typeface="Cambria" panose="02040503050406030204" pitchFamily="18" charset="0"/>
              <a:ea typeface="Cambria" panose="02040503050406030204" pitchFamily="18" charset="0"/>
              <a:cs typeface="Times New Roman" panose="02020603050405020304" pitchFamily="18" charset="0"/>
            </a:endParaRPr>
          </a:p>
          <a:p>
            <a:pPr marL="342900" lvl="0" indent="-342900" algn="just">
              <a:lnSpc>
                <a:spcPct val="105000"/>
              </a:lnSpc>
              <a:spcAft>
                <a:spcPts val="800"/>
              </a:spcAft>
              <a:buFont typeface="Calibri" panose="020F0502020204030204" pitchFamily="34" charset="0"/>
              <a:buChar char="-"/>
            </a:pPr>
            <a:endParaRPr lang="cs-CZ" sz="1100" b="0" kern="100" dirty="0">
              <a:effectLst/>
              <a:latin typeface="Cambria" panose="02040503050406030204" pitchFamily="18" charset="0"/>
              <a:ea typeface="Cambria" panose="02040503050406030204" pitchFamily="18" charset="0"/>
              <a:cs typeface="Times New Roman" panose="02020603050405020304" pitchFamily="18" charset="0"/>
            </a:endParaRPr>
          </a:p>
          <a:p>
            <a:pPr marL="342900" lvl="0" indent="-342900" algn="just">
              <a:lnSpc>
                <a:spcPct val="105000"/>
              </a:lnSpc>
              <a:spcAft>
                <a:spcPts val="800"/>
              </a:spcAft>
              <a:buFont typeface="Calibri" panose="020F0502020204030204" pitchFamily="34" charset="0"/>
              <a:buChar char="-"/>
            </a:pPr>
            <a:endParaRPr lang="cs-CZ" sz="1100" b="0" dirty="0">
              <a:effectLst/>
              <a:latin typeface="Cambria" panose="02040503050406030204" pitchFamily="18" charset="0"/>
              <a:ea typeface="Cambria" panose="02040503050406030204" pitchFamily="18" charset="0"/>
              <a:cs typeface="Calibri" panose="020F0502020204030204" pitchFamily="34" charset="0"/>
            </a:endParaRPr>
          </a:p>
        </p:txBody>
      </p:sp>
      <p:sp>
        <p:nvSpPr>
          <p:cNvPr id="4" name="Zástupný symbol pro číslo snímku 3"/>
          <p:cNvSpPr>
            <a:spLocks noGrp="1"/>
          </p:cNvSpPr>
          <p:nvPr>
            <p:ph type="sldNum" sz="quarter" idx="5"/>
          </p:nvPr>
        </p:nvSpPr>
        <p:spPr/>
        <p:txBody>
          <a:bodyPr/>
          <a:lstStyle/>
          <a:p>
            <a:fld id="{B13E58D6-9A2F-4E34-8A60-61E6B06FD5A7}" type="slidenum">
              <a:rPr lang="cs-CZ" smtClean="0"/>
              <a:t>16</a:t>
            </a:fld>
            <a:endParaRPr lang="cs-CZ"/>
          </a:p>
        </p:txBody>
      </p:sp>
    </p:spTree>
    <p:extLst>
      <p:ext uri="{BB962C8B-B14F-4D97-AF65-F5344CB8AC3E}">
        <p14:creationId xmlns:p14="http://schemas.microsoft.com/office/powerpoint/2010/main" val="17792184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58775" y="395288"/>
            <a:ext cx="6122988" cy="3444875"/>
          </a:xfrm>
        </p:spPr>
      </p:sp>
      <p:sp>
        <p:nvSpPr>
          <p:cNvPr id="3" name="Zástupný symbol pro poznámky 2"/>
          <p:cNvSpPr>
            <a:spLocks noGrp="1"/>
          </p:cNvSpPr>
          <p:nvPr>
            <p:ph type="body" idx="1"/>
          </p:nvPr>
        </p:nvSpPr>
        <p:spPr/>
        <p:txBody>
          <a:bodyPr/>
          <a:lstStyle/>
          <a:p>
            <a:pPr marL="361950" indent="-361950" algn="just">
              <a:lnSpc>
                <a:spcPct val="100000"/>
              </a:lnSpc>
              <a:spcBef>
                <a:spcPts val="600"/>
              </a:spcBef>
              <a:spcAft>
                <a:spcPts val="0"/>
              </a:spcAft>
              <a:buFontTx/>
              <a:buChar char="-"/>
            </a:pPr>
            <a:r>
              <a:rPr lang="cs-CZ" sz="1100" b="0" dirty="0">
                <a:latin typeface="Cambria" panose="02040503050406030204" pitchFamily="18" charset="0"/>
                <a:ea typeface="Cambria" panose="02040503050406030204" pitchFamily="18" charset="0"/>
              </a:rPr>
              <a:t>přerušení výkonu služby bude na dobu delší než 12 měsíců</a:t>
            </a:r>
          </a:p>
          <a:p>
            <a:pPr marL="819150" lvl="1" indent="-361950" algn="just">
              <a:lnSpc>
                <a:spcPct val="100000"/>
              </a:lnSpc>
              <a:spcBef>
                <a:spcPts val="600"/>
              </a:spcBef>
              <a:spcAft>
                <a:spcPts val="0"/>
              </a:spcAft>
              <a:buFontTx/>
              <a:buChar char="-"/>
            </a:pPr>
            <a:r>
              <a:rPr lang="cs-CZ" sz="1100" b="0" kern="1200" dirty="0">
                <a:solidFill>
                  <a:schemeClr val="tx1"/>
                </a:solidFill>
                <a:latin typeface="Cambria" panose="02040503050406030204" pitchFamily="18" charset="0"/>
                <a:ea typeface="Cambria" panose="02040503050406030204" pitchFamily="18" charset="0"/>
                <a:cs typeface="+mn-cs"/>
              </a:rPr>
              <a:t>důvod (další vzdělání nebo odborná stáž) se vypustí</a:t>
            </a:r>
          </a:p>
          <a:p>
            <a:pPr marL="819150" marR="0" lvl="1" indent="-361950" algn="just" defTabSz="914400" rtl="0" eaLnBrk="1" fontAlgn="auto" latinLnBrk="0" hangingPunct="1">
              <a:lnSpc>
                <a:spcPct val="100000"/>
              </a:lnSpc>
              <a:spcBef>
                <a:spcPts val="600"/>
              </a:spcBef>
              <a:spcAft>
                <a:spcPts val="0"/>
              </a:spcAft>
              <a:buClrTx/>
              <a:buSzTx/>
              <a:buFontTx/>
              <a:buChar char="-"/>
              <a:tabLst/>
              <a:defRPr/>
            </a:pPr>
            <a:r>
              <a:rPr lang="cs-CZ" sz="1100" dirty="0">
                <a:latin typeface="Cambria" panose="02040503050406030204" pitchFamily="18" charset="0"/>
                <a:ea typeface="Cambria" panose="02040503050406030204" pitchFamily="18" charset="0"/>
              </a:rPr>
              <a:t>podmínka 5 let výkonu služby se vypustí</a:t>
            </a:r>
          </a:p>
          <a:p>
            <a:pPr marL="819150" lvl="1" indent="-361950" algn="just">
              <a:lnSpc>
                <a:spcPct val="100000"/>
              </a:lnSpc>
              <a:spcBef>
                <a:spcPts val="600"/>
              </a:spcBef>
              <a:spcAft>
                <a:spcPts val="0"/>
              </a:spcAft>
              <a:buFontTx/>
              <a:buChar char="-"/>
            </a:pPr>
            <a:r>
              <a:rPr lang="cs-CZ" sz="1100" b="0" kern="1200" dirty="0">
                <a:solidFill>
                  <a:schemeClr val="tx1"/>
                </a:solidFill>
                <a:latin typeface="Cambria" panose="02040503050406030204" pitchFamily="18" charset="0"/>
                <a:ea typeface="Cambria" panose="02040503050406030204" pitchFamily="18" charset="0"/>
                <a:cs typeface="+mn-cs"/>
              </a:rPr>
              <a:t>po odpadnutí - zařazení na vhodné služební místo </a:t>
            </a:r>
          </a:p>
          <a:p>
            <a:pPr marL="342900" lvl="0" indent="-342900" algn="just">
              <a:lnSpc>
                <a:spcPct val="100000"/>
              </a:lnSpc>
              <a:spcBef>
                <a:spcPts val="600"/>
              </a:spcBef>
              <a:spcAft>
                <a:spcPts val="0"/>
              </a:spcAft>
              <a:buFont typeface="Calibri" panose="020F0502020204030204" pitchFamily="34" charset="0"/>
              <a:buChar char="-"/>
            </a:pPr>
            <a:r>
              <a:rPr lang="cs-CZ" sz="1100" b="0" kern="0" dirty="0">
                <a:effectLst/>
                <a:latin typeface="Cambria" panose="02040503050406030204" pitchFamily="18" charset="0"/>
                <a:ea typeface="Cambria" panose="02040503050406030204" pitchFamily="18" charset="0"/>
              </a:rPr>
              <a:t>institut přerušení výkonu služby bude souviset s institutem neplaceného služebního volna. Ani jeden z obou institutů nebude nárokový (s výjimkou nárokové úpravy v § 52 zákona o zahraniční službě). Budou se lišit tím, že o přerušení výkonu služby bude státní zaměstnanec žádat, bude-li zamýšlet dobu nepřítomnosti delší než 12 měsíců, o neplacené služební volno, bude-li zamýšlet dobu nepřítomnosti nikoliv delší než 12 měsíců.</a:t>
            </a:r>
          </a:p>
          <a:p>
            <a:pPr marL="342900" lvl="0" indent="-342900" algn="just">
              <a:lnSpc>
                <a:spcPct val="100000"/>
              </a:lnSpc>
              <a:spcBef>
                <a:spcPts val="600"/>
              </a:spcBef>
              <a:spcAft>
                <a:spcPts val="0"/>
              </a:spcAft>
              <a:buFont typeface="Calibri" panose="020F0502020204030204" pitchFamily="34" charset="0"/>
              <a:buChar char="-"/>
            </a:pPr>
            <a:r>
              <a:rPr lang="cs-CZ" sz="1100" b="0" kern="0" dirty="0">
                <a:effectLst/>
                <a:latin typeface="Cambria" panose="02040503050406030204" pitchFamily="18" charset="0"/>
                <a:ea typeface="Cambria" panose="02040503050406030204" pitchFamily="18" charset="0"/>
              </a:rPr>
              <a:t>V případě odpadnutí důvodu přerušení výkonu služby nebude úprava zakotvovat nárok státního zaměstnance na zařazení na původní služební místo (z tohoto důvodu se odkaz na § 69 vypouští z výčtu v § 70 odst. 1). Takový nárok není při čerpání volna delšího než 12 měsíců v prostředí státní služby, kde je nezbytné zajištění řádného výkonu působnosti služebního úřadu, legitimní. Odpadne-li důvod přerušení výkonu služby, služební orgán státního zaměstnance zařadí k výkonu služby na volné služební místo, na kterém je služba pro něj vhodná. Pokud by státní zaměstnanec měl být zařazen na služební místo v nižší platové třídě, bude možné jej zařadit jen s jeho souhlasem. </a:t>
            </a:r>
          </a:p>
          <a:p>
            <a:pPr marL="342900" marR="0" lvl="0" indent="-342900" algn="just" defTabSz="914400" rtl="0" eaLnBrk="1" fontAlgn="auto" latinLnBrk="0" hangingPunct="1">
              <a:lnSpc>
                <a:spcPct val="100000"/>
              </a:lnSpc>
              <a:spcBef>
                <a:spcPts val="600"/>
              </a:spcBef>
              <a:spcAft>
                <a:spcPts val="0"/>
              </a:spcAft>
              <a:buClrTx/>
              <a:buSzTx/>
              <a:buFont typeface="Calibri" panose="020F0502020204030204" pitchFamily="34" charset="0"/>
              <a:buChar char="-"/>
              <a:tabLst/>
              <a:defRPr/>
            </a:pPr>
            <a:r>
              <a:rPr lang="cs-CZ" sz="1100" b="0" dirty="0">
                <a:effectLst/>
                <a:latin typeface="Cambria" panose="02040503050406030204" pitchFamily="18" charset="0"/>
                <a:ea typeface="Cambria" panose="02040503050406030204" pitchFamily="18" charset="0"/>
                <a:cs typeface="Times New Roman" panose="02020603050405020304" pitchFamily="18" charset="0"/>
              </a:rPr>
              <a:t>V případě neplaceného služebního volna nepůjde o změnu služebního poměru, státní zaměstnanec tak bude i v době neplaceného služebního volna – de facto – zůstávat zařazen na svém původním služebním místě, pouze bude nepřítomen. Služební orgán tedy nesmí služební místo obsadit stabilně (natrvalo) jiným státním zaměstnancem, jako činí v případě volného služebního místa.</a:t>
            </a:r>
          </a:p>
          <a:p>
            <a:pPr marL="342900" lvl="0" indent="-342900" algn="just">
              <a:lnSpc>
                <a:spcPct val="105000"/>
              </a:lnSpc>
              <a:spcAft>
                <a:spcPts val="800"/>
              </a:spcAft>
              <a:buFont typeface="Calibri" panose="020F0502020204030204" pitchFamily="34" charset="0"/>
              <a:buChar char="-"/>
            </a:pPr>
            <a:endParaRPr lang="cs-CZ" sz="1100" b="0" dirty="0">
              <a:effectLst/>
              <a:latin typeface="Cambria" panose="02040503050406030204" pitchFamily="18" charset="0"/>
              <a:ea typeface="Cambria" panose="02040503050406030204" pitchFamily="18" charset="0"/>
              <a:cs typeface="Calibri" panose="020F0502020204030204" pitchFamily="34" charset="0"/>
            </a:endParaRPr>
          </a:p>
        </p:txBody>
      </p:sp>
      <p:sp>
        <p:nvSpPr>
          <p:cNvPr id="4" name="Zástupný symbol pro číslo snímku 3"/>
          <p:cNvSpPr>
            <a:spLocks noGrp="1"/>
          </p:cNvSpPr>
          <p:nvPr>
            <p:ph type="sldNum" sz="quarter" idx="5"/>
          </p:nvPr>
        </p:nvSpPr>
        <p:spPr/>
        <p:txBody>
          <a:bodyPr/>
          <a:lstStyle/>
          <a:p>
            <a:fld id="{B13E58D6-9A2F-4E34-8A60-61E6B06FD5A7}" type="slidenum">
              <a:rPr lang="cs-CZ" smtClean="0"/>
              <a:t>17</a:t>
            </a:fld>
            <a:endParaRPr lang="cs-CZ"/>
          </a:p>
        </p:txBody>
      </p:sp>
    </p:spTree>
    <p:extLst>
      <p:ext uri="{BB962C8B-B14F-4D97-AF65-F5344CB8AC3E}">
        <p14:creationId xmlns:p14="http://schemas.microsoft.com/office/powerpoint/2010/main" val="24581544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58775" y="395288"/>
            <a:ext cx="6122988" cy="3444875"/>
          </a:xfrm>
        </p:spPr>
      </p:sp>
      <p:sp>
        <p:nvSpPr>
          <p:cNvPr id="3" name="Zástupný symbol pro poznámky 2"/>
          <p:cNvSpPr>
            <a:spLocks noGrp="1"/>
          </p:cNvSpPr>
          <p:nvPr>
            <p:ph type="body" idx="1"/>
          </p:nvPr>
        </p:nvSpPr>
        <p:spPr/>
        <p:txBody>
          <a:bodyPr/>
          <a:lstStyle/>
          <a:p>
            <a:pPr marL="342900" lvl="0" indent="-342900" algn="just">
              <a:spcBef>
                <a:spcPts val="600"/>
              </a:spcBef>
              <a:buFont typeface="Calibri" panose="020F0502020204030204" pitchFamily="34" charset="0"/>
              <a:buChar char="-"/>
            </a:pPr>
            <a:r>
              <a:rPr lang="cs-CZ" sz="1100" b="0" dirty="0">
                <a:effectLst/>
                <a:latin typeface="Cambria" panose="02040503050406030204" pitchFamily="18" charset="0"/>
                <a:ea typeface="Cambria" panose="02040503050406030204" pitchFamily="18" charset="0"/>
                <a:cs typeface="Calibri" panose="020F0502020204030204" pitchFamily="34" charset="0"/>
              </a:rPr>
              <a:t>úprava přinese zjednodušení a zrychlení personálních procesů </a:t>
            </a:r>
          </a:p>
          <a:p>
            <a:pPr marL="342900" lvl="0" indent="-342900" algn="just">
              <a:spcBef>
                <a:spcPts val="600"/>
              </a:spcBef>
              <a:buFont typeface="Calibri" panose="020F0502020204030204" pitchFamily="34" charset="0"/>
              <a:buChar char="-"/>
            </a:pPr>
            <a:endParaRPr lang="cs-CZ" sz="1100" b="0" dirty="0">
              <a:effectLst/>
              <a:latin typeface="Cambria" panose="02040503050406030204" pitchFamily="18" charset="0"/>
              <a:ea typeface="Cambria" panose="02040503050406030204" pitchFamily="18" charset="0"/>
              <a:cs typeface="Calibri" panose="020F0502020204030204" pitchFamily="34" charset="0"/>
            </a:endParaRPr>
          </a:p>
          <a:p>
            <a:pPr marL="342900" lvl="0" indent="-342900" algn="just">
              <a:spcBef>
                <a:spcPts val="600"/>
              </a:spcBef>
              <a:buFont typeface="Calibri" panose="020F0502020204030204" pitchFamily="34" charset="0"/>
              <a:buChar char="-"/>
            </a:pPr>
            <a:r>
              <a:rPr lang="cs-CZ" sz="1100" b="0" dirty="0">
                <a:effectLst/>
                <a:latin typeface="Cambria" panose="02040503050406030204" pitchFamily="18" charset="0"/>
                <a:ea typeface="Cambria" panose="02040503050406030204" pitchFamily="18" charset="0"/>
                <a:cs typeface="Calibri" panose="020F0502020204030204" pitchFamily="34" charset="0"/>
              </a:rPr>
              <a:t>stávající úprava skončení služebního poměru je zbytečně komplikovaná </a:t>
            </a:r>
            <a:r>
              <a:rPr lang="cs-CZ" sz="1100" b="0" dirty="0">
                <a:effectLst/>
                <a:latin typeface="Cambria" panose="02040503050406030204" pitchFamily="18" charset="0"/>
                <a:ea typeface="Cambria" panose="02040503050406030204" pitchFamily="18" charset="0"/>
                <a:cs typeface="Times New Roman" panose="02020603050405020304" pitchFamily="18" charset="0"/>
                <a:sym typeface="Wingdings" panose="05000000000000000000" pitchFamily="2" charset="2"/>
              </a:rPr>
              <a:t> </a:t>
            </a:r>
            <a:r>
              <a:rPr lang="cs-CZ" sz="1100" b="0" dirty="0">
                <a:effectLst/>
                <a:latin typeface="Cambria" panose="02040503050406030204" pitchFamily="18" charset="0"/>
                <a:ea typeface="Cambria" panose="02040503050406030204" pitchFamily="18" charset="0"/>
                <a:cs typeface="Calibri" panose="020F0502020204030204" pitchFamily="34" charset="0"/>
              </a:rPr>
              <a:t>o některých skončeních není třeba vést řízení </a:t>
            </a:r>
            <a:r>
              <a:rPr lang="cs-CZ" sz="1100" b="0" dirty="0">
                <a:effectLst/>
                <a:latin typeface="Cambria" panose="02040503050406030204" pitchFamily="18" charset="0"/>
                <a:ea typeface="Cambria" panose="02040503050406030204" pitchFamily="18" charset="0"/>
                <a:cs typeface="Calibri" panose="020F0502020204030204" pitchFamily="34" charset="0"/>
                <a:sym typeface="Wingdings" panose="05000000000000000000" pitchFamily="2" charset="2"/>
              </a:rPr>
              <a:t> </a:t>
            </a:r>
            <a:r>
              <a:rPr lang="cs-CZ" sz="1100" b="0" dirty="0">
                <a:effectLst/>
                <a:latin typeface="Cambria" panose="02040503050406030204" pitchFamily="18" charset="0"/>
                <a:ea typeface="Cambria" panose="02040503050406030204" pitchFamily="18" charset="0"/>
              </a:rPr>
              <a:t>některá skončení budou upravena jako skončení ze zákona </a:t>
            </a:r>
            <a:r>
              <a:rPr lang="cs-CZ" sz="1100" b="0" dirty="0">
                <a:latin typeface="Cambria" panose="02040503050406030204" pitchFamily="18" charset="0"/>
                <a:ea typeface="Cambria" panose="02040503050406030204" pitchFamily="18" charset="0"/>
              </a:rPr>
              <a:t>(neplnění předpokladu občanství a vzdělání, marné uplynutí doby zařazení mimo výkon služby) </a:t>
            </a:r>
            <a:r>
              <a:rPr lang="cs-CZ" sz="1100" b="0" dirty="0">
                <a:latin typeface="Cambria" panose="02040503050406030204" pitchFamily="18" charset="0"/>
                <a:ea typeface="Cambria" panose="02040503050406030204" pitchFamily="18" charset="0"/>
                <a:sym typeface="Wingdings" panose="05000000000000000000" pitchFamily="2" charset="2"/>
              </a:rPr>
              <a:t> </a:t>
            </a:r>
            <a:r>
              <a:rPr lang="cs-CZ" sz="1100" b="0" kern="100" dirty="0">
                <a:solidFill>
                  <a:srgbClr val="000000"/>
                </a:solidFill>
                <a:effectLst/>
                <a:latin typeface="Cambria" panose="02040503050406030204" pitchFamily="18" charset="0"/>
                <a:ea typeface="Cambria" panose="02040503050406030204" pitchFamily="18" charset="0"/>
                <a:cs typeface="Times New Roman" panose="02020603050405020304" pitchFamily="18" charset="0"/>
              </a:rPr>
              <a:t>skončí služební poměr ze zákona</a:t>
            </a:r>
          </a:p>
          <a:p>
            <a:pPr marL="342900" lvl="0" indent="-342900" algn="just">
              <a:spcBef>
                <a:spcPts val="600"/>
              </a:spcBef>
              <a:buFont typeface="Calibri" panose="020F0502020204030204" pitchFamily="34" charset="0"/>
              <a:buChar char="-"/>
            </a:pPr>
            <a:endParaRPr lang="cs-CZ" sz="1100" b="0" kern="100" dirty="0">
              <a:solidFill>
                <a:srgbClr val="000000"/>
              </a:solidFill>
              <a:effectLst/>
              <a:latin typeface="Cambria" panose="02040503050406030204" pitchFamily="18" charset="0"/>
              <a:ea typeface="Cambria" panose="02040503050406030204" pitchFamily="18" charset="0"/>
              <a:cs typeface="Times New Roman" panose="02020603050405020304" pitchFamily="18" charset="0"/>
            </a:endParaRPr>
          </a:p>
          <a:p>
            <a:pPr marL="342900" lvl="0" indent="-342900" algn="just">
              <a:spcBef>
                <a:spcPts val="600"/>
              </a:spcBef>
              <a:buFont typeface="Calibri" panose="020F0502020204030204" pitchFamily="34" charset="0"/>
              <a:buChar char="-"/>
            </a:pPr>
            <a:r>
              <a:rPr lang="cs-CZ" sz="1100" b="0" kern="100" dirty="0">
                <a:solidFill>
                  <a:srgbClr val="000000"/>
                </a:solidFill>
                <a:effectLst/>
                <a:latin typeface="Cambria" panose="02040503050406030204" pitchFamily="18" charset="0"/>
                <a:ea typeface="Cambria" panose="02040503050406030204" pitchFamily="18" charset="0"/>
                <a:cs typeface="Times New Roman" panose="02020603050405020304" pitchFamily="18" charset="0"/>
              </a:rPr>
              <a:t>skončení služebního poměru rozhodnutím služebního orgánu</a:t>
            </a:r>
          </a:p>
          <a:p>
            <a:pPr marL="800100" lvl="1" indent="-342900" algn="just">
              <a:spcBef>
                <a:spcPts val="600"/>
              </a:spcBef>
              <a:buFont typeface="Calibri" panose="020F0502020204030204" pitchFamily="34" charset="0"/>
              <a:buChar char="-"/>
            </a:pPr>
            <a:r>
              <a:rPr lang="cs-CZ" sz="1100" b="0" dirty="0">
                <a:effectLst/>
                <a:latin typeface="Cambria" panose="02040503050406030204" pitchFamily="18" charset="0"/>
                <a:ea typeface="Cambria" panose="02040503050406030204" pitchFamily="18" charset="0"/>
                <a:cs typeface="Times New Roman" panose="02020603050405020304" pitchFamily="18" charset="0"/>
              </a:rPr>
              <a:t>služební hodnocení (2 po sobě jdoucí nevyhovující) </a:t>
            </a:r>
            <a:r>
              <a:rPr lang="cs-CZ" sz="1100" b="0" dirty="0">
                <a:effectLst/>
                <a:latin typeface="Cambria" panose="02040503050406030204" pitchFamily="18" charset="0"/>
                <a:ea typeface="Cambria" panose="02040503050406030204" pitchFamily="18" charset="0"/>
                <a:sym typeface="Wingdings" panose="05000000000000000000" pitchFamily="2" charset="2"/>
              </a:rPr>
              <a:t> služební poměr skončí </a:t>
            </a:r>
            <a:r>
              <a:rPr lang="cs-CZ" sz="1100" b="0" dirty="0">
                <a:effectLst/>
                <a:latin typeface="Cambria" panose="02040503050406030204" pitchFamily="18" charset="0"/>
                <a:ea typeface="Cambria" panose="02040503050406030204" pitchFamily="18" charset="0"/>
                <a:cs typeface="Times New Roman" panose="02020603050405020304" pitchFamily="18" charset="0"/>
              </a:rPr>
              <a:t> </a:t>
            </a:r>
            <a:r>
              <a:rPr lang="cs-CZ" sz="1100" b="0" dirty="0">
                <a:effectLst/>
                <a:latin typeface="Cambria" panose="02040503050406030204" pitchFamily="18" charset="0"/>
                <a:ea typeface="Cambria" panose="02040503050406030204" pitchFamily="18" charset="0"/>
              </a:rPr>
              <a:t>uplynutím doby 2 kalendářních měsíců, která začíná běžet prvním dnem kalendářního měsíce následujícího po dni doručení rozhodnutí o skončení služebního poměru (</a:t>
            </a:r>
            <a:r>
              <a:rPr lang="cs-CZ" sz="1100" b="0" dirty="0">
                <a:effectLst/>
                <a:latin typeface="Cambria" panose="02040503050406030204" pitchFamily="18" charset="0"/>
                <a:ea typeface="Cambria" panose="02040503050406030204" pitchFamily="18" charset="0"/>
                <a:cs typeface="Times New Roman" panose="02020603050405020304" pitchFamily="18" charset="0"/>
              </a:rPr>
              <a:t>k poslednímu dni druhého kalendářního měsíce následujícího po dni doručení </a:t>
            </a:r>
            <a:r>
              <a:rPr lang="cs-CZ" sz="1100" b="0" dirty="0">
                <a:effectLst/>
                <a:latin typeface="Cambria" panose="02040503050406030204" pitchFamily="18" charset="0"/>
                <a:ea typeface="Cambria" panose="02040503050406030204" pitchFamily="18" charset="0"/>
              </a:rPr>
              <a:t>rozhodnutí o skončení služebního poměru)</a:t>
            </a:r>
          </a:p>
          <a:p>
            <a:pPr marL="1257300" marR="0" lvl="2" indent="-342900" algn="just" defTabSz="914400" rtl="0" eaLnBrk="1" fontAlgn="auto" latinLnBrk="0" hangingPunct="1">
              <a:lnSpc>
                <a:spcPct val="100000"/>
              </a:lnSpc>
              <a:spcBef>
                <a:spcPts val="600"/>
              </a:spcBef>
              <a:spcAft>
                <a:spcPts val="0"/>
              </a:spcAft>
              <a:buClrTx/>
              <a:buSzTx/>
              <a:buFont typeface="Calibri" panose="020F0502020204030204" pitchFamily="34" charset="0"/>
              <a:buChar char="-"/>
              <a:tabLst/>
              <a:defRPr/>
            </a:pPr>
            <a:r>
              <a:rPr lang="cs-CZ" sz="1100" b="0" kern="1200" dirty="0">
                <a:solidFill>
                  <a:schemeClr val="tx1"/>
                </a:solidFill>
                <a:effectLst/>
                <a:latin typeface="Cambria" panose="02040503050406030204" pitchFamily="18" charset="0"/>
                <a:ea typeface="Cambria" panose="02040503050406030204" pitchFamily="18" charset="0"/>
                <a:cs typeface="Calibri" panose="020F0502020204030204" pitchFamily="34" charset="0"/>
              </a:rPr>
              <a:t>POZN: souběžně prochází </a:t>
            </a:r>
            <a:r>
              <a:rPr lang="cs-CZ" sz="1100" b="0" kern="1200" dirty="0" err="1">
                <a:solidFill>
                  <a:schemeClr val="tx1"/>
                </a:solidFill>
                <a:effectLst/>
                <a:latin typeface="Cambria" panose="02040503050406030204" pitchFamily="18" charset="0"/>
                <a:ea typeface="Cambria" panose="02040503050406030204" pitchFamily="18" charset="0"/>
                <a:cs typeface="Calibri" panose="020F0502020204030204" pitchFamily="34" charset="0"/>
              </a:rPr>
              <a:t>flexinovela</a:t>
            </a:r>
            <a:r>
              <a:rPr lang="cs-CZ" sz="1100" b="0" kern="1200" dirty="0">
                <a:solidFill>
                  <a:schemeClr val="tx1"/>
                </a:solidFill>
                <a:effectLst/>
                <a:latin typeface="Cambria" panose="02040503050406030204" pitchFamily="18" charset="0"/>
                <a:ea typeface="Cambria" panose="02040503050406030204" pitchFamily="18" charset="0"/>
                <a:cs typeface="Calibri" panose="020F0502020204030204" pitchFamily="34" charset="0"/>
              </a:rPr>
              <a:t> </a:t>
            </a:r>
            <a:r>
              <a:rPr lang="cs-CZ" sz="1100" b="0" kern="1200" dirty="0" err="1">
                <a:solidFill>
                  <a:schemeClr val="tx1"/>
                </a:solidFill>
                <a:effectLst/>
                <a:latin typeface="Cambria" panose="02040503050406030204" pitchFamily="18" charset="0"/>
                <a:ea typeface="Cambria" panose="02040503050406030204" pitchFamily="18" charset="0"/>
                <a:cs typeface="Calibri" panose="020F0502020204030204" pitchFamily="34" charset="0"/>
              </a:rPr>
              <a:t>ZPr</a:t>
            </a:r>
            <a:r>
              <a:rPr lang="cs-CZ" sz="1100" b="0" kern="1200" dirty="0">
                <a:solidFill>
                  <a:schemeClr val="tx1"/>
                </a:solidFill>
                <a:effectLst/>
                <a:latin typeface="Cambria" panose="02040503050406030204" pitchFamily="18" charset="0"/>
                <a:ea typeface="Cambria" panose="02040503050406030204" pitchFamily="18" charset="0"/>
                <a:cs typeface="Calibri" panose="020F0502020204030204" pitchFamily="34" charset="0"/>
              </a:rPr>
              <a:t>, která upravuje i ZSS a která stanoví, že </a:t>
            </a:r>
            <a:r>
              <a:rPr lang="cs-CZ" sz="1100" b="0" dirty="0">
                <a:effectLst/>
                <a:latin typeface="Cambria" panose="02040503050406030204" pitchFamily="18" charset="0"/>
                <a:ea typeface="Cambria" panose="02040503050406030204" pitchFamily="18" charset="0"/>
                <a:sym typeface="Wingdings" panose="05000000000000000000" pitchFamily="2" charset="2"/>
              </a:rPr>
              <a:t>služební poměr skončí </a:t>
            </a:r>
            <a:r>
              <a:rPr lang="cs-CZ" sz="1100" b="0" dirty="0">
                <a:effectLst/>
                <a:latin typeface="Cambria" panose="02040503050406030204" pitchFamily="18" charset="0"/>
                <a:ea typeface="Cambria" panose="02040503050406030204" pitchFamily="18" charset="0"/>
                <a:cs typeface="Times New Roman" panose="02020603050405020304" pitchFamily="18" charset="0"/>
              </a:rPr>
              <a:t> </a:t>
            </a:r>
            <a:r>
              <a:rPr lang="cs-CZ" sz="1100" b="0" dirty="0">
                <a:effectLst/>
                <a:latin typeface="Cambria" panose="02040503050406030204" pitchFamily="18" charset="0"/>
                <a:ea typeface="Cambria" panose="02040503050406030204" pitchFamily="18" charset="0"/>
              </a:rPr>
              <a:t>uplynutím doby 1 měsíce, která začíná běžet dnem doručení rozhodnutí o skončení služebního poměru </a:t>
            </a:r>
            <a:r>
              <a:rPr lang="cs-CZ" sz="1100" b="0" dirty="0">
                <a:effectLst/>
                <a:latin typeface="Cambria" panose="02040503050406030204" pitchFamily="18" charset="0"/>
                <a:ea typeface="Cambria" panose="02040503050406030204" pitchFamily="18" charset="0"/>
                <a:cs typeface="Times New Roman" panose="02020603050405020304" pitchFamily="18" charset="0"/>
              </a:rPr>
              <a:t>(počítáno dle pravidel OZ)</a:t>
            </a:r>
          </a:p>
          <a:p>
            <a:pPr marL="800100" lvl="1" indent="-342900" algn="just">
              <a:spcBef>
                <a:spcPts val="600"/>
              </a:spcBef>
              <a:buFont typeface="Calibri" panose="020F0502020204030204" pitchFamily="34" charset="0"/>
              <a:buChar char="-"/>
            </a:pPr>
            <a:r>
              <a:rPr lang="cs-CZ" sz="1100" b="0" dirty="0">
                <a:effectLst/>
                <a:latin typeface="Cambria" panose="02040503050406030204" pitchFamily="18" charset="0"/>
                <a:ea typeface="Cambria" panose="02040503050406030204" pitchFamily="18" charset="0"/>
                <a:cs typeface="Times New Roman" panose="02020603050405020304" pitchFamily="18" charset="0"/>
              </a:rPr>
              <a:t>porušení povinnosti vyplývající státnímu zaměstnanci z právních předpisů, které se vztahují k výkonu služby, ze služebních a dalších vnitřních předpisů a z příkazů k výkonu služby</a:t>
            </a:r>
          </a:p>
          <a:p>
            <a:pPr marL="1257300" lvl="2" indent="-342900" algn="just">
              <a:spcBef>
                <a:spcPts val="600"/>
              </a:spcBef>
              <a:buFont typeface="Calibri" panose="020F0502020204030204" pitchFamily="34" charset="0"/>
              <a:buChar char="-"/>
            </a:pPr>
            <a:r>
              <a:rPr lang="cs-CZ" sz="1100" b="0" dirty="0">
                <a:effectLst/>
                <a:latin typeface="Cambria" panose="02040503050406030204" pitchFamily="18" charset="0"/>
                <a:ea typeface="Cambria" panose="02040503050406030204" pitchFamily="18" charset="0"/>
              </a:rPr>
              <a:t>zaviněně zvlášť závažně, v době nejdéle 12 měsíců před zahájením řízení o skončení služebního poměru (nebo před vydáním rozhodnutí o skončení služebního poměru, pokud je vydání rozhodnutí o skončení služebního poměru prvním úkonem v řízení) </a:t>
            </a:r>
            <a:r>
              <a:rPr lang="cs-CZ" sz="1100" b="0" dirty="0">
                <a:effectLst/>
                <a:latin typeface="Cambria" panose="02040503050406030204" pitchFamily="18" charset="0"/>
                <a:ea typeface="Cambria" panose="02040503050406030204" pitchFamily="18" charset="0"/>
                <a:sym typeface="Wingdings" panose="05000000000000000000" pitchFamily="2" charset="2"/>
              </a:rPr>
              <a:t> služební poměr skončí </a:t>
            </a:r>
            <a:r>
              <a:rPr lang="cs-CZ" sz="1100" b="0" dirty="0">
                <a:effectLst/>
                <a:latin typeface="Cambria" panose="02040503050406030204" pitchFamily="18" charset="0"/>
                <a:ea typeface="Cambria" panose="02040503050406030204" pitchFamily="18" charset="0"/>
              </a:rPr>
              <a:t>dnem doručení rozhodnutí o skončení služebního poměru</a:t>
            </a:r>
          </a:p>
          <a:p>
            <a:pPr marL="1714500" marR="0" lvl="3" indent="-342900" algn="just" defTabSz="914400" rtl="0" eaLnBrk="1" fontAlgn="auto" latinLnBrk="0" hangingPunct="1">
              <a:lnSpc>
                <a:spcPct val="100000"/>
              </a:lnSpc>
              <a:spcBef>
                <a:spcPts val="600"/>
              </a:spcBef>
              <a:spcAft>
                <a:spcPts val="0"/>
              </a:spcAft>
              <a:buClrTx/>
              <a:buSzTx/>
              <a:buFont typeface="Calibri" panose="020F0502020204030204" pitchFamily="34" charset="0"/>
              <a:buChar char="-"/>
              <a:tabLst/>
              <a:defRPr/>
            </a:pPr>
            <a:r>
              <a:rPr lang="cs-CZ" sz="1100" b="0" kern="1200" dirty="0">
                <a:solidFill>
                  <a:schemeClr val="tx1"/>
                </a:solidFill>
                <a:effectLst/>
                <a:latin typeface="Cambria" panose="02040503050406030204" pitchFamily="18" charset="0"/>
                <a:ea typeface="Cambria" panose="02040503050406030204" pitchFamily="18" charset="0"/>
                <a:cs typeface="Calibri" panose="020F0502020204030204" pitchFamily="34" charset="0"/>
              </a:rPr>
              <a:t>POZN: souběžně prochází </a:t>
            </a:r>
            <a:r>
              <a:rPr lang="cs-CZ" sz="1100" b="0" kern="1200" dirty="0" err="1">
                <a:solidFill>
                  <a:schemeClr val="tx1"/>
                </a:solidFill>
                <a:effectLst/>
                <a:latin typeface="Cambria" panose="02040503050406030204" pitchFamily="18" charset="0"/>
                <a:ea typeface="Cambria" panose="02040503050406030204" pitchFamily="18" charset="0"/>
                <a:cs typeface="Calibri" panose="020F0502020204030204" pitchFamily="34" charset="0"/>
              </a:rPr>
              <a:t>flexinovela</a:t>
            </a:r>
            <a:r>
              <a:rPr lang="cs-CZ" sz="1100" b="0" kern="1200" dirty="0">
                <a:solidFill>
                  <a:schemeClr val="tx1"/>
                </a:solidFill>
                <a:effectLst/>
                <a:latin typeface="Cambria" panose="02040503050406030204" pitchFamily="18" charset="0"/>
                <a:ea typeface="Cambria" panose="02040503050406030204" pitchFamily="18" charset="0"/>
                <a:cs typeface="Calibri" panose="020F0502020204030204" pitchFamily="34" charset="0"/>
              </a:rPr>
              <a:t> </a:t>
            </a:r>
            <a:r>
              <a:rPr lang="cs-CZ" sz="1100" b="0" kern="1200" dirty="0" err="1">
                <a:solidFill>
                  <a:schemeClr val="tx1"/>
                </a:solidFill>
                <a:effectLst/>
                <a:latin typeface="Cambria" panose="02040503050406030204" pitchFamily="18" charset="0"/>
                <a:ea typeface="Cambria" panose="02040503050406030204" pitchFamily="18" charset="0"/>
                <a:cs typeface="Calibri" panose="020F0502020204030204" pitchFamily="34" charset="0"/>
              </a:rPr>
              <a:t>ZPr</a:t>
            </a:r>
            <a:r>
              <a:rPr lang="cs-CZ" sz="1100" b="0" kern="1200" dirty="0">
                <a:solidFill>
                  <a:schemeClr val="tx1"/>
                </a:solidFill>
                <a:effectLst/>
                <a:latin typeface="Cambria" panose="02040503050406030204" pitchFamily="18" charset="0"/>
                <a:ea typeface="Cambria" panose="02040503050406030204" pitchFamily="18" charset="0"/>
                <a:cs typeface="Calibri" panose="020F0502020204030204" pitchFamily="34" charset="0"/>
              </a:rPr>
              <a:t>, která upravuje i ZSS a která stanoví, že </a:t>
            </a:r>
            <a:r>
              <a:rPr lang="cs-CZ" sz="1100" b="0" dirty="0">
                <a:effectLst/>
                <a:latin typeface="Cambria" panose="02040503050406030204" pitchFamily="18" charset="0"/>
                <a:ea typeface="Cambria" panose="02040503050406030204" pitchFamily="18" charset="0"/>
                <a:cs typeface="Times New Roman" panose="02020603050405020304" pitchFamily="18" charset="0"/>
              </a:rPr>
              <a:t>období 12 měsíců, ve kterém měla být zaviněně zvlášť závažně porušena kázeň, </a:t>
            </a:r>
            <a:r>
              <a:rPr lang="cs-CZ" sz="1100" b="0" dirty="0">
                <a:effectLst/>
                <a:latin typeface="Cambria" panose="02040503050406030204" pitchFamily="18" charset="0"/>
                <a:ea typeface="Cambria" panose="02040503050406030204" pitchFamily="18" charset="0"/>
              </a:rPr>
              <a:t>se prodlužuje na 15 měsíců </a:t>
            </a:r>
          </a:p>
          <a:p>
            <a:pPr marL="1257300" lvl="2" indent="-342900" algn="just">
              <a:spcBef>
                <a:spcPts val="600"/>
              </a:spcBef>
              <a:buFont typeface="Calibri" panose="020F0502020204030204" pitchFamily="34" charset="0"/>
              <a:buChar char="-"/>
            </a:pPr>
            <a:r>
              <a:rPr lang="cs-CZ" sz="1100" b="0" dirty="0">
                <a:effectLst/>
                <a:latin typeface="Cambria" panose="02040503050406030204" pitchFamily="18" charset="0"/>
                <a:ea typeface="Cambria" panose="02040503050406030204" pitchFamily="18" charset="0"/>
              </a:rPr>
              <a:t>zaviněně závažně, v době nejdéle 12 měsíců před zahájením řízení o skončení služebního poměru (nebo před vydáním rozhodnutí o skončení služebního poměru, pokud je vydání rozhodnutí o skončení služebního poměru prvním úkonem v řízení) </a:t>
            </a:r>
            <a:r>
              <a:rPr lang="cs-CZ" sz="1100" b="0" dirty="0">
                <a:effectLst/>
                <a:latin typeface="Cambria" panose="02040503050406030204" pitchFamily="18" charset="0"/>
                <a:ea typeface="Cambria" panose="02040503050406030204" pitchFamily="18" charset="0"/>
                <a:sym typeface="Wingdings" panose="05000000000000000000" pitchFamily="2" charset="2"/>
              </a:rPr>
              <a:t> služební poměr skončí </a:t>
            </a:r>
            <a:r>
              <a:rPr lang="cs-CZ" sz="1100" b="0" dirty="0">
                <a:effectLst/>
                <a:latin typeface="Cambria" panose="02040503050406030204" pitchFamily="18" charset="0"/>
                <a:ea typeface="Cambria" panose="02040503050406030204" pitchFamily="18" charset="0"/>
                <a:cs typeface="Times New Roman" panose="02020603050405020304" pitchFamily="18" charset="0"/>
              </a:rPr>
              <a:t> </a:t>
            </a:r>
            <a:r>
              <a:rPr lang="cs-CZ" sz="1100" b="0" dirty="0">
                <a:effectLst/>
                <a:latin typeface="Cambria" panose="02040503050406030204" pitchFamily="18" charset="0"/>
                <a:ea typeface="Cambria" panose="02040503050406030204" pitchFamily="18" charset="0"/>
              </a:rPr>
              <a:t>uplynutím doby 2 kalendářních měsíců, která začíná běžet prvním dnem kalendářního měsíce následujícího po dni doručení rozhodnutí o skončení služebního poměru (</a:t>
            </a:r>
            <a:r>
              <a:rPr lang="cs-CZ" sz="1100" b="0" dirty="0">
                <a:effectLst/>
                <a:latin typeface="Cambria" panose="02040503050406030204" pitchFamily="18" charset="0"/>
                <a:ea typeface="Cambria" panose="02040503050406030204" pitchFamily="18" charset="0"/>
                <a:cs typeface="Times New Roman" panose="02020603050405020304" pitchFamily="18" charset="0"/>
              </a:rPr>
              <a:t>k poslednímu dni druhého kalendářního měsíce následujícího po dni doručení </a:t>
            </a:r>
            <a:r>
              <a:rPr lang="cs-CZ" sz="1100" b="0" dirty="0">
                <a:effectLst/>
                <a:latin typeface="Cambria" panose="02040503050406030204" pitchFamily="18" charset="0"/>
                <a:ea typeface="Cambria" panose="02040503050406030204" pitchFamily="18" charset="0"/>
              </a:rPr>
              <a:t>rozhodnutí o skončení služebního poměru)</a:t>
            </a:r>
          </a:p>
          <a:p>
            <a:pPr marL="1714500" lvl="3" indent="-342900" algn="just">
              <a:spcBef>
                <a:spcPts val="600"/>
              </a:spcBef>
              <a:buFont typeface="Calibri" panose="020F0502020204030204" pitchFamily="34" charset="0"/>
              <a:buChar char="-"/>
            </a:pPr>
            <a:r>
              <a:rPr lang="cs-CZ" sz="1100" b="0" kern="1200" dirty="0">
                <a:solidFill>
                  <a:schemeClr val="tx1"/>
                </a:solidFill>
                <a:effectLst/>
                <a:latin typeface="Cambria" panose="02040503050406030204" pitchFamily="18" charset="0"/>
                <a:ea typeface="Cambria" panose="02040503050406030204" pitchFamily="18" charset="0"/>
                <a:cs typeface="Calibri" panose="020F0502020204030204" pitchFamily="34" charset="0"/>
              </a:rPr>
              <a:t>POZN: souběžně prochází </a:t>
            </a:r>
            <a:r>
              <a:rPr lang="cs-CZ" sz="1100" b="0" kern="1200" dirty="0" err="1">
                <a:solidFill>
                  <a:schemeClr val="tx1"/>
                </a:solidFill>
                <a:effectLst/>
                <a:latin typeface="Cambria" panose="02040503050406030204" pitchFamily="18" charset="0"/>
                <a:ea typeface="Cambria" panose="02040503050406030204" pitchFamily="18" charset="0"/>
                <a:cs typeface="Calibri" panose="020F0502020204030204" pitchFamily="34" charset="0"/>
              </a:rPr>
              <a:t>flexinovela</a:t>
            </a:r>
            <a:r>
              <a:rPr lang="cs-CZ" sz="1100" b="0" kern="1200" dirty="0">
                <a:solidFill>
                  <a:schemeClr val="tx1"/>
                </a:solidFill>
                <a:effectLst/>
                <a:latin typeface="Cambria" panose="02040503050406030204" pitchFamily="18" charset="0"/>
                <a:ea typeface="Cambria" panose="02040503050406030204" pitchFamily="18" charset="0"/>
                <a:cs typeface="Calibri" panose="020F0502020204030204" pitchFamily="34" charset="0"/>
              </a:rPr>
              <a:t> </a:t>
            </a:r>
            <a:r>
              <a:rPr lang="cs-CZ" sz="1100" b="0" kern="1200" dirty="0" err="1">
                <a:solidFill>
                  <a:schemeClr val="tx1"/>
                </a:solidFill>
                <a:effectLst/>
                <a:latin typeface="Cambria" panose="02040503050406030204" pitchFamily="18" charset="0"/>
                <a:ea typeface="Cambria" panose="02040503050406030204" pitchFamily="18" charset="0"/>
                <a:cs typeface="Calibri" panose="020F0502020204030204" pitchFamily="34" charset="0"/>
              </a:rPr>
              <a:t>ZPr</a:t>
            </a:r>
            <a:r>
              <a:rPr lang="cs-CZ" sz="1100" b="0" kern="1200" dirty="0">
                <a:solidFill>
                  <a:schemeClr val="tx1"/>
                </a:solidFill>
                <a:effectLst/>
                <a:latin typeface="Cambria" panose="02040503050406030204" pitchFamily="18" charset="0"/>
                <a:ea typeface="Cambria" panose="02040503050406030204" pitchFamily="18" charset="0"/>
                <a:cs typeface="Calibri" panose="020F0502020204030204" pitchFamily="34" charset="0"/>
              </a:rPr>
              <a:t>, která upravuje i ZSS a která stanoví, že </a:t>
            </a:r>
            <a:r>
              <a:rPr lang="cs-CZ" sz="1100" b="0" dirty="0">
                <a:effectLst/>
                <a:latin typeface="Cambria" panose="02040503050406030204" pitchFamily="18" charset="0"/>
                <a:ea typeface="Cambria" panose="02040503050406030204" pitchFamily="18" charset="0"/>
                <a:cs typeface="Times New Roman" panose="02020603050405020304" pitchFamily="18" charset="0"/>
              </a:rPr>
              <a:t>období 12 měsíců, ve kterém měla být zaviněně závažně porušena kázeň, </a:t>
            </a:r>
            <a:r>
              <a:rPr lang="cs-CZ" sz="1100" b="0" dirty="0">
                <a:effectLst/>
                <a:latin typeface="Cambria" panose="02040503050406030204" pitchFamily="18" charset="0"/>
                <a:ea typeface="Cambria" panose="02040503050406030204" pitchFamily="18" charset="0"/>
              </a:rPr>
              <a:t>se prodlužuje na 15 měsíců</a:t>
            </a:r>
          </a:p>
          <a:p>
            <a:pPr marL="1714500" marR="0" lvl="3" indent="-342900" algn="just" defTabSz="914400" rtl="0" eaLnBrk="1" fontAlgn="auto" latinLnBrk="0" hangingPunct="1">
              <a:lnSpc>
                <a:spcPct val="100000"/>
              </a:lnSpc>
              <a:spcBef>
                <a:spcPts val="600"/>
              </a:spcBef>
              <a:spcAft>
                <a:spcPts val="0"/>
              </a:spcAft>
              <a:buClrTx/>
              <a:buSzTx/>
              <a:buFont typeface="Calibri" panose="020F0502020204030204" pitchFamily="34" charset="0"/>
              <a:buChar char="-"/>
              <a:tabLst/>
              <a:defRPr/>
            </a:pPr>
            <a:r>
              <a:rPr lang="cs-CZ" sz="1100" b="0" kern="1200" dirty="0">
                <a:solidFill>
                  <a:schemeClr val="tx1"/>
                </a:solidFill>
                <a:effectLst/>
                <a:latin typeface="Cambria" panose="02040503050406030204" pitchFamily="18" charset="0"/>
                <a:ea typeface="Cambria" panose="02040503050406030204" pitchFamily="18" charset="0"/>
                <a:cs typeface="Calibri" panose="020F0502020204030204" pitchFamily="34" charset="0"/>
              </a:rPr>
              <a:t>POZN: souběžně prochází </a:t>
            </a:r>
            <a:r>
              <a:rPr lang="cs-CZ" sz="1100" b="0" kern="1200" dirty="0" err="1">
                <a:solidFill>
                  <a:schemeClr val="tx1"/>
                </a:solidFill>
                <a:effectLst/>
                <a:latin typeface="Cambria" panose="02040503050406030204" pitchFamily="18" charset="0"/>
                <a:ea typeface="Cambria" panose="02040503050406030204" pitchFamily="18" charset="0"/>
                <a:cs typeface="Calibri" panose="020F0502020204030204" pitchFamily="34" charset="0"/>
              </a:rPr>
              <a:t>flexinovela</a:t>
            </a:r>
            <a:r>
              <a:rPr lang="cs-CZ" sz="1100" b="0" kern="1200" dirty="0">
                <a:solidFill>
                  <a:schemeClr val="tx1"/>
                </a:solidFill>
                <a:effectLst/>
                <a:latin typeface="Cambria" panose="02040503050406030204" pitchFamily="18" charset="0"/>
                <a:ea typeface="Cambria" panose="02040503050406030204" pitchFamily="18" charset="0"/>
                <a:cs typeface="Calibri" panose="020F0502020204030204" pitchFamily="34" charset="0"/>
              </a:rPr>
              <a:t> </a:t>
            </a:r>
            <a:r>
              <a:rPr lang="cs-CZ" sz="1100" b="0" kern="1200" dirty="0" err="1">
                <a:solidFill>
                  <a:schemeClr val="tx1"/>
                </a:solidFill>
                <a:effectLst/>
                <a:latin typeface="Cambria" panose="02040503050406030204" pitchFamily="18" charset="0"/>
                <a:ea typeface="Cambria" panose="02040503050406030204" pitchFamily="18" charset="0"/>
                <a:cs typeface="Calibri" panose="020F0502020204030204" pitchFamily="34" charset="0"/>
              </a:rPr>
              <a:t>ZPr</a:t>
            </a:r>
            <a:r>
              <a:rPr lang="cs-CZ" sz="1100" b="0" kern="1200" dirty="0">
                <a:solidFill>
                  <a:schemeClr val="tx1"/>
                </a:solidFill>
                <a:effectLst/>
                <a:latin typeface="Cambria" panose="02040503050406030204" pitchFamily="18" charset="0"/>
                <a:ea typeface="Cambria" panose="02040503050406030204" pitchFamily="18" charset="0"/>
                <a:cs typeface="Calibri" panose="020F0502020204030204" pitchFamily="34" charset="0"/>
              </a:rPr>
              <a:t>, která upravuje i ZSS a která stanoví, že </a:t>
            </a:r>
            <a:r>
              <a:rPr lang="cs-CZ" sz="1100" b="0" dirty="0">
                <a:effectLst/>
                <a:latin typeface="Cambria" panose="02040503050406030204" pitchFamily="18" charset="0"/>
                <a:ea typeface="Cambria" panose="02040503050406030204" pitchFamily="18" charset="0"/>
                <a:sym typeface="Wingdings" panose="05000000000000000000" pitchFamily="2" charset="2"/>
              </a:rPr>
              <a:t>služební poměr skončí </a:t>
            </a:r>
            <a:r>
              <a:rPr lang="cs-CZ" sz="1100" b="0" dirty="0">
                <a:effectLst/>
                <a:latin typeface="Cambria" panose="02040503050406030204" pitchFamily="18" charset="0"/>
                <a:ea typeface="Cambria" panose="02040503050406030204" pitchFamily="18" charset="0"/>
                <a:cs typeface="Times New Roman" panose="02020603050405020304" pitchFamily="18" charset="0"/>
              </a:rPr>
              <a:t> </a:t>
            </a:r>
            <a:r>
              <a:rPr lang="cs-CZ" sz="1100" b="0" dirty="0">
                <a:effectLst/>
                <a:latin typeface="Cambria" panose="02040503050406030204" pitchFamily="18" charset="0"/>
                <a:ea typeface="Cambria" panose="02040503050406030204" pitchFamily="18" charset="0"/>
              </a:rPr>
              <a:t>uplynutím doby 1 měsíce, která začíná běžet dnem doručení rozhodnutí o skončení služebního poměru </a:t>
            </a:r>
            <a:r>
              <a:rPr lang="cs-CZ" sz="1100" b="0" dirty="0">
                <a:effectLst/>
                <a:latin typeface="Cambria" panose="02040503050406030204" pitchFamily="18" charset="0"/>
                <a:ea typeface="Cambria" panose="02040503050406030204" pitchFamily="18" charset="0"/>
                <a:cs typeface="Times New Roman" panose="02020603050405020304" pitchFamily="18" charset="0"/>
              </a:rPr>
              <a:t>(počítáno dle pravidel OZ)</a:t>
            </a:r>
            <a:endParaRPr lang="cs-CZ" sz="1100" b="0" dirty="0">
              <a:effectLst/>
              <a:latin typeface="Cambria" panose="02040503050406030204" pitchFamily="18" charset="0"/>
              <a:ea typeface="Cambria" panose="02040503050406030204" pitchFamily="18" charset="0"/>
            </a:endParaRPr>
          </a:p>
          <a:p>
            <a:pPr marL="1257300" lvl="2" indent="-342900" algn="just">
              <a:spcBef>
                <a:spcPts val="600"/>
              </a:spcBef>
              <a:buFont typeface="Calibri" panose="020F0502020204030204" pitchFamily="34" charset="0"/>
              <a:buChar char="-"/>
            </a:pPr>
            <a:r>
              <a:rPr lang="cs-CZ" sz="1100" b="0" dirty="0">
                <a:effectLst/>
                <a:latin typeface="Cambria" panose="02040503050406030204" pitchFamily="18" charset="0"/>
                <a:ea typeface="Cambria" panose="02040503050406030204" pitchFamily="18" charset="0"/>
              </a:rPr>
              <a:t>třetí písemné napomenutí, v období 18 měsíců před zahájením řízení o skončení služebního poměru uloženo (nebo před vydáním rozhodnutí o skončení služebního poměru, pokud je vydání rozhodnutí o skončení služebního poměru prvním úkonem v řízení) </a:t>
            </a:r>
            <a:r>
              <a:rPr lang="cs-CZ" sz="1100" b="0" dirty="0">
                <a:effectLst/>
                <a:latin typeface="Cambria" panose="02040503050406030204" pitchFamily="18" charset="0"/>
                <a:ea typeface="Cambria" panose="02040503050406030204" pitchFamily="18" charset="0"/>
                <a:sym typeface="Wingdings" panose="05000000000000000000" pitchFamily="2" charset="2"/>
              </a:rPr>
              <a:t> služební poměr skončí </a:t>
            </a:r>
            <a:r>
              <a:rPr lang="cs-CZ" sz="1100" b="0" dirty="0">
                <a:effectLst/>
                <a:latin typeface="Cambria" panose="02040503050406030204" pitchFamily="18" charset="0"/>
                <a:ea typeface="Cambria" panose="02040503050406030204" pitchFamily="18" charset="0"/>
                <a:cs typeface="Times New Roman" panose="02020603050405020304" pitchFamily="18" charset="0"/>
              </a:rPr>
              <a:t> </a:t>
            </a:r>
            <a:r>
              <a:rPr lang="cs-CZ" sz="1100" b="0" dirty="0">
                <a:effectLst/>
                <a:latin typeface="Cambria" panose="02040503050406030204" pitchFamily="18" charset="0"/>
                <a:ea typeface="Cambria" panose="02040503050406030204" pitchFamily="18" charset="0"/>
              </a:rPr>
              <a:t>uplynutím doby 2 kalendářních měsíců, která začíná běžet prvním dnem kalendářního měsíce následujícího po dni doručení rozhodnutí o skončení služebního poměru (</a:t>
            </a:r>
            <a:r>
              <a:rPr lang="cs-CZ" sz="1100" b="0" dirty="0">
                <a:effectLst/>
                <a:latin typeface="Cambria" panose="02040503050406030204" pitchFamily="18" charset="0"/>
                <a:ea typeface="Cambria" panose="02040503050406030204" pitchFamily="18" charset="0"/>
                <a:cs typeface="Times New Roman" panose="02020603050405020304" pitchFamily="18" charset="0"/>
              </a:rPr>
              <a:t>k poslednímu dni druhého kalendářního měsíce následujícího po dni doručení </a:t>
            </a:r>
            <a:r>
              <a:rPr lang="cs-CZ" sz="1100" b="0" dirty="0">
                <a:effectLst/>
                <a:latin typeface="Cambria" panose="02040503050406030204" pitchFamily="18" charset="0"/>
                <a:ea typeface="Cambria" panose="02040503050406030204" pitchFamily="18" charset="0"/>
              </a:rPr>
              <a:t>rozhodnutí o skončení služebního poměru)</a:t>
            </a:r>
          </a:p>
          <a:p>
            <a:pPr marL="1714500" marR="0" lvl="3" indent="-342900" algn="just" defTabSz="914400" rtl="0" eaLnBrk="1" fontAlgn="auto" latinLnBrk="0" hangingPunct="1">
              <a:lnSpc>
                <a:spcPct val="100000"/>
              </a:lnSpc>
              <a:spcBef>
                <a:spcPts val="600"/>
              </a:spcBef>
              <a:spcAft>
                <a:spcPts val="0"/>
              </a:spcAft>
              <a:buClrTx/>
              <a:buSzTx/>
              <a:buFont typeface="Calibri" panose="020F0502020204030204" pitchFamily="34" charset="0"/>
              <a:buChar char="-"/>
              <a:tabLst/>
              <a:defRPr/>
            </a:pPr>
            <a:r>
              <a:rPr lang="cs-CZ" sz="1100" b="0" kern="1200" dirty="0">
                <a:solidFill>
                  <a:schemeClr val="tx1"/>
                </a:solidFill>
                <a:effectLst/>
                <a:latin typeface="Cambria" panose="02040503050406030204" pitchFamily="18" charset="0"/>
                <a:ea typeface="Cambria" panose="02040503050406030204" pitchFamily="18" charset="0"/>
                <a:cs typeface="Calibri" panose="020F0502020204030204" pitchFamily="34" charset="0"/>
              </a:rPr>
              <a:t>POZN: souběžně prochází </a:t>
            </a:r>
            <a:r>
              <a:rPr lang="cs-CZ" sz="1100" b="0" kern="1200" dirty="0" err="1">
                <a:solidFill>
                  <a:schemeClr val="tx1"/>
                </a:solidFill>
                <a:effectLst/>
                <a:latin typeface="Cambria" panose="02040503050406030204" pitchFamily="18" charset="0"/>
                <a:ea typeface="Cambria" panose="02040503050406030204" pitchFamily="18" charset="0"/>
                <a:cs typeface="Calibri" panose="020F0502020204030204" pitchFamily="34" charset="0"/>
              </a:rPr>
              <a:t>flexinovela</a:t>
            </a:r>
            <a:r>
              <a:rPr lang="cs-CZ" sz="1100" b="0" kern="1200" dirty="0">
                <a:solidFill>
                  <a:schemeClr val="tx1"/>
                </a:solidFill>
                <a:effectLst/>
                <a:latin typeface="Cambria" panose="02040503050406030204" pitchFamily="18" charset="0"/>
                <a:ea typeface="Cambria" panose="02040503050406030204" pitchFamily="18" charset="0"/>
                <a:cs typeface="Calibri" panose="020F0502020204030204" pitchFamily="34" charset="0"/>
              </a:rPr>
              <a:t> </a:t>
            </a:r>
            <a:r>
              <a:rPr lang="cs-CZ" sz="1100" b="0" kern="1200" dirty="0" err="1">
                <a:solidFill>
                  <a:schemeClr val="tx1"/>
                </a:solidFill>
                <a:effectLst/>
                <a:latin typeface="Cambria" panose="02040503050406030204" pitchFamily="18" charset="0"/>
                <a:ea typeface="Cambria" panose="02040503050406030204" pitchFamily="18" charset="0"/>
                <a:cs typeface="Calibri" panose="020F0502020204030204" pitchFamily="34" charset="0"/>
              </a:rPr>
              <a:t>ZPr</a:t>
            </a:r>
            <a:r>
              <a:rPr lang="cs-CZ" sz="1100" b="0" kern="1200" dirty="0">
                <a:solidFill>
                  <a:schemeClr val="tx1"/>
                </a:solidFill>
                <a:effectLst/>
                <a:latin typeface="Cambria" panose="02040503050406030204" pitchFamily="18" charset="0"/>
                <a:ea typeface="Cambria" panose="02040503050406030204" pitchFamily="18" charset="0"/>
                <a:cs typeface="Calibri" panose="020F0502020204030204" pitchFamily="34" charset="0"/>
              </a:rPr>
              <a:t>, která upravuje i ZSS a která stanoví, že </a:t>
            </a:r>
            <a:r>
              <a:rPr lang="cs-CZ" sz="1100" b="0" dirty="0">
                <a:effectLst/>
                <a:latin typeface="Cambria" panose="02040503050406030204" pitchFamily="18" charset="0"/>
                <a:ea typeface="Cambria" panose="02040503050406030204" pitchFamily="18" charset="0"/>
                <a:sym typeface="Wingdings" panose="05000000000000000000" pitchFamily="2" charset="2"/>
              </a:rPr>
              <a:t>služební poměr skončí </a:t>
            </a:r>
            <a:r>
              <a:rPr lang="cs-CZ" sz="1100" b="0" dirty="0">
                <a:effectLst/>
                <a:latin typeface="Cambria" panose="02040503050406030204" pitchFamily="18" charset="0"/>
                <a:ea typeface="Cambria" panose="02040503050406030204" pitchFamily="18" charset="0"/>
                <a:cs typeface="Times New Roman" panose="02020603050405020304" pitchFamily="18" charset="0"/>
              </a:rPr>
              <a:t> </a:t>
            </a:r>
            <a:r>
              <a:rPr lang="cs-CZ" sz="1100" b="0" dirty="0">
                <a:effectLst/>
                <a:latin typeface="Cambria" panose="02040503050406030204" pitchFamily="18" charset="0"/>
                <a:ea typeface="Cambria" panose="02040503050406030204" pitchFamily="18" charset="0"/>
              </a:rPr>
              <a:t>uplynutím doby 1 měsíce, která začíná běžet dnem doručení rozhodnutí o skončení služebního poměru </a:t>
            </a:r>
            <a:r>
              <a:rPr lang="cs-CZ" sz="1100" b="0" dirty="0">
                <a:effectLst/>
                <a:latin typeface="Cambria" panose="02040503050406030204" pitchFamily="18" charset="0"/>
                <a:ea typeface="Cambria" panose="02040503050406030204" pitchFamily="18" charset="0"/>
                <a:cs typeface="Times New Roman" panose="02020603050405020304" pitchFamily="18" charset="0"/>
              </a:rPr>
              <a:t>(počítáno dle pravidel OZ)</a:t>
            </a:r>
            <a:endParaRPr lang="cs-CZ" sz="1100" b="0" dirty="0">
              <a:effectLst/>
              <a:latin typeface="Cambria" panose="02040503050406030204" pitchFamily="18" charset="0"/>
              <a:ea typeface="Cambria" panose="02040503050406030204" pitchFamily="18" charset="0"/>
            </a:endParaRPr>
          </a:p>
          <a:p>
            <a:pPr marL="800100" marR="0" lvl="1" indent="-342900" algn="just" defTabSz="914400" rtl="0" eaLnBrk="1" fontAlgn="auto" latinLnBrk="0" hangingPunct="1">
              <a:lnSpc>
                <a:spcPct val="100000"/>
              </a:lnSpc>
              <a:spcBef>
                <a:spcPts val="600"/>
              </a:spcBef>
              <a:spcAft>
                <a:spcPts val="0"/>
              </a:spcAft>
              <a:buClrTx/>
              <a:buSzTx/>
              <a:buFont typeface="Calibri" panose="020F0502020204030204" pitchFamily="34" charset="0"/>
              <a:buChar char="-"/>
              <a:tabLst/>
              <a:defRPr/>
            </a:pPr>
            <a:r>
              <a:rPr lang="cs-CZ" sz="1100" b="0" dirty="0">
                <a:latin typeface="Cambria" panose="02040503050406030204" pitchFamily="18" charset="0"/>
                <a:ea typeface="Cambria" panose="02040503050406030204" pitchFamily="18" charset="0"/>
              </a:rPr>
              <a:t>odmítnutí dostavit se na pracovnělékařskou prohlídku </a:t>
            </a:r>
            <a:r>
              <a:rPr lang="cs-CZ" sz="1100" b="0" dirty="0">
                <a:effectLst/>
                <a:latin typeface="Cambria" panose="02040503050406030204" pitchFamily="18" charset="0"/>
                <a:ea typeface="Cambria" panose="02040503050406030204" pitchFamily="18" charset="0"/>
                <a:sym typeface="Wingdings" panose="05000000000000000000" pitchFamily="2" charset="2"/>
              </a:rPr>
              <a:t> služební poměr skončí </a:t>
            </a:r>
            <a:r>
              <a:rPr lang="cs-CZ" sz="1100" b="0" dirty="0">
                <a:effectLst/>
                <a:latin typeface="Cambria" panose="02040503050406030204" pitchFamily="18" charset="0"/>
                <a:ea typeface="Cambria" panose="02040503050406030204" pitchFamily="18" charset="0"/>
              </a:rPr>
              <a:t>dnem doručení rozhodnutí o skončení služebního poměru</a:t>
            </a:r>
          </a:p>
          <a:p>
            <a:pPr marL="800100" marR="0" lvl="1" indent="-342900" algn="just" defTabSz="914400" rtl="0" eaLnBrk="1" fontAlgn="auto" latinLnBrk="0" hangingPunct="1">
              <a:lnSpc>
                <a:spcPct val="100000"/>
              </a:lnSpc>
              <a:spcBef>
                <a:spcPts val="600"/>
              </a:spcBef>
              <a:spcAft>
                <a:spcPts val="0"/>
              </a:spcAft>
              <a:buClrTx/>
              <a:buSzTx/>
              <a:buFont typeface="Calibri" panose="020F0502020204030204" pitchFamily="34" charset="0"/>
              <a:buChar char="-"/>
              <a:tabLst/>
              <a:defRPr/>
            </a:pPr>
            <a:endParaRPr lang="cs-CZ" sz="1100" b="0" dirty="0">
              <a:effectLst/>
              <a:latin typeface="Cambria" panose="02040503050406030204" pitchFamily="18" charset="0"/>
              <a:ea typeface="Cambria" panose="02040503050406030204" pitchFamily="18" charset="0"/>
              <a:cs typeface="Times New Roman" panose="02020603050405020304" pitchFamily="18" charset="0"/>
            </a:endParaRPr>
          </a:p>
          <a:p>
            <a:pPr marL="342900" marR="0" lvl="0" indent="-342900" algn="just" defTabSz="914400" rtl="0" eaLnBrk="1" fontAlgn="auto" latinLnBrk="0" hangingPunct="1">
              <a:lnSpc>
                <a:spcPct val="100000"/>
              </a:lnSpc>
              <a:spcBef>
                <a:spcPts val="600"/>
              </a:spcBef>
              <a:spcAft>
                <a:spcPts val="0"/>
              </a:spcAft>
              <a:buClrTx/>
              <a:buSzTx/>
              <a:buFont typeface="Calibri" panose="020F0502020204030204" pitchFamily="34" charset="0"/>
              <a:buChar char="-"/>
              <a:tabLst/>
              <a:defRPr/>
            </a:pPr>
            <a:r>
              <a:rPr lang="cs-CZ" sz="1100" b="0" kern="100" dirty="0">
                <a:solidFill>
                  <a:srgbClr val="000000"/>
                </a:solidFill>
                <a:effectLst/>
                <a:latin typeface="Cambria" panose="02040503050406030204" pitchFamily="18" charset="0"/>
                <a:ea typeface="Cambria" panose="02040503050406030204" pitchFamily="18" charset="0"/>
                <a:cs typeface="Times New Roman" panose="02020603050405020304" pitchFamily="18" charset="0"/>
              </a:rPr>
              <a:t>skončení služebního poměru ze zákona</a:t>
            </a:r>
          </a:p>
          <a:p>
            <a:pPr marL="800100" marR="0" lvl="1" indent="-342900" algn="just" defTabSz="914400" rtl="0" eaLnBrk="1" fontAlgn="auto" latinLnBrk="0" hangingPunct="1">
              <a:lnSpc>
                <a:spcPct val="100000"/>
              </a:lnSpc>
              <a:spcBef>
                <a:spcPts val="600"/>
              </a:spcBef>
              <a:spcAft>
                <a:spcPts val="0"/>
              </a:spcAft>
              <a:buClrTx/>
              <a:buSzTx/>
              <a:buFont typeface="Calibri" panose="020F0502020204030204" pitchFamily="34" charset="0"/>
              <a:buChar char="-"/>
              <a:tabLst/>
              <a:defRPr/>
            </a:pPr>
            <a:r>
              <a:rPr lang="cs-CZ" sz="1100" b="0" kern="100" dirty="0">
                <a:solidFill>
                  <a:srgbClr val="000000"/>
                </a:solidFill>
                <a:effectLst/>
                <a:latin typeface="Cambria" panose="02040503050406030204" pitchFamily="18" charset="0"/>
                <a:ea typeface="Cambria" panose="02040503050406030204" pitchFamily="18" charset="0"/>
                <a:cs typeface="Times New Roman" panose="02020603050405020304" pitchFamily="18" charset="0"/>
              </a:rPr>
              <a:t>nově zejména: </a:t>
            </a:r>
            <a:r>
              <a:rPr lang="cs-CZ" sz="1100" b="0" dirty="0">
                <a:effectLst/>
                <a:latin typeface="Cambria" panose="02040503050406030204" pitchFamily="18" charset="0"/>
                <a:ea typeface="Cambria" panose="02040503050406030204" pitchFamily="18" charset="0"/>
                <a:cs typeface="Times New Roman" panose="02020603050405020304" pitchFamily="18" charset="0"/>
              </a:rPr>
              <a:t>marným uplynutím doby, po kterou byl státní zaměstnanec zařazen mimo výkon služby z organizačních důvodů</a:t>
            </a:r>
            <a:endParaRPr lang="cs-CZ" sz="1100" b="0" kern="100" dirty="0">
              <a:solidFill>
                <a:srgbClr val="000000"/>
              </a:solidFill>
              <a:effectLst/>
              <a:latin typeface="Cambria" panose="02040503050406030204" pitchFamily="18" charset="0"/>
              <a:ea typeface="Cambria" panose="02040503050406030204" pitchFamily="18" charset="0"/>
              <a:cs typeface="Times New Roman" panose="02020603050405020304" pitchFamily="18" charset="0"/>
            </a:endParaRPr>
          </a:p>
          <a:p>
            <a:pPr marL="800100" marR="0" lvl="1" indent="-342900" algn="just" defTabSz="914400" rtl="0" eaLnBrk="1" fontAlgn="auto" latinLnBrk="0" hangingPunct="1">
              <a:lnSpc>
                <a:spcPct val="100000"/>
              </a:lnSpc>
              <a:spcBef>
                <a:spcPts val="600"/>
              </a:spcBef>
              <a:spcAft>
                <a:spcPts val="0"/>
              </a:spcAft>
              <a:buClrTx/>
              <a:buSzTx/>
              <a:buFont typeface="Calibri" panose="020F0502020204030204" pitchFamily="34" charset="0"/>
              <a:buChar char="-"/>
              <a:tabLst/>
              <a:defRPr/>
            </a:pPr>
            <a:endParaRPr lang="cs-CZ" sz="1100" b="0" dirty="0">
              <a:effectLst/>
              <a:latin typeface="Cambria" panose="02040503050406030204" pitchFamily="18" charset="0"/>
              <a:ea typeface="Cambria" panose="02040503050406030204" pitchFamily="18" charset="0"/>
              <a:cs typeface="Times New Roman" panose="02020603050405020304" pitchFamily="18" charset="0"/>
            </a:endParaRPr>
          </a:p>
          <a:p>
            <a:pPr marL="342900" lvl="0" indent="-342900" algn="just">
              <a:spcBef>
                <a:spcPts val="600"/>
              </a:spcBef>
              <a:buFont typeface="Calibri" panose="020F0502020204030204" pitchFamily="34" charset="0"/>
              <a:buChar char="-"/>
            </a:pPr>
            <a:r>
              <a:rPr lang="cs-CZ" sz="1100" b="0" dirty="0">
                <a:effectLst/>
                <a:latin typeface="Cambria" panose="02040503050406030204" pitchFamily="18" charset="0"/>
                <a:ea typeface="Cambria" panose="02040503050406030204" pitchFamily="18" charset="0"/>
                <a:cs typeface="Times New Roman" panose="02020603050405020304" pitchFamily="18" charset="0"/>
              </a:rPr>
              <a:t>bude upraveno skončení služebního poměru na základě žádosti státního zaměstnance </a:t>
            </a:r>
            <a:r>
              <a:rPr lang="cs-CZ" sz="1100" b="0" dirty="0">
                <a:effectLst/>
                <a:latin typeface="Cambria" panose="02040503050406030204" pitchFamily="18" charset="0"/>
                <a:ea typeface="Cambria" panose="02040503050406030204" pitchFamily="18" charset="0"/>
                <a:cs typeface="Times New Roman" panose="02020603050405020304" pitchFamily="18" charset="0"/>
                <a:sym typeface="Wingdings" panose="05000000000000000000" pitchFamily="2" charset="2"/>
              </a:rPr>
              <a:t></a:t>
            </a:r>
            <a:r>
              <a:rPr lang="cs-CZ" sz="1100" b="0" dirty="0">
                <a:effectLst/>
                <a:latin typeface="Cambria" panose="02040503050406030204" pitchFamily="18" charset="0"/>
                <a:ea typeface="Cambria" panose="02040503050406030204" pitchFamily="18" charset="0"/>
                <a:cs typeface="Times New Roman" panose="02020603050405020304" pitchFamily="18" charset="0"/>
              </a:rPr>
              <a:t> ke skončení dojde k poslednímu dni druhého kalendářního měsíce následujícího po dni doručení žádosti služebnímu orgánu</a:t>
            </a:r>
          </a:p>
          <a:p>
            <a:pPr marL="742950" marR="0" lvl="1" indent="-285750" algn="just" defTabSz="914400" rtl="0" eaLnBrk="1" fontAlgn="auto" latinLnBrk="0" hangingPunct="1">
              <a:lnSpc>
                <a:spcPct val="100000"/>
              </a:lnSpc>
              <a:spcBef>
                <a:spcPts val="600"/>
              </a:spcBef>
              <a:spcAft>
                <a:spcPts val="0"/>
              </a:spcAft>
              <a:buClrTx/>
              <a:buSzTx/>
              <a:buFontTx/>
              <a:buChar char="-"/>
              <a:tabLst/>
              <a:defRPr/>
            </a:pPr>
            <a:r>
              <a:rPr lang="cs-CZ" sz="1100" b="0" kern="1200" dirty="0">
                <a:solidFill>
                  <a:schemeClr val="tx1"/>
                </a:solidFill>
                <a:effectLst/>
                <a:latin typeface="Cambria" panose="02040503050406030204" pitchFamily="18" charset="0"/>
                <a:ea typeface="Cambria" panose="02040503050406030204" pitchFamily="18" charset="0"/>
                <a:cs typeface="Calibri" panose="020F0502020204030204" pitchFamily="34" charset="0"/>
              </a:rPr>
              <a:t>POZN: souběžně prochází </a:t>
            </a:r>
            <a:r>
              <a:rPr lang="cs-CZ" sz="1100" b="0" kern="1200" dirty="0" err="1">
                <a:solidFill>
                  <a:schemeClr val="tx1"/>
                </a:solidFill>
                <a:effectLst/>
                <a:latin typeface="Cambria" panose="02040503050406030204" pitchFamily="18" charset="0"/>
                <a:ea typeface="Cambria" panose="02040503050406030204" pitchFamily="18" charset="0"/>
                <a:cs typeface="Calibri" panose="020F0502020204030204" pitchFamily="34" charset="0"/>
              </a:rPr>
              <a:t>flexinovela</a:t>
            </a:r>
            <a:r>
              <a:rPr lang="cs-CZ" sz="1100" b="0" kern="1200" dirty="0">
                <a:solidFill>
                  <a:schemeClr val="tx1"/>
                </a:solidFill>
                <a:effectLst/>
                <a:latin typeface="Cambria" panose="02040503050406030204" pitchFamily="18" charset="0"/>
                <a:ea typeface="Cambria" panose="02040503050406030204" pitchFamily="18" charset="0"/>
                <a:cs typeface="Calibri" panose="020F0502020204030204" pitchFamily="34" charset="0"/>
              </a:rPr>
              <a:t> </a:t>
            </a:r>
            <a:r>
              <a:rPr lang="cs-CZ" sz="1100" b="0" kern="1200" dirty="0" err="1">
                <a:solidFill>
                  <a:schemeClr val="tx1"/>
                </a:solidFill>
                <a:effectLst/>
                <a:latin typeface="Cambria" panose="02040503050406030204" pitchFamily="18" charset="0"/>
                <a:ea typeface="Cambria" panose="02040503050406030204" pitchFamily="18" charset="0"/>
                <a:cs typeface="Calibri" panose="020F0502020204030204" pitchFamily="34" charset="0"/>
              </a:rPr>
              <a:t>ZPr</a:t>
            </a:r>
            <a:r>
              <a:rPr lang="cs-CZ" sz="1100" b="0" kern="1200" dirty="0">
                <a:solidFill>
                  <a:schemeClr val="tx1"/>
                </a:solidFill>
                <a:effectLst/>
                <a:latin typeface="Cambria" panose="02040503050406030204" pitchFamily="18" charset="0"/>
                <a:ea typeface="Cambria" panose="02040503050406030204" pitchFamily="18" charset="0"/>
                <a:cs typeface="Calibri" panose="020F0502020204030204" pitchFamily="34" charset="0"/>
              </a:rPr>
              <a:t>, která upravuje i ZSS a která stanoví, že </a:t>
            </a:r>
            <a:r>
              <a:rPr lang="cs-CZ" sz="1100" b="0" dirty="0">
                <a:effectLst/>
                <a:latin typeface="Cambria" panose="02040503050406030204" pitchFamily="18" charset="0"/>
                <a:ea typeface="Cambria" panose="02040503050406030204" pitchFamily="18" charset="0"/>
                <a:cs typeface="Times New Roman" panose="02020603050405020304" pitchFamily="18" charset="0"/>
              </a:rPr>
              <a:t>ke skončení dojde uplynutím doby 2 </a:t>
            </a:r>
            <a:r>
              <a:rPr lang="cs-CZ" sz="1100" b="0" kern="1200" dirty="0">
                <a:solidFill>
                  <a:schemeClr val="tx1"/>
                </a:solidFill>
                <a:effectLst/>
                <a:latin typeface="Cambria" panose="02040503050406030204" pitchFamily="18" charset="0"/>
                <a:ea typeface="Cambria" panose="02040503050406030204" pitchFamily="18" charset="0"/>
                <a:cs typeface="Times New Roman" panose="02020603050405020304" pitchFamily="18" charset="0"/>
              </a:rPr>
              <a:t>měsíců, která začíná běžet dnem doručení žádosti (počítáno </a:t>
            </a:r>
            <a:r>
              <a:rPr lang="cs-CZ" sz="1100" b="0" dirty="0">
                <a:effectLst/>
                <a:latin typeface="Cambria" panose="02040503050406030204" pitchFamily="18" charset="0"/>
                <a:ea typeface="Cambria" panose="02040503050406030204" pitchFamily="18" charset="0"/>
                <a:cs typeface="Times New Roman" panose="02020603050405020304" pitchFamily="18" charset="0"/>
              </a:rPr>
              <a:t>dle pravidel OZ)</a:t>
            </a:r>
            <a:endParaRPr lang="cs-CZ" sz="1100" b="0" dirty="0">
              <a:effectLst/>
              <a:latin typeface="Cambria" panose="02040503050406030204" pitchFamily="18" charset="0"/>
              <a:ea typeface="Cambria" panose="02040503050406030204" pitchFamily="18" charset="0"/>
            </a:endParaRPr>
          </a:p>
          <a:p>
            <a:pPr marL="742950" marR="0" lvl="1" indent="-285750" algn="just" defTabSz="914400" rtl="0" eaLnBrk="1" fontAlgn="auto" latinLnBrk="0" hangingPunct="1">
              <a:lnSpc>
                <a:spcPct val="100000"/>
              </a:lnSpc>
              <a:spcBef>
                <a:spcPts val="600"/>
              </a:spcBef>
              <a:spcAft>
                <a:spcPts val="0"/>
              </a:spcAft>
              <a:buClrTx/>
              <a:buSzTx/>
              <a:buFontTx/>
              <a:buChar char="-"/>
              <a:tabLst/>
              <a:defRPr/>
            </a:pPr>
            <a:r>
              <a:rPr lang="cs-CZ" sz="1100" b="0" dirty="0">
                <a:effectLst/>
                <a:latin typeface="Cambria" panose="02040503050406030204" pitchFamily="18" charset="0"/>
                <a:ea typeface="Cambria" panose="02040503050406030204" pitchFamily="18" charset="0"/>
              </a:rPr>
              <a:t>dohodou sjednána doba kratší</a:t>
            </a:r>
          </a:p>
          <a:p>
            <a:pPr marL="742950" marR="0" lvl="1" indent="-285750" algn="just" defTabSz="914400" rtl="0" eaLnBrk="1" fontAlgn="auto" latinLnBrk="0" hangingPunct="1">
              <a:lnSpc>
                <a:spcPct val="100000"/>
              </a:lnSpc>
              <a:spcBef>
                <a:spcPts val="600"/>
              </a:spcBef>
              <a:spcAft>
                <a:spcPts val="0"/>
              </a:spcAft>
              <a:buClrTx/>
              <a:buSzTx/>
              <a:buFontTx/>
              <a:buChar char="-"/>
              <a:tabLst/>
              <a:defRPr/>
            </a:pPr>
            <a:r>
              <a:rPr lang="cs-CZ" sz="1100" b="0" dirty="0">
                <a:effectLst/>
                <a:latin typeface="Cambria" panose="02040503050406030204" pitchFamily="18" charset="0"/>
                <a:ea typeface="Cambria" panose="02040503050406030204" pitchFamily="18" charset="0"/>
              </a:rPr>
              <a:t>zpětvzetí žádosti bez souhlasu služebního orgánu jen tehdy, nepřijme-li služební orgán návrh dohody o sjednání doby kratší</a:t>
            </a:r>
          </a:p>
          <a:p>
            <a:pPr marL="742950" marR="0" lvl="1" indent="-285750" algn="just" defTabSz="914400" rtl="0" eaLnBrk="1" fontAlgn="auto" latinLnBrk="0" hangingPunct="1">
              <a:lnSpc>
                <a:spcPct val="100000"/>
              </a:lnSpc>
              <a:spcBef>
                <a:spcPts val="600"/>
              </a:spcBef>
              <a:spcAft>
                <a:spcPts val="0"/>
              </a:spcAft>
              <a:buClrTx/>
              <a:buSzTx/>
              <a:buFontTx/>
              <a:buChar char="-"/>
              <a:tabLst/>
              <a:defRPr/>
            </a:pPr>
            <a:r>
              <a:rPr lang="cs-CZ" sz="1100" b="0" dirty="0">
                <a:effectLst/>
                <a:latin typeface="Cambria" panose="02040503050406030204" pitchFamily="18" charset="0"/>
                <a:ea typeface="Cambria" panose="02040503050406030204" pitchFamily="18" charset="0"/>
              </a:rPr>
              <a:t>dohodou sjednána doba delší</a:t>
            </a:r>
          </a:p>
          <a:p>
            <a:pPr marL="742950" marR="0" lvl="1" indent="-285750" algn="just" defTabSz="914400" rtl="0" eaLnBrk="1" fontAlgn="auto" latinLnBrk="0" hangingPunct="1">
              <a:lnSpc>
                <a:spcPct val="100000"/>
              </a:lnSpc>
              <a:spcBef>
                <a:spcPts val="600"/>
              </a:spcBef>
              <a:spcAft>
                <a:spcPts val="0"/>
              </a:spcAft>
              <a:buClrTx/>
              <a:buSzTx/>
              <a:buFontTx/>
              <a:buChar char="-"/>
              <a:tabLst/>
              <a:defRPr/>
            </a:pPr>
            <a:r>
              <a:rPr lang="cs-CZ" sz="1100" b="0" dirty="0">
                <a:effectLst/>
                <a:latin typeface="Cambria" panose="02040503050406030204" pitchFamily="18" charset="0"/>
                <a:ea typeface="Cambria" panose="02040503050406030204" pitchFamily="18" charset="0"/>
                <a:cs typeface="Times New Roman" panose="02020603050405020304" pitchFamily="18" charset="0"/>
              </a:rPr>
              <a:t>dohodu lze </a:t>
            </a:r>
            <a:r>
              <a:rPr lang="cs-CZ" sz="1100" b="0" dirty="0">
                <a:effectLst/>
                <a:latin typeface="Cambria" panose="02040503050406030204" pitchFamily="18" charset="0"/>
                <a:ea typeface="Cambria" panose="02040503050406030204" pitchFamily="18" charset="0"/>
              </a:rPr>
              <a:t>změnit nebo zrušit jen se souhlasem představeného i služebního orgánu</a:t>
            </a:r>
            <a:endParaRPr lang="cs-CZ" sz="1100" b="0" dirty="0">
              <a:effectLst/>
              <a:latin typeface="Cambria" panose="02040503050406030204" pitchFamily="18" charset="0"/>
              <a:ea typeface="Cambria" panose="02040503050406030204" pitchFamily="18" charset="0"/>
              <a:cs typeface="Times New Roman" panose="02020603050405020304" pitchFamily="18" charset="0"/>
            </a:endParaRPr>
          </a:p>
          <a:p>
            <a:pPr marL="342900" marR="0" lvl="0" indent="-342900" algn="just" defTabSz="914400" rtl="0" eaLnBrk="1" fontAlgn="auto" latinLnBrk="0" hangingPunct="1">
              <a:spcBef>
                <a:spcPts val="600"/>
              </a:spcBef>
              <a:buClrTx/>
              <a:buSzTx/>
              <a:buFont typeface="Calibri" panose="020F0502020204030204" pitchFamily="34" charset="0"/>
              <a:buChar char="-"/>
              <a:tabLst/>
              <a:defRPr/>
            </a:pPr>
            <a:endParaRPr lang="cs-CZ" sz="1100" b="0" dirty="0">
              <a:effectLst/>
              <a:latin typeface="Cambria" panose="02040503050406030204" pitchFamily="18" charset="0"/>
              <a:ea typeface="Cambria" panose="02040503050406030204" pitchFamily="18" charset="0"/>
              <a:cs typeface="Calibri" panose="020F0502020204030204" pitchFamily="34" charset="0"/>
            </a:endParaRPr>
          </a:p>
          <a:p>
            <a:pPr marL="342900" marR="0" lvl="0" indent="-342900" algn="just" defTabSz="914400" rtl="0" eaLnBrk="1" fontAlgn="auto" latinLnBrk="0" hangingPunct="1">
              <a:spcBef>
                <a:spcPts val="600"/>
              </a:spcBef>
              <a:buClrTx/>
              <a:buSzTx/>
              <a:buFont typeface="Calibri" panose="020F0502020204030204" pitchFamily="34" charset="0"/>
              <a:buChar char="-"/>
              <a:tabLst/>
              <a:defRPr/>
            </a:pPr>
            <a:r>
              <a:rPr lang="cs-CZ" sz="1100" b="0" dirty="0">
                <a:effectLst/>
                <a:latin typeface="Cambria" panose="02040503050406030204" pitchFamily="18" charset="0"/>
                <a:ea typeface="Cambria" panose="02040503050406030204" pitchFamily="18" charset="0"/>
                <a:cs typeface="Calibri" panose="020F0502020204030204" pitchFamily="34" charset="0"/>
              </a:rPr>
              <a:t>cílem je větší flexibilita</a:t>
            </a:r>
            <a:endParaRPr lang="cs-CZ" sz="1100" b="0" dirty="0">
              <a:effectLst/>
              <a:latin typeface="Cambria" panose="02040503050406030204" pitchFamily="18" charset="0"/>
              <a:ea typeface="Cambria" panose="02040503050406030204" pitchFamily="18" charset="0"/>
              <a:cs typeface="Times New Roman" panose="02020603050405020304" pitchFamily="18" charset="0"/>
            </a:endParaRPr>
          </a:p>
          <a:p>
            <a:pPr marL="342900" lvl="0" indent="-342900" algn="just">
              <a:spcBef>
                <a:spcPts val="600"/>
              </a:spcBef>
              <a:buFont typeface="Calibri" panose="020F0502020204030204" pitchFamily="34" charset="0"/>
              <a:buChar char="-"/>
            </a:pPr>
            <a:endParaRPr lang="cs-CZ" sz="1100" b="0" dirty="0">
              <a:effectLst/>
              <a:latin typeface="Cambria" panose="02040503050406030204" pitchFamily="18" charset="0"/>
              <a:ea typeface="Cambria" panose="02040503050406030204" pitchFamily="18" charset="0"/>
              <a:cs typeface="Calibri" panose="020F0502020204030204" pitchFamily="34" charset="0"/>
            </a:endParaRPr>
          </a:p>
          <a:p>
            <a:pPr marL="342900" lvl="0" indent="-342900" algn="just">
              <a:spcBef>
                <a:spcPts val="600"/>
              </a:spcBef>
              <a:buFont typeface="Calibri" panose="020F0502020204030204" pitchFamily="34" charset="0"/>
              <a:buChar char="-"/>
            </a:pPr>
            <a:r>
              <a:rPr lang="cs-CZ" sz="1100" b="0" dirty="0">
                <a:effectLst/>
                <a:latin typeface="Cambria" panose="02040503050406030204" pitchFamily="18" charset="0"/>
                <a:ea typeface="Cambria" panose="02040503050406030204" pitchFamily="18" charset="0"/>
                <a:cs typeface="Calibri" panose="020F0502020204030204" pitchFamily="34" charset="0"/>
              </a:rPr>
              <a:t>gentlemanský odchod představeného</a:t>
            </a:r>
          </a:p>
          <a:p>
            <a:pPr marL="542925" marR="0" lvl="1" indent="-180975" algn="just" defTabSz="914400" rtl="0" eaLnBrk="1" fontAlgn="auto" latinLnBrk="0" hangingPunct="1">
              <a:spcBef>
                <a:spcPts val="300"/>
              </a:spcBef>
              <a:buClrTx/>
              <a:buSzTx/>
              <a:buFont typeface="Calibri" panose="020F0502020204030204" pitchFamily="34" charset="0"/>
              <a:buChar char="-"/>
              <a:tabLst/>
              <a:defRPr/>
            </a:pPr>
            <a:r>
              <a:rPr lang="cs-CZ" sz="1100" b="0" kern="1200" dirty="0">
                <a:solidFill>
                  <a:schemeClr val="tx1"/>
                </a:solidFill>
                <a:effectLst/>
                <a:latin typeface="Cambria" panose="02040503050406030204" pitchFamily="18" charset="0"/>
                <a:ea typeface="Cambria" panose="02040503050406030204" pitchFamily="18" charset="0"/>
                <a:cs typeface="Calibri" panose="020F0502020204030204" pitchFamily="34" charset="0"/>
              </a:rPr>
              <a:t>mezi služebním orgánem a představeným, který má stanoveno funkční období, lze uzavřít dohodu o skončení služebního poměru (vč. souhlasu ministra v ministerstvu nebo vedoucího Úřadu vlády v Úřadu vlády)</a:t>
            </a:r>
            <a:endParaRPr lang="cs-CZ" sz="1100" b="0" dirty="0">
              <a:effectLst/>
              <a:latin typeface="Cambria" panose="02040503050406030204" pitchFamily="18" charset="0"/>
              <a:ea typeface="Cambria" panose="02040503050406030204" pitchFamily="18" charset="0"/>
              <a:cs typeface="Times New Roman" panose="02020603050405020304" pitchFamily="18" charset="0"/>
            </a:endParaRPr>
          </a:p>
          <a:p>
            <a:pPr marL="542925" marR="0" lvl="1" indent="-180975" algn="just" defTabSz="914400" rtl="0" eaLnBrk="1" fontAlgn="auto" latinLnBrk="0" hangingPunct="1">
              <a:spcBef>
                <a:spcPts val="300"/>
              </a:spcBef>
              <a:buClrTx/>
              <a:buSzTx/>
              <a:buFont typeface="Calibri" panose="020F0502020204030204" pitchFamily="34" charset="0"/>
              <a:buChar char="-"/>
              <a:tabLst/>
              <a:defRPr/>
            </a:pPr>
            <a:r>
              <a:rPr lang="cs-CZ" sz="1100" b="0" dirty="0">
                <a:effectLst/>
                <a:latin typeface="Cambria" panose="02040503050406030204" pitchFamily="18" charset="0"/>
                <a:ea typeface="Cambria" panose="02040503050406030204" pitchFamily="18" charset="0"/>
                <a:cs typeface="Times New Roman" panose="02020603050405020304" pitchFamily="18" charset="0"/>
              </a:rPr>
              <a:t>ke skončení služebního poměru představeného dojde ke dni uvedenému v dohodě, nejdříve okamžikem uzavření dohody</a:t>
            </a:r>
          </a:p>
          <a:p>
            <a:pPr marL="542925" marR="0" lvl="1" indent="-180975" algn="just" defTabSz="914400" rtl="0" eaLnBrk="1" fontAlgn="auto" latinLnBrk="0" hangingPunct="1">
              <a:spcBef>
                <a:spcPts val="300"/>
              </a:spcBef>
              <a:buClrTx/>
              <a:buSzTx/>
              <a:buFont typeface="Calibri" panose="020F0502020204030204" pitchFamily="34" charset="0"/>
              <a:buChar char="-"/>
              <a:tabLst/>
              <a:defRPr/>
            </a:pPr>
            <a:r>
              <a:rPr lang="cs-CZ" sz="1100" b="0" kern="1200" dirty="0">
                <a:solidFill>
                  <a:schemeClr val="tx1"/>
                </a:solidFill>
                <a:effectLst/>
                <a:latin typeface="Cambria" panose="02040503050406030204" pitchFamily="18" charset="0"/>
                <a:ea typeface="Cambria" panose="02040503050406030204" pitchFamily="18" charset="0"/>
                <a:cs typeface="Calibri" panose="020F0502020204030204" pitchFamily="34" charset="0"/>
              </a:rPr>
              <a:t>finanční kompenzace by měla být ve výši 6 platů (pokud jmenování trvalo aspoň 18 měsíců)</a:t>
            </a:r>
          </a:p>
          <a:p>
            <a:pPr marL="542925" marR="0" lvl="1" indent="-180975" algn="just" defTabSz="914400" rtl="0" eaLnBrk="1" fontAlgn="auto" latinLnBrk="0" hangingPunct="1">
              <a:spcBef>
                <a:spcPts val="300"/>
              </a:spcBef>
              <a:buClrTx/>
              <a:buSzTx/>
              <a:buFont typeface="Calibri" panose="020F0502020204030204" pitchFamily="34" charset="0"/>
              <a:buChar char="-"/>
              <a:tabLst/>
              <a:defRPr/>
            </a:pPr>
            <a:endParaRPr lang="cs-CZ" sz="1100" b="0" kern="1200" dirty="0">
              <a:solidFill>
                <a:schemeClr val="tx1"/>
              </a:solidFill>
              <a:effectLst/>
              <a:latin typeface="Cambria" panose="02040503050406030204" pitchFamily="18" charset="0"/>
              <a:ea typeface="Cambria" panose="02040503050406030204" pitchFamily="18" charset="0"/>
              <a:cs typeface="Calibri" panose="020F0502020204030204" pitchFamily="34" charset="0"/>
            </a:endParaRPr>
          </a:p>
          <a:p>
            <a:pPr marL="85725" marR="0" lvl="0" indent="-180975" algn="just" defTabSz="914400" rtl="0" eaLnBrk="1" fontAlgn="auto" latinLnBrk="0" hangingPunct="1">
              <a:spcBef>
                <a:spcPts val="300"/>
              </a:spcBef>
              <a:buClrTx/>
              <a:buSzTx/>
              <a:buFont typeface="Calibri" panose="020F0502020204030204" pitchFamily="34" charset="0"/>
              <a:buChar char="-"/>
              <a:tabLst/>
              <a:defRPr/>
            </a:pPr>
            <a:r>
              <a:rPr lang="cs-CZ" sz="1100" b="0" kern="1200" dirty="0">
                <a:solidFill>
                  <a:schemeClr val="tx1"/>
                </a:solidFill>
                <a:effectLst/>
                <a:latin typeface="Cambria" panose="02040503050406030204" pitchFamily="18" charset="0"/>
                <a:ea typeface="Cambria" panose="02040503050406030204" pitchFamily="18" charset="0"/>
                <a:cs typeface="Calibri" panose="020F0502020204030204" pitchFamily="34" charset="0"/>
              </a:rPr>
              <a:t>služební posudek pouze na požádání</a:t>
            </a:r>
          </a:p>
        </p:txBody>
      </p:sp>
      <p:sp>
        <p:nvSpPr>
          <p:cNvPr id="4" name="Zástupný symbol pro číslo snímku 3"/>
          <p:cNvSpPr>
            <a:spLocks noGrp="1"/>
          </p:cNvSpPr>
          <p:nvPr>
            <p:ph type="sldNum" sz="quarter" idx="5"/>
          </p:nvPr>
        </p:nvSpPr>
        <p:spPr/>
        <p:txBody>
          <a:bodyPr/>
          <a:lstStyle/>
          <a:p>
            <a:fld id="{B13E58D6-9A2F-4E34-8A60-61E6B06FD5A7}" type="slidenum">
              <a:rPr lang="cs-CZ" smtClean="0"/>
              <a:t>18</a:t>
            </a:fld>
            <a:endParaRPr lang="cs-CZ"/>
          </a:p>
        </p:txBody>
      </p:sp>
    </p:spTree>
    <p:extLst>
      <p:ext uri="{BB962C8B-B14F-4D97-AF65-F5344CB8AC3E}">
        <p14:creationId xmlns:p14="http://schemas.microsoft.com/office/powerpoint/2010/main" val="386114922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58775" y="395288"/>
            <a:ext cx="6122988" cy="3444875"/>
          </a:xfrm>
        </p:spPr>
      </p:sp>
      <p:sp>
        <p:nvSpPr>
          <p:cNvPr id="3" name="Zástupný symbol pro poznámky 2"/>
          <p:cNvSpPr>
            <a:spLocks noGrp="1"/>
          </p:cNvSpPr>
          <p:nvPr>
            <p:ph type="body" idx="1"/>
          </p:nvPr>
        </p:nvSpPr>
        <p:spPr/>
        <p:txBody>
          <a:bodyPr/>
          <a:lstStyle/>
          <a:p>
            <a:pPr marL="285750" lvl="0" indent="-285750" algn="just">
              <a:lnSpc>
                <a:spcPct val="107000"/>
              </a:lnSpc>
              <a:spcAft>
                <a:spcPts val="800"/>
              </a:spcAft>
              <a:buFontTx/>
              <a:buChar char="-"/>
            </a:pPr>
            <a:r>
              <a:rPr lang="cs-CZ" sz="1100" dirty="0">
                <a:effectLst/>
                <a:latin typeface="Cambria" panose="02040503050406030204" pitchFamily="18" charset="0"/>
                <a:ea typeface="Cambria" panose="02040503050406030204" pitchFamily="18" charset="0"/>
              </a:rPr>
              <a:t>cílem je větší úspornost</a:t>
            </a:r>
          </a:p>
          <a:p>
            <a:pPr marL="285750" lvl="0" indent="-285750" algn="just">
              <a:lnSpc>
                <a:spcPct val="107000"/>
              </a:lnSpc>
              <a:spcAft>
                <a:spcPts val="800"/>
              </a:spcAft>
              <a:buFontTx/>
              <a:buChar char="-"/>
            </a:pPr>
            <a:r>
              <a:rPr lang="cs-CZ" sz="1100" kern="100" dirty="0">
                <a:solidFill>
                  <a:srgbClr val="000000"/>
                </a:solidFill>
                <a:effectLst/>
                <a:latin typeface="Cambria" panose="02040503050406030204" pitchFamily="18" charset="0"/>
                <a:ea typeface="Cambria" panose="02040503050406030204" pitchFamily="18" charset="0"/>
                <a:cs typeface="Times New Roman" panose="02020603050405020304" pitchFamily="18" charset="0"/>
              </a:rPr>
              <a:t>snížení výše odbytného</a:t>
            </a:r>
          </a:p>
          <a:p>
            <a:pPr marL="742950" lvl="1" indent="-285750" algn="just">
              <a:lnSpc>
                <a:spcPct val="107000"/>
              </a:lnSpc>
              <a:spcAft>
                <a:spcPts val="800"/>
              </a:spcAft>
              <a:buFontTx/>
              <a:buChar char="-"/>
            </a:pPr>
            <a:r>
              <a:rPr lang="cs-CZ" sz="1100" b="0" dirty="0">
                <a:solidFill>
                  <a:srgbClr val="000000"/>
                </a:solidFill>
                <a:effectLst/>
                <a:latin typeface="Cambria" panose="02040503050406030204" pitchFamily="18" charset="0"/>
                <a:ea typeface="Cambria" panose="02040503050406030204" pitchFamily="18" charset="0"/>
              </a:rPr>
              <a:t>Při nepřetržité době trvání služebního poměru</a:t>
            </a:r>
          </a:p>
          <a:p>
            <a:pPr marL="1200150" lvl="2" indent="-285750" algn="just">
              <a:lnSpc>
                <a:spcPct val="107000"/>
              </a:lnSpc>
              <a:spcAft>
                <a:spcPts val="800"/>
              </a:spcAft>
              <a:buFontTx/>
              <a:buChar char="-"/>
            </a:pPr>
            <a:r>
              <a:rPr lang="cs-CZ" sz="1100" b="0" dirty="0">
                <a:solidFill>
                  <a:srgbClr val="000000"/>
                </a:solidFill>
                <a:effectLst/>
                <a:latin typeface="Cambria" panose="02040503050406030204" pitchFamily="18" charset="0"/>
                <a:ea typeface="Cambria" panose="02040503050406030204" pitchFamily="18" charset="0"/>
              </a:rPr>
              <a:t>a) nepřesahující 1 rok přísluší odbytné ve výši jednonásobku měsíčního platu, </a:t>
            </a:r>
          </a:p>
          <a:p>
            <a:pPr marL="1200150" lvl="2" indent="-285750" algn="just">
              <a:lnSpc>
                <a:spcPct val="107000"/>
              </a:lnSpc>
              <a:spcAft>
                <a:spcPts val="800"/>
              </a:spcAft>
              <a:buFontTx/>
              <a:buChar char="-"/>
            </a:pPr>
            <a:r>
              <a:rPr lang="cs-CZ" sz="1100" b="0" dirty="0">
                <a:solidFill>
                  <a:srgbClr val="000000"/>
                </a:solidFill>
                <a:effectLst/>
                <a:latin typeface="Cambria" panose="02040503050406030204" pitchFamily="18" charset="0"/>
                <a:ea typeface="Cambria" panose="02040503050406030204" pitchFamily="18" charset="0"/>
              </a:rPr>
              <a:t>b) nepřesahující 2 roky, ale přesahující 1 rok, přísluší odbytné ve výši dvojnásobku měsíčního platu,</a:t>
            </a:r>
            <a:r>
              <a:rPr lang="cs-CZ" sz="1100" b="0" dirty="0">
                <a:effectLst/>
                <a:latin typeface="Cambria" panose="02040503050406030204" pitchFamily="18" charset="0"/>
                <a:ea typeface="Cambria" panose="02040503050406030204" pitchFamily="18" charset="0"/>
              </a:rPr>
              <a:t> </a:t>
            </a:r>
          </a:p>
          <a:p>
            <a:pPr marL="1200150" lvl="2" indent="-285750" algn="just">
              <a:lnSpc>
                <a:spcPct val="107000"/>
              </a:lnSpc>
              <a:spcAft>
                <a:spcPts val="800"/>
              </a:spcAft>
              <a:buFontTx/>
              <a:buChar char="-"/>
            </a:pPr>
            <a:r>
              <a:rPr lang="cs-CZ" sz="1100" b="0" dirty="0">
                <a:solidFill>
                  <a:srgbClr val="000000"/>
                </a:solidFill>
                <a:effectLst/>
                <a:latin typeface="Cambria" panose="02040503050406030204" pitchFamily="18" charset="0"/>
                <a:ea typeface="Cambria" panose="02040503050406030204" pitchFamily="18" charset="0"/>
              </a:rPr>
              <a:t>c) nepřesahující 10 let, ale přesahující 2 roky, přísluší odbytné ve výši trojnásobku měsíčního platu,</a:t>
            </a:r>
          </a:p>
          <a:p>
            <a:pPr marL="1200150" lvl="2" indent="-285750" algn="just">
              <a:lnSpc>
                <a:spcPct val="107000"/>
              </a:lnSpc>
              <a:spcAft>
                <a:spcPts val="800"/>
              </a:spcAft>
              <a:buFontTx/>
              <a:buChar char="-"/>
            </a:pPr>
            <a:r>
              <a:rPr lang="cs-CZ" sz="1100" b="0" dirty="0">
                <a:solidFill>
                  <a:srgbClr val="000000"/>
                </a:solidFill>
                <a:effectLst/>
                <a:latin typeface="Cambria" panose="02040503050406030204" pitchFamily="18" charset="0"/>
                <a:ea typeface="Cambria" panose="02040503050406030204" pitchFamily="18" charset="0"/>
              </a:rPr>
              <a:t>d) nepřesahující 15 let, ale přesahující 10 let, přísluší odbytné ve výši pětinásobku měsíčního platu,</a:t>
            </a:r>
          </a:p>
          <a:p>
            <a:pPr marL="1200150" lvl="2" indent="-285750" algn="just">
              <a:lnSpc>
                <a:spcPct val="107000"/>
              </a:lnSpc>
              <a:spcAft>
                <a:spcPts val="800"/>
              </a:spcAft>
              <a:buFontTx/>
              <a:buChar char="-"/>
            </a:pPr>
            <a:r>
              <a:rPr lang="cs-CZ" sz="1100" b="0" dirty="0">
                <a:solidFill>
                  <a:srgbClr val="000000"/>
                </a:solidFill>
                <a:effectLst/>
                <a:latin typeface="Cambria" panose="02040503050406030204" pitchFamily="18" charset="0"/>
                <a:ea typeface="Cambria" panose="02040503050406030204" pitchFamily="18" charset="0"/>
              </a:rPr>
              <a:t>e) nepřesahující 20 let, ale přesahující 15 let, přísluší odbytné ve výši šestinásobku měsíčního platu,</a:t>
            </a:r>
          </a:p>
          <a:p>
            <a:pPr marL="1200150" lvl="2" indent="-285750" algn="just">
              <a:lnSpc>
                <a:spcPct val="107000"/>
              </a:lnSpc>
              <a:spcAft>
                <a:spcPts val="800"/>
              </a:spcAft>
              <a:buFontTx/>
              <a:buChar char="-"/>
            </a:pPr>
            <a:r>
              <a:rPr lang="cs-CZ" sz="1100" b="0" dirty="0">
                <a:solidFill>
                  <a:srgbClr val="000000"/>
                </a:solidFill>
                <a:effectLst/>
                <a:latin typeface="Cambria" panose="02040503050406030204" pitchFamily="18" charset="0"/>
                <a:ea typeface="Cambria" panose="02040503050406030204" pitchFamily="18" charset="0"/>
              </a:rPr>
              <a:t>f) přesahující 20 let přísluší odbytné ve výši sedminásobku měsíčního platu státního zaměstnance.</a:t>
            </a:r>
            <a:endParaRPr lang="cs-CZ" sz="1100" b="0" dirty="0">
              <a:effectLst/>
              <a:latin typeface="Cambria" panose="02040503050406030204" pitchFamily="18" charset="0"/>
              <a:ea typeface="Cambria" panose="02040503050406030204" pitchFamily="18" charset="0"/>
            </a:endParaRPr>
          </a:p>
          <a:p>
            <a:pPr marL="285750" marR="0" lvl="0" indent="-285750" algn="just" defTabSz="914400" rtl="0" eaLnBrk="1" fontAlgn="auto" latinLnBrk="0" hangingPunct="1">
              <a:lnSpc>
                <a:spcPct val="107000"/>
              </a:lnSpc>
              <a:spcBef>
                <a:spcPts val="0"/>
              </a:spcBef>
              <a:spcAft>
                <a:spcPts val="800"/>
              </a:spcAft>
              <a:buClrTx/>
              <a:buSzTx/>
              <a:buFontTx/>
              <a:buChar char="-"/>
              <a:tabLst/>
              <a:defRPr/>
            </a:pPr>
            <a:r>
              <a:rPr lang="cs-CZ" sz="1100" dirty="0">
                <a:latin typeface="Cambria" panose="02040503050406030204" pitchFamily="18" charset="0"/>
                <a:ea typeface="Cambria" panose="02040503050406030204" pitchFamily="18" charset="0"/>
              </a:rPr>
              <a:t>při přijetí do nového služebního poměru nebo </a:t>
            </a:r>
            <a:r>
              <a:rPr lang="cs-CZ" sz="2400" dirty="0"/>
              <a:t>pracovního poměru v úřadu </a:t>
            </a:r>
            <a:r>
              <a:rPr lang="cs-CZ" sz="1100" dirty="0">
                <a:latin typeface="Cambria" panose="02040503050406030204" pitchFamily="18" charset="0"/>
                <a:ea typeface="Cambria" panose="02040503050406030204" pitchFamily="18" charset="0"/>
              </a:rPr>
              <a:t>v počtu měsíců určených podle počtu násobků vyplaceného odbytného – povinnost vrátit poměrnou část odbytného </a:t>
            </a:r>
          </a:p>
          <a:p>
            <a:pPr marL="285750" lvl="0" indent="-285750" algn="just">
              <a:lnSpc>
                <a:spcPct val="107000"/>
              </a:lnSpc>
              <a:spcAft>
                <a:spcPts val="800"/>
              </a:spcAft>
              <a:buFontTx/>
              <a:buChar char="-"/>
            </a:pPr>
            <a:r>
              <a:rPr lang="cs-CZ" sz="1100" kern="100" dirty="0">
                <a:solidFill>
                  <a:srgbClr val="000000"/>
                </a:solidFill>
                <a:effectLst/>
                <a:latin typeface="Cambria" panose="02040503050406030204" pitchFamily="18" charset="0"/>
                <a:ea typeface="Cambria" panose="02040503050406030204" pitchFamily="18" charset="0"/>
                <a:cs typeface="Times New Roman" panose="02020603050405020304" pitchFamily="18" charset="0"/>
              </a:rPr>
              <a:t>povinnost vkládat data o vyplaceném odbytném do informačního systému o státní službě</a:t>
            </a:r>
          </a:p>
          <a:p>
            <a:pPr marL="285750" lvl="0" indent="-285750" algn="just">
              <a:lnSpc>
                <a:spcPct val="107000"/>
              </a:lnSpc>
              <a:spcAft>
                <a:spcPts val="800"/>
              </a:spcAft>
              <a:buFontTx/>
              <a:buChar char="-"/>
            </a:pPr>
            <a:r>
              <a:rPr lang="cs-CZ" sz="1100" kern="100" dirty="0">
                <a:solidFill>
                  <a:srgbClr val="000000"/>
                </a:solidFill>
                <a:effectLst/>
                <a:latin typeface="Cambria" panose="02040503050406030204" pitchFamily="18" charset="0"/>
                <a:ea typeface="Cambria" panose="02040503050406030204" pitchFamily="18" charset="0"/>
                <a:cs typeface="Times New Roman" panose="02020603050405020304" pitchFamily="18" charset="0"/>
              </a:rPr>
              <a:t>odchodné bude zrušeno (bude poskytováno pouze odbytné ve výši </a:t>
            </a:r>
            <a:r>
              <a:rPr lang="cs-CZ" sz="1100" b="0" dirty="0">
                <a:solidFill>
                  <a:srgbClr val="000000"/>
                </a:solidFill>
                <a:effectLst/>
                <a:latin typeface="Cambria" panose="02040503050406030204" pitchFamily="18" charset="0"/>
                <a:ea typeface="Cambria" panose="02040503050406030204" pitchFamily="18" charset="0"/>
              </a:rPr>
              <a:t>dvanáctinásobku měsíčního platu, nebude se muset vracet</a:t>
            </a:r>
            <a:r>
              <a:rPr lang="cs-CZ" sz="1100" kern="100" dirty="0">
                <a:solidFill>
                  <a:srgbClr val="000000"/>
                </a:solidFill>
                <a:effectLst/>
                <a:latin typeface="Cambria" panose="02040503050406030204" pitchFamily="18" charset="0"/>
                <a:ea typeface="Cambria" panose="02040503050406030204" pitchFamily="18" charset="0"/>
                <a:cs typeface="Times New Roman" panose="02020603050405020304" pitchFamily="18" charset="0"/>
              </a:rPr>
              <a:t>)</a:t>
            </a:r>
          </a:p>
          <a:p>
            <a:pPr marL="285750" lvl="0" indent="-285750" algn="just">
              <a:lnSpc>
                <a:spcPct val="107000"/>
              </a:lnSpc>
              <a:spcAft>
                <a:spcPts val="800"/>
              </a:spcAft>
              <a:buFontTx/>
              <a:buChar char="-"/>
            </a:pPr>
            <a:r>
              <a:rPr lang="cs-CZ" sz="1100" kern="100" dirty="0">
                <a:solidFill>
                  <a:srgbClr val="000000"/>
                </a:solidFill>
                <a:effectLst/>
                <a:latin typeface="Cambria" panose="02040503050406030204" pitchFamily="18" charset="0"/>
                <a:ea typeface="Cambria" panose="02040503050406030204" pitchFamily="18" charset="0"/>
                <a:cs typeface="Times New Roman" panose="02020603050405020304" pitchFamily="18" charset="0"/>
              </a:rPr>
              <a:t>o odbytném nebude rozhodováno v řízení ve věcech služebního poměru</a:t>
            </a:r>
            <a:endParaRPr lang="cs-CZ" sz="1100" kern="100" dirty="0">
              <a:effectLst/>
              <a:latin typeface="Cambria" panose="02040503050406030204" pitchFamily="18" charset="0"/>
              <a:ea typeface="Cambria" panose="02040503050406030204" pitchFamily="18" charset="0"/>
              <a:cs typeface="Times New Roman" panose="02020603050405020304" pitchFamily="18" charset="0"/>
            </a:endParaRPr>
          </a:p>
          <a:p>
            <a:pPr marL="171450" marR="0" lvl="0" indent="-171450" algn="just" defTabSz="914400" rtl="0" eaLnBrk="1" fontAlgn="auto" latinLnBrk="0" hangingPunct="1">
              <a:lnSpc>
                <a:spcPct val="100000"/>
              </a:lnSpc>
              <a:spcBef>
                <a:spcPts val="0"/>
              </a:spcBef>
              <a:spcAft>
                <a:spcPts val="0"/>
              </a:spcAft>
              <a:buClrTx/>
              <a:buSzTx/>
              <a:buFontTx/>
              <a:buChar char="-"/>
              <a:tabLst/>
              <a:defRPr/>
            </a:pPr>
            <a:endParaRPr lang="cs-CZ" sz="1100" b="0" dirty="0">
              <a:latin typeface="Cambria" panose="02040503050406030204" pitchFamily="18" charset="0"/>
              <a:ea typeface="Cambria" panose="02040503050406030204" pitchFamily="18" charset="0"/>
              <a:sym typeface="Wingdings" panose="05000000000000000000" pitchFamily="2" charset="2"/>
            </a:endParaRPr>
          </a:p>
          <a:p>
            <a:pPr marL="171450" marR="0" lvl="0" indent="-171450" algn="just" defTabSz="914400" rtl="0" eaLnBrk="1" fontAlgn="auto" latinLnBrk="0" hangingPunct="1">
              <a:lnSpc>
                <a:spcPct val="100000"/>
              </a:lnSpc>
              <a:spcBef>
                <a:spcPts val="0"/>
              </a:spcBef>
              <a:spcAft>
                <a:spcPts val="0"/>
              </a:spcAft>
              <a:buClrTx/>
              <a:buSzTx/>
              <a:buFontTx/>
              <a:buChar char="-"/>
              <a:tabLst/>
              <a:defRPr/>
            </a:pPr>
            <a:endParaRPr lang="cs-CZ" sz="1100" b="0" dirty="0">
              <a:latin typeface="Cambria" panose="02040503050406030204" pitchFamily="18" charset="0"/>
              <a:ea typeface="Cambria" panose="02040503050406030204" pitchFamily="18" charset="0"/>
              <a:sym typeface="Wingdings" panose="05000000000000000000" pitchFamily="2" charset="2"/>
            </a:endParaRPr>
          </a:p>
        </p:txBody>
      </p:sp>
      <p:sp>
        <p:nvSpPr>
          <p:cNvPr id="4" name="Zástupný symbol pro číslo snímku 3"/>
          <p:cNvSpPr>
            <a:spLocks noGrp="1"/>
          </p:cNvSpPr>
          <p:nvPr>
            <p:ph type="sldNum" sz="quarter" idx="5"/>
          </p:nvPr>
        </p:nvSpPr>
        <p:spPr/>
        <p:txBody>
          <a:bodyPr/>
          <a:lstStyle/>
          <a:p>
            <a:fld id="{B13E58D6-9A2F-4E34-8A60-61E6B06FD5A7}" type="slidenum">
              <a:rPr lang="cs-CZ" smtClean="0"/>
              <a:t>19</a:t>
            </a:fld>
            <a:endParaRPr lang="cs-CZ"/>
          </a:p>
        </p:txBody>
      </p:sp>
    </p:spTree>
    <p:extLst>
      <p:ext uri="{BB962C8B-B14F-4D97-AF65-F5344CB8AC3E}">
        <p14:creationId xmlns:p14="http://schemas.microsoft.com/office/powerpoint/2010/main" val="355979744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58775" y="395288"/>
            <a:ext cx="6122988" cy="3444875"/>
          </a:xfrm>
        </p:spPr>
      </p:sp>
      <p:sp>
        <p:nvSpPr>
          <p:cNvPr id="3" name="Zástupný symbol pro poznámky 2"/>
          <p:cNvSpPr>
            <a:spLocks noGrp="1"/>
          </p:cNvSpPr>
          <p:nvPr>
            <p:ph type="body" idx="1"/>
          </p:nvPr>
        </p:nvSpPr>
        <p:spPr>
          <a:xfrm>
            <a:off x="360000" y="3960000"/>
            <a:ext cx="6120000" cy="5472000"/>
          </a:xfrm>
        </p:spPr>
        <p:txBody>
          <a:bodyPr/>
          <a:lstStyle/>
          <a:p>
            <a:pPr marL="285750" lvl="0" indent="-285750" algn="just">
              <a:spcAft>
                <a:spcPts val="600"/>
              </a:spcAft>
              <a:buFontTx/>
              <a:buChar char="-"/>
            </a:pPr>
            <a:r>
              <a:rPr lang="cs-CZ" sz="1100" b="0" dirty="0">
                <a:effectLst/>
                <a:latin typeface="Cambria" panose="02040503050406030204" pitchFamily="18" charset="0"/>
                <a:ea typeface="Cambria" panose="02040503050406030204" pitchFamily="18" charset="0"/>
                <a:cs typeface="Times New Roman" panose="02020603050405020304" pitchFamily="18" charset="0"/>
              </a:rPr>
              <a:t>porušení povinnosti vyplývající státnímu zaměstnanci z právních předpisů, které se vztahují k výkonu služby, ze služebních a dalších vnitřních předpisů a z příkazů k výkonu služby</a:t>
            </a:r>
            <a:endParaRPr lang="cs-CZ" sz="1100" b="0" dirty="0">
              <a:solidFill>
                <a:srgbClr val="000000"/>
              </a:solidFill>
              <a:effectLst/>
              <a:latin typeface="Cambria" panose="02040503050406030204" pitchFamily="18" charset="0"/>
              <a:ea typeface="Cambria" panose="02040503050406030204" pitchFamily="18" charset="0"/>
              <a:cs typeface="Calibri" panose="020F0502020204030204" pitchFamily="34" charset="0"/>
            </a:endParaRPr>
          </a:p>
          <a:p>
            <a:pPr marL="285750" lvl="0" indent="-285750" algn="just">
              <a:spcAft>
                <a:spcPts val="600"/>
              </a:spcAft>
              <a:buFontTx/>
              <a:buChar char="-"/>
            </a:pPr>
            <a:endParaRPr lang="cs-CZ" sz="1100" b="0" dirty="0">
              <a:solidFill>
                <a:srgbClr val="000000"/>
              </a:solidFill>
              <a:effectLst/>
              <a:latin typeface="Cambria" panose="02040503050406030204" pitchFamily="18" charset="0"/>
              <a:ea typeface="Cambria" panose="02040503050406030204" pitchFamily="18" charset="0"/>
              <a:cs typeface="Calibri" panose="020F0502020204030204" pitchFamily="34" charset="0"/>
            </a:endParaRPr>
          </a:p>
          <a:p>
            <a:pPr marL="285750" lvl="0" indent="-285750" algn="just">
              <a:spcAft>
                <a:spcPts val="600"/>
              </a:spcAft>
              <a:buFontTx/>
              <a:buChar char="-"/>
            </a:pPr>
            <a:r>
              <a:rPr lang="cs-CZ" sz="1100" b="0" dirty="0">
                <a:solidFill>
                  <a:srgbClr val="000000"/>
                </a:solidFill>
                <a:effectLst/>
                <a:latin typeface="Cambria" panose="02040503050406030204" pitchFamily="18" charset="0"/>
                <a:ea typeface="Cambria" panose="02040503050406030204" pitchFamily="18" charset="0"/>
                <a:cs typeface="Calibri" panose="020F0502020204030204" pitchFamily="34" charset="0"/>
              </a:rPr>
              <a:t>písemné napomenutí </a:t>
            </a:r>
          </a:p>
          <a:p>
            <a:pPr marL="742950" lvl="1" indent="-285750" algn="just">
              <a:spcAft>
                <a:spcPts val="600"/>
              </a:spcAft>
              <a:buFontTx/>
              <a:buChar char="-"/>
            </a:pPr>
            <a:r>
              <a:rPr lang="cs-CZ" sz="1100" b="0" dirty="0">
                <a:solidFill>
                  <a:srgbClr val="000000"/>
                </a:solidFill>
                <a:effectLst/>
                <a:latin typeface="Cambria" panose="02040503050406030204" pitchFamily="18" charset="0"/>
                <a:ea typeface="Cambria" panose="02040503050406030204" pitchFamily="18" charset="0"/>
                <a:cs typeface="Calibri" panose="020F0502020204030204" pitchFamily="34" charset="0"/>
              </a:rPr>
              <a:t>ze strany služebního orgánu </a:t>
            </a:r>
          </a:p>
          <a:p>
            <a:pPr marL="742950" lvl="1" indent="-285750" algn="just">
              <a:spcAft>
                <a:spcPts val="600"/>
              </a:spcAft>
              <a:buFontTx/>
              <a:buChar char="-"/>
            </a:pPr>
            <a:r>
              <a:rPr lang="cs-CZ" sz="1100" b="0" dirty="0">
                <a:solidFill>
                  <a:srgbClr val="000000"/>
                </a:solidFill>
                <a:effectLst/>
                <a:latin typeface="Cambria" panose="02040503050406030204" pitchFamily="18" charset="0"/>
                <a:ea typeface="Cambria" panose="02040503050406030204" pitchFamily="18" charset="0"/>
                <a:cs typeface="Calibri" panose="020F0502020204030204" pitchFamily="34" charset="0"/>
              </a:rPr>
              <a:t>za méně závažné porušení služební kázně </a:t>
            </a:r>
          </a:p>
          <a:p>
            <a:pPr marL="742950" lvl="1" indent="-285750" algn="just">
              <a:spcAft>
                <a:spcPts val="600"/>
              </a:spcAft>
              <a:buFontTx/>
              <a:buChar char="-"/>
            </a:pPr>
            <a:r>
              <a:rPr lang="cs-CZ" sz="1100" b="0" dirty="0">
                <a:solidFill>
                  <a:srgbClr val="000000"/>
                </a:solidFill>
                <a:effectLst/>
                <a:latin typeface="Cambria" panose="02040503050406030204" pitchFamily="18" charset="0"/>
                <a:ea typeface="Cambria" panose="02040503050406030204" pitchFamily="18" charset="0"/>
                <a:cs typeface="Calibri" panose="020F0502020204030204" pitchFamily="34" charset="0"/>
              </a:rPr>
              <a:t>do 12 měsíců od okamžiku, kdy k porušení došlo</a:t>
            </a:r>
          </a:p>
          <a:p>
            <a:pPr marL="1200150" marR="0" lvl="2" indent="-285750" algn="just" defTabSz="914400" rtl="0" eaLnBrk="1" fontAlgn="auto" latinLnBrk="0" hangingPunct="1">
              <a:lnSpc>
                <a:spcPct val="100000"/>
              </a:lnSpc>
              <a:spcBef>
                <a:spcPts val="0"/>
              </a:spcBef>
              <a:spcAft>
                <a:spcPts val="600"/>
              </a:spcAft>
              <a:buClrTx/>
              <a:buSzTx/>
              <a:buFontTx/>
              <a:buChar char="-"/>
              <a:tabLst/>
              <a:defRPr/>
            </a:pPr>
            <a:r>
              <a:rPr lang="cs-CZ" sz="1100" b="0" kern="1200" dirty="0">
                <a:solidFill>
                  <a:schemeClr val="tx1"/>
                </a:solidFill>
                <a:effectLst/>
                <a:latin typeface="Cambria" panose="02040503050406030204" pitchFamily="18" charset="0"/>
                <a:ea typeface="Cambria" panose="02040503050406030204" pitchFamily="18" charset="0"/>
                <a:cs typeface="Calibri" panose="020F0502020204030204" pitchFamily="34" charset="0"/>
              </a:rPr>
              <a:t>POZN: souběžně prochází </a:t>
            </a:r>
            <a:r>
              <a:rPr lang="cs-CZ" sz="1100" b="0" kern="1200" dirty="0" err="1">
                <a:solidFill>
                  <a:schemeClr val="tx1"/>
                </a:solidFill>
                <a:effectLst/>
                <a:latin typeface="Cambria" panose="02040503050406030204" pitchFamily="18" charset="0"/>
                <a:ea typeface="Cambria" panose="02040503050406030204" pitchFamily="18" charset="0"/>
                <a:cs typeface="Calibri" panose="020F0502020204030204" pitchFamily="34" charset="0"/>
              </a:rPr>
              <a:t>flexinovela</a:t>
            </a:r>
            <a:r>
              <a:rPr lang="cs-CZ" sz="1100" b="0" kern="1200" dirty="0">
                <a:solidFill>
                  <a:schemeClr val="tx1"/>
                </a:solidFill>
                <a:effectLst/>
                <a:latin typeface="Cambria" panose="02040503050406030204" pitchFamily="18" charset="0"/>
                <a:ea typeface="Cambria" panose="02040503050406030204" pitchFamily="18" charset="0"/>
                <a:cs typeface="Calibri" panose="020F0502020204030204" pitchFamily="34" charset="0"/>
              </a:rPr>
              <a:t> </a:t>
            </a:r>
            <a:r>
              <a:rPr lang="cs-CZ" sz="1100" b="0" kern="1200" dirty="0" err="1">
                <a:solidFill>
                  <a:schemeClr val="tx1"/>
                </a:solidFill>
                <a:effectLst/>
                <a:latin typeface="Cambria" panose="02040503050406030204" pitchFamily="18" charset="0"/>
                <a:ea typeface="Cambria" panose="02040503050406030204" pitchFamily="18" charset="0"/>
                <a:cs typeface="Calibri" panose="020F0502020204030204" pitchFamily="34" charset="0"/>
              </a:rPr>
              <a:t>ZPr</a:t>
            </a:r>
            <a:r>
              <a:rPr lang="cs-CZ" sz="1100" b="0" kern="1200" dirty="0">
                <a:solidFill>
                  <a:schemeClr val="tx1"/>
                </a:solidFill>
                <a:effectLst/>
                <a:latin typeface="Cambria" panose="02040503050406030204" pitchFamily="18" charset="0"/>
                <a:ea typeface="Cambria" panose="02040503050406030204" pitchFamily="18" charset="0"/>
                <a:cs typeface="Calibri" panose="020F0502020204030204" pitchFamily="34" charset="0"/>
              </a:rPr>
              <a:t>, která upravuje i ZSS a která stanoví, že </a:t>
            </a:r>
            <a:r>
              <a:rPr lang="cs-CZ" sz="1100" b="0" dirty="0">
                <a:effectLst/>
                <a:latin typeface="Cambria" panose="02040503050406030204" pitchFamily="18" charset="0"/>
                <a:ea typeface="Cambria" panose="02040503050406030204" pitchFamily="18" charset="0"/>
                <a:cs typeface="Times New Roman" panose="02020603050405020304" pitchFamily="18" charset="0"/>
              </a:rPr>
              <a:t>období 12 měsíců, ve kterém měla být porušena kázeň, </a:t>
            </a:r>
            <a:r>
              <a:rPr lang="cs-CZ" sz="1100" b="0" dirty="0">
                <a:effectLst/>
                <a:latin typeface="Cambria" panose="02040503050406030204" pitchFamily="18" charset="0"/>
                <a:ea typeface="Cambria" panose="02040503050406030204" pitchFamily="18" charset="0"/>
              </a:rPr>
              <a:t>se prodlužuje na 15 měsíců </a:t>
            </a:r>
          </a:p>
          <a:p>
            <a:pPr marL="742950" lvl="1" indent="-285750" algn="just">
              <a:spcAft>
                <a:spcPts val="600"/>
              </a:spcAft>
              <a:buFontTx/>
              <a:buChar char="-"/>
            </a:pPr>
            <a:r>
              <a:rPr lang="cs-CZ" sz="1100" b="0" dirty="0">
                <a:solidFill>
                  <a:srgbClr val="000000"/>
                </a:solidFill>
                <a:effectLst/>
                <a:latin typeface="Cambria" panose="02040503050406030204" pitchFamily="18" charset="0"/>
                <a:ea typeface="Cambria" panose="02040503050406030204" pitchFamily="18" charset="0"/>
                <a:cs typeface="Calibri" panose="020F0502020204030204" pitchFamily="34" charset="0"/>
              </a:rPr>
              <a:t>do osobního spisu na 18 měsíců - po uplynutí vyřazení z osobního spisu</a:t>
            </a:r>
          </a:p>
          <a:p>
            <a:pPr marL="742950" lvl="1" indent="-285750" algn="just">
              <a:spcAft>
                <a:spcPts val="600"/>
              </a:spcAft>
              <a:buFontTx/>
              <a:buChar char="-"/>
            </a:pPr>
            <a:r>
              <a:rPr lang="cs-CZ" sz="1100" b="0" dirty="0">
                <a:effectLst/>
                <a:latin typeface="Cambria" panose="02040503050406030204" pitchFamily="18" charset="0"/>
                <a:ea typeface="Cambria" panose="02040503050406030204" pitchFamily="18" charset="0"/>
                <a:cs typeface="Times New Roman" panose="02020603050405020304" pitchFamily="18" charset="0"/>
              </a:rPr>
              <a:t>nelze uložit nejvyššímu státnímu tajemníkovi, státnímu tajemníkovi a personálnímu řediteli sekce pro státní službu, pokud vykonává pravomoci nejvyššího státního tajemníka z důvodu, že služební místo nejvyššího státního tajemníka není obsazeno</a:t>
            </a:r>
            <a:endParaRPr lang="cs-CZ" sz="1100" b="0" dirty="0">
              <a:solidFill>
                <a:srgbClr val="000000"/>
              </a:solidFill>
              <a:effectLst/>
              <a:latin typeface="Cambria" panose="02040503050406030204" pitchFamily="18" charset="0"/>
              <a:ea typeface="Cambria" panose="02040503050406030204" pitchFamily="18" charset="0"/>
              <a:cs typeface="Calibri" panose="020F0502020204030204" pitchFamily="34" charset="0"/>
            </a:endParaRPr>
          </a:p>
          <a:p>
            <a:pPr marL="285750" lvl="0" indent="-285750" algn="just">
              <a:spcAft>
                <a:spcPts val="600"/>
              </a:spcAft>
              <a:buFontTx/>
              <a:buChar char="-"/>
            </a:pPr>
            <a:endParaRPr lang="cs-CZ" sz="1100" b="0" dirty="0">
              <a:solidFill>
                <a:srgbClr val="000000"/>
              </a:solidFill>
              <a:effectLst/>
              <a:latin typeface="Cambria" panose="02040503050406030204" pitchFamily="18" charset="0"/>
              <a:ea typeface="Cambria" panose="02040503050406030204" pitchFamily="18" charset="0"/>
              <a:cs typeface="Calibri" panose="020F0502020204030204" pitchFamily="34" charset="0"/>
            </a:endParaRPr>
          </a:p>
          <a:p>
            <a:pPr marL="285750" marR="0" lvl="0" indent="-285750" algn="just" defTabSz="914400" rtl="0" eaLnBrk="1" fontAlgn="auto" latinLnBrk="0" hangingPunct="1">
              <a:lnSpc>
                <a:spcPct val="100000"/>
              </a:lnSpc>
              <a:spcBef>
                <a:spcPts val="0"/>
              </a:spcBef>
              <a:spcAft>
                <a:spcPts val="600"/>
              </a:spcAft>
              <a:buClrTx/>
              <a:buSzTx/>
              <a:buFontTx/>
              <a:buChar char="-"/>
              <a:tabLst/>
              <a:defRPr/>
            </a:pPr>
            <a:r>
              <a:rPr lang="cs-CZ" sz="1100" b="0" dirty="0">
                <a:effectLst/>
                <a:latin typeface="Cambria" panose="02040503050406030204" pitchFamily="18" charset="0"/>
                <a:ea typeface="Cambria" panose="02040503050406030204" pitchFamily="18" charset="0"/>
                <a:cs typeface="Times New Roman" panose="02020603050405020304" pitchFamily="18" charset="0"/>
              </a:rPr>
              <a:t>následky: </a:t>
            </a:r>
          </a:p>
          <a:p>
            <a:pPr marL="742950" lvl="1" indent="-285750" algn="just">
              <a:lnSpc>
                <a:spcPct val="100000"/>
              </a:lnSpc>
              <a:spcBef>
                <a:spcPts val="600"/>
              </a:spcBef>
              <a:spcAft>
                <a:spcPts val="0"/>
              </a:spcAft>
              <a:buFontTx/>
              <a:buChar char="-"/>
            </a:pPr>
            <a:r>
              <a:rPr lang="cs-CZ" sz="1100" b="0" kern="100" dirty="0">
                <a:solidFill>
                  <a:srgbClr val="000000"/>
                </a:solidFill>
                <a:effectLst/>
                <a:latin typeface="Cambria" panose="02040503050406030204" pitchFamily="18" charset="0"/>
                <a:ea typeface="Cambria" panose="02040503050406030204" pitchFamily="18" charset="0"/>
                <a:cs typeface="Times New Roman" panose="02020603050405020304" pitchFamily="18" charset="0"/>
              </a:rPr>
              <a:t>jednostranné odvolání ze služebního místa představeného, pokud bylo představené</a:t>
            </a:r>
            <a:r>
              <a:rPr lang="cs-CZ" sz="1100" b="0" dirty="0">
                <a:effectLst/>
                <a:latin typeface="Cambria" panose="02040503050406030204" pitchFamily="18" charset="0"/>
                <a:ea typeface="Cambria" panose="02040503050406030204" pitchFamily="18" charset="0"/>
              </a:rPr>
              <a:t>mu uloženo druhé písemné napomenutí za porušení služební kázně v období 12 měsíců (před zahájením řízení o odvolání ze služebního místa představeného nebo před vydáním rozhodnutí o odvolání ze služebního místa představeného, pokud je vydání rozhodnutí o odvolání ze služebního místa představeného prvním úkonem v řízení)</a:t>
            </a:r>
          </a:p>
          <a:p>
            <a:pPr marL="1200150" marR="0" lvl="2" indent="-285750" algn="just" defTabSz="914400" rtl="0" eaLnBrk="1" fontAlgn="auto" latinLnBrk="0" hangingPunct="1">
              <a:lnSpc>
                <a:spcPct val="100000"/>
              </a:lnSpc>
              <a:spcBef>
                <a:spcPts val="600"/>
              </a:spcBef>
              <a:spcAft>
                <a:spcPts val="0"/>
              </a:spcAft>
              <a:buClrTx/>
              <a:buSzTx/>
              <a:buFontTx/>
              <a:buChar char="-"/>
              <a:tabLst/>
              <a:defRPr/>
            </a:pPr>
            <a:r>
              <a:rPr lang="cs-CZ" sz="1100" b="0" kern="1200" dirty="0">
                <a:solidFill>
                  <a:schemeClr val="tx1"/>
                </a:solidFill>
                <a:effectLst/>
                <a:latin typeface="Cambria" panose="02040503050406030204" pitchFamily="18" charset="0"/>
                <a:ea typeface="Cambria" panose="02040503050406030204" pitchFamily="18" charset="0"/>
                <a:cs typeface="Calibri" panose="020F0502020204030204" pitchFamily="34" charset="0"/>
              </a:rPr>
              <a:t>POZN: souběžně prochází </a:t>
            </a:r>
            <a:r>
              <a:rPr lang="cs-CZ" sz="1100" b="0" kern="1200" dirty="0" err="1">
                <a:solidFill>
                  <a:schemeClr val="tx1"/>
                </a:solidFill>
                <a:effectLst/>
                <a:latin typeface="Cambria" panose="02040503050406030204" pitchFamily="18" charset="0"/>
                <a:ea typeface="Cambria" panose="02040503050406030204" pitchFamily="18" charset="0"/>
                <a:cs typeface="Calibri" panose="020F0502020204030204" pitchFamily="34" charset="0"/>
              </a:rPr>
              <a:t>flexinovela</a:t>
            </a:r>
            <a:r>
              <a:rPr lang="cs-CZ" sz="1100" b="0" kern="1200" dirty="0">
                <a:solidFill>
                  <a:schemeClr val="tx1"/>
                </a:solidFill>
                <a:effectLst/>
                <a:latin typeface="Cambria" panose="02040503050406030204" pitchFamily="18" charset="0"/>
                <a:ea typeface="Cambria" panose="02040503050406030204" pitchFamily="18" charset="0"/>
                <a:cs typeface="Calibri" panose="020F0502020204030204" pitchFamily="34" charset="0"/>
              </a:rPr>
              <a:t> </a:t>
            </a:r>
            <a:r>
              <a:rPr lang="cs-CZ" sz="1100" b="0" kern="1200" dirty="0" err="1">
                <a:solidFill>
                  <a:schemeClr val="tx1"/>
                </a:solidFill>
                <a:effectLst/>
                <a:latin typeface="Cambria" panose="02040503050406030204" pitchFamily="18" charset="0"/>
                <a:ea typeface="Cambria" panose="02040503050406030204" pitchFamily="18" charset="0"/>
                <a:cs typeface="Calibri" panose="020F0502020204030204" pitchFamily="34" charset="0"/>
              </a:rPr>
              <a:t>ZPr</a:t>
            </a:r>
            <a:r>
              <a:rPr lang="cs-CZ" sz="1100" b="0" kern="1200" dirty="0">
                <a:solidFill>
                  <a:schemeClr val="tx1"/>
                </a:solidFill>
                <a:effectLst/>
                <a:latin typeface="Cambria" panose="02040503050406030204" pitchFamily="18" charset="0"/>
                <a:ea typeface="Cambria" panose="02040503050406030204" pitchFamily="18" charset="0"/>
                <a:cs typeface="Calibri" panose="020F0502020204030204" pitchFamily="34" charset="0"/>
              </a:rPr>
              <a:t>, která upravuje i ZSS a která stanoví, že </a:t>
            </a:r>
            <a:r>
              <a:rPr lang="cs-CZ" sz="1100" b="0" dirty="0">
                <a:effectLst/>
                <a:latin typeface="Cambria" panose="02040503050406030204" pitchFamily="18" charset="0"/>
                <a:ea typeface="Cambria" panose="02040503050406030204" pitchFamily="18" charset="0"/>
                <a:cs typeface="Times New Roman" panose="02020603050405020304" pitchFamily="18" charset="0"/>
              </a:rPr>
              <a:t>období 12 měsíců, ve kterém mělo být představenému uloženo </a:t>
            </a:r>
            <a:r>
              <a:rPr lang="cs-CZ" sz="1100" b="0" dirty="0">
                <a:effectLst/>
                <a:latin typeface="Cambria" panose="02040503050406030204" pitchFamily="18" charset="0"/>
                <a:ea typeface="Cambria" panose="02040503050406030204" pitchFamily="18" charset="0"/>
              </a:rPr>
              <a:t>druhé písemné napomenutí za porušení „kázně“ se prodlužuje na 15 měsíců </a:t>
            </a:r>
          </a:p>
          <a:p>
            <a:pPr marL="800100" lvl="1" indent="-342900" algn="just">
              <a:spcBef>
                <a:spcPts val="600"/>
              </a:spcBef>
              <a:buFont typeface="Calibri" panose="020F0502020204030204" pitchFamily="34" charset="0"/>
              <a:buChar char="-"/>
            </a:pPr>
            <a:r>
              <a:rPr lang="cs-CZ" sz="1100" b="0" dirty="0">
                <a:effectLst/>
                <a:latin typeface="Cambria" panose="02040503050406030204" pitchFamily="18" charset="0"/>
                <a:ea typeface="Cambria" panose="02040503050406030204" pitchFamily="18" charset="0"/>
                <a:cs typeface="Times New Roman" panose="02020603050405020304" pitchFamily="18" charset="0"/>
              </a:rPr>
              <a:t>porušení povinnosti vyplývající státnímu zaměstnanci z právních předpisů, které se vztahují k výkonu služby, ze služebních a dalších vnitřních předpisů a z příkazů k výkonu služby</a:t>
            </a:r>
          </a:p>
          <a:p>
            <a:pPr marL="1257300" lvl="2" indent="-342900" algn="just">
              <a:spcBef>
                <a:spcPts val="600"/>
              </a:spcBef>
              <a:buFont typeface="Calibri" panose="020F0502020204030204" pitchFamily="34" charset="0"/>
              <a:buChar char="-"/>
            </a:pPr>
            <a:r>
              <a:rPr lang="cs-CZ" sz="1100" b="0" dirty="0">
                <a:effectLst/>
                <a:latin typeface="Cambria" panose="02040503050406030204" pitchFamily="18" charset="0"/>
                <a:ea typeface="Cambria" panose="02040503050406030204" pitchFamily="18" charset="0"/>
              </a:rPr>
              <a:t>zaviněně zvlášť závažně, v době nejdéle 12 měsíců před zahájením řízení o skončení služebního poměru (nebo před vydáním rozhodnutí o skončení služebního poměru, pokud je vydání rozhodnutí o skončení služebního poměru prvním úkonem v řízení) </a:t>
            </a:r>
            <a:r>
              <a:rPr lang="cs-CZ" sz="1100" b="0" dirty="0">
                <a:effectLst/>
                <a:latin typeface="Cambria" panose="02040503050406030204" pitchFamily="18" charset="0"/>
                <a:ea typeface="Cambria" panose="02040503050406030204" pitchFamily="18" charset="0"/>
                <a:sym typeface="Wingdings" panose="05000000000000000000" pitchFamily="2" charset="2"/>
              </a:rPr>
              <a:t> služební poměr skončí </a:t>
            </a:r>
            <a:r>
              <a:rPr lang="cs-CZ" sz="1100" b="0" dirty="0">
                <a:effectLst/>
                <a:latin typeface="Cambria" panose="02040503050406030204" pitchFamily="18" charset="0"/>
                <a:ea typeface="Cambria" panose="02040503050406030204" pitchFamily="18" charset="0"/>
              </a:rPr>
              <a:t>dnem doručení rozhodnutí o skončení služebního poměru</a:t>
            </a:r>
          </a:p>
          <a:p>
            <a:pPr marL="1714500" marR="0" lvl="3" indent="-342900" algn="just" defTabSz="914400" rtl="0" eaLnBrk="1" fontAlgn="auto" latinLnBrk="0" hangingPunct="1">
              <a:lnSpc>
                <a:spcPct val="100000"/>
              </a:lnSpc>
              <a:spcBef>
                <a:spcPts val="600"/>
              </a:spcBef>
              <a:spcAft>
                <a:spcPts val="0"/>
              </a:spcAft>
              <a:buClrTx/>
              <a:buSzTx/>
              <a:buFont typeface="Calibri" panose="020F0502020204030204" pitchFamily="34" charset="0"/>
              <a:buChar char="-"/>
              <a:tabLst/>
              <a:defRPr/>
            </a:pPr>
            <a:r>
              <a:rPr lang="cs-CZ" sz="1100" b="0" kern="1200" dirty="0">
                <a:solidFill>
                  <a:schemeClr val="tx1"/>
                </a:solidFill>
                <a:effectLst/>
                <a:latin typeface="Cambria" panose="02040503050406030204" pitchFamily="18" charset="0"/>
                <a:ea typeface="Cambria" panose="02040503050406030204" pitchFamily="18" charset="0"/>
                <a:cs typeface="Calibri" panose="020F0502020204030204" pitchFamily="34" charset="0"/>
              </a:rPr>
              <a:t>POZN: souběžně prochází </a:t>
            </a:r>
            <a:r>
              <a:rPr lang="cs-CZ" sz="1100" b="0" kern="1200" dirty="0" err="1">
                <a:solidFill>
                  <a:schemeClr val="tx1"/>
                </a:solidFill>
                <a:effectLst/>
                <a:latin typeface="Cambria" panose="02040503050406030204" pitchFamily="18" charset="0"/>
                <a:ea typeface="Cambria" panose="02040503050406030204" pitchFamily="18" charset="0"/>
                <a:cs typeface="Calibri" panose="020F0502020204030204" pitchFamily="34" charset="0"/>
              </a:rPr>
              <a:t>flexinovela</a:t>
            </a:r>
            <a:r>
              <a:rPr lang="cs-CZ" sz="1100" b="0" kern="1200" dirty="0">
                <a:solidFill>
                  <a:schemeClr val="tx1"/>
                </a:solidFill>
                <a:effectLst/>
                <a:latin typeface="Cambria" panose="02040503050406030204" pitchFamily="18" charset="0"/>
                <a:ea typeface="Cambria" panose="02040503050406030204" pitchFamily="18" charset="0"/>
                <a:cs typeface="Calibri" panose="020F0502020204030204" pitchFamily="34" charset="0"/>
              </a:rPr>
              <a:t> </a:t>
            </a:r>
            <a:r>
              <a:rPr lang="cs-CZ" sz="1100" b="0" kern="1200" dirty="0" err="1">
                <a:solidFill>
                  <a:schemeClr val="tx1"/>
                </a:solidFill>
                <a:effectLst/>
                <a:latin typeface="Cambria" panose="02040503050406030204" pitchFamily="18" charset="0"/>
                <a:ea typeface="Cambria" panose="02040503050406030204" pitchFamily="18" charset="0"/>
                <a:cs typeface="Calibri" panose="020F0502020204030204" pitchFamily="34" charset="0"/>
              </a:rPr>
              <a:t>ZPr</a:t>
            </a:r>
            <a:r>
              <a:rPr lang="cs-CZ" sz="1100" b="0" kern="1200" dirty="0">
                <a:solidFill>
                  <a:schemeClr val="tx1"/>
                </a:solidFill>
                <a:effectLst/>
                <a:latin typeface="Cambria" panose="02040503050406030204" pitchFamily="18" charset="0"/>
                <a:ea typeface="Cambria" panose="02040503050406030204" pitchFamily="18" charset="0"/>
                <a:cs typeface="Calibri" panose="020F0502020204030204" pitchFamily="34" charset="0"/>
              </a:rPr>
              <a:t>, která upravuje i ZSS a která stanoví, že </a:t>
            </a:r>
            <a:r>
              <a:rPr lang="cs-CZ" sz="1100" b="0" dirty="0">
                <a:effectLst/>
                <a:latin typeface="Cambria" panose="02040503050406030204" pitchFamily="18" charset="0"/>
                <a:ea typeface="Cambria" panose="02040503050406030204" pitchFamily="18" charset="0"/>
                <a:cs typeface="Times New Roman" panose="02020603050405020304" pitchFamily="18" charset="0"/>
              </a:rPr>
              <a:t>období 12 měsíců, ve kterém měla být zaviněně zvlášť závažně porušena kázeň, </a:t>
            </a:r>
            <a:r>
              <a:rPr lang="cs-CZ" sz="1100" b="0" dirty="0">
                <a:effectLst/>
                <a:latin typeface="Cambria" panose="02040503050406030204" pitchFamily="18" charset="0"/>
                <a:ea typeface="Cambria" panose="02040503050406030204" pitchFamily="18" charset="0"/>
              </a:rPr>
              <a:t>se prodlužuje na 15 měsíců </a:t>
            </a:r>
          </a:p>
          <a:p>
            <a:pPr marL="1257300" lvl="2" indent="-342900" algn="just">
              <a:spcBef>
                <a:spcPts val="600"/>
              </a:spcBef>
              <a:buFont typeface="Calibri" panose="020F0502020204030204" pitchFamily="34" charset="0"/>
              <a:buChar char="-"/>
            </a:pPr>
            <a:r>
              <a:rPr lang="cs-CZ" sz="1100" b="0" dirty="0">
                <a:effectLst/>
                <a:latin typeface="Cambria" panose="02040503050406030204" pitchFamily="18" charset="0"/>
                <a:ea typeface="Cambria" panose="02040503050406030204" pitchFamily="18" charset="0"/>
              </a:rPr>
              <a:t>zaviněně závažně, v době nejdéle 12 měsíců před zahájením řízení o skončení služebního poměru (nebo před vydáním rozhodnutí o skončení služebního poměru, pokud je vydání rozhodnutí o skončení služebního poměru prvním úkonem v řízení) </a:t>
            </a:r>
            <a:r>
              <a:rPr lang="cs-CZ" sz="1100" b="0" dirty="0">
                <a:effectLst/>
                <a:latin typeface="Cambria" panose="02040503050406030204" pitchFamily="18" charset="0"/>
                <a:ea typeface="Cambria" panose="02040503050406030204" pitchFamily="18" charset="0"/>
                <a:sym typeface="Wingdings" panose="05000000000000000000" pitchFamily="2" charset="2"/>
              </a:rPr>
              <a:t> služební poměr skončí </a:t>
            </a:r>
            <a:r>
              <a:rPr lang="cs-CZ" sz="1100" b="0" dirty="0">
                <a:effectLst/>
                <a:latin typeface="Cambria" panose="02040503050406030204" pitchFamily="18" charset="0"/>
                <a:ea typeface="Cambria" panose="02040503050406030204" pitchFamily="18" charset="0"/>
                <a:cs typeface="Times New Roman" panose="02020603050405020304" pitchFamily="18" charset="0"/>
              </a:rPr>
              <a:t> </a:t>
            </a:r>
            <a:r>
              <a:rPr lang="cs-CZ" sz="1100" b="0" dirty="0">
                <a:effectLst/>
                <a:latin typeface="Cambria" panose="02040503050406030204" pitchFamily="18" charset="0"/>
                <a:ea typeface="Cambria" panose="02040503050406030204" pitchFamily="18" charset="0"/>
              </a:rPr>
              <a:t>uplynutím doby 2 kalendářních měsíců, která začíná běžet prvním dnem kalendářního měsíce následujícího po dni doručení rozhodnutí o skončení služebního poměru (</a:t>
            </a:r>
            <a:r>
              <a:rPr lang="cs-CZ" sz="1100" b="0" dirty="0">
                <a:effectLst/>
                <a:latin typeface="Cambria" panose="02040503050406030204" pitchFamily="18" charset="0"/>
                <a:ea typeface="Cambria" panose="02040503050406030204" pitchFamily="18" charset="0"/>
                <a:cs typeface="Times New Roman" panose="02020603050405020304" pitchFamily="18" charset="0"/>
              </a:rPr>
              <a:t>k poslednímu dni druhého kalendářního měsíce následujícího po dni doručení </a:t>
            </a:r>
            <a:r>
              <a:rPr lang="cs-CZ" sz="1100" b="0" dirty="0">
                <a:effectLst/>
                <a:latin typeface="Cambria" panose="02040503050406030204" pitchFamily="18" charset="0"/>
                <a:ea typeface="Cambria" panose="02040503050406030204" pitchFamily="18" charset="0"/>
              </a:rPr>
              <a:t>rozhodnutí o skončení služebního poměru)</a:t>
            </a:r>
          </a:p>
          <a:p>
            <a:pPr marL="1714500" lvl="3" indent="-342900" algn="just">
              <a:spcBef>
                <a:spcPts val="600"/>
              </a:spcBef>
              <a:buFont typeface="Calibri" panose="020F0502020204030204" pitchFamily="34" charset="0"/>
              <a:buChar char="-"/>
            </a:pPr>
            <a:r>
              <a:rPr lang="cs-CZ" sz="1100" b="0" kern="1200" dirty="0">
                <a:solidFill>
                  <a:schemeClr val="tx1"/>
                </a:solidFill>
                <a:effectLst/>
                <a:latin typeface="Cambria" panose="02040503050406030204" pitchFamily="18" charset="0"/>
                <a:ea typeface="Cambria" panose="02040503050406030204" pitchFamily="18" charset="0"/>
                <a:cs typeface="Calibri" panose="020F0502020204030204" pitchFamily="34" charset="0"/>
              </a:rPr>
              <a:t>POZN: souběžně prochází </a:t>
            </a:r>
            <a:r>
              <a:rPr lang="cs-CZ" sz="1100" b="0" kern="1200" dirty="0" err="1">
                <a:solidFill>
                  <a:schemeClr val="tx1"/>
                </a:solidFill>
                <a:effectLst/>
                <a:latin typeface="Cambria" panose="02040503050406030204" pitchFamily="18" charset="0"/>
                <a:ea typeface="Cambria" panose="02040503050406030204" pitchFamily="18" charset="0"/>
                <a:cs typeface="Calibri" panose="020F0502020204030204" pitchFamily="34" charset="0"/>
              </a:rPr>
              <a:t>flexinovela</a:t>
            </a:r>
            <a:r>
              <a:rPr lang="cs-CZ" sz="1100" b="0" kern="1200" dirty="0">
                <a:solidFill>
                  <a:schemeClr val="tx1"/>
                </a:solidFill>
                <a:effectLst/>
                <a:latin typeface="Cambria" panose="02040503050406030204" pitchFamily="18" charset="0"/>
                <a:ea typeface="Cambria" panose="02040503050406030204" pitchFamily="18" charset="0"/>
                <a:cs typeface="Calibri" panose="020F0502020204030204" pitchFamily="34" charset="0"/>
              </a:rPr>
              <a:t> </a:t>
            </a:r>
            <a:r>
              <a:rPr lang="cs-CZ" sz="1100" b="0" kern="1200" dirty="0" err="1">
                <a:solidFill>
                  <a:schemeClr val="tx1"/>
                </a:solidFill>
                <a:effectLst/>
                <a:latin typeface="Cambria" panose="02040503050406030204" pitchFamily="18" charset="0"/>
                <a:ea typeface="Cambria" panose="02040503050406030204" pitchFamily="18" charset="0"/>
                <a:cs typeface="Calibri" panose="020F0502020204030204" pitchFamily="34" charset="0"/>
              </a:rPr>
              <a:t>ZPr</a:t>
            </a:r>
            <a:r>
              <a:rPr lang="cs-CZ" sz="1100" b="0" kern="1200" dirty="0">
                <a:solidFill>
                  <a:schemeClr val="tx1"/>
                </a:solidFill>
                <a:effectLst/>
                <a:latin typeface="Cambria" panose="02040503050406030204" pitchFamily="18" charset="0"/>
                <a:ea typeface="Cambria" panose="02040503050406030204" pitchFamily="18" charset="0"/>
                <a:cs typeface="Calibri" panose="020F0502020204030204" pitchFamily="34" charset="0"/>
              </a:rPr>
              <a:t>, která upravuje i ZSS a která stanoví, že </a:t>
            </a:r>
            <a:r>
              <a:rPr lang="cs-CZ" sz="1100" b="0" dirty="0">
                <a:effectLst/>
                <a:latin typeface="Cambria" panose="02040503050406030204" pitchFamily="18" charset="0"/>
                <a:ea typeface="Cambria" panose="02040503050406030204" pitchFamily="18" charset="0"/>
                <a:cs typeface="Times New Roman" panose="02020603050405020304" pitchFamily="18" charset="0"/>
              </a:rPr>
              <a:t>období 12 měsíců, ve kterém měla být zaviněně závažně porušena kázeň, </a:t>
            </a:r>
            <a:r>
              <a:rPr lang="cs-CZ" sz="1100" b="0" dirty="0">
                <a:effectLst/>
                <a:latin typeface="Cambria" panose="02040503050406030204" pitchFamily="18" charset="0"/>
                <a:ea typeface="Cambria" panose="02040503050406030204" pitchFamily="18" charset="0"/>
              </a:rPr>
              <a:t>se prodlužuje na 15 měsíců</a:t>
            </a:r>
          </a:p>
          <a:p>
            <a:pPr marL="1714500" marR="0" lvl="3" indent="-342900" algn="just" defTabSz="914400" rtl="0" eaLnBrk="1" fontAlgn="auto" latinLnBrk="0" hangingPunct="1">
              <a:lnSpc>
                <a:spcPct val="100000"/>
              </a:lnSpc>
              <a:spcBef>
                <a:spcPts val="600"/>
              </a:spcBef>
              <a:spcAft>
                <a:spcPts val="0"/>
              </a:spcAft>
              <a:buClrTx/>
              <a:buSzTx/>
              <a:buFont typeface="Calibri" panose="020F0502020204030204" pitchFamily="34" charset="0"/>
              <a:buChar char="-"/>
              <a:tabLst/>
              <a:defRPr/>
            </a:pPr>
            <a:r>
              <a:rPr lang="cs-CZ" sz="1100" b="0" kern="1200" dirty="0">
                <a:solidFill>
                  <a:schemeClr val="tx1"/>
                </a:solidFill>
                <a:effectLst/>
                <a:latin typeface="Cambria" panose="02040503050406030204" pitchFamily="18" charset="0"/>
                <a:ea typeface="Cambria" panose="02040503050406030204" pitchFamily="18" charset="0"/>
                <a:cs typeface="Calibri" panose="020F0502020204030204" pitchFamily="34" charset="0"/>
              </a:rPr>
              <a:t>POZN: souběžně prochází </a:t>
            </a:r>
            <a:r>
              <a:rPr lang="cs-CZ" sz="1100" b="0" kern="1200" dirty="0" err="1">
                <a:solidFill>
                  <a:schemeClr val="tx1"/>
                </a:solidFill>
                <a:effectLst/>
                <a:latin typeface="Cambria" panose="02040503050406030204" pitchFamily="18" charset="0"/>
                <a:ea typeface="Cambria" panose="02040503050406030204" pitchFamily="18" charset="0"/>
                <a:cs typeface="Calibri" panose="020F0502020204030204" pitchFamily="34" charset="0"/>
              </a:rPr>
              <a:t>flexinovela</a:t>
            </a:r>
            <a:r>
              <a:rPr lang="cs-CZ" sz="1100" b="0" kern="1200" dirty="0">
                <a:solidFill>
                  <a:schemeClr val="tx1"/>
                </a:solidFill>
                <a:effectLst/>
                <a:latin typeface="Cambria" panose="02040503050406030204" pitchFamily="18" charset="0"/>
                <a:ea typeface="Cambria" panose="02040503050406030204" pitchFamily="18" charset="0"/>
                <a:cs typeface="Calibri" panose="020F0502020204030204" pitchFamily="34" charset="0"/>
              </a:rPr>
              <a:t> </a:t>
            </a:r>
            <a:r>
              <a:rPr lang="cs-CZ" sz="1100" b="0" kern="1200" dirty="0" err="1">
                <a:solidFill>
                  <a:schemeClr val="tx1"/>
                </a:solidFill>
                <a:effectLst/>
                <a:latin typeface="Cambria" panose="02040503050406030204" pitchFamily="18" charset="0"/>
                <a:ea typeface="Cambria" panose="02040503050406030204" pitchFamily="18" charset="0"/>
                <a:cs typeface="Calibri" panose="020F0502020204030204" pitchFamily="34" charset="0"/>
              </a:rPr>
              <a:t>ZPr</a:t>
            </a:r>
            <a:r>
              <a:rPr lang="cs-CZ" sz="1100" b="0" kern="1200" dirty="0">
                <a:solidFill>
                  <a:schemeClr val="tx1"/>
                </a:solidFill>
                <a:effectLst/>
                <a:latin typeface="Cambria" panose="02040503050406030204" pitchFamily="18" charset="0"/>
                <a:ea typeface="Cambria" panose="02040503050406030204" pitchFamily="18" charset="0"/>
                <a:cs typeface="Calibri" panose="020F0502020204030204" pitchFamily="34" charset="0"/>
              </a:rPr>
              <a:t>, která upravuje i ZSS a která stanoví, že </a:t>
            </a:r>
            <a:r>
              <a:rPr lang="cs-CZ" sz="1100" b="0" dirty="0">
                <a:effectLst/>
                <a:latin typeface="Cambria" panose="02040503050406030204" pitchFamily="18" charset="0"/>
                <a:ea typeface="Cambria" panose="02040503050406030204" pitchFamily="18" charset="0"/>
                <a:sym typeface="Wingdings" panose="05000000000000000000" pitchFamily="2" charset="2"/>
              </a:rPr>
              <a:t>služební poměr skončí </a:t>
            </a:r>
            <a:r>
              <a:rPr lang="cs-CZ" sz="1100" b="0" dirty="0">
                <a:effectLst/>
                <a:latin typeface="Cambria" panose="02040503050406030204" pitchFamily="18" charset="0"/>
                <a:ea typeface="Cambria" panose="02040503050406030204" pitchFamily="18" charset="0"/>
                <a:cs typeface="Times New Roman" panose="02020603050405020304" pitchFamily="18" charset="0"/>
              </a:rPr>
              <a:t> </a:t>
            </a:r>
            <a:r>
              <a:rPr lang="cs-CZ" sz="1100" b="0" dirty="0">
                <a:effectLst/>
                <a:latin typeface="Cambria" panose="02040503050406030204" pitchFamily="18" charset="0"/>
                <a:ea typeface="Cambria" panose="02040503050406030204" pitchFamily="18" charset="0"/>
              </a:rPr>
              <a:t>uplynutím doby 1 měsíce, která začíná běžet dnem doručení rozhodnutí o skončení služebního poměru </a:t>
            </a:r>
            <a:r>
              <a:rPr lang="cs-CZ" sz="1100" b="0" dirty="0">
                <a:effectLst/>
                <a:latin typeface="Cambria" panose="02040503050406030204" pitchFamily="18" charset="0"/>
                <a:ea typeface="Cambria" panose="02040503050406030204" pitchFamily="18" charset="0"/>
                <a:cs typeface="Times New Roman" panose="02020603050405020304" pitchFamily="18" charset="0"/>
              </a:rPr>
              <a:t>(počítáno dle pravidel OZ)</a:t>
            </a:r>
            <a:endParaRPr lang="cs-CZ" sz="1100" b="0" dirty="0">
              <a:effectLst/>
              <a:latin typeface="Cambria" panose="02040503050406030204" pitchFamily="18" charset="0"/>
              <a:ea typeface="Cambria" panose="02040503050406030204" pitchFamily="18" charset="0"/>
            </a:endParaRPr>
          </a:p>
          <a:p>
            <a:pPr marL="1257300" lvl="2" indent="-342900" algn="just">
              <a:spcBef>
                <a:spcPts val="600"/>
              </a:spcBef>
              <a:buFont typeface="Calibri" panose="020F0502020204030204" pitchFamily="34" charset="0"/>
              <a:buChar char="-"/>
            </a:pPr>
            <a:r>
              <a:rPr lang="cs-CZ" sz="1100" b="0" dirty="0">
                <a:effectLst/>
                <a:latin typeface="Cambria" panose="02040503050406030204" pitchFamily="18" charset="0"/>
                <a:ea typeface="Cambria" panose="02040503050406030204" pitchFamily="18" charset="0"/>
              </a:rPr>
              <a:t>třetí písemné napomenutí, v období 18 měsíců před zahájením řízení o skončení služebního poměru uloženo (nebo před vydáním rozhodnutí o skončení služebního poměru, pokud je vydání rozhodnutí o skončení služebního poměru prvním úkonem v řízení) </a:t>
            </a:r>
            <a:r>
              <a:rPr lang="cs-CZ" sz="1100" b="0" dirty="0">
                <a:effectLst/>
                <a:latin typeface="Cambria" panose="02040503050406030204" pitchFamily="18" charset="0"/>
                <a:ea typeface="Cambria" panose="02040503050406030204" pitchFamily="18" charset="0"/>
                <a:sym typeface="Wingdings" panose="05000000000000000000" pitchFamily="2" charset="2"/>
              </a:rPr>
              <a:t> služební poměr skončí </a:t>
            </a:r>
            <a:r>
              <a:rPr lang="cs-CZ" sz="1100" b="0" dirty="0">
                <a:effectLst/>
                <a:latin typeface="Cambria" panose="02040503050406030204" pitchFamily="18" charset="0"/>
                <a:ea typeface="Cambria" panose="02040503050406030204" pitchFamily="18" charset="0"/>
                <a:cs typeface="Times New Roman" panose="02020603050405020304" pitchFamily="18" charset="0"/>
              </a:rPr>
              <a:t> </a:t>
            </a:r>
            <a:r>
              <a:rPr lang="cs-CZ" sz="1100" b="0" dirty="0">
                <a:effectLst/>
                <a:latin typeface="Cambria" panose="02040503050406030204" pitchFamily="18" charset="0"/>
                <a:ea typeface="Cambria" panose="02040503050406030204" pitchFamily="18" charset="0"/>
              </a:rPr>
              <a:t>uplynutím doby 2 kalendářních měsíců, která začíná běžet prvním dnem kalendářního měsíce následujícího po dni doručení rozhodnutí o skončení služebního poměru (</a:t>
            </a:r>
            <a:r>
              <a:rPr lang="cs-CZ" sz="1100" b="0" dirty="0">
                <a:effectLst/>
                <a:latin typeface="Cambria" panose="02040503050406030204" pitchFamily="18" charset="0"/>
                <a:ea typeface="Cambria" panose="02040503050406030204" pitchFamily="18" charset="0"/>
                <a:cs typeface="Times New Roman" panose="02020603050405020304" pitchFamily="18" charset="0"/>
              </a:rPr>
              <a:t>k poslednímu dni druhého kalendářního měsíce následujícího po dni doručení </a:t>
            </a:r>
            <a:r>
              <a:rPr lang="cs-CZ" sz="1100" b="0" dirty="0">
                <a:effectLst/>
                <a:latin typeface="Cambria" panose="02040503050406030204" pitchFamily="18" charset="0"/>
                <a:ea typeface="Cambria" panose="02040503050406030204" pitchFamily="18" charset="0"/>
              </a:rPr>
              <a:t>rozhodnutí o skončení služebního poměru)</a:t>
            </a:r>
          </a:p>
          <a:p>
            <a:pPr marL="1714500" marR="0" lvl="3" indent="-342900" algn="just" defTabSz="914400" rtl="0" eaLnBrk="1" fontAlgn="auto" latinLnBrk="0" hangingPunct="1">
              <a:lnSpc>
                <a:spcPct val="100000"/>
              </a:lnSpc>
              <a:spcBef>
                <a:spcPts val="600"/>
              </a:spcBef>
              <a:spcAft>
                <a:spcPts val="0"/>
              </a:spcAft>
              <a:buClrTx/>
              <a:buSzTx/>
              <a:buFont typeface="Calibri" panose="020F0502020204030204" pitchFamily="34" charset="0"/>
              <a:buChar char="-"/>
              <a:tabLst/>
              <a:defRPr/>
            </a:pPr>
            <a:r>
              <a:rPr lang="cs-CZ" sz="1100" b="0" kern="1200" dirty="0">
                <a:solidFill>
                  <a:schemeClr val="tx1"/>
                </a:solidFill>
                <a:effectLst/>
                <a:latin typeface="Cambria" panose="02040503050406030204" pitchFamily="18" charset="0"/>
                <a:ea typeface="Cambria" panose="02040503050406030204" pitchFamily="18" charset="0"/>
                <a:cs typeface="Calibri" panose="020F0502020204030204" pitchFamily="34" charset="0"/>
              </a:rPr>
              <a:t>POZN: souběžně prochází </a:t>
            </a:r>
            <a:r>
              <a:rPr lang="cs-CZ" sz="1100" b="0" kern="1200" dirty="0" err="1">
                <a:solidFill>
                  <a:schemeClr val="tx1"/>
                </a:solidFill>
                <a:effectLst/>
                <a:latin typeface="Cambria" panose="02040503050406030204" pitchFamily="18" charset="0"/>
                <a:ea typeface="Cambria" panose="02040503050406030204" pitchFamily="18" charset="0"/>
                <a:cs typeface="Calibri" panose="020F0502020204030204" pitchFamily="34" charset="0"/>
              </a:rPr>
              <a:t>flexinovela</a:t>
            </a:r>
            <a:r>
              <a:rPr lang="cs-CZ" sz="1100" b="0" kern="1200" dirty="0">
                <a:solidFill>
                  <a:schemeClr val="tx1"/>
                </a:solidFill>
                <a:effectLst/>
                <a:latin typeface="Cambria" panose="02040503050406030204" pitchFamily="18" charset="0"/>
                <a:ea typeface="Cambria" panose="02040503050406030204" pitchFamily="18" charset="0"/>
                <a:cs typeface="Calibri" panose="020F0502020204030204" pitchFamily="34" charset="0"/>
              </a:rPr>
              <a:t> </a:t>
            </a:r>
            <a:r>
              <a:rPr lang="cs-CZ" sz="1100" b="0" kern="1200" dirty="0" err="1">
                <a:solidFill>
                  <a:schemeClr val="tx1"/>
                </a:solidFill>
                <a:effectLst/>
                <a:latin typeface="Cambria" panose="02040503050406030204" pitchFamily="18" charset="0"/>
                <a:ea typeface="Cambria" panose="02040503050406030204" pitchFamily="18" charset="0"/>
                <a:cs typeface="Calibri" panose="020F0502020204030204" pitchFamily="34" charset="0"/>
              </a:rPr>
              <a:t>ZPr</a:t>
            </a:r>
            <a:r>
              <a:rPr lang="cs-CZ" sz="1100" b="0" kern="1200" dirty="0">
                <a:solidFill>
                  <a:schemeClr val="tx1"/>
                </a:solidFill>
                <a:effectLst/>
                <a:latin typeface="Cambria" panose="02040503050406030204" pitchFamily="18" charset="0"/>
                <a:ea typeface="Cambria" panose="02040503050406030204" pitchFamily="18" charset="0"/>
                <a:cs typeface="Calibri" panose="020F0502020204030204" pitchFamily="34" charset="0"/>
              </a:rPr>
              <a:t>, která upravuje i ZSS a která stanoví, že </a:t>
            </a:r>
            <a:r>
              <a:rPr lang="cs-CZ" sz="1100" b="0" dirty="0">
                <a:effectLst/>
                <a:latin typeface="Cambria" panose="02040503050406030204" pitchFamily="18" charset="0"/>
                <a:ea typeface="Cambria" panose="02040503050406030204" pitchFamily="18" charset="0"/>
                <a:sym typeface="Wingdings" panose="05000000000000000000" pitchFamily="2" charset="2"/>
              </a:rPr>
              <a:t>služební poměr skončí </a:t>
            </a:r>
            <a:r>
              <a:rPr lang="cs-CZ" sz="1100" b="0" dirty="0">
                <a:effectLst/>
                <a:latin typeface="Cambria" panose="02040503050406030204" pitchFamily="18" charset="0"/>
                <a:ea typeface="Cambria" panose="02040503050406030204" pitchFamily="18" charset="0"/>
                <a:cs typeface="Times New Roman" panose="02020603050405020304" pitchFamily="18" charset="0"/>
              </a:rPr>
              <a:t> </a:t>
            </a:r>
            <a:r>
              <a:rPr lang="cs-CZ" sz="1100" b="0" dirty="0">
                <a:effectLst/>
                <a:latin typeface="Cambria" panose="02040503050406030204" pitchFamily="18" charset="0"/>
                <a:ea typeface="Cambria" panose="02040503050406030204" pitchFamily="18" charset="0"/>
              </a:rPr>
              <a:t>uplynutím doby 1 měsíce, která začíná běžet dnem doručení rozhodnutí o skončení služebního poměru </a:t>
            </a:r>
            <a:r>
              <a:rPr lang="cs-CZ" sz="1100" b="0" dirty="0">
                <a:effectLst/>
                <a:latin typeface="Cambria" panose="02040503050406030204" pitchFamily="18" charset="0"/>
                <a:ea typeface="Cambria" panose="02040503050406030204" pitchFamily="18" charset="0"/>
                <a:cs typeface="Times New Roman" panose="02020603050405020304" pitchFamily="18" charset="0"/>
              </a:rPr>
              <a:t>(počítáno dle pravidel OZ)</a:t>
            </a:r>
            <a:endParaRPr lang="cs-CZ" sz="1100" b="0" dirty="0">
              <a:effectLst/>
              <a:latin typeface="Cambria" panose="02040503050406030204" pitchFamily="18" charset="0"/>
              <a:ea typeface="Cambria" panose="02040503050406030204" pitchFamily="18" charset="0"/>
            </a:endParaRPr>
          </a:p>
          <a:p>
            <a:pPr marL="285750" lvl="0" indent="-285750" algn="just">
              <a:spcAft>
                <a:spcPts val="600"/>
              </a:spcAft>
              <a:buFontTx/>
              <a:buChar char="-"/>
            </a:pPr>
            <a:endParaRPr lang="cs-CZ" sz="1100" b="0" dirty="0">
              <a:solidFill>
                <a:srgbClr val="000000"/>
              </a:solidFill>
              <a:effectLst/>
              <a:latin typeface="Cambria" panose="02040503050406030204" pitchFamily="18" charset="0"/>
              <a:ea typeface="Cambria" panose="02040503050406030204" pitchFamily="18" charset="0"/>
              <a:cs typeface="Calibri" panose="020F0502020204030204" pitchFamily="34" charset="0"/>
            </a:endParaRPr>
          </a:p>
          <a:p>
            <a:pPr marL="285750" lvl="0" indent="-285750" algn="just">
              <a:spcAft>
                <a:spcPts val="600"/>
              </a:spcAft>
              <a:buFontTx/>
              <a:buChar char="-"/>
            </a:pPr>
            <a:r>
              <a:rPr lang="cs-CZ" sz="1100" b="0" dirty="0">
                <a:solidFill>
                  <a:srgbClr val="000000"/>
                </a:solidFill>
                <a:effectLst/>
                <a:latin typeface="Cambria" panose="02040503050406030204" pitchFamily="18" charset="0"/>
                <a:ea typeface="Cambria" panose="02040503050406030204" pitchFamily="18" charset="0"/>
                <a:cs typeface="Calibri" panose="020F0502020204030204" pitchFamily="34" charset="0"/>
              </a:rPr>
              <a:t>proti výtce i napomenutí není přípustné odvolání jako řádný opravný prostředek, ale lze je napadnout stížností ze strany státního zaměstnance</a:t>
            </a:r>
          </a:p>
          <a:p>
            <a:pPr marL="742950" lvl="1" indent="-285750" algn="just">
              <a:spcAft>
                <a:spcPts val="600"/>
              </a:spcAft>
              <a:buFontTx/>
              <a:buChar char="-"/>
            </a:pPr>
            <a:r>
              <a:rPr lang="cs-CZ" sz="1100" b="0" dirty="0">
                <a:solidFill>
                  <a:srgbClr val="000000"/>
                </a:solidFill>
                <a:effectLst/>
                <a:latin typeface="Cambria" panose="02040503050406030204" pitchFamily="18" charset="0"/>
                <a:ea typeface="Cambria" panose="02040503050406030204" pitchFamily="18" charset="0"/>
                <a:cs typeface="Calibri" panose="020F0502020204030204" pitchFamily="34" charset="0"/>
              </a:rPr>
              <a:t>zde je však třeba zároveň upozornit na to, že výtka je již dnes napadnutelná správní žalobou (to by nezbytně platilo i o napomenutí)</a:t>
            </a:r>
          </a:p>
          <a:p>
            <a:pPr marL="285750" marR="0" lvl="0" indent="-285750" algn="just" defTabSz="914400" rtl="0" eaLnBrk="1" fontAlgn="auto" latinLnBrk="0" hangingPunct="1">
              <a:lnSpc>
                <a:spcPct val="100000"/>
              </a:lnSpc>
              <a:spcBef>
                <a:spcPts val="0"/>
              </a:spcBef>
              <a:spcAft>
                <a:spcPts val="600"/>
              </a:spcAft>
              <a:buClrTx/>
              <a:buSzTx/>
              <a:buFontTx/>
              <a:buChar char="-"/>
              <a:tabLst/>
              <a:defRPr/>
            </a:pPr>
            <a:endParaRPr lang="cs-CZ" sz="1100" b="0" kern="100" dirty="0">
              <a:solidFill>
                <a:srgbClr val="000000"/>
              </a:solidFill>
              <a:effectLst/>
              <a:latin typeface="Cambria" panose="02040503050406030204" pitchFamily="18" charset="0"/>
              <a:ea typeface="Cambria" panose="02040503050406030204" pitchFamily="18" charset="0"/>
              <a:cs typeface="Calibri" panose="020F0502020204030204" pitchFamily="34" charset="0"/>
            </a:endParaRPr>
          </a:p>
          <a:p>
            <a:pPr marL="285750" marR="0" lvl="0" indent="-285750" algn="just" defTabSz="914400" rtl="0" eaLnBrk="1" fontAlgn="auto" latinLnBrk="0" hangingPunct="1">
              <a:lnSpc>
                <a:spcPct val="100000"/>
              </a:lnSpc>
              <a:spcBef>
                <a:spcPts val="0"/>
              </a:spcBef>
              <a:spcAft>
                <a:spcPts val="600"/>
              </a:spcAft>
              <a:buClrTx/>
              <a:buSzTx/>
              <a:buFontTx/>
              <a:buChar char="-"/>
              <a:tabLst/>
              <a:defRPr/>
            </a:pPr>
            <a:r>
              <a:rPr lang="cs-CZ" sz="1100" b="0" kern="100" dirty="0">
                <a:solidFill>
                  <a:srgbClr val="000000"/>
                </a:solidFill>
                <a:effectLst/>
                <a:latin typeface="Cambria" panose="02040503050406030204" pitchFamily="18" charset="0"/>
                <a:ea typeface="Cambria" panose="02040503050406030204" pitchFamily="18" charset="0"/>
                <a:cs typeface="Calibri" panose="020F0502020204030204" pitchFamily="34" charset="0"/>
              </a:rPr>
              <a:t>dále je zachována možnost podat odvolání proti rozhodnutí o odvolání ze služebního místa představeného a proti rozhodnutí o skončení služebního poměru, avšak podání odvolání nemá odkladný účinek</a:t>
            </a:r>
          </a:p>
          <a:p>
            <a:pPr marL="742950" marR="0" lvl="1" indent="-285750" algn="just" defTabSz="914400" rtl="0" eaLnBrk="1" fontAlgn="auto" latinLnBrk="0" hangingPunct="1">
              <a:lnSpc>
                <a:spcPct val="100000"/>
              </a:lnSpc>
              <a:spcBef>
                <a:spcPts val="0"/>
              </a:spcBef>
              <a:spcAft>
                <a:spcPts val="600"/>
              </a:spcAft>
              <a:buClrTx/>
              <a:buSzTx/>
              <a:buFontTx/>
              <a:buChar char="-"/>
              <a:tabLst/>
              <a:defRPr/>
            </a:pPr>
            <a:r>
              <a:rPr lang="cs-CZ" sz="1100" b="0" kern="100" dirty="0">
                <a:solidFill>
                  <a:srgbClr val="000000"/>
                </a:solidFill>
                <a:effectLst/>
                <a:latin typeface="Cambria" panose="02040503050406030204" pitchFamily="18" charset="0"/>
                <a:ea typeface="Cambria" panose="02040503050406030204" pitchFamily="18" charset="0"/>
                <a:cs typeface="Calibri" panose="020F0502020204030204" pitchFamily="34" charset="0"/>
              </a:rPr>
              <a:t>vydání rozhodnutí může být prvním úkonem v řízení</a:t>
            </a:r>
            <a:endParaRPr lang="cs-CZ" sz="1100" b="0" kern="100" dirty="0">
              <a:effectLst/>
              <a:latin typeface="Cambria" panose="02040503050406030204" pitchFamily="18" charset="0"/>
              <a:ea typeface="Cambria" panose="02040503050406030204" pitchFamily="18" charset="0"/>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600"/>
              </a:spcAft>
              <a:buClrTx/>
              <a:buSzTx/>
              <a:buFontTx/>
              <a:buChar char="-"/>
              <a:tabLst/>
              <a:defRPr/>
            </a:pPr>
            <a:endParaRPr lang="cs-CZ" sz="1100" b="0" kern="100" dirty="0">
              <a:solidFill>
                <a:srgbClr val="000000"/>
              </a:solidFill>
              <a:effectLst/>
              <a:latin typeface="Cambria" panose="02040503050406030204" pitchFamily="18" charset="0"/>
              <a:ea typeface="Cambria" panose="02040503050406030204" pitchFamily="18" charset="0"/>
              <a:cs typeface="Calibri" panose="020F0502020204030204" pitchFamily="34" charset="0"/>
            </a:endParaRPr>
          </a:p>
          <a:p>
            <a:pPr marL="285750" lvl="0" indent="-285750" algn="just">
              <a:spcAft>
                <a:spcPts val="600"/>
              </a:spcAft>
              <a:buFontTx/>
              <a:buChar char="-"/>
            </a:pPr>
            <a:r>
              <a:rPr lang="cs-CZ" sz="1100" dirty="0">
                <a:latin typeface="Cambria" panose="02040503050406030204" pitchFamily="18" charset="0"/>
                <a:ea typeface="Cambria" panose="02040503050406030204" pitchFamily="18" charset="0"/>
              </a:rPr>
              <a:t>pověření st. ZMC - </a:t>
            </a:r>
            <a:r>
              <a:rPr lang="cs-CZ" sz="1100" b="0" dirty="0">
                <a:solidFill>
                  <a:srgbClr val="000000"/>
                </a:solidFill>
                <a:effectLst/>
                <a:latin typeface="Cambria" panose="02040503050406030204" pitchFamily="18" charset="0"/>
                <a:ea typeface="Cambria" panose="02040503050406030204" pitchFamily="18" charset="0"/>
                <a:cs typeface="Calibri" panose="020F0502020204030204" pitchFamily="34" charset="0"/>
              </a:rPr>
              <a:t>úkony ke zjištění stavu věci, návrhy napomenutí a rozhodnutí </a:t>
            </a:r>
            <a:r>
              <a:rPr lang="cs-CZ" sz="1100" dirty="0">
                <a:latin typeface="Cambria" panose="02040503050406030204" pitchFamily="18" charset="0"/>
                <a:ea typeface="Cambria" panose="02040503050406030204" pitchFamily="18" charset="0"/>
              </a:rPr>
              <a:t>o odvolání představeného a o skončení služebního poměru st. ZMC</a:t>
            </a:r>
            <a:endParaRPr lang="cs-CZ" sz="1100" b="0" dirty="0">
              <a:solidFill>
                <a:srgbClr val="000000"/>
              </a:solidFill>
              <a:effectLst/>
              <a:latin typeface="Cambria" panose="02040503050406030204" pitchFamily="18" charset="0"/>
              <a:ea typeface="Cambria" panose="02040503050406030204" pitchFamily="18" charset="0"/>
              <a:cs typeface="Calibri" panose="020F0502020204030204" pitchFamily="34" charset="0"/>
            </a:endParaRPr>
          </a:p>
          <a:p>
            <a:pPr marL="285750" lvl="0" indent="-285750" algn="just">
              <a:spcAft>
                <a:spcPts val="600"/>
              </a:spcAft>
              <a:buFontTx/>
              <a:buChar char="-"/>
            </a:pPr>
            <a:endParaRPr lang="cs-CZ" sz="1100" b="0" kern="1200" dirty="0">
              <a:solidFill>
                <a:srgbClr val="000000"/>
              </a:solidFill>
              <a:effectLst/>
              <a:latin typeface="Cambria" panose="02040503050406030204" pitchFamily="18" charset="0"/>
              <a:ea typeface="Cambria" panose="02040503050406030204" pitchFamily="18" charset="0"/>
              <a:cs typeface="Calibri" panose="020F0502020204030204" pitchFamily="34" charset="0"/>
            </a:endParaRPr>
          </a:p>
          <a:p>
            <a:pPr marL="285750" lvl="0" indent="-285750" algn="just">
              <a:spcAft>
                <a:spcPts val="600"/>
              </a:spcAft>
              <a:buFontTx/>
              <a:buChar char="-"/>
            </a:pPr>
            <a:r>
              <a:rPr lang="cs-CZ" sz="1100" b="0" kern="1200" dirty="0">
                <a:solidFill>
                  <a:srgbClr val="000000"/>
                </a:solidFill>
                <a:effectLst/>
                <a:latin typeface="Cambria" panose="02040503050406030204" pitchFamily="18" charset="0"/>
                <a:ea typeface="Cambria" panose="02040503050406030204" pitchFamily="18" charset="0"/>
                <a:cs typeface="Calibri" panose="020F0502020204030204" pitchFamily="34" charset="0"/>
              </a:rPr>
              <a:t>služební komise</a:t>
            </a:r>
          </a:p>
          <a:p>
            <a:pPr marL="742950" marR="0" lvl="1" indent="-285750" algn="just" defTabSz="914400" rtl="0" eaLnBrk="1" fontAlgn="auto" latinLnBrk="0" hangingPunct="1">
              <a:lnSpc>
                <a:spcPct val="100000"/>
              </a:lnSpc>
              <a:spcBef>
                <a:spcPts val="0"/>
              </a:spcBef>
              <a:spcAft>
                <a:spcPts val="600"/>
              </a:spcAft>
              <a:buClrTx/>
              <a:buSzTx/>
              <a:buFontTx/>
              <a:buChar char="-"/>
              <a:tabLst/>
              <a:defRPr/>
            </a:pPr>
            <a:r>
              <a:rPr lang="cs-CZ" sz="1100" b="0" kern="1200" dirty="0">
                <a:solidFill>
                  <a:srgbClr val="000000"/>
                </a:solidFill>
                <a:effectLst/>
                <a:latin typeface="Cambria" panose="02040503050406030204" pitchFamily="18" charset="0"/>
                <a:ea typeface="Cambria" panose="02040503050406030204" pitchFamily="18" charset="0"/>
                <a:cs typeface="Calibri" panose="020F0502020204030204" pitchFamily="34" charset="0"/>
              </a:rPr>
              <a:t>zvláštní orgán rozhodující ve věcech porušení služební kázně a o námitkách proti služebnímu hodnocení u skupiny vysokých státních úředníků </a:t>
            </a:r>
          </a:p>
          <a:p>
            <a:pPr marL="1200150" lvl="2" indent="-285750" algn="just">
              <a:spcAft>
                <a:spcPts val="600"/>
              </a:spcAft>
              <a:buFontTx/>
              <a:buChar char="-"/>
            </a:pPr>
            <a:r>
              <a:rPr lang="cs-CZ" sz="1100" b="0" dirty="0">
                <a:effectLst/>
                <a:latin typeface="Cambria" panose="02040503050406030204" pitchFamily="18" charset="0"/>
                <a:ea typeface="Cambria" panose="02040503050406030204" pitchFamily="18" charset="0"/>
              </a:rPr>
              <a:t>odvolání ze služebního místa představeného podle § 60 odst. 1 písm. c) (porušení povinností ze služebního poměru) a § 60 odst. 2 (porušení „etických pravidel“) nebo o skončení služebního poměru podle § 72 odst. 1 písm. b) nebo c) (porušení povinností ze služebního poměru), jde-li o vedoucího služebního úřadu, nejvyššího státního tajemníka, státního tajemníka, vrchního ředitele sekce nebo personálního ředitele sekce pro státní službu</a:t>
            </a:r>
          </a:p>
          <a:p>
            <a:pPr marL="742950" lvl="1" indent="-285750" algn="just">
              <a:spcAft>
                <a:spcPts val="600"/>
              </a:spcAft>
              <a:buFontTx/>
              <a:buChar char="-"/>
            </a:pPr>
            <a:r>
              <a:rPr lang="cs-CZ" sz="1100" b="0" dirty="0">
                <a:effectLst/>
                <a:latin typeface="Cambria" panose="02040503050406030204" pitchFamily="18" charset="0"/>
                <a:ea typeface="Cambria" panose="02040503050406030204" pitchFamily="18" charset="0"/>
              </a:rPr>
              <a:t>5 členů (2 vláda, 2 NKÚ a 1 VOP) na 7 let, max 2x po sobě</a:t>
            </a:r>
          </a:p>
          <a:p>
            <a:pPr marL="1200150" lvl="2" indent="-285750" algn="just">
              <a:spcAft>
                <a:spcPts val="600"/>
              </a:spcAft>
              <a:buFontTx/>
              <a:buChar char="-"/>
            </a:pPr>
            <a:r>
              <a:rPr lang="cs-CZ" sz="1100" b="0" dirty="0">
                <a:effectLst/>
                <a:latin typeface="Cambria" panose="02040503050406030204" pitchFamily="18" charset="0"/>
                <a:ea typeface="Cambria" panose="02040503050406030204" pitchFamily="18" charset="0"/>
              </a:rPr>
              <a:t>VŠ</a:t>
            </a:r>
          </a:p>
          <a:p>
            <a:pPr marL="1200150" lvl="2" indent="-285750" algn="just">
              <a:spcAft>
                <a:spcPts val="600"/>
              </a:spcAft>
              <a:buFontTx/>
              <a:buChar char="-"/>
            </a:pPr>
            <a:r>
              <a:rPr lang="cs-CZ" sz="1100" b="0" dirty="0">
                <a:effectLst/>
                <a:latin typeface="Cambria" panose="02040503050406030204" pitchFamily="18" charset="0"/>
                <a:ea typeface="Cambria" panose="02040503050406030204" pitchFamily="18" charset="0"/>
              </a:rPr>
              <a:t>předpoklady pro přijetí do služebního poměru</a:t>
            </a:r>
          </a:p>
          <a:p>
            <a:pPr marL="1200150" lvl="2" indent="-285750" algn="just">
              <a:spcAft>
                <a:spcPts val="600"/>
              </a:spcAft>
              <a:buFontTx/>
              <a:buChar char="-"/>
            </a:pPr>
            <a:r>
              <a:rPr lang="cs-CZ" sz="1100" b="0" dirty="0">
                <a:effectLst/>
                <a:latin typeface="Cambria" panose="02040503050406030204" pitchFamily="18" charset="0"/>
                <a:ea typeface="Cambria" panose="02040503050406030204" pitchFamily="18" charset="0"/>
              </a:rPr>
              <a:t>ne </a:t>
            </a:r>
            <a:r>
              <a:rPr lang="cs-CZ" sz="1100" b="0" dirty="0" err="1">
                <a:effectLst/>
                <a:latin typeface="Cambria" panose="02040503050406030204" pitchFamily="18" charset="0"/>
                <a:ea typeface="Cambria" panose="02040503050406030204" pitchFamily="18" charset="0"/>
              </a:rPr>
              <a:t>fce</a:t>
            </a:r>
            <a:r>
              <a:rPr lang="cs-CZ" sz="1100" b="0" dirty="0">
                <a:effectLst/>
                <a:latin typeface="Cambria" panose="02040503050406030204" pitchFamily="18" charset="0"/>
                <a:ea typeface="Cambria" panose="02040503050406030204" pitchFamily="18" charset="0"/>
              </a:rPr>
              <a:t> v pol. straně/hnutí</a:t>
            </a:r>
            <a:endParaRPr lang="cs-CZ" sz="1100" b="0" kern="100" dirty="0">
              <a:effectLst/>
              <a:latin typeface="Cambria" panose="02040503050406030204" pitchFamily="18" charset="0"/>
              <a:ea typeface="Cambria" panose="02040503050406030204" pitchFamily="18" charset="0"/>
              <a:cs typeface="Times New Roman" panose="02020603050405020304" pitchFamily="18" charset="0"/>
            </a:endParaRPr>
          </a:p>
          <a:p>
            <a:pPr marL="171450" indent="-171450" algn="just">
              <a:buFontTx/>
              <a:buChar char="-"/>
            </a:pPr>
            <a:endParaRPr lang="cs-CZ" sz="1100" b="0" kern="1200" dirty="0">
              <a:solidFill>
                <a:schemeClr val="tx1"/>
              </a:solidFill>
              <a:effectLst/>
              <a:latin typeface="Cambria" panose="02040503050406030204" pitchFamily="18" charset="0"/>
              <a:ea typeface="Cambria" panose="02040503050406030204" pitchFamily="18" charset="0"/>
              <a:cs typeface="Times New Roman" panose="02020603050405020304" pitchFamily="18" charset="0"/>
            </a:endParaRPr>
          </a:p>
          <a:p>
            <a:pPr marL="171450" indent="-171450" algn="just">
              <a:buFontTx/>
              <a:buChar char="-"/>
            </a:pPr>
            <a:r>
              <a:rPr lang="cs-CZ" sz="1100" b="0" kern="1200" dirty="0">
                <a:solidFill>
                  <a:schemeClr val="tx1"/>
                </a:solidFill>
                <a:effectLst/>
                <a:latin typeface="Cambria" panose="02040503050406030204" pitchFamily="18" charset="0"/>
                <a:ea typeface="Cambria" panose="02040503050406030204" pitchFamily="18" charset="0"/>
                <a:cs typeface="Times New Roman" panose="02020603050405020304" pitchFamily="18" charset="0"/>
              </a:rPr>
              <a:t>námitky proti SH</a:t>
            </a:r>
          </a:p>
          <a:p>
            <a:pPr marL="628650" lvl="1" indent="-171450" algn="just">
              <a:buFontTx/>
              <a:buChar char="-"/>
            </a:pPr>
            <a:r>
              <a:rPr lang="cs-CZ" sz="1100" b="0" kern="1200" dirty="0">
                <a:solidFill>
                  <a:schemeClr val="tx1"/>
                </a:solidFill>
                <a:effectLst/>
                <a:latin typeface="Cambria" panose="02040503050406030204" pitchFamily="18" charset="0"/>
                <a:ea typeface="Cambria" panose="02040503050406030204" pitchFamily="18" charset="0"/>
                <a:cs typeface="Times New Roman" panose="02020603050405020304" pitchFamily="18" charset="0"/>
              </a:rPr>
              <a:t>Vedoucí SÚ, </a:t>
            </a:r>
            <a:r>
              <a:rPr lang="cs-CZ" sz="1100" b="0" kern="1200" dirty="0" err="1">
                <a:solidFill>
                  <a:schemeClr val="tx1"/>
                </a:solidFill>
                <a:effectLst/>
                <a:latin typeface="Cambria" panose="02040503050406030204" pitchFamily="18" charset="0"/>
                <a:ea typeface="Cambria" panose="02040503050406030204" pitchFamily="18" charset="0"/>
                <a:cs typeface="Times New Roman" panose="02020603050405020304" pitchFamily="18" charset="0"/>
              </a:rPr>
              <a:t>kt</a:t>
            </a:r>
            <a:r>
              <a:rPr lang="cs-CZ" sz="1100" b="0" kern="1200" dirty="0">
                <a:solidFill>
                  <a:schemeClr val="tx1"/>
                </a:solidFill>
                <a:effectLst/>
                <a:latin typeface="Cambria" panose="02040503050406030204" pitchFamily="18" charset="0"/>
                <a:ea typeface="Cambria" panose="02040503050406030204" pitchFamily="18" charset="0"/>
                <a:cs typeface="Times New Roman" panose="02020603050405020304" pitchFamily="18" charset="0"/>
              </a:rPr>
              <a:t>. nemá nadřízený</a:t>
            </a:r>
          </a:p>
          <a:p>
            <a:pPr marL="628650" lvl="1" indent="-171450" algn="just">
              <a:buFontTx/>
              <a:buChar char="-"/>
            </a:pPr>
            <a:r>
              <a:rPr lang="cs-CZ" sz="1100" b="0" kern="1200" dirty="0">
                <a:solidFill>
                  <a:schemeClr val="tx1"/>
                </a:solidFill>
                <a:effectLst/>
                <a:latin typeface="Cambria" panose="02040503050406030204" pitchFamily="18" charset="0"/>
                <a:ea typeface="Cambria" panose="02040503050406030204" pitchFamily="18" charset="0"/>
                <a:cs typeface="Times New Roman" panose="02020603050405020304" pitchFamily="18" charset="0"/>
              </a:rPr>
              <a:t>Vedoucí podřízeného SÚ</a:t>
            </a:r>
          </a:p>
          <a:p>
            <a:pPr marL="628650" lvl="1" indent="-171450" algn="just">
              <a:buFontTx/>
              <a:buChar char="-"/>
            </a:pPr>
            <a:r>
              <a:rPr lang="cs-CZ" sz="1100" b="0" kern="1200" dirty="0">
                <a:solidFill>
                  <a:schemeClr val="tx1"/>
                </a:solidFill>
                <a:effectLst/>
                <a:latin typeface="Cambria" panose="02040503050406030204" pitchFamily="18" charset="0"/>
                <a:ea typeface="Cambria" panose="02040503050406030204" pitchFamily="18" charset="0"/>
                <a:cs typeface="Times New Roman" panose="02020603050405020304" pitchFamily="18" charset="0"/>
              </a:rPr>
              <a:t>NST</a:t>
            </a:r>
          </a:p>
          <a:p>
            <a:pPr marL="628650" lvl="1" indent="-171450" algn="just">
              <a:buFontTx/>
              <a:buChar char="-"/>
            </a:pPr>
            <a:r>
              <a:rPr lang="cs-CZ" sz="1100" b="0" kern="1200" dirty="0">
                <a:solidFill>
                  <a:schemeClr val="tx1"/>
                </a:solidFill>
                <a:effectLst/>
                <a:latin typeface="Cambria" panose="02040503050406030204" pitchFamily="18" charset="0"/>
                <a:ea typeface="Cambria" panose="02040503050406030204" pitchFamily="18" charset="0"/>
                <a:cs typeface="Times New Roman" panose="02020603050405020304" pitchFamily="18" charset="0"/>
              </a:rPr>
              <a:t>ST</a:t>
            </a:r>
          </a:p>
          <a:p>
            <a:pPr marL="628650" lvl="1" indent="-171450" algn="just">
              <a:buFontTx/>
              <a:buChar char="-"/>
            </a:pPr>
            <a:r>
              <a:rPr lang="cs-CZ" sz="1100" b="0" kern="1200" dirty="0">
                <a:solidFill>
                  <a:schemeClr val="tx1"/>
                </a:solidFill>
                <a:effectLst/>
                <a:latin typeface="Cambria" panose="02040503050406030204" pitchFamily="18" charset="0"/>
                <a:ea typeface="Cambria" panose="02040503050406030204" pitchFamily="18" charset="0"/>
                <a:cs typeface="Times New Roman" panose="02020603050405020304" pitchFamily="18" charset="0"/>
              </a:rPr>
              <a:t>VŘS</a:t>
            </a:r>
          </a:p>
          <a:p>
            <a:pPr marL="628650" lvl="1" indent="-171450" algn="just">
              <a:buFontTx/>
              <a:buChar char="-"/>
            </a:pPr>
            <a:r>
              <a:rPr lang="cs-CZ" sz="1100" b="0" kern="1200" dirty="0" err="1">
                <a:solidFill>
                  <a:schemeClr val="tx1"/>
                </a:solidFill>
                <a:effectLst/>
                <a:latin typeface="Cambria" panose="02040503050406030204" pitchFamily="18" charset="0"/>
                <a:ea typeface="Cambria" panose="02040503050406030204" pitchFamily="18" charset="0"/>
                <a:cs typeface="Times New Roman" panose="02020603050405020304" pitchFamily="18" charset="0"/>
              </a:rPr>
              <a:t>Pers</a:t>
            </a:r>
            <a:r>
              <a:rPr lang="cs-CZ" sz="1100" b="0" kern="1200" dirty="0">
                <a:solidFill>
                  <a:schemeClr val="tx1"/>
                </a:solidFill>
                <a:effectLst/>
                <a:latin typeface="Cambria" panose="02040503050406030204" pitchFamily="18" charset="0"/>
                <a:ea typeface="Cambria" panose="02040503050406030204" pitchFamily="18" charset="0"/>
                <a:cs typeface="Times New Roman" panose="02020603050405020304" pitchFamily="18" charset="0"/>
              </a:rPr>
              <a:t> Ř</a:t>
            </a:r>
          </a:p>
          <a:p>
            <a:pPr algn="just"/>
            <a:endParaRPr lang="cs-CZ" sz="1100" b="0" kern="1200" dirty="0">
              <a:solidFill>
                <a:schemeClr val="tx1"/>
              </a:solidFill>
              <a:latin typeface="Cambria" panose="02040503050406030204" pitchFamily="18" charset="0"/>
              <a:ea typeface="Cambria" panose="02040503050406030204" pitchFamily="18" charset="0"/>
              <a:cs typeface="+mn-cs"/>
            </a:endParaRPr>
          </a:p>
        </p:txBody>
      </p:sp>
      <p:sp>
        <p:nvSpPr>
          <p:cNvPr id="4" name="Zástupný symbol pro číslo snímku 3"/>
          <p:cNvSpPr>
            <a:spLocks noGrp="1"/>
          </p:cNvSpPr>
          <p:nvPr>
            <p:ph type="sldNum" sz="quarter" idx="5"/>
          </p:nvPr>
        </p:nvSpPr>
        <p:spPr/>
        <p:txBody>
          <a:bodyPr/>
          <a:lstStyle/>
          <a:p>
            <a:fld id="{B13E58D6-9A2F-4E34-8A60-61E6B06FD5A7}" type="slidenum">
              <a:rPr lang="cs-CZ" smtClean="0"/>
              <a:t>20</a:t>
            </a:fld>
            <a:endParaRPr lang="cs-CZ"/>
          </a:p>
        </p:txBody>
      </p:sp>
    </p:spTree>
    <p:extLst>
      <p:ext uri="{BB962C8B-B14F-4D97-AF65-F5344CB8AC3E}">
        <p14:creationId xmlns:p14="http://schemas.microsoft.com/office/powerpoint/2010/main" val="6232691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58775" y="395288"/>
            <a:ext cx="6122988" cy="3444875"/>
          </a:xfrm>
        </p:spPr>
      </p:sp>
      <p:sp>
        <p:nvSpPr>
          <p:cNvPr id="3" name="Zástupný symbol pro poznámky 2"/>
          <p:cNvSpPr>
            <a:spLocks noGrp="1"/>
          </p:cNvSpPr>
          <p:nvPr>
            <p:ph type="body" idx="1"/>
          </p:nvPr>
        </p:nvSpPr>
        <p:spPr/>
        <p:txBody>
          <a:bodyPr/>
          <a:lstStyle/>
          <a:p>
            <a:pPr marL="171450" marR="0" lvl="0" indent="-171450" algn="just" defTabSz="914400" rtl="0" eaLnBrk="1" fontAlgn="auto" latinLnBrk="0" hangingPunct="1">
              <a:lnSpc>
                <a:spcPct val="100000"/>
              </a:lnSpc>
              <a:spcBef>
                <a:spcPts val="0"/>
              </a:spcBef>
              <a:spcAft>
                <a:spcPts val="0"/>
              </a:spcAft>
              <a:buClrTx/>
              <a:buSzTx/>
              <a:buFontTx/>
              <a:buChar char="-"/>
              <a:tabLst/>
              <a:defRPr/>
            </a:pPr>
            <a:r>
              <a:rPr lang="cs-CZ" sz="1100" b="0" kern="100" dirty="0">
                <a:solidFill>
                  <a:srgbClr val="000000"/>
                </a:solidFill>
                <a:effectLst/>
                <a:latin typeface="Cambria" panose="02040503050406030204" pitchFamily="18" charset="0"/>
                <a:ea typeface="Cambria" panose="02040503050406030204" pitchFamily="18" charset="0"/>
                <a:cs typeface="Times New Roman" panose="02020603050405020304" pitchFamily="18" charset="0"/>
              </a:rPr>
              <a:t>přehlednější struktura druhů vzdělávání respektující požadavek úřadů na zachování zaužívané terminologie</a:t>
            </a:r>
            <a:endParaRPr lang="cs-CZ" sz="1100" b="0" kern="100" dirty="0">
              <a:effectLst/>
              <a:latin typeface="Cambria" panose="02040503050406030204" pitchFamily="18" charset="0"/>
              <a:ea typeface="Cambria" panose="02040503050406030204" pitchFamily="18" charset="0"/>
              <a:cs typeface="Times New Roman" panose="02020603050405020304" pitchFamily="18" charset="0"/>
            </a:endParaRPr>
          </a:p>
          <a:p>
            <a:pPr marL="171450" marR="0" lvl="0" indent="-171450" algn="just" defTabSz="914400" rtl="0" eaLnBrk="1" fontAlgn="auto" latinLnBrk="0" hangingPunct="1">
              <a:lnSpc>
                <a:spcPct val="100000"/>
              </a:lnSpc>
              <a:spcBef>
                <a:spcPts val="0"/>
              </a:spcBef>
              <a:spcAft>
                <a:spcPts val="0"/>
              </a:spcAft>
              <a:buClrTx/>
              <a:buSzTx/>
              <a:buFontTx/>
              <a:buChar char="-"/>
              <a:tabLst/>
              <a:defRPr/>
            </a:pPr>
            <a:r>
              <a:rPr lang="cs-CZ" sz="1100" b="0" kern="100" dirty="0">
                <a:solidFill>
                  <a:srgbClr val="000000"/>
                </a:solidFill>
                <a:effectLst/>
                <a:latin typeface="Cambria" panose="02040503050406030204" pitchFamily="18" charset="0"/>
                <a:ea typeface="Cambria" panose="02040503050406030204" pitchFamily="18" charset="0"/>
                <a:cs typeface="Times New Roman" panose="02020603050405020304" pitchFamily="18" charset="0"/>
              </a:rPr>
              <a:t>minimalistická a rámcová úprava (vč. úpravy adaptačního procesu)</a:t>
            </a:r>
          </a:p>
          <a:p>
            <a:pPr marL="171450" marR="0" lvl="0" indent="-171450" algn="just" defTabSz="914400" rtl="0" eaLnBrk="1" fontAlgn="auto" latinLnBrk="0" hangingPunct="1">
              <a:lnSpc>
                <a:spcPct val="100000"/>
              </a:lnSpc>
              <a:spcBef>
                <a:spcPts val="0"/>
              </a:spcBef>
              <a:spcAft>
                <a:spcPts val="0"/>
              </a:spcAft>
              <a:buClrTx/>
              <a:buSzTx/>
              <a:buFontTx/>
              <a:buChar char="-"/>
              <a:tabLst/>
              <a:defRPr/>
            </a:pPr>
            <a:endParaRPr lang="cs-CZ" sz="1100" dirty="0">
              <a:effectLst/>
              <a:latin typeface="Cambria" panose="02040503050406030204" pitchFamily="18" charset="0"/>
              <a:ea typeface="Cambria" panose="02040503050406030204" pitchFamily="18" charset="0"/>
              <a:cs typeface="Times New Roman" panose="02020603050405020304" pitchFamily="18" charset="0"/>
            </a:endParaRPr>
          </a:p>
          <a:p>
            <a:pPr marL="171450" marR="0" lvl="0" indent="-171450" algn="just" defTabSz="914400" rtl="0" eaLnBrk="1" fontAlgn="auto" latinLnBrk="0" hangingPunct="1">
              <a:lnSpc>
                <a:spcPct val="100000"/>
              </a:lnSpc>
              <a:spcBef>
                <a:spcPts val="0"/>
              </a:spcBef>
              <a:spcAft>
                <a:spcPts val="0"/>
              </a:spcAft>
              <a:buClrTx/>
              <a:buSzTx/>
              <a:buFontTx/>
              <a:buChar char="-"/>
              <a:tabLst/>
              <a:defRPr/>
            </a:pPr>
            <a:r>
              <a:rPr lang="cs-CZ" sz="1100" dirty="0">
                <a:effectLst/>
                <a:latin typeface="Cambria" panose="02040503050406030204" pitchFamily="18" charset="0"/>
                <a:ea typeface="Cambria" panose="02040503050406030204" pitchFamily="18" charset="0"/>
                <a:cs typeface="Times New Roman" panose="02020603050405020304" pitchFamily="18" charset="0"/>
              </a:rPr>
              <a:t>adaptační proces</a:t>
            </a:r>
          </a:p>
          <a:p>
            <a:pPr marL="628650" marR="0" lvl="1" indent="-171450" algn="just" defTabSz="914400" rtl="0" eaLnBrk="1" fontAlgn="auto" latinLnBrk="0" hangingPunct="1">
              <a:lnSpc>
                <a:spcPct val="100000"/>
              </a:lnSpc>
              <a:spcBef>
                <a:spcPts val="0"/>
              </a:spcBef>
              <a:spcAft>
                <a:spcPts val="0"/>
              </a:spcAft>
              <a:buClrTx/>
              <a:buSzTx/>
              <a:buFontTx/>
              <a:buChar char="-"/>
              <a:tabLst/>
              <a:defRPr/>
            </a:pPr>
            <a:r>
              <a:rPr lang="cs-CZ" sz="1100" dirty="0">
                <a:effectLst/>
                <a:latin typeface="Cambria" panose="02040503050406030204" pitchFamily="18" charset="0"/>
                <a:ea typeface="Cambria" panose="02040503050406030204" pitchFamily="18" charset="0"/>
                <a:cs typeface="Times New Roman" panose="02020603050405020304" pitchFamily="18" charset="0"/>
              </a:rPr>
              <a:t>povinný soubor opatření usnadňujících nástup státního zaměstnance do služby jak v případě samotného přijetí do služebního poměru, tak i v případě významnější změny služebního zařazení, typicky při přechodu do jiného služebního úřadu nebo </a:t>
            </a:r>
            <a:r>
              <a:rPr lang="cs-CZ" sz="1100" dirty="0">
                <a:effectLst/>
                <a:latin typeface="Cambria" panose="02040503050406030204" pitchFamily="18" charset="0"/>
                <a:ea typeface="Cambria" panose="02040503050406030204" pitchFamily="18" charset="0"/>
              </a:rPr>
              <a:t>po delší nepřítomnosti</a:t>
            </a:r>
          </a:p>
          <a:p>
            <a:pPr marL="628650" marR="0" lvl="1" indent="-171450" algn="just" defTabSz="914400" rtl="0" eaLnBrk="1" fontAlgn="auto" latinLnBrk="0" hangingPunct="1">
              <a:lnSpc>
                <a:spcPct val="100000"/>
              </a:lnSpc>
              <a:spcBef>
                <a:spcPts val="0"/>
              </a:spcBef>
              <a:spcAft>
                <a:spcPts val="0"/>
              </a:spcAft>
              <a:buClrTx/>
              <a:buSzTx/>
              <a:buFontTx/>
              <a:buChar char="-"/>
              <a:tabLst/>
              <a:defRPr/>
            </a:pPr>
            <a:r>
              <a:rPr lang="cs-CZ" sz="1100" b="0" dirty="0">
                <a:solidFill>
                  <a:srgbClr val="000000"/>
                </a:solidFill>
                <a:effectLst/>
                <a:latin typeface="Cambria" panose="02040503050406030204" pitchFamily="18" charset="0"/>
                <a:ea typeface="Cambria" panose="02040503050406030204" pitchFamily="18" charset="0"/>
              </a:rPr>
              <a:t>po dobu 6 měsíců, nejméně však po dobu 60 dnů </a:t>
            </a:r>
            <a:endParaRPr lang="cs-CZ" sz="1100" b="0" dirty="0">
              <a:effectLst/>
              <a:latin typeface="Cambria" panose="02040503050406030204" pitchFamily="18" charset="0"/>
              <a:ea typeface="Cambria" panose="02040503050406030204" pitchFamily="18" charset="0"/>
            </a:endParaRPr>
          </a:p>
          <a:p>
            <a:pPr marL="628650" marR="0" lvl="1" indent="-171450" algn="just" defTabSz="914400" rtl="0" eaLnBrk="1" fontAlgn="auto" latinLnBrk="0" hangingPunct="1">
              <a:lnSpc>
                <a:spcPct val="100000"/>
              </a:lnSpc>
              <a:spcBef>
                <a:spcPts val="0"/>
              </a:spcBef>
              <a:spcAft>
                <a:spcPts val="0"/>
              </a:spcAft>
              <a:buClrTx/>
              <a:buSzTx/>
              <a:buFontTx/>
              <a:buChar char="-"/>
              <a:tabLst/>
              <a:defRPr/>
            </a:pPr>
            <a:r>
              <a:rPr lang="cs-CZ" sz="1100" dirty="0">
                <a:effectLst/>
                <a:latin typeface="Cambria" panose="02040503050406030204" pitchFamily="18" charset="0"/>
                <a:ea typeface="Cambria" panose="02040503050406030204" pitchFamily="18" charset="0"/>
                <a:cs typeface="Times New Roman" panose="02020603050405020304" pitchFamily="18" charset="0"/>
              </a:rPr>
              <a:t>mentor</a:t>
            </a:r>
          </a:p>
          <a:p>
            <a:pPr marL="628650" marR="0" lvl="1" indent="-171450" algn="just" defTabSz="914400" rtl="0" eaLnBrk="1" fontAlgn="auto" latinLnBrk="0" hangingPunct="1">
              <a:lnSpc>
                <a:spcPct val="100000"/>
              </a:lnSpc>
              <a:spcBef>
                <a:spcPts val="0"/>
              </a:spcBef>
              <a:spcAft>
                <a:spcPts val="0"/>
              </a:spcAft>
              <a:buClrTx/>
              <a:buSzTx/>
              <a:buFontTx/>
              <a:buChar char="-"/>
              <a:tabLst/>
              <a:defRPr/>
            </a:pPr>
            <a:endParaRPr lang="cs-CZ" sz="1100" b="0" kern="100" dirty="0">
              <a:solidFill>
                <a:srgbClr val="000000"/>
              </a:solidFill>
              <a:effectLst/>
              <a:latin typeface="Cambria" panose="02040503050406030204" pitchFamily="18" charset="0"/>
              <a:ea typeface="Cambria" panose="02040503050406030204" pitchFamily="18" charset="0"/>
              <a:cs typeface="Times New Roman" panose="02020603050405020304" pitchFamily="18" charset="0"/>
            </a:endParaRPr>
          </a:p>
          <a:p>
            <a:pPr marL="171450" marR="0" lvl="0" indent="-171450" algn="just" defTabSz="914400" rtl="0" eaLnBrk="1" fontAlgn="auto" latinLnBrk="0" hangingPunct="1">
              <a:lnSpc>
                <a:spcPct val="100000"/>
              </a:lnSpc>
              <a:spcBef>
                <a:spcPts val="0"/>
              </a:spcBef>
              <a:spcAft>
                <a:spcPts val="0"/>
              </a:spcAft>
              <a:buClrTx/>
              <a:buSzTx/>
              <a:buFontTx/>
              <a:buChar char="-"/>
              <a:tabLst/>
              <a:defRPr/>
            </a:pPr>
            <a:r>
              <a:rPr lang="cs-CZ" sz="1100" b="0" kern="100" dirty="0">
                <a:solidFill>
                  <a:srgbClr val="000000"/>
                </a:solidFill>
                <a:effectLst/>
                <a:latin typeface="Cambria" panose="02040503050406030204" pitchFamily="18" charset="0"/>
                <a:ea typeface="Cambria" panose="02040503050406030204" pitchFamily="18" charset="0"/>
                <a:cs typeface="Times New Roman" panose="02020603050405020304" pitchFamily="18" charset="0"/>
              </a:rPr>
              <a:t>vzdělávání </a:t>
            </a:r>
          </a:p>
          <a:p>
            <a:pPr marL="628650" marR="0" lvl="1" indent="-171450" algn="just" defTabSz="914400" rtl="0" eaLnBrk="1" fontAlgn="auto" latinLnBrk="0" hangingPunct="1">
              <a:lnSpc>
                <a:spcPct val="100000"/>
              </a:lnSpc>
              <a:spcBef>
                <a:spcPts val="0"/>
              </a:spcBef>
              <a:spcAft>
                <a:spcPts val="0"/>
              </a:spcAft>
              <a:buClrTx/>
              <a:buSzTx/>
              <a:buFontTx/>
              <a:buChar char="-"/>
              <a:tabLst/>
              <a:defRPr/>
            </a:pPr>
            <a:r>
              <a:rPr lang="cs-CZ" sz="1100" dirty="0">
                <a:effectLst/>
                <a:latin typeface="Cambria" panose="02040503050406030204" pitchFamily="18" charset="0"/>
                <a:ea typeface="Cambria" panose="02040503050406030204" pitchFamily="18" charset="0"/>
                <a:cs typeface="Times New Roman" panose="02020603050405020304" pitchFamily="18" charset="0"/>
              </a:rPr>
              <a:t>4 základní kategorie vzdělání (vstupní vzdělávání, průběžné vzdělávání, vzdělávání představených a jazykové vzdělávání)</a:t>
            </a:r>
          </a:p>
          <a:p>
            <a:pPr marL="1085850" marR="0" lvl="2" indent="-171450" algn="just" defTabSz="914400" rtl="0" eaLnBrk="1" fontAlgn="auto" latinLnBrk="0" hangingPunct="1">
              <a:lnSpc>
                <a:spcPct val="100000"/>
              </a:lnSpc>
              <a:spcBef>
                <a:spcPts val="0"/>
              </a:spcBef>
              <a:spcAft>
                <a:spcPts val="0"/>
              </a:spcAft>
              <a:buClrTx/>
              <a:buSzTx/>
              <a:buFontTx/>
              <a:buChar char="-"/>
              <a:tabLst/>
              <a:defRPr/>
            </a:pPr>
            <a:r>
              <a:rPr lang="cs-CZ" sz="1100" dirty="0">
                <a:effectLst/>
                <a:latin typeface="Cambria" panose="02040503050406030204" pitchFamily="18" charset="0"/>
                <a:ea typeface="Cambria" panose="02040503050406030204" pitchFamily="18" charset="0"/>
                <a:cs typeface="Times New Roman" panose="02020603050405020304" pitchFamily="18" charset="0"/>
              </a:rPr>
              <a:t>vstupní – úvodní </a:t>
            </a:r>
            <a:r>
              <a:rPr lang="cs-CZ" sz="1100" b="0" dirty="0">
                <a:effectLst/>
                <a:latin typeface="Cambria" panose="02040503050406030204" pitchFamily="18" charset="0"/>
                <a:ea typeface="Cambria" panose="02040503050406030204" pitchFamily="18" charset="0"/>
                <a:cs typeface="Times New Roman" panose="02020603050405020304" pitchFamily="18" charset="0"/>
              </a:rPr>
              <a:t>(</a:t>
            </a:r>
            <a:r>
              <a:rPr lang="cs-CZ" sz="1100" b="0" dirty="0">
                <a:solidFill>
                  <a:srgbClr val="000000"/>
                </a:solidFill>
                <a:effectLst/>
                <a:latin typeface="Cambria" panose="02040503050406030204" pitchFamily="18" charset="0"/>
                <a:ea typeface="Cambria" panose="02040503050406030204" pitchFamily="18" charset="0"/>
              </a:rPr>
              <a:t>do 3 měsíců, zajišťuje služební úřad</a:t>
            </a:r>
            <a:r>
              <a:rPr lang="cs-CZ" sz="1100" b="0" dirty="0">
                <a:effectLst/>
                <a:latin typeface="Cambria" panose="02040503050406030204" pitchFamily="18" charset="0"/>
                <a:ea typeface="Cambria" panose="02040503050406030204" pitchFamily="18" charset="0"/>
                <a:cs typeface="Times New Roman" panose="02020603050405020304" pitchFamily="18" charset="0"/>
              </a:rPr>
              <a:t>)</a:t>
            </a:r>
            <a:r>
              <a:rPr lang="cs-CZ" sz="1100" dirty="0">
                <a:effectLst/>
                <a:latin typeface="Cambria" panose="02040503050406030204" pitchFamily="18" charset="0"/>
                <a:ea typeface="Cambria" panose="02040503050406030204" pitchFamily="18" charset="0"/>
                <a:cs typeface="Times New Roman" panose="02020603050405020304" pitchFamily="18" charset="0"/>
              </a:rPr>
              <a:t>, následné (</a:t>
            </a:r>
            <a:r>
              <a:rPr lang="cs-CZ" sz="1100" dirty="0">
                <a:latin typeface="Cambria" panose="02040503050406030204" pitchFamily="18" charset="0"/>
                <a:ea typeface="Cambria" panose="02040503050406030204" pitchFamily="18" charset="0"/>
              </a:rPr>
              <a:t>2 dny na OČ a 2 dny na ZČ + ev. studijní volno</a:t>
            </a:r>
            <a:r>
              <a:rPr lang="cs-CZ" sz="1100" dirty="0">
                <a:effectLst/>
                <a:latin typeface="Cambria" panose="02040503050406030204" pitchFamily="18" charset="0"/>
                <a:ea typeface="Cambria" panose="02040503050406030204" pitchFamily="18" charset="0"/>
                <a:cs typeface="Times New Roman" panose="02020603050405020304" pitchFamily="18" charset="0"/>
              </a:rPr>
              <a:t>)</a:t>
            </a:r>
          </a:p>
          <a:p>
            <a:pPr marL="1085850" marR="0" lvl="2" indent="-171450" algn="just" defTabSz="914400" rtl="0" eaLnBrk="1" fontAlgn="auto" latinLnBrk="0" hangingPunct="1">
              <a:lnSpc>
                <a:spcPct val="100000"/>
              </a:lnSpc>
              <a:spcBef>
                <a:spcPts val="0"/>
              </a:spcBef>
              <a:spcAft>
                <a:spcPts val="0"/>
              </a:spcAft>
              <a:buClrTx/>
              <a:buSzTx/>
              <a:buFontTx/>
              <a:buChar char="-"/>
              <a:tabLst/>
              <a:defRPr/>
            </a:pPr>
            <a:r>
              <a:rPr lang="cs-CZ" sz="1100" dirty="0">
                <a:effectLst/>
                <a:latin typeface="Cambria" panose="02040503050406030204" pitchFamily="18" charset="0"/>
                <a:ea typeface="Cambria" panose="02040503050406030204" pitchFamily="18" charset="0"/>
                <a:cs typeface="Times New Roman" panose="02020603050405020304" pitchFamily="18" charset="0"/>
              </a:rPr>
              <a:t>průběžné – odborné, ostatní</a:t>
            </a:r>
          </a:p>
          <a:p>
            <a:pPr marL="1085850" marR="0" lvl="2" indent="-171450" algn="just" defTabSz="914400" rtl="0" eaLnBrk="1" fontAlgn="auto" latinLnBrk="0" hangingPunct="1">
              <a:lnSpc>
                <a:spcPct val="100000"/>
              </a:lnSpc>
              <a:spcBef>
                <a:spcPts val="0"/>
              </a:spcBef>
              <a:spcAft>
                <a:spcPts val="0"/>
              </a:spcAft>
              <a:buClrTx/>
              <a:buSzTx/>
              <a:buFontTx/>
              <a:buChar char="-"/>
              <a:tabLst/>
              <a:defRPr/>
            </a:pPr>
            <a:r>
              <a:rPr lang="cs-CZ" sz="1100" b="0" dirty="0">
                <a:solidFill>
                  <a:srgbClr val="000000"/>
                </a:solidFill>
                <a:effectLst/>
                <a:latin typeface="Cambria" panose="02040503050406030204" pitchFamily="18" charset="0"/>
                <a:ea typeface="Cambria" panose="02040503050406030204" pitchFamily="18" charset="0"/>
                <a:cs typeface="Times New Roman" panose="02020603050405020304" pitchFamily="18" charset="0"/>
              </a:rPr>
              <a:t>jazykové vzdělávání lze umožnit i ostatním státním zaměstnancům v souvislosti s jejich odborným a osobním rozvojem</a:t>
            </a:r>
            <a:endParaRPr lang="cs-CZ" sz="1100" b="0" dirty="0">
              <a:effectLst/>
              <a:latin typeface="Cambria" panose="02040503050406030204" pitchFamily="18" charset="0"/>
              <a:ea typeface="Cambria" panose="02040503050406030204" pitchFamily="18" charset="0"/>
              <a:cs typeface="Times New Roman" panose="02020603050405020304" pitchFamily="18" charset="0"/>
            </a:endParaRPr>
          </a:p>
          <a:p>
            <a:pPr marL="628650" marR="0" lvl="1" indent="-171450" algn="just" defTabSz="914400" rtl="0" eaLnBrk="1" fontAlgn="auto" latinLnBrk="0" hangingPunct="1">
              <a:lnSpc>
                <a:spcPct val="100000"/>
              </a:lnSpc>
              <a:spcBef>
                <a:spcPts val="0"/>
              </a:spcBef>
              <a:spcAft>
                <a:spcPts val="0"/>
              </a:spcAft>
              <a:buClrTx/>
              <a:buSzTx/>
              <a:buFontTx/>
              <a:buChar char="-"/>
              <a:tabLst/>
              <a:defRPr/>
            </a:pPr>
            <a:r>
              <a:rPr lang="cs-CZ" sz="1100" dirty="0">
                <a:effectLst/>
                <a:latin typeface="Cambria" panose="02040503050406030204" pitchFamily="18" charset="0"/>
                <a:ea typeface="Cambria" panose="02040503050406030204" pitchFamily="18" charset="0"/>
                <a:cs typeface="Times New Roman" panose="02020603050405020304" pitchFamily="18" charset="0"/>
              </a:rPr>
              <a:t>nově se stanoví i jejich základní parametry, další dílčí členění a rámcový obsah</a:t>
            </a:r>
          </a:p>
          <a:p>
            <a:pPr marL="628650" marR="0" lvl="1" indent="-171450" algn="just" defTabSz="914400" rtl="0" eaLnBrk="1" fontAlgn="auto" latinLnBrk="0" hangingPunct="1">
              <a:lnSpc>
                <a:spcPct val="100000"/>
              </a:lnSpc>
              <a:spcBef>
                <a:spcPts val="0"/>
              </a:spcBef>
              <a:spcAft>
                <a:spcPts val="0"/>
              </a:spcAft>
              <a:buClrTx/>
              <a:buSzTx/>
              <a:buFontTx/>
              <a:buChar char="-"/>
              <a:tabLst/>
              <a:defRPr/>
            </a:pPr>
            <a:r>
              <a:rPr lang="cs-CZ" sz="1100" dirty="0">
                <a:effectLst/>
                <a:latin typeface="Cambria" panose="02040503050406030204" pitchFamily="18" charset="0"/>
                <a:ea typeface="Cambria" panose="02040503050406030204" pitchFamily="18" charset="0"/>
              </a:rPr>
              <a:t>zaměřeno na další odborný růst zaměstnance nejen v jím vykonávaném odboru služby, ale také v oblastech, resp. matérii potřebné pro plnění úkolů a cílů organizačního útvaru, popř. služebního úřadu, v němž je zařazen a současně požadavků kladených na služební místo zastávané zaměstnancem</a:t>
            </a:r>
            <a:endParaRPr lang="cs-CZ" sz="1100" dirty="0">
              <a:effectLst/>
              <a:latin typeface="Cambria" panose="02040503050406030204" pitchFamily="18" charset="0"/>
              <a:ea typeface="Cambria" panose="02040503050406030204" pitchFamily="18" charset="0"/>
              <a:cs typeface="Times New Roman" panose="02020603050405020304" pitchFamily="18" charset="0"/>
            </a:endParaRPr>
          </a:p>
          <a:p>
            <a:pPr marL="628650" marR="0" lvl="1" indent="-171450" algn="just" defTabSz="914400" rtl="0" eaLnBrk="1" fontAlgn="auto" latinLnBrk="0" hangingPunct="1">
              <a:lnSpc>
                <a:spcPct val="100000"/>
              </a:lnSpc>
              <a:spcBef>
                <a:spcPts val="0"/>
              </a:spcBef>
              <a:spcAft>
                <a:spcPts val="0"/>
              </a:spcAft>
              <a:buClrTx/>
              <a:buSzTx/>
              <a:buFontTx/>
              <a:buChar char="-"/>
              <a:tabLst/>
              <a:defRPr/>
            </a:pPr>
            <a:r>
              <a:rPr lang="cs-CZ" sz="1100" b="0" dirty="0">
                <a:effectLst/>
                <a:latin typeface="Cambria" panose="02040503050406030204" pitchFamily="18" charset="0"/>
                <a:ea typeface="Cambria" panose="02040503050406030204" pitchFamily="18" charset="0"/>
                <a:cs typeface="Times New Roman" panose="02020603050405020304" pitchFamily="18" charset="0"/>
              </a:rPr>
              <a:t>zásady (</a:t>
            </a:r>
            <a:r>
              <a:rPr lang="cs-CZ" sz="1100" b="0" dirty="0">
                <a:solidFill>
                  <a:srgbClr val="000000"/>
                </a:solidFill>
                <a:effectLst/>
                <a:latin typeface="Cambria" panose="02040503050406030204" pitchFamily="18" charset="0"/>
                <a:ea typeface="Cambria" panose="02040503050406030204" pitchFamily="18" charset="0"/>
              </a:rPr>
              <a:t>systémovost, účelnost a hospodárnost</a:t>
            </a:r>
            <a:r>
              <a:rPr lang="cs-CZ" sz="1100" b="0" dirty="0">
                <a:effectLst/>
                <a:latin typeface="Cambria" panose="02040503050406030204" pitchFamily="18" charset="0"/>
                <a:ea typeface="Cambria" panose="02040503050406030204" pitchFamily="18" charset="0"/>
                <a:cs typeface="Times New Roman" panose="02020603050405020304" pitchFamily="18" charset="0"/>
              </a:rPr>
              <a:t>)</a:t>
            </a:r>
          </a:p>
          <a:p>
            <a:pPr marL="628650" marR="0" lvl="1" indent="-171450" algn="just" defTabSz="914400" rtl="0" eaLnBrk="1" fontAlgn="auto" latinLnBrk="0" hangingPunct="1">
              <a:lnSpc>
                <a:spcPct val="100000"/>
              </a:lnSpc>
              <a:spcBef>
                <a:spcPts val="0"/>
              </a:spcBef>
              <a:spcAft>
                <a:spcPts val="0"/>
              </a:spcAft>
              <a:buClrTx/>
              <a:buSzTx/>
              <a:buFontTx/>
              <a:buChar char="-"/>
              <a:tabLst/>
              <a:defRPr/>
            </a:pPr>
            <a:r>
              <a:rPr lang="cs-CZ" sz="1100" dirty="0">
                <a:effectLst/>
                <a:latin typeface="Cambria" panose="02040503050406030204" pitchFamily="18" charset="0"/>
                <a:ea typeface="Cambria" panose="02040503050406030204" pitchFamily="18" charset="0"/>
              </a:rPr>
              <a:t>vychází z individuálního vzdělávacího plánu</a:t>
            </a:r>
            <a:endParaRPr lang="cs-CZ" sz="1100" b="0" kern="100" dirty="0">
              <a:solidFill>
                <a:srgbClr val="000000"/>
              </a:solidFill>
              <a:effectLst/>
              <a:latin typeface="Cambria" panose="02040503050406030204" pitchFamily="18" charset="0"/>
              <a:ea typeface="Cambria" panose="02040503050406030204" pitchFamily="18" charset="0"/>
              <a:cs typeface="Times New Roman" panose="02020603050405020304" pitchFamily="18" charset="0"/>
            </a:endParaRPr>
          </a:p>
          <a:p>
            <a:pPr marL="457200" marR="0" lvl="1" indent="0" algn="just" defTabSz="914400" rtl="0" eaLnBrk="1" fontAlgn="auto" latinLnBrk="0" hangingPunct="1">
              <a:lnSpc>
                <a:spcPct val="100000"/>
              </a:lnSpc>
              <a:spcBef>
                <a:spcPts val="0"/>
              </a:spcBef>
              <a:spcAft>
                <a:spcPts val="0"/>
              </a:spcAft>
              <a:buClrTx/>
              <a:buSzTx/>
              <a:buFontTx/>
              <a:buNone/>
              <a:tabLst/>
              <a:defRPr/>
            </a:pPr>
            <a:endParaRPr lang="cs-CZ" sz="1100" b="0" kern="100" dirty="0">
              <a:solidFill>
                <a:srgbClr val="000000"/>
              </a:solidFill>
              <a:effectLst/>
              <a:latin typeface="Cambria" panose="02040503050406030204" pitchFamily="18" charset="0"/>
              <a:ea typeface="Cambria" panose="02040503050406030204" pitchFamily="18" charset="0"/>
              <a:cs typeface="Times New Roman" panose="02020603050405020304" pitchFamily="18" charset="0"/>
            </a:endParaRPr>
          </a:p>
          <a:p>
            <a:pPr marL="457200" marR="0" lvl="1" indent="0" algn="just" defTabSz="914400" rtl="0" eaLnBrk="1" fontAlgn="auto" latinLnBrk="0" hangingPunct="1">
              <a:lnSpc>
                <a:spcPct val="100000"/>
              </a:lnSpc>
              <a:spcBef>
                <a:spcPts val="0"/>
              </a:spcBef>
              <a:spcAft>
                <a:spcPts val="0"/>
              </a:spcAft>
              <a:buClrTx/>
              <a:buSzTx/>
              <a:buFontTx/>
              <a:buNone/>
              <a:tabLst/>
              <a:defRPr/>
            </a:pPr>
            <a:endParaRPr lang="cs-CZ" sz="1100" b="0" kern="100" dirty="0">
              <a:solidFill>
                <a:srgbClr val="000000"/>
              </a:solidFill>
              <a:effectLst/>
              <a:latin typeface="Cambria" panose="02040503050406030204" pitchFamily="18" charset="0"/>
              <a:ea typeface="Cambria" panose="02040503050406030204" pitchFamily="18" charset="0"/>
              <a:cs typeface="Times New Roman" panose="02020603050405020304" pitchFamily="18" charset="0"/>
            </a:endParaRPr>
          </a:p>
          <a:p>
            <a:pPr marL="457200" marR="0" lvl="1" indent="0" algn="just" defTabSz="914400" rtl="0" eaLnBrk="1" fontAlgn="auto" latinLnBrk="0" hangingPunct="1">
              <a:lnSpc>
                <a:spcPct val="100000"/>
              </a:lnSpc>
              <a:spcBef>
                <a:spcPts val="0"/>
              </a:spcBef>
              <a:spcAft>
                <a:spcPts val="0"/>
              </a:spcAft>
              <a:buClrTx/>
              <a:buSzTx/>
              <a:buFontTx/>
              <a:buNone/>
              <a:tabLst/>
              <a:defRPr/>
            </a:pPr>
            <a:endParaRPr lang="cs-CZ" sz="1100" dirty="0">
              <a:effectLst/>
              <a:latin typeface="Cambria" panose="02040503050406030204" pitchFamily="18" charset="0"/>
              <a:ea typeface="Cambria" panose="02040503050406030204" pitchFamily="18" charset="0"/>
              <a:cs typeface="Times New Roman" panose="02020603050405020304" pitchFamily="18" charset="0"/>
            </a:endParaRPr>
          </a:p>
        </p:txBody>
      </p:sp>
      <p:sp>
        <p:nvSpPr>
          <p:cNvPr id="4" name="Zástupný symbol pro číslo snímku 3"/>
          <p:cNvSpPr>
            <a:spLocks noGrp="1"/>
          </p:cNvSpPr>
          <p:nvPr>
            <p:ph type="sldNum" sz="quarter" idx="5"/>
          </p:nvPr>
        </p:nvSpPr>
        <p:spPr/>
        <p:txBody>
          <a:bodyPr/>
          <a:lstStyle/>
          <a:p>
            <a:fld id="{B13E58D6-9A2F-4E34-8A60-61E6B06FD5A7}" type="slidenum">
              <a:rPr lang="cs-CZ" smtClean="0"/>
              <a:t>21</a:t>
            </a:fld>
            <a:endParaRPr lang="cs-CZ"/>
          </a:p>
        </p:txBody>
      </p:sp>
    </p:spTree>
    <p:extLst>
      <p:ext uri="{BB962C8B-B14F-4D97-AF65-F5344CB8AC3E}">
        <p14:creationId xmlns:p14="http://schemas.microsoft.com/office/powerpoint/2010/main" val="195044447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58775" y="395288"/>
            <a:ext cx="6122988" cy="3444875"/>
          </a:xfrm>
        </p:spPr>
      </p:sp>
      <p:sp>
        <p:nvSpPr>
          <p:cNvPr id="3" name="Zástupný symbol pro poznámky 2"/>
          <p:cNvSpPr>
            <a:spLocks noGrp="1"/>
          </p:cNvSpPr>
          <p:nvPr>
            <p:ph type="body" idx="1"/>
          </p:nvPr>
        </p:nvSpPr>
        <p:spPr/>
        <p:txBody>
          <a:bodyPr/>
          <a:lstStyle/>
          <a:p>
            <a:pPr marL="171450" marR="0" lvl="0" indent="-171450" algn="just" defTabSz="914400" rtl="0" eaLnBrk="1" fontAlgn="auto" latinLnBrk="0" hangingPunct="1">
              <a:lnSpc>
                <a:spcPct val="100000"/>
              </a:lnSpc>
              <a:spcBef>
                <a:spcPts val="0"/>
              </a:spcBef>
              <a:spcAft>
                <a:spcPts val="0"/>
              </a:spcAft>
              <a:buClrTx/>
              <a:buSzTx/>
              <a:buFontTx/>
              <a:buChar char="-"/>
              <a:tabLst/>
              <a:defRPr/>
            </a:pPr>
            <a:r>
              <a:rPr lang="cs-CZ" sz="1100" dirty="0">
                <a:effectLst/>
                <a:latin typeface="Cambria" panose="02040503050406030204" pitchFamily="18" charset="0"/>
                <a:ea typeface="Cambria" panose="02040503050406030204" pitchFamily="18" charset="0"/>
                <a:cs typeface="Times New Roman" panose="02020603050405020304" pitchFamily="18" charset="0"/>
              </a:rPr>
              <a:t>vynětí rozhodování o náhradě majetkové a nemajetkové újmy z řízení ve věcech služby</a:t>
            </a:r>
          </a:p>
          <a:p>
            <a:pPr marL="171450" marR="0" lvl="0" indent="-171450" algn="just" defTabSz="914400" rtl="0" eaLnBrk="1" fontAlgn="auto" latinLnBrk="0" hangingPunct="1">
              <a:lnSpc>
                <a:spcPct val="100000"/>
              </a:lnSpc>
              <a:spcBef>
                <a:spcPts val="0"/>
              </a:spcBef>
              <a:spcAft>
                <a:spcPts val="0"/>
              </a:spcAft>
              <a:buClrTx/>
              <a:buSzTx/>
              <a:buFontTx/>
              <a:buChar char="-"/>
              <a:tabLst/>
              <a:defRPr/>
            </a:pPr>
            <a:r>
              <a:rPr lang="cs-CZ" sz="1100" dirty="0">
                <a:effectLst/>
                <a:latin typeface="Cambria" panose="02040503050406030204" pitchFamily="18" charset="0"/>
                <a:ea typeface="Cambria" panose="02040503050406030204" pitchFamily="18" charset="0"/>
                <a:cs typeface="Times New Roman" panose="02020603050405020304" pitchFamily="18" charset="0"/>
              </a:rPr>
              <a:t>při náhradě majetkové a nemajetkové újmy se tak nově postupuje podle zákoníku práce, případně podle občanského zákoníku</a:t>
            </a:r>
          </a:p>
          <a:p>
            <a:pPr marL="171450" marR="0" lvl="0" indent="-171450" algn="just" defTabSz="914400" rtl="0" eaLnBrk="1" fontAlgn="auto" latinLnBrk="0" hangingPunct="1">
              <a:lnSpc>
                <a:spcPct val="100000"/>
              </a:lnSpc>
              <a:spcBef>
                <a:spcPts val="0"/>
              </a:spcBef>
              <a:spcAft>
                <a:spcPts val="0"/>
              </a:spcAft>
              <a:buClrTx/>
              <a:buSzTx/>
              <a:buFontTx/>
              <a:buChar char="-"/>
              <a:tabLst/>
              <a:defRPr/>
            </a:pPr>
            <a:r>
              <a:rPr lang="cs-CZ" sz="1100" dirty="0">
                <a:effectLst/>
                <a:latin typeface="Cambria" panose="02040503050406030204" pitchFamily="18" charset="0"/>
                <a:ea typeface="Cambria" panose="02040503050406030204" pitchFamily="18" charset="0"/>
                <a:cs typeface="Times New Roman" panose="02020603050405020304" pitchFamily="18" charset="0"/>
              </a:rPr>
              <a:t>žaloby ve věci náhrady majetkové a nemajetkové újmy projednávají a rozhodují soudy v občanském soudním řízení</a:t>
            </a:r>
            <a:endParaRPr lang="cs-CZ" sz="1100" b="0" kern="100" dirty="0">
              <a:effectLst/>
              <a:latin typeface="Cambria" panose="02040503050406030204" pitchFamily="18" charset="0"/>
              <a:ea typeface="Cambria" panose="02040503050406030204" pitchFamily="18" charset="0"/>
              <a:cs typeface="Times New Roman" panose="02020603050405020304" pitchFamily="18" charset="0"/>
            </a:endParaRPr>
          </a:p>
          <a:p>
            <a:pPr marL="171450" marR="0" lvl="0" indent="-171450" algn="just" defTabSz="914400" rtl="0" eaLnBrk="1" fontAlgn="auto" latinLnBrk="0" hangingPunct="1">
              <a:lnSpc>
                <a:spcPct val="100000"/>
              </a:lnSpc>
              <a:spcBef>
                <a:spcPts val="0"/>
              </a:spcBef>
              <a:spcAft>
                <a:spcPts val="0"/>
              </a:spcAft>
              <a:buClrTx/>
              <a:buSzTx/>
              <a:buFontTx/>
              <a:buChar char="-"/>
              <a:tabLst/>
              <a:defRPr/>
            </a:pPr>
            <a:endParaRPr lang="cs-CZ" sz="1200" b="0" dirty="0">
              <a:latin typeface="+mn-lt"/>
              <a:sym typeface="Wingdings" panose="05000000000000000000" pitchFamily="2" charset="2"/>
            </a:endParaRPr>
          </a:p>
        </p:txBody>
      </p:sp>
      <p:sp>
        <p:nvSpPr>
          <p:cNvPr id="4" name="Zástupný symbol pro číslo snímku 3"/>
          <p:cNvSpPr>
            <a:spLocks noGrp="1"/>
          </p:cNvSpPr>
          <p:nvPr>
            <p:ph type="sldNum" sz="quarter" idx="5"/>
          </p:nvPr>
        </p:nvSpPr>
        <p:spPr/>
        <p:txBody>
          <a:bodyPr/>
          <a:lstStyle/>
          <a:p>
            <a:fld id="{B13E58D6-9A2F-4E34-8A60-61E6B06FD5A7}" type="slidenum">
              <a:rPr lang="cs-CZ" smtClean="0"/>
              <a:t>22</a:t>
            </a:fld>
            <a:endParaRPr lang="cs-CZ"/>
          </a:p>
        </p:txBody>
      </p:sp>
    </p:spTree>
    <p:extLst>
      <p:ext uri="{BB962C8B-B14F-4D97-AF65-F5344CB8AC3E}">
        <p14:creationId xmlns:p14="http://schemas.microsoft.com/office/powerpoint/2010/main" val="59182169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58775" y="395288"/>
            <a:ext cx="6122988" cy="3444875"/>
          </a:xfrm>
        </p:spPr>
      </p:sp>
      <p:sp>
        <p:nvSpPr>
          <p:cNvPr id="3" name="Zástupný symbol pro poznámky 2"/>
          <p:cNvSpPr>
            <a:spLocks noGrp="1"/>
          </p:cNvSpPr>
          <p:nvPr>
            <p:ph type="body" idx="1"/>
          </p:nvPr>
        </p:nvSpPr>
        <p:spPr>
          <a:xfrm>
            <a:off x="360000" y="3960000"/>
            <a:ext cx="6120000" cy="5661059"/>
          </a:xfrm>
        </p:spPr>
        <p:txBody>
          <a:bodyPr lIns="72000"/>
          <a:lstStyle/>
          <a:p>
            <a:pPr marL="171450" marR="0" lvl="0" indent="-171450" algn="just" defTabSz="914400" rtl="0" eaLnBrk="1" fontAlgn="auto" latinLnBrk="0" hangingPunct="1">
              <a:lnSpc>
                <a:spcPct val="100000"/>
              </a:lnSpc>
              <a:spcBef>
                <a:spcPts val="600"/>
              </a:spcBef>
              <a:spcAft>
                <a:spcPts val="0"/>
              </a:spcAft>
              <a:buClrTx/>
              <a:buSzTx/>
              <a:buFontTx/>
              <a:buChar char="-"/>
              <a:tabLst/>
              <a:defRPr/>
            </a:pPr>
            <a:r>
              <a:rPr lang="cs-CZ" sz="1100" kern="1200" dirty="0">
                <a:solidFill>
                  <a:schemeClr val="tx1"/>
                </a:solidFill>
                <a:latin typeface="Cambria" panose="02040503050406030204" pitchFamily="18" charset="0"/>
                <a:ea typeface="Cambria" panose="02040503050406030204" pitchFamily="18" charset="0"/>
                <a:cs typeface="+mn-cs"/>
              </a:rPr>
              <a:t>podle nařízení vlády č. 302/2014 Sb., o katalogu správních činností, se jedná o činnosti náležející do 5. platové třídy, pro niž byl stanoven předpoklad středního vzdělání s výučním listem</a:t>
            </a:r>
          </a:p>
          <a:p>
            <a:pPr marL="628650" marR="0" lvl="1" indent="-171450" algn="just" defTabSz="914400" rtl="0" eaLnBrk="1" fontAlgn="auto" latinLnBrk="0" hangingPunct="1">
              <a:lnSpc>
                <a:spcPct val="100000"/>
              </a:lnSpc>
              <a:spcBef>
                <a:spcPts val="600"/>
              </a:spcBef>
              <a:spcAft>
                <a:spcPts val="0"/>
              </a:spcAft>
              <a:buClrTx/>
              <a:buSzTx/>
              <a:buFontTx/>
              <a:buChar char="-"/>
              <a:tabLst/>
              <a:defRPr/>
            </a:pPr>
            <a:r>
              <a:rPr lang="cs-CZ" sz="1100" kern="1200" dirty="0">
                <a:solidFill>
                  <a:schemeClr val="tx1"/>
                </a:solidFill>
                <a:latin typeface="Cambria" panose="02040503050406030204" pitchFamily="18" charset="0"/>
                <a:ea typeface="Cambria" panose="02040503050406030204" pitchFamily="18" charset="0"/>
                <a:cs typeface="+mn-cs"/>
              </a:rPr>
              <a:t>provádění jednotlivých jednoduchých úkonů ve správním řízení (například přijímání jednoduchých podání do protokolu, pořizování soupisu součástí spisu, zajišťování skartačního řízení správní dokumentace, vedení evidencí návrhů a vyjádření účastníků řízení, důkazů, čestných prohlášení, přiznání a úředních dokladů, předávání rozhodnutí k doručení, vyvěšování veřejné vyhlášky, vyměřování správních nebo jiných poplatků, zajišťování písemného vyhotovení rozhodnutí nebo zpracovávání oznámení o zahájení řízení, provádění místních šetření podle daných pokynů)</a:t>
            </a:r>
          </a:p>
          <a:p>
            <a:pPr marL="628650" marR="0" lvl="1" indent="-171450" algn="just" defTabSz="914400" rtl="0" eaLnBrk="1" fontAlgn="auto" latinLnBrk="0" hangingPunct="1">
              <a:lnSpc>
                <a:spcPct val="100000"/>
              </a:lnSpc>
              <a:spcBef>
                <a:spcPts val="600"/>
              </a:spcBef>
              <a:spcAft>
                <a:spcPts val="0"/>
              </a:spcAft>
              <a:buClrTx/>
              <a:buSzTx/>
              <a:buFontTx/>
              <a:buChar char="-"/>
              <a:tabLst/>
              <a:defRPr/>
            </a:pPr>
            <a:r>
              <a:rPr lang="cs-CZ" sz="1100" kern="1200" dirty="0">
                <a:solidFill>
                  <a:schemeClr val="tx1"/>
                </a:solidFill>
                <a:latin typeface="Cambria" panose="02040503050406030204" pitchFamily="18" charset="0"/>
                <a:ea typeface="Cambria" panose="02040503050406030204" pitchFamily="18" charset="0"/>
                <a:cs typeface="+mn-cs"/>
              </a:rPr>
              <a:t>příprava a vedení podkladů, podkladové dokumentace a dalších náležitostí ve správním řízení v jednoduchých věcech malého rozsahu a jednoduchého způsobu zjišťování, kontrola jejich věcné správnosti a doplňování určených náležitostí; kompletace a předávání správní a jiné dokumentace na příslušné správní úřady, samosprávné celky, účastníkům řízení a dalším místům, například v řízení o odvolání nebo při postoupení pro nepříslušnost</a:t>
            </a:r>
          </a:p>
          <a:p>
            <a:pPr marL="628650" marR="0" lvl="1" indent="-171450" algn="just" defTabSz="914400" rtl="0" eaLnBrk="1" fontAlgn="auto" latinLnBrk="0" hangingPunct="1">
              <a:lnSpc>
                <a:spcPct val="100000"/>
              </a:lnSpc>
              <a:spcBef>
                <a:spcPts val="600"/>
              </a:spcBef>
              <a:spcAft>
                <a:spcPts val="0"/>
              </a:spcAft>
              <a:buClrTx/>
              <a:buSzTx/>
              <a:buFontTx/>
              <a:buChar char="-"/>
              <a:tabLst/>
              <a:defRPr/>
            </a:pPr>
            <a:r>
              <a:rPr lang="cs-CZ" sz="1100" kern="1200" dirty="0">
                <a:solidFill>
                  <a:schemeClr val="tx1"/>
                </a:solidFill>
                <a:latin typeface="Cambria" panose="02040503050406030204" pitchFamily="18" charset="0"/>
                <a:ea typeface="Cambria" panose="02040503050406030204" pitchFamily="18" charset="0"/>
                <a:cs typeface="+mn-cs"/>
              </a:rPr>
              <a:t>vedení správních registrů a evidencí podle obecně závazných předpisů, například vedení evidence zvláštních skupin občanů, úředních dokladů ke spisové dokumentaci</a:t>
            </a:r>
          </a:p>
          <a:p>
            <a:pPr marL="628650" marR="0" lvl="1" indent="-171450" algn="just" defTabSz="914400" rtl="0" eaLnBrk="1" fontAlgn="auto" latinLnBrk="0" hangingPunct="1">
              <a:lnSpc>
                <a:spcPct val="100000"/>
              </a:lnSpc>
              <a:spcBef>
                <a:spcPts val="600"/>
              </a:spcBef>
              <a:spcAft>
                <a:spcPts val="0"/>
              </a:spcAft>
              <a:buClrTx/>
              <a:buSzTx/>
              <a:buFontTx/>
              <a:buChar char="-"/>
              <a:tabLst/>
              <a:defRPr/>
            </a:pPr>
            <a:r>
              <a:rPr lang="cs-CZ" sz="1100" kern="1200" dirty="0">
                <a:solidFill>
                  <a:schemeClr val="tx1"/>
                </a:solidFill>
                <a:latin typeface="Cambria" panose="02040503050406030204" pitchFamily="18" charset="0"/>
                <a:ea typeface="Cambria" panose="02040503050406030204" pitchFamily="18" charset="0"/>
                <a:cs typeface="+mn-cs"/>
              </a:rPr>
              <a:t>vedení centrální evidence stížností, petic a žádostí o informace včetně zajišťování a organizace jejich vyřizování</a:t>
            </a:r>
          </a:p>
          <a:p>
            <a:pPr marL="628650" marR="0" lvl="1" indent="-171450" algn="just" defTabSz="914400" rtl="0" eaLnBrk="1" fontAlgn="auto" latinLnBrk="0" hangingPunct="1">
              <a:lnSpc>
                <a:spcPct val="100000"/>
              </a:lnSpc>
              <a:spcBef>
                <a:spcPts val="600"/>
              </a:spcBef>
              <a:spcAft>
                <a:spcPts val="0"/>
              </a:spcAft>
              <a:buClrTx/>
              <a:buSzTx/>
              <a:buFontTx/>
              <a:buChar char="-"/>
              <a:tabLst/>
              <a:defRPr/>
            </a:pPr>
            <a:endParaRPr lang="cs-CZ" sz="1100" kern="1200" dirty="0">
              <a:solidFill>
                <a:schemeClr val="tx1"/>
              </a:solidFill>
              <a:latin typeface="Cambria" panose="02040503050406030204" pitchFamily="18" charset="0"/>
              <a:ea typeface="Cambria" panose="02040503050406030204" pitchFamily="18" charset="0"/>
              <a:cs typeface="+mn-cs"/>
            </a:endParaRPr>
          </a:p>
          <a:p>
            <a:pPr marL="171450" marR="0" lvl="0" indent="-171450" algn="just" defTabSz="914400" rtl="0" eaLnBrk="1" fontAlgn="auto" latinLnBrk="0" hangingPunct="1">
              <a:lnSpc>
                <a:spcPct val="100000"/>
              </a:lnSpc>
              <a:spcBef>
                <a:spcPts val="600"/>
              </a:spcBef>
              <a:spcAft>
                <a:spcPts val="0"/>
              </a:spcAft>
              <a:buClrTx/>
              <a:buSzTx/>
              <a:buFontTx/>
              <a:buChar char="-"/>
              <a:tabLst/>
              <a:defRPr/>
            </a:pPr>
            <a:r>
              <a:rPr lang="cs-CZ" sz="1100" kern="1200" dirty="0">
                <a:solidFill>
                  <a:schemeClr val="tx1"/>
                </a:solidFill>
                <a:latin typeface="Cambria" panose="02040503050406030204" pitchFamily="18" charset="0"/>
                <a:ea typeface="Cambria" panose="02040503050406030204" pitchFamily="18" charset="0"/>
                <a:cs typeface="+mn-cs"/>
              </a:rPr>
              <a:t>POZN: bude-li schválen pozměňovací návrh </a:t>
            </a:r>
            <a:r>
              <a:rPr lang="cs-CZ" sz="1100" kern="1200" dirty="0" err="1">
                <a:solidFill>
                  <a:schemeClr val="tx1"/>
                </a:solidFill>
                <a:latin typeface="Cambria" panose="02040503050406030204" pitchFamily="18" charset="0"/>
                <a:ea typeface="Cambria" panose="02040503050406030204" pitchFamily="18" charset="0"/>
                <a:cs typeface="+mn-cs"/>
              </a:rPr>
              <a:t>posl</a:t>
            </a:r>
            <a:r>
              <a:rPr lang="cs-CZ" sz="1100" kern="1200" dirty="0">
                <a:solidFill>
                  <a:schemeClr val="tx1"/>
                </a:solidFill>
                <a:latin typeface="Cambria" panose="02040503050406030204" pitchFamily="18" charset="0"/>
                <a:ea typeface="Cambria" panose="02040503050406030204" pitchFamily="18" charset="0"/>
                <a:cs typeface="+mn-cs"/>
              </a:rPr>
              <a:t>. Hofmanna, budou ze státní služby vyňati st. ZMC vykonávající službu v krajských vojenských velitelstvích</a:t>
            </a:r>
          </a:p>
          <a:p>
            <a:pPr marL="171450" marR="0" lvl="0" indent="-171450" algn="just" defTabSz="914400" rtl="0" eaLnBrk="1" fontAlgn="auto" latinLnBrk="0" hangingPunct="1">
              <a:lnSpc>
                <a:spcPct val="100000"/>
              </a:lnSpc>
              <a:spcBef>
                <a:spcPts val="600"/>
              </a:spcBef>
              <a:spcAft>
                <a:spcPts val="0"/>
              </a:spcAft>
              <a:buClrTx/>
              <a:buSzTx/>
              <a:buFontTx/>
              <a:buChar char="-"/>
              <a:tabLst/>
              <a:defRPr/>
            </a:pPr>
            <a:endParaRPr lang="cs-CZ" sz="1100" kern="1200" dirty="0">
              <a:solidFill>
                <a:schemeClr val="tx1"/>
              </a:solidFill>
              <a:latin typeface="Cambria" panose="02040503050406030204" pitchFamily="18" charset="0"/>
              <a:ea typeface="Cambria" panose="02040503050406030204" pitchFamily="18" charset="0"/>
              <a:cs typeface="+mn-cs"/>
            </a:endParaRPr>
          </a:p>
        </p:txBody>
      </p:sp>
      <p:sp>
        <p:nvSpPr>
          <p:cNvPr id="4" name="Zástupný symbol pro číslo snímku 3"/>
          <p:cNvSpPr>
            <a:spLocks noGrp="1"/>
          </p:cNvSpPr>
          <p:nvPr>
            <p:ph type="sldNum" sz="quarter" idx="5"/>
          </p:nvPr>
        </p:nvSpPr>
        <p:spPr/>
        <p:txBody>
          <a:bodyPr/>
          <a:lstStyle/>
          <a:p>
            <a:fld id="{B13E58D6-9A2F-4E34-8A60-61E6B06FD5A7}" type="slidenum">
              <a:rPr lang="cs-CZ" smtClean="0"/>
              <a:t>23</a:t>
            </a:fld>
            <a:endParaRPr lang="cs-CZ"/>
          </a:p>
        </p:txBody>
      </p:sp>
    </p:spTree>
    <p:extLst>
      <p:ext uri="{BB962C8B-B14F-4D97-AF65-F5344CB8AC3E}">
        <p14:creationId xmlns:p14="http://schemas.microsoft.com/office/powerpoint/2010/main" val="75755169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58775" y="395288"/>
            <a:ext cx="6122988" cy="3444875"/>
          </a:xfrm>
        </p:spPr>
      </p:sp>
      <p:sp>
        <p:nvSpPr>
          <p:cNvPr id="3" name="Zástupný symbol pro poznámky 2"/>
          <p:cNvSpPr>
            <a:spLocks noGrp="1"/>
          </p:cNvSpPr>
          <p:nvPr>
            <p:ph type="body" idx="1"/>
          </p:nvPr>
        </p:nvSpPr>
        <p:spPr/>
        <p:txBody>
          <a:bodyPr/>
          <a:lstStyle/>
          <a:p>
            <a:pPr marL="342900" lvl="0" indent="-342900" algn="just">
              <a:lnSpc>
                <a:spcPct val="107000"/>
              </a:lnSpc>
              <a:spcAft>
                <a:spcPts val="800"/>
              </a:spcAft>
              <a:buFont typeface="Calibri" panose="020F0502020204030204" pitchFamily="34" charset="0"/>
              <a:buChar char="-"/>
            </a:pPr>
            <a:r>
              <a:rPr lang="cs-CZ" sz="1100" dirty="0">
                <a:effectLst/>
                <a:latin typeface="Cambria" panose="02040503050406030204" pitchFamily="18" charset="0"/>
                <a:ea typeface="Cambria" panose="02040503050406030204" pitchFamily="18" charset="0"/>
                <a:cs typeface="Times New Roman" panose="02020603050405020304" pitchFamily="18" charset="0"/>
              </a:rPr>
              <a:t>odstranění obecné povinnosti provádět pravidelné služební hodnocení (dle úřadů zbytečně administrativně zatěžující) </a:t>
            </a:r>
            <a:r>
              <a:rPr lang="cs-CZ" sz="1100" dirty="0">
                <a:effectLst/>
                <a:latin typeface="Cambria" panose="02040503050406030204" pitchFamily="18" charset="0"/>
                <a:ea typeface="Cambria" panose="02040503050406030204" pitchFamily="18" charset="0"/>
                <a:cs typeface="Times New Roman" panose="02020603050405020304" pitchFamily="18" charset="0"/>
                <a:sym typeface="Wingdings" panose="05000000000000000000" pitchFamily="2" charset="2"/>
              </a:rPr>
              <a:t> </a:t>
            </a:r>
            <a:r>
              <a:rPr lang="cs-CZ" sz="1100" dirty="0">
                <a:latin typeface="Cambria" panose="02040503050406030204" pitchFamily="18" charset="0"/>
                <a:ea typeface="Cambria" panose="02040503050406030204" pitchFamily="18" charset="0"/>
              </a:rPr>
              <a:t>jeho provádění může stanovit služební orgán služebním předpisem pro svůj služební úřad</a:t>
            </a:r>
            <a:endParaRPr lang="cs-CZ" sz="1100" dirty="0">
              <a:effectLst/>
              <a:latin typeface="Cambria" panose="02040503050406030204" pitchFamily="18" charset="0"/>
              <a:ea typeface="Cambria" panose="02040503050406030204" pitchFamily="18" charset="0"/>
              <a:cs typeface="Times New Roman" panose="02020603050405020304" pitchFamily="18" charset="0"/>
            </a:endParaRPr>
          </a:p>
          <a:p>
            <a:pPr marL="342900" lvl="0" indent="-342900" algn="just">
              <a:lnSpc>
                <a:spcPct val="107000"/>
              </a:lnSpc>
              <a:spcAft>
                <a:spcPts val="800"/>
              </a:spcAft>
              <a:buFont typeface="Calibri" panose="020F0502020204030204" pitchFamily="34" charset="0"/>
              <a:buChar char="-"/>
            </a:pPr>
            <a:r>
              <a:rPr lang="cs-CZ" sz="1100" dirty="0">
                <a:effectLst/>
                <a:latin typeface="Cambria" panose="02040503050406030204" pitchFamily="18" charset="0"/>
                <a:ea typeface="Cambria" panose="02040503050406030204" pitchFamily="18" charset="0"/>
                <a:cs typeface="Times New Roman" panose="02020603050405020304" pitchFamily="18" charset="0"/>
              </a:rPr>
              <a:t>ale zachovává se první služební hodnocení a služební hodnocení prováděné ad hoc</a:t>
            </a:r>
          </a:p>
          <a:p>
            <a:pPr marL="342900" lvl="0" indent="-342900" algn="just">
              <a:lnSpc>
                <a:spcPct val="107000"/>
              </a:lnSpc>
              <a:spcAft>
                <a:spcPts val="800"/>
              </a:spcAft>
              <a:buFont typeface="Calibri" panose="020F0502020204030204" pitchFamily="34" charset="0"/>
              <a:buChar char="-"/>
            </a:pPr>
            <a:r>
              <a:rPr lang="cs-CZ" sz="1100" dirty="0">
                <a:effectLst/>
                <a:latin typeface="Cambria" panose="02040503050406030204" pitchFamily="18" charset="0"/>
                <a:ea typeface="Cambria" panose="02040503050406030204" pitchFamily="18" charset="0"/>
                <a:cs typeface="Times New Roman" panose="02020603050405020304" pitchFamily="18" charset="0"/>
              </a:rPr>
              <a:t>snížení počtu hodnocených oblastí - nově bude hodnocen pouze výkon služby, nikoliv již znalosti a dovednosti </a:t>
            </a:r>
          </a:p>
          <a:p>
            <a:pPr marL="342900" lvl="0" indent="-342900" algn="just">
              <a:lnSpc>
                <a:spcPct val="107000"/>
              </a:lnSpc>
              <a:spcAft>
                <a:spcPts val="800"/>
              </a:spcAft>
              <a:buFont typeface="Calibri" panose="020F0502020204030204" pitchFamily="34" charset="0"/>
              <a:buChar char="-"/>
            </a:pPr>
            <a:endParaRPr lang="cs-CZ" sz="1100" dirty="0">
              <a:effectLst/>
              <a:latin typeface="Cambria" panose="02040503050406030204" pitchFamily="18" charset="0"/>
              <a:ea typeface="Cambria" panose="02040503050406030204" pitchFamily="18" charset="0"/>
              <a:cs typeface="Times New Roman" panose="02020603050405020304" pitchFamily="18" charset="0"/>
            </a:endParaRPr>
          </a:p>
          <a:p>
            <a:pPr marL="342900" lvl="0" indent="-342900" algn="just">
              <a:lnSpc>
                <a:spcPct val="107000"/>
              </a:lnSpc>
              <a:spcAft>
                <a:spcPts val="800"/>
              </a:spcAft>
              <a:buFont typeface="Calibri" panose="020F0502020204030204" pitchFamily="34" charset="0"/>
              <a:buChar char="-"/>
            </a:pPr>
            <a:r>
              <a:rPr lang="cs-CZ" sz="1100" dirty="0">
                <a:effectLst/>
                <a:latin typeface="Cambria" panose="02040503050406030204" pitchFamily="18" charset="0"/>
                <a:ea typeface="Cambria" panose="02040503050406030204" pitchFamily="18" charset="0"/>
                <a:cs typeface="Times New Roman" panose="02020603050405020304" pitchFamily="18" charset="0"/>
              </a:rPr>
              <a:t>námitky proti služebnímu hodnocení vysokých státních úředníků vyřizuje služební komise</a:t>
            </a:r>
          </a:p>
          <a:p>
            <a:pPr marL="342900" lvl="0" indent="-342900" algn="just">
              <a:lnSpc>
                <a:spcPct val="107000"/>
              </a:lnSpc>
              <a:spcAft>
                <a:spcPts val="800"/>
              </a:spcAft>
              <a:buFont typeface="Calibri" panose="020F0502020204030204" pitchFamily="34" charset="0"/>
              <a:buChar char="-"/>
            </a:pPr>
            <a:endParaRPr lang="cs-CZ" sz="1100" b="0" dirty="0">
              <a:effectLst/>
              <a:latin typeface="Cambria" panose="02040503050406030204" pitchFamily="18" charset="0"/>
              <a:ea typeface="Cambria" panose="02040503050406030204" pitchFamily="18" charset="0"/>
              <a:cs typeface="Times New Roman" panose="02020603050405020304" pitchFamily="18" charset="0"/>
              <a:sym typeface="Wingdings" panose="05000000000000000000" pitchFamily="2" charset="2"/>
            </a:endParaRPr>
          </a:p>
          <a:p>
            <a:pPr marL="0" lvl="0" indent="0" algn="just">
              <a:lnSpc>
                <a:spcPct val="107000"/>
              </a:lnSpc>
              <a:spcAft>
                <a:spcPts val="800"/>
              </a:spcAft>
              <a:buFont typeface="Calibri" panose="020F0502020204030204" pitchFamily="34" charset="0"/>
              <a:buNone/>
            </a:pPr>
            <a:endParaRPr lang="cs-CZ" sz="1100" b="0" dirty="0">
              <a:latin typeface="Cambria" panose="02040503050406030204" pitchFamily="18" charset="0"/>
              <a:ea typeface="Cambria" panose="02040503050406030204" pitchFamily="18" charset="0"/>
              <a:sym typeface="Wingdings" panose="05000000000000000000" pitchFamily="2" charset="2"/>
            </a:endParaRPr>
          </a:p>
        </p:txBody>
      </p:sp>
      <p:sp>
        <p:nvSpPr>
          <p:cNvPr id="4" name="Zástupný symbol pro číslo snímku 3"/>
          <p:cNvSpPr>
            <a:spLocks noGrp="1"/>
          </p:cNvSpPr>
          <p:nvPr>
            <p:ph type="sldNum" sz="quarter" idx="5"/>
          </p:nvPr>
        </p:nvSpPr>
        <p:spPr/>
        <p:txBody>
          <a:bodyPr/>
          <a:lstStyle/>
          <a:p>
            <a:fld id="{B13E58D6-9A2F-4E34-8A60-61E6B06FD5A7}" type="slidenum">
              <a:rPr lang="cs-CZ" smtClean="0"/>
              <a:t>24</a:t>
            </a:fld>
            <a:endParaRPr lang="cs-CZ"/>
          </a:p>
        </p:txBody>
      </p:sp>
    </p:spTree>
    <p:extLst>
      <p:ext uri="{BB962C8B-B14F-4D97-AF65-F5344CB8AC3E}">
        <p14:creationId xmlns:p14="http://schemas.microsoft.com/office/powerpoint/2010/main" val="123360516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58775" y="395288"/>
            <a:ext cx="6122988" cy="3444875"/>
          </a:xfrm>
        </p:spPr>
      </p:sp>
      <p:sp>
        <p:nvSpPr>
          <p:cNvPr id="3" name="Zástupný symbol pro poznámky 2"/>
          <p:cNvSpPr>
            <a:spLocks noGrp="1"/>
          </p:cNvSpPr>
          <p:nvPr>
            <p:ph type="body" idx="1"/>
          </p:nvPr>
        </p:nvSpPr>
        <p:spPr/>
        <p:txBody>
          <a:bodyPr/>
          <a:lstStyle/>
          <a:p>
            <a:pPr marL="285750" lvl="0" indent="-285750" algn="just">
              <a:lnSpc>
                <a:spcPct val="107000"/>
              </a:lnSpc>
              <a:spcAft>
                <a:spcPts val="800"/>
              </a:spcAft>
              <a:buFontTx/>
              <a:buChar char="-"/>
            </a:pPr>
            <a:r>
              <a:rPr lang="cs-CZ" sz="1100" b="0" kern="100" dirty="0">
                <a:solidFill>
                  <a:srgbClr val="000000"/>
                </a:solidFill>
                <a:effectLst/>
                <a:latin typeface="Cambria" panose="02040503050406030204" pitchFamily="18" charset="0"/>
                <a:ea typeface="Cambria" panose="02040503050406030204" pitchFamily="18" charset="0"/>
                <a:cs typeface="Times New Roman" panose="02020603050405020304" pitchFamily="18" charset="0"/>
              </a:rPr>
              <a:t>stanovení lhůty pro podání stížnosti (60 dnů – </a:t>
            </a:r>
            <a:r>
              <a:rPr lang="cs-CZ" sz="1100" b="0" kern="100" dirty="0" err="1">
                <a:solidFill>
                  <a:srgbClr val="000000"/>
                </a:solidFill>
                <a:effectLst/>
                <a:latin typeface="Cambria" panose="02040503050406030204" pitchFamily="18" charset="0"/>
                <a:ea typeface="Cambria" panose="02040503050406030204" pitchFamily="18" charset="0"/>
                <a:cs typeface="Times New Roman" panose="02020603050405020304" pitchFamily="18" charset="0"/>
              </a:rPr>
              <a:t>subj</a:t>
            </a:r>
            <a:r>
              <a:rPr lang="cs-CZ" sz="1100" b="0" kern="100" dirty="0">
                <a:solidFill>
                  <a:srgbClr val="000000"/>
                </a:solidFill>
                <a:effectLst/>
                <a:latin typeface="Cambria" panose="02040503050406030204" pitchFamily="18" charset="0"/>
                <a:ea typeface="Cambria" panose="02040503050406030204" pitchFamily="18" charset="0"/>
                <a:cs typeface="Times New Roman" panose="02020603050405020304" pitchFamily="18" charset="0"/>
              </a:rPr>
              <a:t>. – kdy se st. ZMC dozvěděl o skutečnosti, 1 rok – </a:t>
            </a:r>
            <a:r>
              <a:rPr lang="cs-CZ" sz="1100" b="0" kern="100" dirty="0" err="1">
                <a:solidFill>
                  <a:srgbClr val="000000"/>
                </a:solidFill>
                <a:effectLst/>
                <a:latin typeface="Cambria" panose="02040503050406030204" pitchFamily="18" charset="0"/>
                <a:ea typeface="Cambria" panose="02040503050406030204" pitchFamily="18" charset="0"/>
                <a:cs typeface="Times New Roman" panose="02020603050405020304" pitchFamily="18" charset="0"/>
              </a:rPr>
              <a:t>obj</a:t>
            </a:r>
            <a:r>
              <a:rPr lang="cs-CZ" sz="1100" b="0" kern="100" dirty="0">
                <a:solidFill>
                  <a:srgbClr val="000000"/>
                </a:solidFill>
                <a:effectLst/>
                <a:latin typeface="Cambria" panose="02040503050406030204" pitchFamily="18" charset="0"/>
                <a:ea typeface="Cambria" panose="02040503050406030204" pitchFamily="18" charset="0"/>
                <a:cs typeface="Times New Roman" panose="02020603050405020304" pitchFamily="18" charset="0"/>
              </a:rPr>
              <a:t>. – kdy došlo ke skutečnosti) </a:t>
            </a:r>
            <a:r>
              <a:rPr lang="cs-CZ" sz="1100" b="0" kern="100" dirty="0">
                <a:solidFill>
                  <a:srgbClr val="000000"/>
                </a:solidFill>
                <a:effectLst/>
                <a:latin typeface="Cambria" panose="02040503050406030204" pitchFamily="18" charset="0"/>
                <a:ea typeface="Cambria" panose="02040503050406030204" pitchFamily="18" charset="0"/>
                <a:cs typeface="Times New Roman" panose="02020603050405020304" pitchFamily="18" charset="0"/>
                <a:sym typeface="Wingdings" panose="05000000000000000000" pitchFamily="2" charset="2"/>
              </a:rPr>
              <a:t> opožděně podanou stížností se představený nebo služební orgán nezabývá</a:t>
            </a:r>
            <a:endParaRPr lang="cs-CZ" sz="1100" b="0" kern="100" dirty="0">
              <a:solidFill>
                <a:srgbClr val="000000"/>
              </a:solidFill>
              <a:effectLst/>
              <a:latin typeface="Cambria" panose="02040503050406030204" pitchFamily="18" charset="0"/>
              <a:ea typeface="Cambria" panose="02040503050406030204" pitchFamily="18" charset="0"/>
              <a:cs typeface="Times New Roman" panose="02020603050405020304" pitchFamily="18" charset="0"/>
            </a:endParaRPr>
          </a:p>
          <a:p>
            <a:pPr marL="285750" lvl="0" indent="-285750" algn="just">
              <a:lnSpc>
                <a:spcPct val="107000"/>
              </a:lnSpc>
              <a:spcAft>
                <a:spcPts val="800"/>
              </a:spcAft>
              <a:buFontTx/>
              <a:buChar char="-"/>
            </a:pPr>
            <a:r>
              <a:rPr lang="cs-CZ" sz="1100" b="0" kern="100" dirty="0">
                <a:solidFill>
                  <a:srgbClr val="000000"/>
                </a:solidFill>
                <a:effectLst/>
                <a:latin typeface="Cambria" panose="02040503050406030204" pitchFamily="18" charset="0"/>
                <a:ea typeface="Cambria" panose="02040503050406030204" pitchFamily="18" charset="0"/>
                <a:cs typeface="Times New Roman" panose="02020603050405020304" pitchFamily="18" charset="0"/>
              </a:rPr>
              <a:t>způsob vyřízení stížnost přešetřovat na žádost jen jednou (nikoliv opakovaně), ve lhůtě 15 dnů</a:t>
            </a:r>
          </a:p>
          <a:p>
            <a:pPr marL="285750" lvl="0" indent="-285750" algn="just">
              <a:lnSpc>
                <a:spcPct val="107000"/>
              </a:lnSpc>
              <a:spcAft>
                <a:spcPts val="800"/>
              </a:spcAft>
              <a:buFontTx/>
              <a:buChar char="-"/>
            </a:pPr>
            <a:r>
              <a:rPr lang="cs-CZ" sz="1100" b="0" kern="100" dirty="0">
                <a:solidFill>
                  <a:srgbClr val="000000"/>
                </a:solidFill>
                <a:effectLst/>
                <a:latin typeface="Cambria" panose="02040503050406030204" pitchFamily="18" charset="0"/>
                <a:ea typeface="Cambria" panose="02040503050406030204" pitchFamily="18" charset="0"/>
                <a:cs typeface="Times New Roman" panose="02020603050405020304" pitchFamily="18" charset="0"/>
              </a:rPr>
              <a:t>kdy smí podat stížnost bývalý státní zaměstnanec </a:t>
            </a:r>
            <a:r>
              <a:rPr lang="cs-CZ" sz="1100" b="0" kern="100" dirty="0">
                <a:solidFill>
                  <a:srgbClr val="000000"/>
                </a:solidFill>
                <a:effectLst/>
                <a:latin typeface="Cambria" panose="02040503050406030204" pitchFamily="18" charset="0"/>
                <a:ea typeface="Cambria" panose="02040503050406030204" pitchFamily="18" charset="0"/>
                <a:cs typeface="Times New Roman" panose="02020603050405020304" pitchFamily="18" charset="0"/>
                <a:sym typeface="Wingdings" panose="05000000000000000000" pitchFamily="2" charset="2"/>
              </a:rPr>
              <a:t> </a:t>
            </a:r>
            <a:r>
              <a:rPr lang="cs-CZ" sz="1100" b="0" dirty="0">
                <a:effectLst/>
                <a:latin typeface="Cambria" panose="02040503050406030204" pitchFamily="18" charset="0"/>
                <a:ea typeface="Cambria" panose="02040503050406030204" pitchFamily="18" charset="0"/>
                <a:cs typeface="Times New Roman" panose="02020603050405020304" pitchFamily="18" charset="0"/>
              </a:rPr>
              <a:t>pouze ve věci služebního posudku a potvrzení o službě a v jiných věcech nikoliv</a:t>
            </a:r>
            <a:endParaRPr lang="cs-CZ" sz="1100" b="0" kern="100" dirty="0">
              <a:solidFill>
                <a:srgbClr val="000000"/>
              </a:solidFill>
              <a:effectLst/>
              <a:latin typeface="Cambria" panose="02040503050406030204" pitchFamily="18" charset="0"/>
              <a:ea typeface="Cambria" panose="02040503050406030204" pitchFamily="18" charset="0"/>
              <a:cs typeface="Times New Roman" panose="02020603050405020304" pitchFamily="18" charset="0"/>
            </a:endParaRPr>
          </a:p>
          <a:p>
            <a:pPr marL="285750" lvl="0" indent="-285750" algn="just">
              <a:lnSpc>
                <a:spcPct val="107000"/>
              </a:lnSpc>
              <a:spcAft>
                <a:spcPts val="800"/>
              </a:spcAft>
              <a:buFontTx/>
              <a:buChar char="-"/>
            </a:pPr>
            <a:r>
              <a:rPr lang="cs-CZ" sz="1100" b="0" kern="100" dirty="0">
                <a:effectLst/>
                <a:latin typeface="Cambria" panose="02040503050406030204" pitchFamily="18" charset="0"/>
                <a:ea typeface="Cambria" panose="02040503050406030204" pitchFamily="18" charset="0"/>
                <a:cs typeface="Times New Roman" panose="02020603050405020304" pitchFamily="18" charset="0"/>
              </a:rPr>
              <a:t>upravena povinnost informovat o došlých a vyřízených stížnostech služební orgán + st. </a:t>
            </a:r>
            <a:r>
              <a:rPr lang="cs-CZ" sz="1100" b="0" kern="100">
                <a:effectLst/>
                <a:latin typeface="Cambria" panose="02040503050406030204" pitchFamily="18" charset="0"/>
                <a:ea typeface="Cambria" panose="02040503050406030204" pitchFamily="18" charset="0"/>
                <a:cs typeface="Times New Roman" panose="02020603050405020304" pitchFamily="18" charset="0"/>
              </a:rPr>
              <a:t>ZMC</a:t>
            </a:r>
            <a:endParaRPr lang="cs-CZ" sz="1100" b="0" kern="100" dirty="0">
              <a:effectLst/>
              <a:latin typeface="Cambria" panose="02040503050406030204" pitchFamily="18" charset="0"/>
              <a:ea typeface="Cambria" panose="02040503050406030204" pitchFamily="18" charset="0"/>
              <a:cs typeface="Times New Roman" panose="02020603050405020304" pitchFamily="18" charset="0"/>
            </a:endParaRPr>
          </a:p>
          <a:p>
            <a:pPr marL="285750" lvl="0" indent="-285750" algn="just">
              <a:lnSpc>
                <a:spcPct val="107000"/>
              </a:lnSpc>
              <a:spcAft>
                <a:spcPts val="800"/>
              </a:spcAft>
              <a:buFontTx/>
              <a:buChar char="-"/>
            </a:pPr>
            <a:endParaRPr lang="cs-CZ" sz="1100" b="0" kern="100" dirty="0">
              <a:effectLst/>
              <a:latin typeface="Cambria" panose="02040503050406030204" pitchFamily="18" charset="0"/>
              <a:ea typeface="Cambria" panose="02040503050406030204" pitchFamily="18" charset="0"/>
              <a:cs typeface="Times New Roman" panose="02020603050405020304" pitchFamily="18" charset="0"/>
            </a:endParaRPr>
          </a:p>
          <a:p>
            <a:pPr marL="171450" marR="0" lvl="0" indent="-171450" algn="just" defTabSz="914400" rtl="0" eaLnBrk="1" fontAlgn="auto" latinLnBrk="0" hangingPunct="1">
              <a:lnSpc>
                <a:spcPct val="100000"/>
              </a:lnSpc>
              <a:spcBef>
                <a:spcPts val="0"/>
              </a:spcBef>
              <a:spcAft>
                <a:spcPts val="0"/>
              </a:spcAft>
              <a:buClrTx/>
              <a:buSzTx/>
              <a:buFontTx/>
              <a:buChar char="-"/>
              <a:tabLst/>
              <a:defRPr/>
            </a:pPr>
            <a:endParaRPr lang="cs-CZ" sz="1200" b="0" dirty="0">
              <a:latin typeface="+mn-lt"/>
              <a:sym typeface="Wingdings" panose="05000000000000000000" pitchFamily="2" charset="2"/>
            </a:endParaRPr>
          </a:p>
        </p:txBody>
      </p:sp>
      <p:sp>
        <p:nvSpPr>
          <p:cNvPr id="4" name="Zástupný symbol pro číslo snímku 3"/>
          <p:cNvSpPr>
            <a:spLocks noGrp="1"/>
          </p:cNvSpPr>
          <p:nvPr>
            <p:ph type="sldNum" sz="quarter" idx="5"/>
          </p:nvPr>
        </p:nvSpPr>
        <p:spPr/>
        <p:txBody>
          <a:bodyPr/>
          <a:lstStyle/>
          <a:p>
            <a:fld id="{B13E58D6-9A2F-4E34-8A60-61E6B06FD5A7}" type="slidenum">
              <a:rPr lang="cs-CZ" smtClean="0"/>
              <a:t>25</a:t>
            </a:fld>
            <a:endParaRPr lang="cs-CZ"/>
          </a:p>
        </p:txBody>
      </p:sp>
    </p:spTree>
    <p:extLst>
      <p:ext uri="{BB962C8B-B14F-4D97-AF65-F5344CB8AC3E}">
        <p14:creationId xmlns:p14="http://schemas.microsoft.com/office/powerpoint/2010/main" val="418776124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58775" y="395288"/>
            <a:ext cx="6122988" cy="3444875"/>
          </a:xfrm>
        </p:spPr>
      </p:sp>
      <p:sp>
        <p:nvSpPr>
          <p:cNvPr id="3" name="Zástupný symbol pro poznámky 2"/>
          <p:cNvSpPr>
            <a:spLocks noGrp="1"/>
          </p:cNvSpPr>
          <p:nvPr>
            <p:ph type="body" idx="1"/>
          </p:nvPr>
        </p:nvSpPr>
        <p:spPr/>
        <p:txBody>
          <a:bodyPr/>
          <a:lstStyle/>
          <a:p>
            <a:pPr marL="285750" lvl="0" indent="-285750" algn="just" defTabSz="914400" rtl="0" eaLnBrk="1" latinLnBrk="0" hangingPunct="1">
              <a:lnSpc>
                <a:spcPct val="107000"/>
              </a:lnSpc>
              <a:spcAft>
                <a:spcPts val="800"/>
              </a:spcAft>
              <a:buFontTx/>
              <a:buChar char="-"/>
            </a:pPr>
            <a:r>
              <a:rPr lang="cs-CZ" sz="1100" b="0" kern="100" dirty="0">
                <a:solidFill>
                  <a:srgbClr val="000000"/>
                </a:solidFill>
                <a:effectLst/>
                <a:latin typeface="Cambria" panose="02040503050406030204" pitchFamily="18" charset="0"/>
                <a:ea typeface="Cambria" panose="02040503050406030204" pitchFamily="18" charset="0"/>
                <a:cs typeface="Times New Roman" panose="02020603050405020304" pitchFamily="18" charset="0"/>
              </a:rPr>
              <a:t>flexibilnější, dostupnější a efektivnější forma komunikace mezi zaměstnancem a rozhodujícím orgánem</a:t>
            </a:r>
          </a:p>
          <a:p>
            <a:pPr marL="285750" lvl="0" indent="-285750" algn="just" defTabSz="914400" rtl="0" eaLnBrk="1" latinLnBrk="0" hangingPunct="1">
              <a:lnSpc>
                <a:spcPct val="107000"/>
              </a:lnSpc>
              <a:spcAft>
                <a:spcPts val="800"/>
              </a:spcAft>
              <a:buFontTx/>
              <a:buChar char="-"/>
            </a:pPr>
            <a:r>
              <a:rPr lang="cs-CZ" sz="1100" b="0" kern="100" dirty="0">
                <a:solidFill>
                  <a:srgbClr val="000000"/>
                </a:solidFill>
                <a:effectLst/>
                <a:latin typeface="Cambria" panose="02040503050406030204" pitchFamily="18" charset="0"/>
                <a:ea typeface="Cambria" panose="02040503050406030204" pitchFamily="18" charset="0"/>
                <a:cs typeface="Times New Roman" panose="02020603050405020304" pitchFamily="18" charset="0"/>
              </a:rPr>
              <a:t>je nezbytným krokem směřujícím k digitalizaci veřejné správy, zrychlení doručování a tím i ke zvýšení pružnosti postupů ve věcech státní služby </a:t>
            </a:r>
          </a:p>
          <a:p>
            <a:pPr marL="285750" lvl="0" indent="-285750" algn="just" defTabSz="914400" rtl="0" eaLnBrk="1" latinLnBrk="0" hangingPunct="1">
              <a:lnSpc>
                <a:spcPct val="107000"/>
              </a:lnSpc>
              <a:spcAft>
                <a:spcPts val="800"/>
              </a:spcAft>
              <a:buFontTx/>
              <a:buChar char="-"/>
            </a:pPr>
            <a:endParaRPr lang="cs-CZ" sz="1100" b="0" kern="100" dirty="0">
              <a:solidFill>
                <a:srgbClr val="000000"/>
              </a:solidFill>
              <a:effectLst/>
              <a:latin typeface="Cambria" panose="02040503050406030204" pitchFamily="18" charset="0"/>
              <a:ea typeface="Cambria" panose="02040503050406030204" pitchFamily="18" charset="0"/>
              <a:cs typeface="Times New Roman" panose="02020603050405020304" pitchFamily="18" charset="0"/>
            </a:endParaRPr>
          </a:p>
          <a:p>
            <a:pPr marL="285750" lvl="0" indent="-285750" algn="just" defTabSz="914400" rtl="0" eaLnBrk="1" latinLnBrk="0" hangingPunct="1">
              <a:lnSpc>
                <a:spcPct val="107000"/>
              </a:lnSpc>
              <a:spcAft>
                <a:spcPts val="800"/>
              </a:spcAft>
              <a:buFontTx/>
              <a:buChar char="-"/>
            </a:pPr>
            <a:r>
              <a:rPr lang="cs-CZ" sz="1100" b="0" kern="100" dirty="0">
                <a:solidFill>
                  <a:srgbClr val="000000"/>
                </a:solidFill>
                <a:effectLst/>
                <a:latin typeface="Cambria" panose="02040503050406030204" pitchFamily="18" charset="0"/>
                <a:ea typeface="Cambria" panose="02040503050406030204" pitchFamily="18" charset="0"/>
                <a:cs typeface="Times New Roman" panose="02020603050405020304" pitchFamily="18" charset="0"/>
              </a:rPr>
              <a:t>úkony státních zaměstnanců </a:t>
            </a:r>
          </a:p>
          <a:p>
            <a:pPr marL="742950" lvl="1" indent="-285750" algn="just" defTabSz="914400" rtl="0" eaLnBrk="1" latinLnBrk="0" hangingPunct="1">
              <a:lnSpc>
                <a:spcPct val="107000"/>
              </a:lnSpc>
              <a:spcAft>
                <a:spcPts val="800"/>
              </a:spcAft>
              <a:buFontTx/>
              <a:buChar char="-"/>
            </a:pPr>
            <a:r>
              <a:rPr lang="cs-CZ" sz="1100" b="0" dirty="0">
                <a:effectLst/>
                <a:latin typeface="Cambria" panose="02040503050406030204" pitchFamily="18" charset="0"/>
                <a:ea typeface="Cambria" panose="02040503050406030204" pitchFamily="18" charset="0"/>
              </a:rPr>
              <a:t>prostřednictvím elektronického nástroje</a:t>
            </a:r>
          </a:p>
          <a:p>
            <a:pPr marL="742950" lvl="1" indent="-285750" algn="just" defTabSz="914400" rtl="0" eaLnBrk="1" latinLnBrk="0" hangingPunct="1">
              <a:lnSpc>
                <a:spcPct val="107000"/>
              </a:lnSpc>
              <a:spcAft>
                <a:spcPts val="800"/>
              </a:spcAft>
              <a:buFontTx/>
              <a:buChar char="-"/>
            </a:pPr>
            <a:r>
              <a:rPr lang="cs-CZ" sz="1100" b="0" dirty="0">
                <a:effectLst/>
                <a:latin typeface="Cambria" panose="02040503050406030204" pitchFamily="18" charset="0"/>
                <a:ea typeface="Cambria" panose="02040503050406030204" pitchFamily="18" charset="0"/>
              </a:rPr>
              <a:t>pokud prostřednictvím e-mailu – lze bez podpisu</a:t>
            </a:r>
          </a:p>
          <a:p>
            <a:pPr marL="742950" lvl="1" indent="-285750" algn="just" defTabSz="914400" rtl="0" eaLnBrk="1" latinLnBrk="0" hangingPunct="1">
              <a:lnSpc>
                <a:spcPct val="107000"/>
              </a:lnSpc>
              <a:spcAft>
                <a:spcPts val="800"/>
              </a:spcAft>
              <a:buFontTx/>
              <a:buChar char="-"/>
            </a:pPr>
            <a:r>
              <a:rPr lang="cs-CZ" sz="1100" b="0" dirty="0">
                <a:effectLst/>
                <a:latin typeface="Cambria" panose="02040503050406030204" pitchFamily="18" charset="0"/>
                <a:ea typeface="Cambria" panose="02040503050406030204" pitchFamily="18" charset="0"/>
              </a:rPr>
              <a:t>platí i pro ZMC podle § 178</a:t>
            </a:r>
          </a:p>
          <a:p>
            <a:pPr marL="742950" lvl="1" indent="-285750" algn="just" defTabSz="914400" rtl="0" eaLnBrk="1" latinLnBrk="0" hangingPunct="1">
              <a:lnSpc>
                <a:spcPct val="107000"/>
              </a:lnSpc>
              <a:spcAft>
                <a:spcPts val="800"/>
              </a:spcAft>
              <a:buFontTx/>
              <a:buChar char="-"/>
            </a:pPr>
            <a:endParaRPr lang="cs-CZ" sz="1100" b="0" kern="100" dirty="0">
              <a:solidFill>
                <a:srgbClr val="000000"/>
              </a:solidFill>
              <a:effectLst/>
              <a:latin typeface="Cambria" panose="02040503050406030204" pitchFamily="18" charset="0"/>
              <a:ea typeface="Cambria" panose="02040503050406030204" pitchFamily="18" charset="0"/>
              <a:cs typeface="Times New Roman" panose="02020603050405020304" pitchFamily="18" charset="0"/>
            </a:endParaRPr>
          </a:p>
          <a:p>
            <a:pPr marL="742950" lvl="1" indent="-285750" algn="just" defTabSz="914400" rtl="0" eaLnBrk="1" latinLnBrk="0" hangingPunct="1">
              <a:lnSpc>
                <a:spcPct val="107000"/>
              </a:lnSpc>
              <a:spcAft>
                <a:spcPts val="800"/>
              </a:spcAft>
              <a:buFontTx/>
              <a:buChar char="-"/>
            </a:pPr>
            <a:endParaRPr lang="cs-CZ" sz="1100" b="0" kern="100" dirty="0">
              <a:solidFill>
                <a:srgbClr val="000000"/>
              </a:solidFill>
              <a:effectLst/>
              <a:latin typeface="Cambria" panose="02040503050406030204" pitchFamily="18" charset="0"/>
              <a:ea typeface="Cambria" panose="02040503050406030204" pitchFamily="18" charset="0"/>
              <a:cs typeface="Times New Roman" panose="02020603050405020304" pitchFamily="18" charset="0"/>
            </a:endParaRPr>
          </a:p>
          <a:p>
            <a:pPr marL="285750" lvl="0" indent="-285750" algn="just" defTabSz="914400" rtl="0" eaLnBrk="1" latinLnBrk="0" hangingPunct="1">
              <a:lnSpc>
                <a:spcPct val="107000"/>
              </a:lnSpc>
              <a:spcAft>
                <a:spcPts val="800"/>
              </a:spcAft>
              <a:buFontTx/>
              <a:buChar char="-"/>
            </a:pPr>
            <a:r>
              <a:rPr lang="cs-CZ" sz="1100" b="0" kern="100" dirty="0">
                <a:solidFill>
                  <a:srgbClr val="000000"/>
                </a:solidFill>
                <a:effectLst/>
                <a:latin typeface="Cambria" panose="02040503050406030204" pitchFamily="18" charset="0"/>
                <a:ea typeface="Cambria" panose="02040503050406030204" pitchFamily="18" charset="0"/>
                <a:cs typeface="Times New Roman" panose="02020603050405020304" pitchFamily="18" charset="0"/>
              </a:rPr>
              <a:t>doručování státním zaměstnancům </a:t>
            </a:r>
          </a:p>
          <a:p>
            <a:pPr marL="742950" lvl="1" indent="-285750" algn="just" defTabSz="914400" rtl="0" eaLnBrk="1" latinLnBrk="0" hangingPunct="1">
              <a:lnSpc>
                <a:spcPct val="107000"/>
              </a:lnSpc>
              <a:spcAft>
                <a:spcPts val="800"/>
              </a:spcAft>
              <a:buFontTx/>
              <a:buChar char="-"/>
            </a:pPr>
            <a:r>
              <a:rPr lang="cs-CZ" sz="1100" b="0" dirty="0">
                <a:effectLst/>
                <a:latin typeface="Cambria" panose="02040503050406030204" pitchFamily="18" charset="0"/>
                <a:ea typeface="Cambria" panose="02040503050406030204" pitchFamily="18" charset="0"/>
              </a:rPr>
              <a:t>na místě</a:t>
            </a:r>
          </a:p>
          <a:p>
            <a:pPr marL="742950" lvl="1" indent="-285750" algn="just" defTabSz="914400" rtl="0" eaLnBrk="1" latinLnBrk="0" hangingPunct="1">
              <a:lnSpc>
                <a:spcPct val="107000"/>
              </a:lnSpc>
              <a:spcAft>
                <a:spcPts val="800"/>
              </a:spcAft>
              <a:buFontTx/>
              <a:buChar char="-"/>
            </a:pPr>
            <a:r>
              <a:rPr lang="cs-CZ" sz="1100" b="0" dirty="0">
                <a:effectLst/>
                <a:latin typeface="Cambria" panose="02040503050406030204" pitchFamily="18" charset="0"/>
                <a:ea typeface="Cambria" panose="02040503050406030204" pitchFamily="18" charset="0"/>
              </a:rPr>
              <a:t>když ne na místě, pak: </a:t>
            </a:r>
          </a:p>
          <a:p>
            <a:pPr marL="1200150" lvl="2" indent="-285750" algn="just" defTabSz="914400" rtl="0" eaLnBrk="1" latinLnBrk="0" hangingPunct="1">
              <a:lnSpc>
                <a:spcPct val="107000"/>
              </a:lnSpc>
              <a:spcAft>
                <a:spcPts val="800"/>
              </a:spcAft>
              <a:buFontTx/>
              <a:buChar char="-"/>
            </a:pPr>
            <a:r>
              <a:rPr lang="cs-CZ" sz="1100" b="0" dirty="0">
                <a:effectLst/>
                <a:latin typeface="Cambria" panose="02040503050406030204" pitchFamily="18" charset="0"/>
                <a:ea typeface="Cambria" panose="02040503050406030204" pitchFamily="18" charset="0"/>
              </a:rPr>
              <a:t>prostřednictvím elektronického nástroje, pokud je k němu dálkový přístup</a:t>
            </a:r>
          </a:p>
          <a:p>
            <a:pPr marL="1200150" lvl="2" indent="-285750" algn="just" defTabSz="914400" rtl="0" eaLnBrk="1" latinLnBrk="0" hangingPunct="1">
              <a:lnSpc>
                <a:spcPct val="107000"/>
              </a:lnSpc>
              <a:spcAft>
                <a:spcPts val="800"/>
              </a:spcAft>
              <a:buFontTx/>
              <a:buChar char="-"/>
            </a:pPr>
            <a:r>
              <a:rPr lang="cs-CZ" sz="1100" b="0" kern="100" dirty="0">
                <a:solidFill>
                  <a:srgbClr val="000000"/>
                </a:solidFill>
                <a:effectLst/>
                <a:latin typeface="Cambria" panose="02040503050406030204" pitchFamily="18" charset="0"/>
                <a:ea typeface="Cambria" panose="02040503050406030204" pitchFamily="18" charset="0"/>
                <a:cs typeface="Times New Roman" panose="02020603050405020304" pitchFamily="18" charset="0"/>
              </a:rPr>
              <a:t>prostřednictvím DS</a:t>
            </a:r>
          </a:p>
          <a:p>
            <a:pPr marL="742950" lvl="1" indent="-285750" algn="just" defTabSz="914400" rtl="0" eaLnBrk="1" latinLnBrk="0" hangingPunct="1">
              <a:lnSpc>
                <a:spcPct val="107000"/>
              </a:lnSpc>
              <a:spcAft>
                <a:spcPts val="800"/>
              </a:spcAft>
              <a:buFontTx/>
              <a:buChar char="-"/>
            </a:pPr>
            <a:r>
              <a:rPr lang="cs-CZ" sz="1100" b="0" kern="100" dirty="0">
                <a:solidFill>
                  <a:srgbClr val="000000"/>
                </a:solidFill>
                <a:effectLst/>
                <a:latin typeface="Cambria" panose="02040503050406030204" pitchFamily="18" charset="0"/>
                <a:ea typeface="Cambria" panose="02040503050406030204" pitchFamily="18" charset="0"/>
                <a:cs typeface="Times New Roman" panose="02020603050405020304" pitchFamily="18" charset="0"/>
              </a:rPr>
              <a:t>když nejdou způsoby uvedené výše, pak: </a:t>
            </a:r>
          </a:p>
          <a:p>
            <a:pPr marL="1200150" lvl="2" indent="-285750" algn="just" defTabSz="914400" rtl="0" eaLnBrk="1" latinLnBrk="0" hangingPunct="1">
              <a:lnSpc>
                <a:spcPct val="107000"/>
              </a:lnSpc>
              <a:spcAft>
                <a:spcPts val="800"/>
              </a:spcAft>
              <a:buFontTx/>
              <a:buChar char="-"/>
            </a:pPr>
            <a:r>
              <a:rPr lang="cs-CZ" sz="1100" b="0" kern="100" dirty="0">
                <a:solidFill>
                  <a:srgbClr val="000000"/>
                </a:solidFill>
                <a:effectLst/>
                <a:latin typeface="Cambria" panose="02040503050406030204" pitchFamily="18" charset="0"/>
                <a:ea typeface="Cambria" panose="02040503050406030204" pitchFamily="18" charset="0"/>
                <a:cs typeface="Times New Roman" panose="02020603050405020304" pitchFamily="18" charset="0"/>
              </a:rPr>
              <a:t>na soukromý e-mail st. zaměstnance, který sdělil</a:t>
            </a:r>
          </a:p>
          <a:p>
            <a:pPr marL="742950" lvl="1" indent="-285750" algn="just" defTabSz="914400" rtl="0" eaLnBrk="1" latinLnBrk="0" hangingPunct="1">
              <a:lnSpc>
                <a:spcPct val="107000"/>
              </a:lnSpc>
              <a:spcAft>
                <a:spcPts val="800"/>
              </a:spcAft>
              <a:buFontTx/>
              <a:buChar char="-"/>
            </a:pPr>
            <a:r>
              <a:rPr lang="cs-CZ" sz="1100" b="0" kern="100" dirty="0">
                <a:solidFill>
                  <a:srgbClr val="000000"/>
                </a:solidFill>
                <a:effectLst/>
                <a:latin typeface="Cambria" panose="02040503050406030204" pitchFamily="18" charset="0"/>
                <a:ea typeface="Cambria" panose="02040503050406030204" pitchFamily="18" charset="0"/>
                <a:cs typeface="Times New Roman" panose="02020603050405020304" pitchFamily="18" charset="0"/>
              </a:rPr>
              <a:t>když nesdělil, pak: </a:t>
            </a:r>
          </a:p>
          <a:p>
            <a:pPr marL="1200150" lvl="2" indent="-285750" algn="just" defTabSz="914400" rtl="0" eaLnBrk="1" latinLnBrk="0" hangingPunct="1">
              <a:lnSpc>
                <a:spcPct val="107000"/>
              </a:lnSpc>
              <a:spcAft>
                <a:spcPts val="800"/>
              </a:spcAft>
              <a:buFontTx/>
              <a:buChar char="-"/>
            </a:pPr>
            <a:r>
              <a:rPr lang="cs-CZ" sz="1100" b="0" kern="100" dirty="0">
                <a:solidFill>
                  <a:srgbClr val="000000"/>
                </a:solidFill>
                <a:effectLst/>
                <a:latin typeface="Cambria" panose="02040503050406030204" pitchFamily="18" charset="0"/>
                <a:ea typeface="Cambria" panose="02040503050406030204" pitchFamily="18" charset="0"/>
                <a:cs typeface="Times New Roman" panose="02020603050405020304" pitchFamily="18" charset="0"/>
              </a:rPr>
              <a:t>na služební e-mail, pokud je k němu dálkový přístup</a:t>
            </a:r>
          </a:p>
          <a:p>
            <a:pPr marL="742950" lvl="1" indent="-285750" algn="just" defTabSz="914400" rtl="0" eaLnBrk="1" latinLnBrk="0" hangingPunct="1">
              <a:lnSpc>
                <a:spcPct val="107000"/>
              </a:lnSpc>
              <a:spcAft>
                <a:spcPts val="800"/>
              </a:spcAft>
              <a:buFontTx/>
              <a:buChar char="-"/>
            </a:pPr>
            <a:r>
              <a:rPr lang="cs-CZ" sz="1100" b="0" kern="100" dirty="0">
                <a:solidFill>
                  <a:srgbClr val="000000"/>
                </a:solidFill>
                <a:effectLst/>
                <a:latin typeface="Cambria" panose="02040503050406030204" pitchFamily="18" charset="0"/>
                <a:ea typeface="Cambria" panose="02040503050406030204" pitchFamily="18" charset="0"/>
                <a:cs typeface="Times New Roman" panose="02020603050405020304" pitchFamily="18" charset="0"/>
              </a:rPr>
              <a:t>když nejdou způsoby uvedené výše, pak: </a:t>
            </a:r>
          </a:p>
          <a:p>
            <a:pPr marL="1200150" lvl="2" indent="-285750" algn="just" defTabSz="914400" rtl="0" eaLnBrk="1" latinLnBrk="0" hangingPunct="1">
              <a:lnSpc>
                <a:spcPct val="107000"/>
              </a:lnSpc>
              <a:spcAft>
                <a:spcPts val="800"/>
              </a:spcAft>
              <a:buFontTx/>
              <a:buChar char="-"/>
            </a:pPr>
            <a:r>
              <a:rPr lang="cs-CZ" sz="1100" b="0" kern="100" dirty="0">
                <a:solidFill>
                  <a:srgbClr val="000000"/>
                </a:solidFill>
                <a:effectLst/>
                <a:latin typeface="Cambria" panose="02040503050406030204" pitchFamily="18" charset="0"/>
                <a:ea typeface="Cambria" panose="02040503050406030204" pitchFamily="18" charset="0"/>
                <a:cs typeface="Times New Roman" panose="02020603050405020304" pitchFamily="18" charset="0"/>
              </a:rPr>
              <a:t>podle SŘ</a:t>
            </a:r>
          </a:p>
          <a:p>
            <a:pPr marL="1200150" lvl="2" indent="-285750" algn="just" defTabSz="914400" rtl="0" eaLnBrk="1" latinLnBrk="0" hangingPunct="1">
              <a:lnSpc>
                <a:spcPct val="107000"/>
              </a:lnSpc>
              <a:spcAft>
                <a:spcPts val="800"/>
              </a:spcAft>
              <a:buFontTx/>
              <a:buChar char="-"/>
            </a:pPr>
            <a:endParaRPr lang="cs-CZ" sz="1100" b="0" kern="100" dirty="0">
              <a:solidFill>
                <a:srgbClr val="000000"/>
              </a:solidFill>
              <a:effectLst/>
              <a:latin typeface="Cambria" panose="02040503050406030204" pitchFamily="18" charset="0"/>
              <a:ea typeface="Cambria" panose="02040503050406030204" pitchFamily="18" charset="0"/>
              <a:cs typeface="Times New Roman" panose="02020603050405020304" pitchFamily="18" charset="0"/>
            </a:endParaRPr>
          </a:p>
          <a:p>
            <a:pPr marL="742950" lvl="1" indent="-285750" algn="just" defTabSz="914400" rtl="0" eaLnBrk="1" latinLnBrk="0" hangingPunct="1">
              <a:lnSpc>
                <a:spcPct val="107000"/>
              </a:lnSpc>
              <a:spcAft>
                <a:spcPts val="800"/>
              </a:spcAft>
              <a:buFontTx/>
              <a:buChar char="-"/>
            </a:pPr>
            <a:r>
              <a:rPr lang="cs-CZ" sz="1100" b="0" kern="100" dirty="0">
                <a:solidFill>
                  <a:srgbClr val="000000"/>
                </a:solidFill>
                <a:effectLst/>
                <a:latin typeface="Cambria" panose="02040503050406030204" pitchFamily="18" charset="0"/>
                <a:ea typeface="Cambria" panose="02040503050406030204" pitchFamily="18" charset="0"/>
                <a:cs typeface="Times New Roman" panose="02020603050405020304" pitchFamily="18" charset="0"/>
              </a:rPr>
              <a:t>doručení potvrzením přijetí, když není potvrzeno </a:t>
            </a:r>
            <a:r>
              <a:rPr lang="cs-CZ" sz="1100" b="0" kern="100" dirty="0">
                <a:solidFill>
                  <a:srgbClr val="000000"/>
                </a:solidFill>
                <a:effectLst/>
                <a:latin typeface="Cambria" panose="02040503050406030204" pitchFamily="18" charset="0"/>
                <a:ea typeface="Cambria" panose="02040503050406030204" pitchFamily="18" charset="0"/>
                <a:cs typeface="Times New Roman" panose="02020603050405020304" pitchFamily="18" charset="0"/>
                <a:sym typeface="Wingdings" panose="05000000000000000000" pitchFamily="2" charset="2"/>
              </a:rPr>
              <a:t> 10. dnem (výjimkou je VŘ – doručení 5. dnem)</a:t>
            </a:r>
          </a:p>
          <a:p>
            <a:pPr marL="742950" lvl="1" indent="-285750" algn="just" defTabSz="914400" rtl="0" eaLnBrk="1" latinLnBrk="0" hangingPunct="1">
              <a:lnSpc>
                <a:spcPct val="107000"/>
              </a:lnSpc>
              <a:spcAft>
                <a:spcPts val="800"/>
              </a:spcAft>
              <a:buFontTx/>
              <a:buChar char="-"/>
            </a:pPr>
            <a:r>
              <a:rPr lang="cs-CZ" sz="1100" b="0" kern="100" dirty="0">
                <a:solidFill>
                  <a:srgbClr val="000000"/>
                </a:solidFill>
                <a:effectLst/>
                <a:latin typeface="Cambria" panose="02040503050406030204" pitchFamily="18" charset="0"/>
                <a:ea typeface="Cambria" panose="02040503050406030204" pitchFamily="18" charset="0"/>
                <a:cs typeface="Times New Roman" panose="02020603050405020304" pitchFamily="18" charset="0"/>
                <a:sym typeface="Wingdings" panose="05000000000000000000" pitchFamily="2" charset="2"/>
              </a:rPr>
              <a:t>když se vrátí jako nedoručitelná  další pokus (výjimkou je VŘ – další pokus stejným způsobem, poté jiný způsob)</a:t>
            </a:r>
          </a:p>
          <a:p>
            <a:pPr marL="742950" lvl="1" indent="-285750" algn="just" defTabSz="914400" rtl="0" eaLnBrk="1" latinLnBrk="0" hangingPunct="1">
              <a:lnSpc>
                <a:spcPct val="107000"/>
              </a:lnSpc>
              <a:spcAft>
                <a:spcPts val="800"/>
              </a:spcAft>
              <a:buFontTx/>
              <a:buChar char="-"/>
            </a:pPr>
            <a:r>
              <a:rPr lang="cs-CZ" sz="1100" b="0" kern="100" dirty="0">
                <a:solidFill>
                  <a:srgbClr val="000000"/>
                </a:solidFill>
                <a:effectLst/>
                <a:latin typeface="Cambria" panose="02040503050406030204" pitchFamily="18" charset="0"/>
                <a:ea typeface="Cambria" panose="02040503050406030204" pitchFamily="18" charset="0"/>
                <a:cs typeface="Times New Roman" panose="02020603050405020304" pitchFamily="18" charset="0"/>
                <a:sym typeface="Wingdings" panose="05000000000000000000" pitchFamily="2" charset="2"/>
              </a:rPr>
              <a:t>žádost státního zaměstnance o určení neplatnosti doručení (výjimkou je VŘ – ne)</a:t>
            </a:r>
          </a:p>
          <a:p>
            <a:pPr marL="742950" marR="0" lvl="1" indent="-285750" algn="just" defTabSz="914400" rtl="0" eaLnBrk="1" fontAlgn="auto" latinLnBrk="0" hangingPunct="1">
              <a:lnSpc>
                <a:spcPct val="107000"/>
              </a:lnSpc>
              <a:spcBef>
                <a:spcPts val="0"/>
              </a:spcBef>
              <a:spcAft>
                <a:spcPts val="800"/>
              </a:spcAft>
              <a:buClrTx/>
              <a:buSzTx/>
              <a:buFontTx/>
              <a:buChar char="-"/>
              <a:tabLst/>
              <a:defRPr/>
            </a:pPr>
            <a:r>
              <a:rPr lang="cs-CZ" sz="1100" b="0" dirty="0">
                <a:effectLst/>
                <a:latin typeface="Cambria" panose="02040503050406030204" pitchFamily="18" charset="0"/>
                <a:ea typeface="Cambria" panose="02040503050406030204" pitchFamily="18" charset="0"/>
              </a:rPr>
              <a:t>platí i pro ZMC podle § 178</a:t>
            </a:r>
          </a:p>
          <a:p>
            <a:pPr marL="742950" marR="0" lvl="1" indent="-285750" algn="just" defTabSz="914400" rtl="0" eaLnBrk="1" fontAlgn="auto" latinLnBrk="0" hangingPunct="1">
              <a:lnSpc>
                <a:spcPct val="107000"/>
              </a:lnSpc>
              <a:spcBef>
                <a:spcPts val="0"/>
              </a:spcBef>
              <a:spcAft>
                <a:spcPts val="800"/>
              </a:spcAft>
              <a:buClrTx/>
              <a:buSzTx/>
              <a:buFontTx/>
              <a:buChar char="-"/>
              <a:tabLst/>
              <a:defRPr/>
            </a:pPr>
            <a:endParaRPr lang="cs-CZ" sz="1100" b="0" kern="100" dirty="0">
              <a:solidFill>
                <a:srgbClr val="000000"/>
              </a:solidFill>
              <a:effectLst/>
              <a:latin typeface="Cambria" panose="02040503050406030204" pitchFamily="18" charset="0"/>
              <a:ea typeface="Cambria" panose="02040503050406030204" pitchFamily="18" charset="0"/>
              <a:cs typeface="Times New Roman" panose="02020603050405020304" pitchFamily="18" charset="0"/>
            </a:endParaRPr>
          </a:p>
          <a:p>
            <a:pPr marL="285750" marR="0" lvl="0" indent="-285750" algn="just" defTabSz="914400" rtl="0" eaLnBrk="1" fontAlgn="auto" latinLnBrk="0" hangingPunct="1">
              <a:lnSpc>
                <a:spcPct val="107000"/>
              </a:lnSpc>
              <a:spcBef>
                <a:spcPts val="0"/>
              </a:spcBef>
              <a:spcAft>
                <a:spcPts val="800"/>
              </a:spcAft>
              <a:buClrTx/>
              <a:buSzTx/>
              <a:buFontTx/>
              <a:buChar char="-"/>
              <a:tabLst/>
              <a:defRPr/>
            </a:pPr>
            <a:r>
              <a:rPr lang="cs-CZ" sz="1100" b="0" kern="100" dirty="0">
                <a:solidFill>
                  <a:srgbClr val="000000"/>
                </a:solidFill>
                <a:effectLst/>
                <a:latin typeface="Cambria" panose="02040503050406030204" pitchFamily="18" charset="0"/>
                <a:ea typeface="Cambria" panose="02040503050406030204" pitchFamily="18" charset="0"/>
                <a:cs typeface="Times New Roman" panose="02020603050405020304" pitchFamily="18" charset="0"/>
              </a:rPr>
              <a:t>uzavírání dohod - </a:t>
            </a:r>
            <a:r>
              <a:rPr lang="cs-CZ" sz="1100" b="0" dirty="0">
                <a:effectLst/>
                <a:latin typeface="Cambria" panose="02040503050406030204" pitchFamily="18" charset="0"/>
                <a:ea typeface="Cambria" panose="02040503050406030204" pitchFamily="18" charset="0"/>
              </a:rPr>
              <a:t>dohoda uzavřena okamžikem, kdy ten, komu je návrh dohody určen, potvrdí navrhovateli, že s jeho návrhem dohody souhlasí</a:t>
            </a:r>
            <a:endParaRPr lang="cs-CZ" sz="1100" b="0" kern="100" dirty="0">
              <a:solidFill>
                <a:srgbClr val="000000"/>
              </a:solidFill>
              <a:effectLst/>
              <a:latin typeface="Cambria" panose="02040503050406030204" pitchFamily="18" charset="0"/>
              <a:ea typeface="Cambria" panose="02040503050406030204" pitchFamily="18" charset="0"/>
              <a:cs typeface="Times New Roman" panose="02020603050405020304" pitchFamily="18" charset="0"/>
            </a:endParaRPr>
          </a:p>
          <a:p>
            <a:pPr marL="171450" marR="0" lvl="0" indent="-171450" algn="just" defTabSz="914400" rtl="0" eaLnBrk="1" fontAlgn="auto" latinLnBrk="0" hangingPunct="1">
              <a:lnSpc>
                <a:spcPct val="100000"/>
              </a:lnSpc>
              <a:spcBef>
                <a:spcPts val="0"/>
              </a:spcBef>
              <a:spcAft>
                <a:spcPts val="0"/>
              </a:spcAft>
              <a:buClrTx/>
              <a:buSzTx/>
              <a:buFontTx/>
              <a:buChar char="-"/>
              <a:tabLst/>
              <a:defRPr/>
            </a:pPr>
            <a:endParaRPr lang="cs-CZ" sz="1100" b="0" dirty="0">
              <a:latin typeface="Cambria" panose="02040503050406030204" pitchFamily="18" charset="0"/>
              <a:ea typeface="Cambria" panose="02040503050406030204" pitchFamily="18" charset="0"/>
              <a:sym typeface="Wingdings" panose="05000000000000000000" pitchFamily="2" charset="2"/>
            </a:endParaRPr>
          </a:p>
        </p:txBody>
      </p:sp>
      <p:sp>
        <p:nvSpPr>
          <p:cNvPr id="4" name="Zástupný symbol pro číslo snímku 3"/>
          <p:cNvSpPr>
            <a:spLocks noGrp="1"/>
          </p:cNvSpPr>
          <p:nvPr>
            <p:ph type="sldNum" sz="quarter" idx="5"/>
          </p:nvPr>
        </p:nvSpPr>
        <p:spPr/>
        <p:txBody>
          <a:bodyPr/>
          <a:lstStyle/>
          <a:p>
            <a:fld id="{B13E58D6-9A2F-4E34-8A60-61E6B06FD5A7}" type="slidenum">
              <a:rPr lang="cs-CZ" smtClean="0"/>
              <a:t>26</a:t>
            </a:fld>
            <a:endParaRPr lang="cs-CZ"/>
          </a:p>
        </p:txBody>
      </p:sp>
    </p:spTree>
    <p:extLst>
      <p:ext uri="{BB962C8B-B14F-4D97-AF65-F5344CB8AC3E}">
        <p14:creationId xmlns:p14="http://schemas.microsoft.com/office/powerpoint/2010/main" val="7495765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58775" y="395288"/>
            <a:ext cx="6122988" cy="3444875"/>
          </a:xfrm>
        </p:spPr>
      </p:sp>
      <p:sp>
        <p:nvSpPr>
          <p:cNvPr id="3" name="Zástupný symbol pro poznámky 2"/>
          <p:cNvSpPr>
            <a:spLocks noGrp="1"/>
          </p:cNvSpPr>
          <p:nvPr>
            <p:ph type="body" idx="1"/>
          </p:nvPr>
        </p:nvSpPr>
        <p:spPr/>
        <p:txBody>
          <a:bodyPr/>
          <a:lstStyle/>
          <a:p>
            <a:pPr marL="171450" indent="-171450" algn="just">
              <a:lnSpc>
                <a:spcPct val="107000"/>
              </a:lnSpc>
              <a:spcAft>
                <a:spcPts val="800"/>
              </a:spcAft>
              <a:buFontTx/>
              <a:buChar char="-"/>
            </a:pPr>
            <a:r>
              <a:rPr lang="cs-CZ" sz="1100" b="0" kern="1200" dirty="0">
                <a:solidFill>
                  <a:schemeClr val="tx1"/>
                </a:solidFill>
                <a:effectLst/>
                <a:latin typeface="Cambria" panose="02040503050406030204" pitchFamily="18" charset="0"/>
                <a:ea typeface="Cambria" panose="02040503050406030204" pitchFamily="18" charset="0"/>
                <a:cs typeface="Calibri" panose="020F0502020204030204" pitchFamily="34" charset="0"/>
              </a:rPr>
              <a:t>dovolená: </a:t>
            </a:r>
          </a:p>
          <a:p>
            <a:pPr marL="628650" lvl="1" indent="-171450" algn="just">
              <a:lnSpc>
                <a:spcPct val="107000"/>
              </a:lnSpc>
              <a:spcAft>
                <a:spcPts val="800"/>
              </a:spcAft>
              <a:buFontTx/>
              <a:buChar char="-"/>
            </a:pPr>
            <a:r>
              <a:rPr lang="cs-CZ" sz="1100" dirty="0">
                <a:solidFill>
                  <a:srgbClr val="000000"/>
                </a:solidFill>
                <a:effectLst/>
                <a:latin typeface="Cambria" panose="02040503050406030204" pitchFamily="18" charset="0"/>
                <a:ea typeface="Cambria" panose="02040503050406030204" pitchFamily="18" charset="0"/>
              </a:rPr>
              <a:t>za dobu zařazení st. ZMC mimo výkon služby z organizačních důvodů vzniká právo na dovolenou</a:t>
            </a:r>
          </a:p>
          <a:p>
            <a:pPr marL="628650" lvl="1" indent="-171450" algn="just">
              <a:lnSpc>
                <a:spcPct val="107000"/>
              </a:lnSpc>
              <a:spcAft>
                <a:spcPts val="800"/>
              </a:spcAft>
              <a:buFontTx/>
              <a:buChar char="-"/>
            </a:pPr>
            <a:r>
              <a:rPr lang="cs-CZ" sz="1100" dirty="0">
                <a:solidFill>
                  <a:srgbClr val="000000"/>
                </a:solidFill>
                <a:effectLst/>
                <a:latin typeface="Cambria" panose="02040503050406030204" pitchFamily="18" charset="0"/>
                <a:ea typeface="Cambria" panose="02040503050406030204" pitchFamily="18" charset="0"/>
              </a:rPr>
              <a:t>za dobu zproštění st. ZMC vzniká právo na dovolenou, pouze pokud je osvobozen</a:t>
            </a:r>
          </a:p>
          <a:p>
            <a:pPr marL="628650" lvl="1" indent="-171450" algn="just">
              <a:lnSpc>
                <a:spcPct val="107000"/>
              </a:lnSpc>
              <a:spcAft>
                <a:spcPts val="800"/>
              </a:spcAft>
              <a:buFontTx/>
              <a:buChar char="-"/>
            </a:pPr>
            <a:r>
              <a:rPr lang="cs-CZ" sz="1100" b="0" kern="1200" dirty="0">
                <a:solidFill>
                  <a:srgbClr val="000000"/>
                </a:solidFill>
                <a:effectLst/>
                <a:latin typeface="Cambria" panose="02040503050406030204" pitchFamily="18" charset="0"/>
                <a:ea typeface="Cambria" panose="02040503050406030204" pitchFamily="18" charset="0"/>
                <a:cs typeface="Calibri" panose="020F0502020204030204" pitchFamily="34" charset="0"/>
              </a:rPr>
              <a:t>možnost nařídit st. ZMC dovolenou i na dobu </a:t>
            </a:r>
            <a:r>
              <a:rPr lang="cs-CZ" sz="1100" dirty="0">
                <a:solidFill>
                  <a:srgbClr val="000000"/>
                </a:solidFill>
                <a:effectLst/>
                <a:latin typeface="Cambria" panose="02040503050406030204" pitchFamily="18" charset="0"/>
                <a:ea typeface="Cambria" panose="02040503050406030204" pitchFamily="18" charset="0"/>
              </a:rPr>
              <a:t>zařazení mimo výkon služby z organizačních důvodů a na dobu zproštění  </a:t>
            </a:r>
            <a:endParaRPr lang="cs-CZ" sz="1100" b="0" kern="1200" dirty="0">
              <a:solidFill>
                <a:schemeClr val="tx1"/>
              </a:solidFill>
              <a:effectLst/>
              <a:latin typeface="Cambria" panose="02040503050406030204" pitchFamily="18" charset="0"/>
              <a:ea typeface="Cambria" panose="02040503050406030204" pitchFamily="18" charset="0"/>
              <a:cs typeface="Calibri" panose="020F0502020204030204" pitchFamily="34" charset="0"/>
            </a:endParaRPr>
          </a:p>
          <a:p>
            <a:pPr marL="0" indent="0" algn="just">
              <a:lnSpc>
                <a:spcPct val="107000"/>
              </a:lnSpc>
              <a:spcAft>
                <a:spcPts val="800"/>
              </a:spcAft>
              <a:buFontTx/>
              <a:buNone/>
            </a:pPr>
            <a:endParaRPr lang="cs-CZ" sz="1100" b="0" kern="1200" dirty="0">
              <a:solidFill>
                <a:schemeClr val="tx1"/>
              </a:solidFill>
              <a:effectLst/>
              <a:latin typeface="Cambria" panose="02040503050406030204" pitchFamily="18" charset="0"/>
              <a:ea typeface="Cambria" panose="02040503050406030204" pitchFamily="18" charset="0"/>
              <a:cs typeface="Calibri" panose="020F0502020204030204" pitchFamily="34" charset="0"/>
            </a:endParaRPr>
          </a:p>
          <a:p>
            <a:pPr marL="342900" marR="0" lvl="0" indent="-342900" algn="just" defTabSz="914400" rtl="0" eaLnBrk="1" fontAlgn="auto" latinLnBrk="0" hangingPunct="1">
              <a:lnSpc>
                <a:spcPct val="107000"/>
              </a:lnSpc>
              <a:spcBef>
                <a:spcPts val="0"/>
              </a:spcBef>
              <a:spcAft>
                <a:spcPts val="800"/>
              </a:spcAft>
              <a:buClrTx/>
              <a:buSzTx/>
              <a:buFontTx/>
              <a:buChar char="-"/>
              <a:tabLst/>
              <a:defRPr/>
            </a:pPr>
            <a:r>
              <a:rPr lang="cs-CZ" sz="1100" dirty="0">
                <a:latin typeface="Cambria" panose="02040503050406030204" pitchFamily="18" charset="0"/>
                <a:ea typeface="Cambria" panose="02040503050406030204" pitchFamily="18" charset="0"/>
              </a:rPr>
              <a:t>překážky ve službě na straně státního zaměstnance:</a:t>
            </a:r>
          </a:p>
          <a:p>
            <a:pPr marL="800100" marR="0" lvl="1" indent="-342900" algn="just" defTabSz="914400" rtl="0" eaLnBrk="1" fontAlgn="auto" latinLnBrk="0" hangingPunct="1">
              <a:lnSpc>
                <a:spcPct val="107000"/>
              </a:lnSpc>
              <a:spcBef>
                <a:spcPts val="0"/>
              </a:spcBef>
              <a:spcAft>
                <a:spcPts val="800"/>
              </a:spcAft>
              <a:buClrTx/>
              <a:buSzTx/>
              <a:buFontTx/>
              <a:buChar char="-"/>
              <a:tabLst/>
              <a:defRPr/>
            </a:pPr>
            <a:r>
              <a:rPr lang="cs-CZ" sz="1100" dirty="0">
                <a:latin typeface="Cambria" panose="02040503050406030204" pitchFamily="18" charset="0"/>
                <a:ea typeface="Cambria" panose="02040503050406030204" pitchFamily="18" charset="0"/>
              </a:rPr>
              <a:t>MD/RD, výkon </a:t>
            </a:r>
            <a:r>
              <a:rPr lang="cs-CZ" sz="1100" dirty="0" err="1">
                <a:latin typeface="Cambria" panose="02040503050406030204" pitchFamily="18" charset="0"/>
                <a:ea typeface="Cambria" panose="02040503050406030204" pitchFamily="18" charset="0"/>
              </a:rPr>
              <a:t>fce</a:t>
            </a:r>
            <a:r>
              <a:rPr lang="cs-CZ" sz="1100" dirty="0">
                <a:latin typeface="Cambria" panose="02040503050406030204" pitchFamily="18" charset="0"/>
                <a:ea typeface="Cambria" panose="02040503050406030204" pitchFamily="18" charset="0"/>
              </a:rPr>
              <a:t> v odborové organizaci, pozastavení – překážka přijetí do služebního poměru</a:t>
            </a:r>
          </a:p>
          <a:p>
            <a:pPr marL="800100" marR="0" lvl="1" indent="-342900" algn="just" defTabSz="914400" rtl="0" eaLnBrk="1" fontAlgn="auto" latinLnBrk="0" hangingPunct="1">
              <a:lnSpc>
                <a:spcPct val="107000"/>
              </a:lnSpc>
              <a:spcBef>
                <a:spcPts val="0"/>
              </a:spcBef>
              <a:spcAft>
                <a:spcPts val="800"/>
              </a:spcAft>
              <a:buClrTx/>
              <a:buSzTx/>
              <a:buFontTx/>
              <a:buChar char="-"/>
              <a:tabLst/>
              <a:defRPr/>
            </a:pPr>
            <a:r>
              <a:rPr lang="cs-CZ" sz="1100" dirty="0">
                <a:latin typeface="Cambria" panose="02040503050406030204" pitchFamily="18" charset="0"/>
                <a:ea typeface="Cambria" panose="02040503050406030204" pitchFamily="18" charset="0"/>
              </a:rPr>
              <a:t>po odpadnutí tak, jak dosud podle § 70/1 a 70/3  </a:t>
            </a:r>
          </a:p>
          <a:p>
            <a:pPr marL="342900" marR="0" lvl="0" indent="-342900" algn="just" defTabSz="914400" rtl="0" eaLnBrk="1" fontAlgn="auto" latinLnBrk="0" hangingPunct="1">
              <a:lnSpc>
                <a:spcPct val="107000"/>
              </a:lnSpc>
              <a:spcBef>
                <a:spcPts val="0"/>
              </a:spcBef>
              <a:spcAft>
                <a:spcPts val="800"/>
              </a:spcAft>
              <a:buClrTx/>
              <a:buSzTx/>
              <a:buFontTx/>
              <a:buChar char="-"/>
              <a:tabLst/>
              <a:defRPr/>
            </a:pPr>
            <a:endParaRPr lang="cs-CZ" sz="1100" dirty="0">
              <a:latin typeface="Cambria" panose="02040503050406030204" pitchFamily="18" charset="0"/>
              <a:ea typeface="Cambria" panose="02040503050406030204" pitchFamily="18" charset="0"/>
            </a:endParaRPr>
          </a:p>
          <a:p>
            <a:pPr marL="342900" marR="0" lvl="0" indent="-342900" algn="just" defTabSz="914400" rtl="0" eaLnBrk="1" fontAlgn="auto" latinLnBrk="0" hangingPunct="1">
              <a:lnSpc>
                <a:spcPct val="107000"/>
              </a:lnSpc>
              <a:spcBef>
                <a:spcPts val="0"/>
              </a:spcBef>
              <a:spcAft>
                <a:spcPts val="800"/>
              </a:spcAft>
              <a:buClrTx/>
              <a:buSzTx/>
              <a:buFontTx/>
              <a:buChar char="-"/>
              <a:tabLst/>
              <a:defRPr/>
            </a:pPr>
            <a:r>
              <a:rPr lang="cs-CZ" sz="1100" dirty="0">
                <a:latin typeface="Cambria" panose="02040503050406030204" pitchFamily="18" charset="0"/>
                <a:ea typeface="Cambria" panose="02040503050406030204" pitchFamily="18" charset="0"/>
              </a:rPr>
              <a:t>osobní spis</a:t>
            </a:r>
          </a:p>
          <a:p>
            <a:pPr marL="800100" marR="0" lvl="1" indent="-342900" algn="just" defTabSz="914400" rtl="0" eaLnBrk="1" fontAlgn="auto" latinLnBrk="0" hangingPunct="1">
              <a:lnSpc>
                <a:spcPct val="107000"/>
              </a:lnSpc>
              <a:spcBef>
                <a:spcPts val="0"/>
              </a:spcBef>
              <a:spcAft>
                <a:spcPts val="800"/>
              </a:spcAft>
              <a:buClrTx/>
              <a:buSzTx/>
              <a:buFontTx/>
              <a:buChar char="-"/>
              <a:tabLst/>
              <a:defRPr/>
            </a:pPr>
            <a:r>
              <a:rPr lang="cs-CZ" sz="1100" dirty="0">
                <a:latin typeface="Cambria" panose="02040503050406030204" pitchFamily="18" charset="0"/>
                <a:ea typeface="Cambria" panose="02040503050406030204" pitchFamily="18" charset="0"/>
              </a:rPr>
              <a:t>informace o tom, že obsahuje osobní údaje</a:t>
            </a:r>
          </a:p>
          <a:p>
            <a:pPr marL="800100" marR="0" lvl="1" indent="-342900" algn="just" defTabSz="914400" rtl="0" eaLnBrk="1" fontAlgn="auto" latinLnBrk="0" hangingPunct="1">
              <a:lnSpc>
                <a:spcPct val="107000"/>
              </a:lnSpc>
              <a:spcBef>
                <a:spcPts val="0"/>
              </a:spcBef>
              <a:spcAft>
                <a:spcPts val="800"/>
              </a:spcAft>
              <a:buClrTx/>
              <a:buSzTx/>
              <a:buFontTx/>
              <a:buChar char="-"/>
              <a:tabLst/>
              <a:defRPr/>
            </a:pPr>
            <a:r>
              <a:rPr lang="cs-CZ" sz="1100" dirty="0">
                <a:latin typeface="Cambria" panose="02040503050406030204" pitchFamily="18" charset="0"/>
                <a:ea typeface="Cambria" panose="02040503050406030204" pitchFamily="18" charset="0"/>
              </a:rPr>
              <a:t>oznamování změn (do 8 dnů)</a:t>
            </a:r>
          </a:p>
          <a:p>
            <a:pPr marL="800100" marR="0" lvl="1" indent="-342900" algn="just" defTabSz="914400" rtl="0" eaLnBrk="1" fontAlgn="auto" latinLnBrk="0" hangingPunct="1">
              <a:lnSpc>
                <a:spcPct val="107000"/>
              </a:lnSpc>
              <a:spcBef>
                <a:spcPts val="0"/>
              </a:spcBef>
              <a:spcAft>
                <a:spcPts val="800"/>
              </a:spcAft>
              <a:buClrTx/>
              <a:buSzTx/>
              <a:buFontTx/>
              <a:buChar char="-"/>
              <a:tabLst/>
              <a:defRPr/>
            </a:pPr>
            <a:r>
              <a:rPr lang="cs-CZ" sz="1100" dirty="0">
                <a:latin typeface="Cambria" panose="02040503050406030204" pitchFamily="18" charset="0"/>
                <a:ea typeface="Cambria" panose="02040503050406030204" pitchFamily="18" charset="0"/>
              </a:rPr>
              <a:t>uchovávání (50 let od uzavření)</a:t>
            </a:r>
          </a:p>
          <a:p>
            <a:pPr marL="0" indent="0" algn="just">
              <a:lnSpc>
                <a:spcPct val="107000"/>
              </a:lnSpc>
              <a:spcAft>
                <a:spcPts val="800"/>
              </a:spcAft>
              <a:buFontTx/>
              <a:buNone/>
            </a:pPr>
            <a:endParaRPr lang="cs-CZ" sz="1100" b="0" kern="1200" dirty="0">
              <a:solidFill>
                <a:schemeClr val="tx1"/>
              </a:solidFill>
              <a:effectLst/>
              <a:latin typeface="Cambria" panose="02040503050406030204" pitchFamily="18" charset="0"/>
              <a:ea typeface="Cambria" panose="02040503050406030204" pitchFamily="18" charset="0"/>
              <a:cs typeface="Calibri" panose="020F0502020204030204" pitchFamily="34" charset="0"/>
            </a:endParaRPr>
          </a:p>
          <a:p>
            <a:pPr marL="342900" marR="0" lvl="0" indent="-342900" algn="just" defTabSz="914400" rtl="0" eaLnBrk="1" fontAlgn="auto" latinLnBrk="0" hangingPunct="1">
              <a:lnSpc>
                <a:spcPct val="107000"/>
              </a:lnSpc>
              <a:spcBef>
                <a:spcPts val="0"/>
              </a:spcBef>
              <a:spcAft>
                <a:spcPts val="800"/>
              </a:spcAft>
              <a:buClrTx/>
              <a:buSzTx/>
              <a:buFontTx/>
              <a:buChar char="-"/>
              <a:tabLst/>
              <a:defRPr/>
            </a:pPr>
            <a:r>
              <a:rPr lang="cs-CZ" sz="1100" dirty="0">
                <a:latin typeface="Cambria" panose="02040503050406030204" pitchFamily="18" charset="0"/>
                <a:ea typeface="Cambria" panose="02040503050406030204" pitchFamily="18" charset="0"/>
              </a:rPr>
              <a:t>zaměstnanci v pracovním poměru na služebních místech (podle § 178)</a:t>
            </a:r>
          </a:p>
          <a:p>
            <a:pPr marL="628650" lvl="1" indent="-171450" algn="just">
              <a:lnSpc>
                <a:spcPct val="107000"/>
              </a:lnSpc>
              <a:spcAft>
                <a:spcPts val="800"/>
              </a:spcAft>
              <a:buFontTx/>
              <a:buChar char="-"/>
            </a:pPr>
            <a:r>
              <a:rPr lang="cs-CZ" sz="1100" b="0" kern="1200" dirty="0">
                <a:solidFill>
                  <a:schemeClr val="tx1"/>
                </a:solidFill>
                <a:effectLst/>
                <a:latin typeface="Cambria" panose="02040503050406030204" pitchFamily="18" charset="0"/>
                <a:ea typeface="Cambria" panose="02040503050406030204" pitchFamily="18" charset="0"/>
                <a:cs typeface="Calibri" panose="020F0502020204030204" pitchFamily="34" charset="0"/>
              </a:rPr>
              <a:t>§ 29 nově řeší přechod ZMC podle § 178, tj. ZMC v pracovním poměru na služebních místech</a:t>
            </a:r>
          </a:p>
          <a:p>
            <a:pPr marL="1085850" lvl="2" indent="-171450" algn="just">
              <a:lnSpc>
                <a:spcPct val="107000"/>
              </a:lnSpc>
              <a:spcAft>
                <a:spcPts val="800"/>
              </a:spcAft>
              <a:buFontTx/>
              <a:buChar char="-"/>
            </a:pPr>
            <a:r>
              <a:rPr lang="cs-CZ" sz="1100" b="0" kern="1200" dirty="0">
                <a:solidFill>
                  <a:schemeClr val="tx1"/>
                </a:solidFill>
                <a:effectLst/>
                <a:latin typeface="Cambria" panose="02040503050406030204" pitchFamily="18" charset="0"/>
                <a:ea typeface="Cambria" panose="02040503050406030204" pitchFamily="18" charset="0"/>
                <a:cs typeface="Calibri" panose="020F0502020204030204" pitchFamily="34" charset="0"/>
              </a:rPr>
              <a:t>pokud přechází na stejném služebním místě – nárok na zápočet zkušební doby (případně se mu stanoví pouze zkušební doba, která zbývá do 6 </a:t>
            </a:r>
            <a:r>
              <a:rPr lang="cs-CZ" sz="1100" b="0" kern="1200" dirty="0" err="1">
                <a:solidFill>
                  <a:schemeClr val="tx1"/>
                </a:solidFill>
                <a:effectLst/>
                <a:latin typeface="Cambria" panose="02040503050406030204" pitchFamily="18" charset="0"/>
                <a:ea typeface="Cambria" panose="02040503050406030204" pitchFamily="18" charset="0"/>
                <a:cs typeface="Calibri" panose="020F0502020204030204" pitchFamily="34" charset="0"/>
              </a:rPr>
              <a:t>měs</a:t>
            </a:r>
            <a:r>
              <a:rPr lang="cs-CZ" sz="1100" b="0" kern="1200" dirty="0">
                <a:solidFill>
                  <a:schemeClr val="tx1"/>
                </a:solidFill>
                <a:effectLst/>
                <a:latin typeface="Cambria" panose="02040503050406030204" pitchFamily="18" charset="0"/>
                <a:ea typeface="Cambria" panose="02040503050406030204" pitchFamily="18" charset="0"/>
                <a:cs typeface="Calibri" panose="020F0502020204030204" pitchFamily="34" charset="0"/>
              </a:rPr>
              <a:t>.)</a:t>
            </a:r>
          </a:p>
          <a:p>
            <a:pPr marL="1085850" marR="0" lvl="2" indent="-171450" algn="just" defTabSz="914400" rtl="0" eaLnBrk="1" fontAlgn="auto" latinLnBrk="0" hangingPunct="1">
              <a:lnSpc>
                <a:spcPct val="107000"/>
              </a:lnSpc>
              <a:spcBef>
                <a:spcPts val="0"/>
              </a:spcBef>
              <a:spcAft>
                <a:spcPts val="800"/>
              </a:spcAft>
              <a:buClrTx/>
              <a:buSzTx/>
              <a:buFontTx/>
              <a:buChar char="-"/>
              <a:tabLst/>
              <a:defRPr/>
            </a:pPr>
            <a:r>
              <a:rPr lang="cs-CZ" sz="1100" b="0" kern="1200" dirty="0">
                <a:solidFill>
                  <a:schemeClr val="tx1"/>
                </a:solidFill>
                <a:effectLst/>
                <a:latin typeface="Cambria" panose="02040503050406030204" pitchFamily="18" charset="0"/>
                <a:ea typeface="Cambria" panose="02040503050406030204" pitchFamily="18" charset="0"/>
                <a:cs typeface="Calibri" panose="020F0502020204030204" pitchFamily="34" charset="0"/>
              </a:rPr>
              <a:t>pokud přechází z jiného služebního místa ale ve stejném úřadu – není nárok, ale je možnost takto postupovat</a:t>
            </a:r>
          </a:p>
          <a:p>
            <a:pPr marL="628650" marR="0" lvl="1" indent="-171450" algn="just" defTabSz="914400" rtl="0" eaLnBrk="1" fontAlgn="auto" latinLnBrk="0" hangingPunct="1">
              <a:lnSpc>
                <a:spcPct val="100000"/>
              </a:lnSpc>
              <a:spcBef>
                <a:spcPts val="600"/>
              </a:spcBef>
              <a:spcAft>
                <a:spcPts val="0"/>
              </a:spcAft>
              <a:buClrTx/>
              <a:buSzTx/>
              <a:buFontTx/>
              <a:buChar char="-"/>
              <a:tabLst/>
              <a:defRPr/>
            </a:pPr>
            <a:r>
              <a:rPr lang="cs-CZ" sz="1100" b="0" kern="1200" dirty="0">
                <a:solidFill>
                  <a:schemeClr val="tx1"/>
                </a:solidFill>
                <a:effectLst/>
                <a:latin typeface="Cambria" panose="02040503050406030204" pitchFamily="18" charset="0"/>
                <a:ea typeface="Cambria" panose="02040503050406030204" pitchFamily="18" charset="0"/>
                <a:cs typeface="Calibri" panose="020F0502020204030204" pitchFamily="34" charset="0"/>
              </a:rPr>
              <a:t>POZN: souběžně prochází </a:t>
            </a:r>
            <a:r>
              <a:rPr lang="cs-CZ" sz="1100" b="0" kern="1200" dirty="0" err="1">
                <a:solidFill>
                  <a:schemeClr val="tx1"/>
                </a:solidFill>
                <a:effectLst/>
                <a:latin typeface="Cambria" panose="02040503050406030204" pitchFamily="18" charset="0"/>
                <a:ea typeface="Cambria" panose="02040503050406030204" pitchFamily="18" charset="0"/>
                <a:cs typeface="Calibri" panose="020F0502020204030204" pitchFamily="34" charset="0"/>
              </a:rPr>
              <a:t>flexinovela</a:t>
            </a:r>
            <a:r>
              <a:rPr lang="cs-CZ" sz="1100" b="0" kern="1200" dirty="0">
                <a:solidFill>
                  <a:schemeClr val="tx1"/>
                </a:solidFill>
                <a:effectLst/>
                <a:latin typeface="Cambria" panose="02040503050406030204" pitchFamily="18" charset="0"/>
                <a:ea typeface="Cambria" panose="02040503050406030204" pitchFamily="18" charset="0"/>
                <a:cs typeface="Calibri" panose="020F0502020204030204" pitchFamily="34" charset="0"/>
              </a:rPr>
              <a:t> </a:t>
            </a:r>
            <a:r>
              <a:rPr lang="cs-CZ" sz="1100" b="0" kern="1200" dirty="0" err="1">
                <a:solidFill>
                  <a:schemeClr val="tx1"/>
                </a:solidFill>
                <a:effectLst/>
                <a:latin typeface="Cambria" panose="02040503050406030204" pitchFamily="18" charset="0"/>
                <a:ea typeface="Cambria" panose="02040503050406030204" pitchFamily="18" charset="0"/>
                <a:cs typeface="Calibri" panose="020F0502020204030204" pitchFamily="34" charset="0"/>
              </a:rPr>
              <a:t>ZPr</a:t>
            </a:r>
            <a:r>
              <a:rPr lang="cs-CZ" sz="1100" b="0" kern="1200" dirty="0">
                <a:solidFill>
                  <a:schemeClr val="tx1"/>
                </a:solidFill>
                <a:effectLst/>
                <a:latin typeface="Cambria" panose="02040503050406030204" pitchFamily="18" charset="0"/>
                <a:ea typeface="Cambria" panose="02040503050406030204" pitchFamily="18" charset="0"/>
                <a:cs typeface="Calibri" panose="020F0502020204030204" pitchFamily="34" charset="0"/>
              </a:rPr>
              <a:t>, která upravuje i ZSS a která stanoví, že se z</a:t>
            </a:r>
            <a:r>
              <a:rPr lang="cs-CZ" sz="1100" b="0" dirty="0">
                <a:effectLst/>
                <a:latin typeface="Cambria" panose="02040503050406030204" pitchFamily="18" charset="0"/>
                <a:ea typeface="Cambria" panose="02040503050406030204" pitchFamily="18" charset="0"/>
              </a:rPr>
              <a:t>kušební doba prodlužuje </a:t>
            </a:r>
            <a:r>
              <a:rPr lang="cs-CZ" sz="1100" b="0" u="sng" dirty="0">
                <a:effectLst/>
                <a:latin typeface="Cambria" panose="02040503050406030204" pitchFamily="18" charset="0"/>
                <a:ea typeface="Cambria" panose="02040503050406030204" pitchFamily="18" charset="0"/>
              </a:rPr>
              <a:t>o pracovní dny</a:t>
            </a:r>
            <a:r>
              <a:rPr lang="cs-CZ" sz="1100" b="0" dirty="0">
                <a:effectLst/>
                <a:latin typeface="Cambria" panose="02040503050406030204" pitchFamily="18" charset="0"/>
                <a:ea typeface="Cambria" panose="02040503050406030204" pitchFamily="18" charset="0"/>
              </a:rPr>
              <a:t> státního zaměstnance, v nichž v průběhu zkušební doby neodsloužil celou směnu z důvodu překážky ve službě (</a:t>
            </a:r>
            <a:r>
              <a:rPr lang="cs-CZ" sz="1100" b="0" u="sng" dirty="0">
                <a:effectLst/>
                <a:latin typeface="Cambria" panose="02040503050406030204" pitchFamily="18" charset="0"/>
                <a:ea typeface="Cambria" panose="02040503050406030204" pitchFamily="18" charset="0"/>
              </a:rPr>
              <a:t>nikoliv již jen celodenní překážky</a:t>
            </a:r>
            <a:r>
              <a:rPr lang="cs-CZ" sz="1100" b="0" dirty="0">
                <a:effectLst/>
                <a:latin typeface="Cambria" panose="02040503050406030204" pitchFamily="18" charset="0"/>
                <a:ea typeface="Cambria" panose="02040503050406030204" pitchFamily="18" charset="0"/>
              </a:rPr>
              <a:t>), čerpání dovolené (</a:t>
            </a:r>
            <a:r>
              <a:rPr lang="cs-CZ" sz="1100" b="0" u="sng" dirty="0">
                <a:effectLst/>
                <a:latin typeface="Cambria" panose="02040503050406030204" pitchFamily="18" charset="0"/>
                <a:ea typeface="Cambria" panose="02040503050406030204" pitchFamily="18" charset="0"/>
              </a:rPr>
              <a:t>nikoliv již jen celodenní dovolená</a:t>
            </a:r>
            <a:r>
              <a:rPr lang="cs-CZ" sz="1100" b="0" dirty="0">
                <a:effectLst/>
                <a:latin typeface="Cambria" panose="02040503050406030204" pitchFamily="18" charset="0"/>
                <a:ea typeface="Cambria" panose="02040503050406030204" pitchFamily="18" charset="0"/>
              </a:rPr>
              <a:t>) nebo neomluveného zameškání služby (</a:t>
            </a:r>
            <a:r>
              <a:rPr lang="cs-CZ" sz="1100" b="0" u="sng" dirty="0">
                <a:effectLst/>
                <a:latin typeface="Cambria" panose="02040503050406030204" pitchFamily="18" charset="0"/>
                <a:ea typeface="Cambria" panose="02040503050406030204" pitchFamily="18" charset="0"/>
              </a:rPr>
              <a:t>nově</a:t>
            </a:r>
            <a:r>
              <a:rPr lang="cs-CZ" sz="1100" b="0" dirty="0">
                <a:effectLst/>
                <a:latin typeface="Cambria" panose="02040503050406030204" pitchFamily="18" charset="0"/>
                <a:ea typeface="Cambria" panose="02040503050406030204" pitchFamily="18" charset="0"/>
              </a:rPr>
              <a:t>)</a:t>
            </a:r>
          </a:p>
          <a:p>
            <a:pPr marL="628650" marR="0" lvl="1" indent="-171450" algn="just" defTabSz="914400" rtl="0" eaLnBrk="1" fontAlgn="auto" latinLnBrk="0" hangingPunct="1">
              <a:lnSpc>
                <a:spcPct val="100000"/>
              </a:lnSpc>
              <a:spcBef>
                <a:spcPts val="600"/>
              </a:spcBef>
              <a:spcAft>
                <a:spcPts val="0"/>
              </a:spcAft>
              <a:buClrTx/>
              <a:buSzTx/>
              <a:buFontTx/>
              <a:buChar char="-"/>
              <a:tabLst/>
              <a:defRPr/>
            </a:pPr>
            <a:r>
              <a:rPr lang="cs-CZ" sz="1100" b="0" dirty="0">
                <a:effectLst/>
                <a:latin typeface="Cambria" panose="02040503050406030204" pitchFamily="18" charset="0"/>
                <a:ea typeface="Cambria" panose="02040503050406030204" pitchFamily="18" charset="0"/>
                <a:cs typeface="Times New Roman" panose="02020603050405020304" pitchFamily="18" charset="0"/>
              </a:rPr>
              <a:t>zrušen § 178/2 a 178a</a:t>
            </a:r>
          </a:p>
          <a:p>
            <a:pPr marL="628650" marR="0" lvl="1" indent="-171450" algn="just" defTabSz="914400" rtl="0" eaLnBrk="1" fontAlgn="auto" latinLnBrk="0" hangingPunct="1">
              <a:lnSpc>
                <a:spcPct val="100000"/>
              </a:lnSpc>
              <a:spcBef>
                <a:spcPts val="600"/>
              </a:spcBef>
              <a:spcAft>
                <a:spcPts val="0"/>
              </a:spcAft>
              <a:buClrTx/>
              <a:buSzTx/>
              <a:buFontTx/>
              <a:buChar char="-"/>
              <a:tabLst/>
              <a:defRPr/>
            </a:pPr>
            <a:r>
              <a:rPr lang="cs-CZ" sz="1100" b="0" dirty="0">
                <a:effectLst/>
                <a:latin typeface="Cambria" panose="02040503050406030204" pitchFamily="18" charset="0"/>
                <a:ea typeface="Cambria" panose="02040503050406030204" pitchFamily="18" charset="0"/>
                <a:cs typeface="Times New Roman" panose="02020603050405020304" pitchFamily="18" charset="0"/>
              </a:rPr>
              <a:t>ponechán § 178/1 a 4</a:t>
            </a:r>
            <a:endParaRPr lang="cs-CZ" sz="1100" b="0" kern="100" dirty="0">
              <a:solidFill>
                <a:srgbClr val="000000"/>
              </a:solidFill>
              <a:effectLst/>
              <a:latin typeface="Cambria" panose="02040503050406030204" pitchFamily="18" charset="0"/>
              <a:ea typeface="Cambria" panose="02040503050406030204" pitchFamily="18" charset="0"/>
              <a:cs typeface="Times New Roman" panose="02020603050405020304" pitchFamily="18" charset="0"/>
            </a:endParaRPr>
          </a:p>
          <a:p>
            <a:pPr marL="628650" marR="0" lvl="1" indent="-171450" algn="just" defTabSz="914400" rtl="0" eaLnBrk="1" fontAlgn="auto" latinLnBrk="0" hangingPunct="1">
              <a:lnSpc>
                <a:spcPct val="100000"/>
              </a:lnSpc>
              <a:spcBef>
                <a:spcPts val="600"/>
              </a:spcBef>
              <a:spcAft>
                <a:spcPts val="0"/>
              </a:spcAft>
              <a:buClrTx/>
              <a:buSzTx/>
              <a:buFontTx/>
              <a:buChar char="-"/>
              <a:tabLst/>
              <a:defRPr/>
            </a:pPr>
            <a:endParaRPr lang="cs-CZ" sz="1100" b="0" kern="100" dirty="0">
              <a:solidFill>
                <a:srgbClr val="000000"/>
              </a:solidFill>
              <a:effectLst/>
              <a:latin typeface="Cambria" panose="02040503050406030204" pitchFamily="18" charset="0"/>
              <a:ea typeface="Cambria" panose="02040503050406030204" pitchFamily="18" charset="0"/>
              <a:cs typeface="Times New Roman" panose="02020603050405020304" pitchFamily="18" charset="0"/>
            </a:endParaRPr>
          </a:p>
          <a:p>
            <a:pPr marL="171450" marR="0" lvl="0" indent="-171450" algn="just" defTabSz="914400" rtl="0" eaLnBrk="1" fontAlgn="auto" latinLnBrk="0" hangingPunct="1">
              <a:lnSpc>
                <a:spcPct val="100000"/>
              </a:lnSpc>
              <a:spcBef>
                <a:spcPts val="600"/>
              </a:spcBef>
              <a:spcAft>
                <a:spcPts val="0"/>
              </a:spcAft>
              <a:buClrTx/>
              <a:buSzTx/>
              <a:buFontTx/>
              <a:buChar char="-"/>
              <a:tabLst/>
              <a:defRPr/>
            </a:pPr>
            <a:r>
              <a:rPr lang="cs-CZ" sz="1100" b="0" kern="100" dirty="0" err="1">
                <a:solidFill>
                  <a:srgbClr val="000000"/>
                </a:solidFill>
                <a:effectLst/>
                <a:latin typeface="Cambria" panose="02040503050406030204" pitchFamily="18" charset="0"/>
                <a:ea typeface="Cambria" panose="02040503050406030204" pitchFamily="18" charset="0"/>
                <a:cs typeface="Times New Roman" panose="02020603050405020304" pitchFamily="18" charset="0"/>
              </a:rPr>
              <a:t>ISoSS</a:t>
            </a:r>
            <a:endParaRPr lang="cs-CZ" sz="1100" b="0" kern="100" dirty="0">
              <a:solidFill>
                <a:srgbClr val="000000"/>
              </a:solidFill>
              <a:effectLst/>
              <a:latin typeface="Cambria" panose="02040503050406030204" pitchFamily="18" charset="0"/>
              <a:ea typeface="Cambria" panose="02040503050406030204" pitchFamily="18" charset="0"/>
              <a:cs typeface="Times New Roman" panose="02020603050405020304" pitchFamily="18" charset="0"/>
            </a:endParaRPr>
          </a:p>
          <a:p>
            <a:pPr marL="628650" marR="0" lvl="1" indent="-171450" algn="just" defTabSz="914400" rtl="0" eaLnBrk="1" fontAlgn="auto" latinLnBrk="0" hangingPunct="1">
              <a:lnSpc>
                <a:spcPct val="100000"/>
              </a:lnSpc>
              <a:spcBef>
                <a:spcPts val="600"/>
              </a:spcBef>
              <a:spcAft>
                <a:spcPts val="0"/>
              </a:spcAft>
              <a:buClrTx/>
              <a:buSzTx/>
              <a:buFontTx/>
              <a:buChar char="-"/>
              <a:tabLst/>
              <a:defRPr/>
            </a:pPr>
            <a:r>
              <a:rPr lang="cs-CZ" sz="1100" b="0" kern="100" dirty="0">
                <a:solidFill>
                  <a:srgbClr val="000000"/>
                </a:solidFill>
                <a:effectLst/>
                <a:latin typeface="Cambria" panose="02040503050406030204" pitchFamily="18" charset="0"/>
                <a:ea typeface="Cambria" panose="02040503050406030204" pitchFamily="18" charset="0"/>
                <a:cs typeface="Times New Roman" panose="02020603050405020304" pitchFamily="18" charset="0"/>
              </a:rPr>
              <a:t>doplnění údajů</a:t>
            </a:r>
          </a:p>
          <a:p>
            <a:pPr marL="628650" marR="0" lvl="1" indent="-171450" algn="just" defTabSz="914400" rtl="0" eaLnBrk="1" fontAlgn="auto" latinLnBrk="0" hangingPunct="1">
              <a:lnSpc>
                <a:spcPct val="100000"/>
              </a:lnSpc>
              <a:spcBef>
                <a:spcPts val="600"/>
              </a:spcBef>
              <a:spcAft>
                <a:spcPts val="0"/>
              </a:spcAft>
              <a:buClrTx/>
              <a:buSzTx/>
              <a:buFontTx/>
              <a:buChar char="-"/>
              <a:tabLst/>
              <a:defRPr/>
            </a:pPr>
            <a:r>
              <a:rPr lang="cs-CZ" sz="1100" b="0" kern="100" dirty="0">
                <a:solidFill>
                  <a:srgbClr val="000000"/>
                </a:solidFill>
                <a:effectLst/>
                <a:latin typeface="Cambria" panose="02040503050406030204" pitchFamily="18" charset="0"/>
                <a:ea typeface="Cambria" panose="02040503050406030204" pitchFamily="18" charset="0"/>
                <a:cs typeface="Times New Roman" panose="02020603050405020304" pitchFamily="18" charset="0"/>
              </a:rPr>
              <a:t>úprava modulů (OSYS)</a:t>
            </a:r>
          </a:p>
          <a:p>
            <a:pPr marL="628650" marR="0" lvl="1" indent="-171450" algn="just" defTabSz="914400" rtl="0" eaLnBrk="1" fontAlgn="auto" latinLnBrk="0" hangingPunct="1">
              <a:lnSpc>
                <a:spcPct val="100000"/>
              </a:lnSpc>
              <a:spcBef>
                <a:spcPts val="600"/>
              </a:spcBef>
              <a:spcAft>
                <a:spcPts val="0"/>
              </a:spcAft>
              <a:buClrTx/>
              <a:buSzTx/>
              <a:buFontTx/>
              <a:buChar char="-"/>
              <a:tabLst/>
              <a:defRPr/>
            </a:pPr>
            <a:r>
              <a:rPr lang="cs-CZ" sz="1100" b="0" kern="100" dirty="0">
                <a:solidFill>
                  <a:srgbClr val="000000"/>
                </a:solidFill>
                <a:effectLst/>
                <a:latin typeface="Cambria" panose="02040503050406030204" pitchFamily="18" charset="0"/>
                <a:ea typeface="Cambria" panose="02040503050406030204" pitchFamily="18" charset="0"/>
                <a:cs typeface="Times New Roman" panose="02020603050405020304" pitchFamily="18" charset="0"/>
              </a:rPr>
              <a:t>skrytí obsahu modulu evidence vykonaných ÚZ</a:t>
            </a:r>
          </a:p>
          <a:p>
            <a:pPr marL="628650" marR="0" lvl="1" indent="-171450" algn="just" defTabSz="914400" rtl="0" eaLnBrk="1" fontAlgn="auto" latinLnBrk="0" hangingPunct="1">
              <a:lnSpc>
                <a:spcPct val="100000"/>
              </a:lnSpc>
              <a:spcBef>
                <a:spcPts val="600"/>
              </a:spcBef>
              <a:spcAft>
                <a:spcPts val="0"/>
              </a:spcAft>
              <a:buClrTx/>
              <a:buSzTx/>
              <a:buFontTx/>
              <a:buChar char="-"/>
              <a:tabLst/>
              <a:defRPr/>
            </a:pPr>
            <a:r>
              <a:rPr lang="cs-CZ" sz="1100" b="0" kern="100" dirty="0">
                <a:solidFill>
                  <a:srgbClr val="000000"/>
                </a:solidFill>
                <a:effectLst/>
                <a:latin typeface="Cambria" panose="02040503050406030204" pitchFamily="18" charset="0"/>
                <a:ea typeface="Cambria" panose="02040503050406030204" pitchFamily="18" charset="0"/>
                <a:cs typeface="Times New Roman" panose="02020603050405020304" pitchFamily="18" charset="0"/>
              </a:rPr>
              <a:t>provázání st. ZMC/ZMC a služ./</a:t>
            </a:r>
            <a:r>
              <a:rPr lang="cs-CZ" sz="1100" b="0" kern="100" dirty="0" err="1">
                <a:solidFill>
                  <a:srgbClr val="000000"/>
                </a:solidFill>
                <a:effectLst/>
                <a:latin typeface="Cambria" panose="02040503050406030204" pitchFamily="18" charset="0"/>
                <a:ea typeface="Cambria" panose="02040503050406030204" pitchFamily="18" charset="0"/>
                <a:cs typeface="Times New Roman" panose="02020603050405020304" pitchFamily="18" charset="0"/>
              </a:rPr>
              <a:t>prac</a:t>
            </a:r>
            <a:r>
              <a:rPr lang="cs-CZ" sz="1100" b="0" kern="100" dirty="0">
                <a:solidFill>
                  <a:srgbClr val="000000"/>
                </a:solidFill>
                <a:effectLst/>
                <a:latin typeface="Cambria" panose="02040503050406030204" pitchFamily="18" charset="0"/>
                <a:ea typeface="Cambria" panose="02040503050406030204" pitchFamily="18" charset="0"/>
                <a:cs typeface="Times New Roman" panose="02020603050405020304" pitchFamily="18" charset="0"/>
              </a:rPr>
              <a:t>. místa (přechod do 1 roku)</a:t>
            </a:r>
          </a:p>
          <a:p>
            <a:pPr marL="628650" marR="0" lvl="1" indent="-171450" algn="just" defTabSz="914400" rtl="0" eaLnBrk="1" fontAlgn="auto" latinLnBrk="0" hangingPunct="1">
              <a:lnSpc>
                <a:spcPct val="100000"/>
              </a:lnSpc>
              <a:spcBef>
                <a:spcPts val="600"/>
              </a:spcBef>
              <a:spcAft>
                <a:spcPts val="0"/>
              </a:spcAft>
              <a:buClrTx/>
              <a:buSzTx/>
              <a:buFontTx/>
              <a:buChar char="-"/>
              <a:tabLst/>
              <a:defRPr/>
            </a:pPr>
            <a:endParaRPr lang="cs-CZ" sz="1100" b="0" kern="100" dirty="0">
              <a:solidFill>
                <a:srgbClr val="000000"/>
              </a:solidFill>
              <a:effectLst/>
              <a:latin typeface="Cambria" panose="02040503050406030204" pitchFamily="18" charset="0"/>
              <a:ea typeface="Cambria" panose="02040503050406030204" pitchFamily="18" charset="0"/>
              <a:cs typeface="Times New Roman" panose="02020603050405020304" pitchFamily="18" charset="0"/>
            </a:endParaRPr>
          </a:p>
          <a:p>
            <a:pPr marL="628650" marR="0" lvl="1" indent="-171450" algn="just" defTabSz="914400" rtl="0" eaLnBrk="1" fontAlgn="auto" latinLnBrk="0" hangingPunct="1">
              <a:lnSpc>
                <a:spcPct val="100000"/>
              </a:lnSpc>
              <a:spcBef>
                <a:spcPts val="600"/>
              </a:spcBef>
              <a:spcAft>
                <a:spcPts val="0"/>
              </a:spcAft>
              <a:buClrTx/>
              <a:buSzTx/>
              <a:buFontTx/>
              <a:buChar char="-"/>
              <a:tabLst/>
              <a:defRPr/>
            </a:pPr>
            <a:endParaRPr lang="cs-CZ" sz="1100" b="0" dirty="0">
              <a:effectLst/>
              <a:latin typeface="Cambria" panose="02040503050406030204" pitchFamily="18" charset="0"/>
              <a:ea typeface="Cambria" panose="02040503050406030204" pitchFamily="18" charset="0"/>
              <a:cs typeface="Times New Roman" panose="02020603050405020304" pitchFamily="18" charset="0"/>
            </a:endParaRPr>
          </a:p>
        </p:txBody>
      </p:sp>
      <p:sp>
        <p:nvSpPr>
          <p:cNvPr id="4" name="Zástupný symbol pro číslo snímku 3"/>
          <p:cNvSpPr>
            <a:spLocks noGrp="1"/>
          </p:cNvSpPr>
          <p:nvPr>
            <p:ph type="sldNum" sz="quarter" idx="5"/>
          </p:nvPr>
        </p:nvSpPr>
        <p:spPr/>
        <p:txBody>
          <a:bodyPr/>
          <a:lstStyle/>
          <a:p>
            <a:fld id="{B13E58D6-9A2F-4E34-8A60-61E6B06FD5A7}" type="slidenum">
              <a:rPr lang="cs-CZ" smtClean="0"/>
              <a:t>27</a:t>
            </a:fld>
            <a:endParaRPr lang="cs-CZ"/>
          </a:p>
        </p:txBody>
      </p:sp>
    </p:spTree>
    <p:extLst>
      <p:ext uri="{BB962C8B-B14F-4D97-AF65-F5344CB8AC3E}">
        <p14:creationId xmlns:p14="http://schemas.microsoft.com/office/powerpoint/2010/main" val="94574586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fld id="{B13E58D6-9A2F-4E34-8A60-61E6B06FD5A7}" type="slidenum">
              <a:rPr lang="cs-CZ" smtClean="0"/>
              <a:t>28</a:t>
            </a:fld>
            <a:endParaRPr lang="cs-CZ"/>
          </a:p>
        </p:txBody>
      </p:sp>
    </p:spTree>
    <p:extLst>
      <p:ext uri="{BB962C8B-B14F-4D97-AF65-F5344CB8AC3E}">
        <p14:creationId xmlns:p14="http://schemas.microsoft.com/office/powerpoint/2010/main" val="1296965645"/>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Úvodní snímek">
    <p:spTree>
      <p:nvGrpSpPr>
        <p:cNvPr id="1" name=""/>
        <p:cNvGrpSpPr/>
        <p:nvPr/>
      </p:nvGrpSpPr>
      <p:grpSpPr>
        <a:xfrm>
          <a:off x="0" y="0"/>
          <a:ext cx="0" cy="0"/>
          <a:chOff x="0" y="0"/>
          <a:chExt cx="0" cy="0"/>
        </a:xfrm>
      </p:grpSpPr>
      <p:sp>
        <p:nvSpPr>
          <p:cNvPr id="7" name="Obdélník 6">
            <a:extLst>
              <a:ext uri="{FF2B5EF4-FFF2-40B4-BE49-F238E27FC236}">
                <a16:creationId xmlns:a16="http://schemas.microsoft.com/office/drawing/2014/main" id="{21F87C3B-B5D3-50BE-E5D3-C5FBA45B5F1C}"/>
              </a:ext>
            </a:extLst>
          </p:cNvPr>
          <p:cNvSpPr/>
          <p:nvPr userDrawn="1"/>
        </p:nvSpPr>
        <p:spPr>
          <a:xfrm>
            <a:off x="1" y="0"/>
            <a:ext cx="12192000" cy="5733534"/>
          </a:xfrm>
          <a:prstGeom prst="rect">
            <a:avLst/>
          </a:prstGeom>
          <a:solidFill>
            <a:srgbClr val="2923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pic>
        <p:nvPicPr>
          <p:cNvPr id="8" name="Obrázek 7">
            <a:extLst>
              <a:ext uri="{FF2B5EF4-FFF2-40B4-BE49-F238E27FC236}">
                <a16:creationId xmlns:a16="http://schemas.microsoft.com/office/drawing/2014/main" id="{FFF0DF65-509F-F69D-6E49-A6445B2FC975}"/>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01942" y="891535"/>
            <a:ext cx="2719898" cy="3993502"/>
          </a:xfrm>
          <a:prstGeom prst="rect">
            <a:avLst/>
          </a:prstGeom>
        </p:spPr>
      </p:pic>
      <p:pic>
        <p:nvPicPr>
          <p:cNvPr id="9" name="Obrázek 8">
            <a:extLst>
              <a:ext uri="{FF2B5EF4-FFF2-40B4-BE49-F238E27FC236}">
                <a16:creationId xmlns:a16="http://schemas.microsoft.com/office/drawing/2014/main" id="{E7C7A0BA-A7B1-A6CB-183B-D6FC3D8FC611}"/>
              </a:ext>
            </a:extLst>
          </p:cNvPr>
          <p:cNvPicPr>
            <a:picLocks noChangeAspect="1"/>
          </p:cNvPicPr>
          <p:nvPr userDrawn="1"/>
        </p:nvPicPr>
        <p:blipFill>
          <a:blip r:embed="rId3" cstate="print"/>
          <a:stretch>
            <a:fillRect/>
          </a:stretch>
        </p:blipFill>
        <p:spPr>
          <a:xfrm>
            <a:off x="280085" y="5981537"/>
            <a:ext cx="2314834" cy="636196"/>
          </a:xfrm>
          <a:prstGeom prst="rect">
            <a:avLst/>
          </a:prstGeom>
        </p:spPr>
      </p:pic>
      <p:pic>
        <p:nvPicPr>
          <p:cNvPr id="10" name="Obrázek 9">
            <a:extLst>
              <a:ext uri="{FF2B5EF4-FFF2-40B4-BE49-F238E27FC236}">
                <a16:creationId xmlns:a16="http://schemas.microsoft.com/office/drawing/2014/main" id="{11F6C837-3DC2-0B6C-5B98-247718E2F062}"/>
              </a:ext>
            </a:extLst>
          </p:cNvPr>
          <p:cNvPicPr>
            <a:picLocks noChangeAspect="1"/>
          </p:cNvPicPr>
          <p:nvPr userDrawn="1"/>
        </p:nvPicPr>
        <p:blipFill rotWithShape="1">
          <a:blip r:embed="rId4" cstate="print">
            <a:extLst>
              <a:ext uri="{28A0092B-C50C-407E-A947-70E740481C1C}">
                <a14:useLocalDpi xmlns:a14="http://schemas.microsoft.com/office/drawing/2010/main" val="0"/>
              </a:ext>
            </a:extLst>
          </a:blip>
          <a:srcRect l="11497" t="24752" r="7257" b="29712"/>
          <a:stretch/>
        </p:blipFill>
        <p:spPr>
          <a:xfrm>
            <a:off x="9267787" y="5918996"/>
            <a:ext cx="2800425" cy="784798"/>
          </a:xfrm>
          <a:prstGeom prst="rect">
            <a:avLst/>
          </a:prstGeom>
        </p:spPr>
      </p:pic>
    </p:spTree>
    <p:extLst>
      <p:ext uri="{BB962C8B-B14F-4D97-AF65-F5344CB8AC3E}">
        <p14:creationId xmlns:p14="http://schemas.microsoft.com/office/powerpoint/2010/main" val="3826104887"/>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1260000" y="1980000"/>
            <a:ext cx="10260000" cy="4320000"/>
          </a:xfrm>
        </p:spPr>
        <p:txBody>
          <a:bodyPr lIns="180000" tIns="180000" rIns="180000" bIns="180000"/>
          <a:lstStyle>
            <a:lvl1pPr marL="540000" indent="-540000">
              <a:lnSpc>
                <a:spcPct val="100000"/>
              </a:lnSpc>
              <a:spcBef>
                <a:spcPts val="1200"/>
              </a:spcBef>
              <a:buFont typeface="Standardní systémové písmo"/>
              <a:buChar char="►"/>
              <a:tabLst/>
              <a:defRPr/>
            </a:lvl1pPr>
            <a:lvl2pPr marL="1440000" indent="-900000">
              <a:lnSpc>
                <a:spcPct val="100000"/>
              </a:lnSpc>
              <a:spcBef>
                <a:spcPts val="1200"/>
              </a:spcBef>
              <a:buFont typeface="STIX Two Math Regular" panose="02020603050405020304" pitchFamily="18" charset="0"/>
              <a:buChar char="⟶"/>
              <a:tabLst/>
              <a:defRPr/>
            </a:lvl2pPr>
            <a:lvl3pPr marL="1800000" indent="-360000">
              <a:lnSpc>
                <a:spcPct val="100000"/>
              </a:lnSpc>
              <a:spcBef>
                <a:spcPts val="600"/>
              </a:spcBef>
              <a:buFont typeface="Courier New" panose="02070309020205020404" pitchFamily="49" charset="0"/>
              <a:buChar char="o"/>
              <a:tabLst/>
              <a:defRPr/>
            </a:lvl3pPr>
            <a:lvl4pPr marL="2160000" indent="-360000">
              <a:lnSpc>
                <a:spcPct val="100000"/>
              </a:lnSpc>
              <a:spcBef>
                <a:spcPts val="600"/>
              </a:spcBef>
              <a:buFont typeface="Wingdings" pitchFamily="2" charset="2"/>
              <a:buChar char="Ø"/>
              <a:tabLst/>
              <a:defRPr/>
            </a:lvl4pPr>
          </a:lstStyle>
          <a:p>
            <a:pPr lvl="0"/>
            <a:endParaRPr lang="cs-CZ" dirty="0"/>
          </a:p>
        </p:txBody>
      </p:sp>
      <p:sp>
        <p:nvSpPr>
          <p:cNvPr id="2" name="Nadpis 1"/>
          <p:cNvSpPr>
            <a:spLocks noGrp="1"/>
          </p:cNvSpPr>
          <p:nvPr>
            <p:ph type="title"/>
          </p:nvPr>
        </p:nvSpPr>
        <p:spPr>
          <a:xfrm>
            <a:off x="629999" y="360000"/>
            <a:ext cx="12168000" cy="1260000"/>
          </a:xfrm>
          <a:solidFill>
            <a:srgbClr val="00A9E7"/>
          </a:solidFill>
        </p:spPr>
        <p:txBody>
          <a:bodyPr vert="horz" lIns="360000" tIns="72000" rIns="5220000" bIns="72000" rtlCol="0" anchor="ctr">
            <a:normAutofit/>
          </a:bodyPr>
          <a:lstStyle>
            <a:lvl1pPr>
              <a:defRPr lang="cs-CZ" b="1" i="0" cap="none" baseline="0">
                <a:latin typeface="Franklin Gothic Demi" panose="020B0603020102020204" pitchFamily="34" charset="0"/>
              </a:defRPr>
            </a:lvl1pPr>
          </a:lstStyle>
          <a:p>
            <a:pPr lvl="0"/>
            <a:r>
              <a:rPr lang="cs-CZ" dirty="0"/>
              <a:t>Kliknutím lze upravit styl.</a:t>
            </a:r>
          </a:p>
        </p:txBody>
      </p:sp>
    </p:spTree>
    <p:extLst>
      <p:ext uri="{BB962C8B-B14F-4D97-AF65-F5344CB8AC3E}">
        <p14:creationId xmlns:p14="http://schemas.microsoft.com/office/powerpoint/2010/main" val="646682790"/>
      </p:ext>
    </p:extLst>
  </p:cSld>
  <p:clrMapOvr>
    <a:masterClrMapping/>
  </p:clrMapOvr>
  <p:extLst>
    <p:ext uri="{DCECCB84-F9BA-43D5-87BE-67443E8EF086}">
      <p15:sldGuideLst xmlns:p15="http://schemas.microsoft.com/office/powerpoint/2012/main">
        <p15:guide id="1" orient="horz" pos="3974" userDrawn="1">
          <p15:clr>
            <a:srgbClr val="FBAE40"/>
          </p15:clr>
        </p15:guide>
        <p15:guide id="2" pos="257"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831850" y="1709738"/>
            <a:ext cx="10515600" cy="2852737"/>
          </a:xfrm>
        </p:spPr>
        <p:txBody>
          <a:bodyPr anchor="b"/>
          <a:lstStyle>
            <a:lvl1pPr>
              <a:defRPr sz="6000"/>
            </a:lvl1pPr>
          </a:lstStyle>
          <a:p>
            <a:r>
              <a:rPr lang="cs-CZ"/>
              <a:t>Kliknutím lze upravit styl.</a:t>
            </a:r>
          </a:p>
        </p:txBody>
      </p:sp>
      <p:sp>
        <p:nvSpPr>
          <p:cNvPr id="3" name="Zástupný symbol pro text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cs-CZ"/>
              <a:t>Upravte styly předlohy textu.</a:t>
            </a:r>
          </a:p>
        </p:txBody>
      </p:sp>
      <p:sp>
        <p:nvSpPr>
          <p:cNvPr id="4" name="Zástupný symbol pro datum 3"/>
          <p:cNvSpPr>
            <a:spLocks noGrp="1"/>
          </p:cNvSpPr>
          <p:nvPr>
            <p:ph type="dt" sz="half" idx="10"/>
          </p:nvPr>
        </p:nvSpPr>
        <p:spPr>
          <a:xfrm>
            <a:off x="838200" y="6356350"/>
            <a:ext cx="2743200" cy="365125"/>
          </a:xfrm>
          <a:prstGeom prst="rect">
            <a:avLst/>
          </a:prstGeom>
        </p:spPr>
        <p:txBody>
          <a:bodyPr/>
          <a:lstStyle/>
          <a:p>
            <a:fld id="{F99CD664-3C87-479F-A476-A6FDD2022BF3}" type="datetimeFigureOut">
              <a:rPr lang="cs-CZ" smtClean="0"/>
              <a:t>25.10.2024</a:t>
            </a:fld>
            <a:endParaRPr lang="cs-CZ"/>
          </a:p>
        </p:txBody>
      </p:sp>
      <p:sp>
        <p:nvSpPr>
          <p:cNvPr id="5" name="Zástupný symbol pro zápatí 4"/>
          <p:cNvSpPr>
            <a:spLocks noGrp="1"/>
          </p:cNvSpPr>
          <p:nvPr>
            <p:ph type="ftr" sz="quarter" idx="11"/>
          </p:nvPr>
        </p:nvSpPr>
        <p:spPr>
          <a:xfrm>
            <a:off x="4038600" y="6356350"/>
            <a:ext cx="4114800" cy="365125"/>
          </a:xfrm>
          <a:prstGeom prst="rect">
            <a:avLst/>
          </a:prstGeom>
        </p:spPr>
        <p:txBody>
          <a:bodyPr/>
          <a:lstStyle/>
          <a:p>
            <a:endParaRPr lang="cs-CZ"/>
          </a:p>
        </p:txBody>
      </p:sp>
      <p:sp>
        <p:nvSpPr>
          <p:cNvPr id="6" name="Zástupný symbol pro číslo snímku 5"/>
          <p:cNvSpPr>
            <a:spLocks noGrp="1"/>
          </p:cNvSpPr>
          <p:nvPr>
            <p:ph type="sldNum" sz="quarter" idx="12"/>
          </p:nvPr>
        </p:nvSpPr>
        <p:spPr>
          <a:xfrm>
            <a:off x="8610600" y="6356350"/>
            <a:ext cx="2743200" cy="365125"/>
          </a:xfrm>
          <a:prstGeom prst="rect">
            <a:avLst/>
          </a:prstGeom>
        </p:spPr>
        <p:txBody>
          <a:bodyPr/>
          <a:lstStyle/>
          <a:p>
            <a:fld id="{4374B0EC-AC81-469D-8D72-DACA04725CEF}" type="slidenum">
              <a:rPr lang="cs-CZ" smtClean="0"/>
              <a:t>‹#›</a:t>
            </a:fld>
            <a:endParaRPr lang="cs-CZ"/>
          </a:p>
        </p:txBody>
      </p:sp>
    </p:spTree>
    <p:extLst>
      <p:ext uri="{BB962C8B-B14F-4D97-AF65-F5344CB8AC3E}">
        <p14:creationId xmlns:p14="http://schemas.microsoft.com/office/powerpoint/2010/main" val="23331522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obsah 2"/>
          <p:cNvSpPr>
            <a:spLocks noGrp="1"/>
          </p:cNvSpPr>
          <p:nvPr>
            <p:ph sz="half" idx="1"/>
          </p:nvPr>
        </p:nvSpPr>
        <p:spPr>
          <a:xfrm>
            <a:off x="838200" y="1825625"/>
            <a:ext cx="5181600" cy="4351338"/>
          </a:xfrm>
        </p:spPr>
        <p:txBody>
          <a:bodyPr vert="horz" lIns="180000" tIns="180000" rIns="180000" bIns="180000" rtlCol="0">
            <a:normAutofit/>
          </a:bodyPr>
          <a:lstStyle>
            <a:lvl1pPr>
              <a:defRPr lang="cs-CZ"/>
            </a:lvl1pPr>
            <a:lvl2pPr>
              <a:defRPr lang="cs-CZ"/>
            </a:lvl2pPr>
            <a:lvl3pPr>
              <a:defRPr lang="cs-CZ"/>
            </a:lvl3pPr>
            <a:lvl4pPr>
              <a:defRPr lang="cs-CZ"/>
            </a:lvl4pPr>
            <a:lvl5pPr>
              <a:defRPr lang="cs-CZ"/>
            </a:lvl5pPr>
          </a:lstStyle>
          <a:p>
            <a:pPr marL="540000" lvl="0" indent="-540000">
              <a:lnSpc>
                <a:spcPct val="100000"/>
              </a:lnSpc>
              <a:spcBef>
                <a:spcPts val="1200"/>
              </a:spcBef>
              <a:buFont typeface="Standardní systémové písmo"/>
              <a:buChar char="►"/>
              <a:tabLst/>
            </a:pPr>
            <a:r>
              <a:rPr lang="cs-CZ" dirty="0"/>
              <a:t>Upravte styly předlohy textu.</a:t>
            </a:r>
          </a:p>
          <a:p>
            <a:pPr marL="1440000" lvl="1" indent="-900000">
              <a:lnSpc>
                <a:spcPct val="100000"/>
              </a:lnSpc>
              <a:spcBef>
                <a:spcPts val="1200"/>
              </a:spcBef>
              <a:buFont typeface="STIX Two Math Regular" panose="02020603050405020304" pitchFamily="18" charset="0"/>
              <a:buChar char="⟶"/>
              <a:tabLst/>
            </a:pPr>
            <a:r>
              <a:rPr lang="cs-CZ" dirty="0"/>
              <a:t>Druhá úroveň</a:t>
            </a:r>
          </a:p>
          <a:p>
            <a:pPr marL="1800000" lvl="2" indent="-360000">
              <a:lnSpc>
                <a:spcPct val="100000"/>
              </a:lnSpc>
              <a:spcBef>
                <a:spcPts val="600"/>
              </a:spcBef>
              <a:buFont typeface="Courier New" panose="02070309020205020404" pitchFamily="49" charset="0"/>
              <a:buChar char="o"/>
              <a:tabLst/>
            </a:pPr>
            <a:r>
              <a:rPr lang="cs-CZ" dirty="0"/>
              <a:t>Třetí úroveň</a:t>
            </a:r>
          </a:p>
          <a:p>
            <a:pPr marL="2160000" lvl="3" indent="-360000">
              <a:lnSpc>
                <a:spcPct val="100000"/>
              </a:lnSpc>
              <a:spcBef>
                <a:spcPts val="600"/>
              </a:spcBef>
              <a:buFont typeface="Wingdings" pitchFamily="2" charset="2"/>
              <a:buChar char="Ø"/>
              <a:tabLst/>
            </a:pPr>
            <a:r>
              <a:rPr lang="cs-CZ" dirty="0"/>
              <a:t>Čtvrtá úroveň</a:t>
            </a:r>
          </a:p>
          <a:p>
            <a:pPr lvl="4"/>
            <a:r>
              <a:rPr lang="cs-CZ" dirty="0"/>
              <a:t>Pátá úroveň</a:t>
            </a:r>
          </a:p>
        </p:txBody>
      </p:sp>
      <p:sp>
        <p:nvSpPr>
          <p:cNvPr id="4" name="Zástupný symbol pro obsah 3"/>
          <p:cNvSpPr>
            <a:spLocks noGrp="1"/>
          </p:cNvSpPr>
          <p:nvPr>
            <p:ph sz="half" idx="2"/>
          </p:nvPr>
        </p:nvSpPr>
        <p:spPr>
          <a:xfrm>
            <a:off x="6172200" y="1825625"/>
            <a:ext cx="5181600" cy="4351338"/>
          </a:xfrm>
        </p:spPr>
        <p:txBody>
          <a:bodyPr vert="horz" lIns="180000" tIns="180000" rIns="180000" bIns="180000" rtlCol="0">
            <a:normAutofit/>
          </a:bodyPr>
          <a:lstStyle>
            <a:lvl1pPr>
              <a:defRPr lang="cs-CZ"/>
            </a:lvl1pPr>
            <a:lvl2pPr>
              <a:defRPr lang="cs-CZ"/>
            </a:lvl2pPr>
            <a:lvl3pPr>
              <a:defRPr lang="cs-CZ"/>
            </a:lvl3pPr>
            <a:lvl4pPr>
              <a:defRPr lang="cs-CZ"/>
            </a:lvl4pPr>
            <a:lvl5pPr>
              <a:defRPr lang="cs-CZ"/>
            </a:lvl5pPr>
          </a:lstStyle>
          <a:p>
            <a:pPr marL="540000" lvl="0" indent="-540000">
              <a:lnSpc>
                <a:spcPct val="100000"/>
              </a:lnSpc>
              <a:spcBef>
                <a:spcPts val="1200"/>
              </a:spcBef>
              <a:buFont typeface="Standardní systémové písmo"/>
              <a:buChar char="►"/>
              <a:tabLst/>
            </a:pPr>
            <a:r>
              <a:rPr lang="cs-CZ" dirty="0"/>
              <a:t>Upravte styly předlohy textu.</a:t>
            </a:r>
          </a:p>
          <a:p>
            <a:pPr marL="1440000" lvl="1" indent="-900000">
              <a:lnSpc>
                <a:spcPct val="100000"/>
              </a:lnSpc>
              <a:spcBef>
                <a:spcPts val="1200"/>
              </a:spcBef>
              <a:buFont typeface="STIX Two Math Regular" panose="02020603050405020304" pitchFamily="18" charset="0"/>
              <a:buChar char="⟶"/>
              <a:tabLst/>
            </a:pPr>
            <a:r>
              <a:rPr lang="cs-CZ" dirty="0"/>
              <a:t>Druhá úroveň</a:t>
            </a:r>
          </a:p>
          <a:p>
            <a:pPr marL="1800000" lvl="2" indent="-360000">
              <a:lnSpc>
                <a:spcPct val="100000"/>
              </a:lnSpc>
              <a:spcBef>
                <a:spcPts val="600"/>
              </a:spcBef>
              <a:buFont typeface="Courier New" panose="02070309020205020404" pitchFamily="49" charset="0"/>
              <a:buChar char="o"/>
              <a:tabLst/>
            </a:pPr>
            <a:r>
              <a:rPr lang="cs-CZ" dirty="0"/>
              <a:t>Třetí úroveň</a:t>
            </a:r>
          </a:p>
          <a:p>
            <a:pPr marL="2160000" lvl="3" indent="-360000">
              <a:lnSpc>
                <a:spcPct val="100000"/>
              </a:lnSpc>
              <a:spcBef>
                <a:spcPts val="600"/>
              </a:spcBef>
              <a:buFont typeface="Wingdings" pitchFamily="2" charset="2"/>
              <a:buChar char="Ø"/>
              <a:tabLst/>
            </a:pPr>
            <a:r>
              <a:rPr lang="cs-CZ" dirty="0"/>
              <a:t>Čtvrtá úroveň</a:t>
            </a:r>
          </a:p>
          <a:p>
            <a:pPr lvl="4"/>
            <a:r>
              <a:rPr lang="cs-CZ" dirty="0"/>
              <a:t>Pátá úroveň</a:t>
            </a:r>
          </a:p>
        </p:txBody>
      </p:sp>
      <p:sp>
        <p:nvSpPr>
          <p:cNvPr id="5" name="Zástupný symbol pro datum 4"/>
          <p:cNvSpPr>
            <a:spLocks noGrp="1"/>
          </p:cNvSpPr>
          <p:nvPr>
            <p:ph type="dt" sz="half" idx="10"/>
          </p:nvPr>
        </p:nvSpPr>
        <p:spPr>
          <a:xfrm>
            <a:off x="838200" y="6356350"/>
            <a:ext cx="2743200" cy="365125"/>
          </a:xfrm>
          <a:prstGeom prst="rect">
            <a:avLst/>
          </a:prstGeom>
        </p:spPr>
        <p:txBody>
          <a:bodyPr/>
          <a:lstStyle/>
          <a:p>
            <a:fld id="{F99CD664-3C87-479F-A476-A6FDD2022BF3}" type="datetimeFigureOut">
              <a:rPr lang="cs-CZ" smtClean="0"/>
              <a:t>25.10.2024</a:t>
            </a:fld>
            <a:endParaRPr lang="cs-CZ"/>
          </a:p>
        </p:txBody>
      </p:sp>
      <p:sp>
        <p:nvSpPr>
          <p:cNvPr id="6" name="Zástupný symbol pro zápatí 5"/>
          <p:cNvSpPr>
            <a:spLocks noGrp="1"/>
          </p:cNvSpPr>
          <p:nvPr>
            <p:ph type="ftr" sz="quarter" idx="11"/>
          </p:nvPr>
        </p:nvSpPr>
        <p:spPr>
          <a:xfrm>
            <a:off x="4038600" y="6356350"/>
            <a:ext cx="4114800" cy="365125"/>
          </a:xfrm>
          <a:prstGeom prst="rect">
            <a:avLst/>
          </a:prstGeom>
        </p:spPr>
        <p:txBody>
          <a:bodyPr/>
          <a:lstStyle/>
          <a:p>
            <a:endParaRPr lang="cs-CZ"/>
          </a:p>
        </p:txBody>
      </p:sp>
      <p:sp>
        <p:nvSpPr>
          <p:cNvPr id="7" name="Zástupný symbol pro číslo snímku 6"/>
          <p:cNvSpPr>
            <a:spLocks noGrp="1"/>
          </p:cNvSpPr>
          <p:nvPr>
            <p:ph type="sldNum" sz="quarter" idx="12"/>
          </p:nvPr>
        </p:nvSpPr>
        <p:spPr>
          <a:xfrm>
            <a:off x="8610600" y="6356350"/>
            <a:ext cx="2743200" cy="365125"/>
          </a:xfrm>
          <a:prstGeom prst="rect">
            <a:avLst/>
          </a:prstGeom>
        </p:spPr>
        <p:txBody>
          <a:bodyPr/>
          <a:lstStyle/>
          <a:p>
            <a:fld id="{4374B0EC-AC81-469D-8D72-DACA04725CEF}" type="slidenum">
              <a:rPr lang="cs-CZ" smtClean="0"/>
              <a:t>‹#›</a:t>
            </a:fld>
            <a:endParaRPr lang="cs-CZ"/>
          </a:p>
        </p:txBody>
      </p:sp>
    </p:spTree>
    <p:extLst>
      <p:ext uri="{BB962C8B-B14F-4D97-AF65-F5344CB8AC3E}">
        <p14:creationId xmlns:p14="http://schemas.microsoft.com/office/powerpoint/2010/main" val="34037077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839788" y="365125"/>
            <a:ext cx="12168000" cy="1325563"/>
          </a:xfrm>
        </p:spPr>
        <p:txBody>
          <a:bodyPr/>
          <a:lstStyle/>
          <a:p>
            <a:r>
              <a:rPr lang="cs-CZ"/>
              <a:t>Kliknutím lze upravit styl.</a:t>
            </a:r>
          </a:p>
        </p:txBody>
      </p:sp>
      <p:sp>
        <p:nvSpPr>
          <p:cNvPr id="3" name="Zástupný symbol pro text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Upravte styly předlohy textu.</a:t>
            </a:r>
          </a:p>
        </p:txBody>
      </p:sp>
      <p:sp>
        <p:nvSpPr>
          <p:cNvPr id="4" name="Zástupný symbol pro obsah 3"/>
          <p:cNvSpPr>
            <a:spLocks noGrp="1"/>
          </p:cNvSpPr>
          <p:nvPr>
            <p:ph sz="half" idx="2"/>
          </p:nvPr>
        </p:nvSpPr>
        <p:spPr>
          <a:xfrm>
            <a:off x="839788" y="2505075"/>
            <a:ext cx="5157787" cy="3684588"/>
          </a:xfrm>
        </p:spPr>
        <p:txBody>
          <a:bodyPr vert="horz" lIns="180000" tIns="180000" rIns="180000" bIns="180000" rtlCol="0">
            <a:normAutofit/>
          </a:bodyPr>
          <a:lstStyle>
            <a:lvl1pPr>
              <a:defRPr lang="cs-CZ"/>
            </a:lvl1pPr>
            <a:lvl2pPr>
              <a:defRPr lang="cs-CZ"/>
            </a:lvl2pPr>
            <a:lvl3pPr>
              <a:defRPr lang="cs-CZ"/>
            </a:lvl3pPr>
            <a:lvl4pPr>
              <a:defRPr lang="cs-CZ"/>
            </a:lvl4pPr>
            <a:lvl5pPr>
              <a:defRPr lang="cs-CZ"/>
            </a:lvl5pPr>
          </a:lstStyle>
          <a:p>
            <a:pPr marL="540000" lvl="0" indent="-540000">
              <a:lnSpc>
                <a:spcPct val="100000"/>
              </a:lnSpc>
              <a:spcBef>
                <a:spcPts val="1200"/>
              </a:spcBef>
              <a:buFont typeface="Standardní systémové písmo"/>
              <a:buChar char="►"/>
              <a:tabLst/>
            </a:pPr>
            <a:r>
              <a:rPr lang="cs-CZ" dirty="0"/>
              <a:t>Upravte styly předlohy textu.</a:t>
            </a:r>
          </a:p>
          <a:p>
            <a:pPr marL="1440000" lvl="1" indent="-900000">
              <a:lnSpc>
                <a:spcPct val="100000"/>
              </a:lnSpc>
              <a:spcBef>
                <a:spcPts val="1200"/>
              </a:spcBef>
              <a:buFont typeface="STIX Two Math Regular" panose="02020603050405020304" pitchFamily="18" charset="0"/>
              <a:buChar char="⟶"/>
              <a:tabLst/>
            </a:pPr>
            <a:r>
              <a:rPr lang="cs-CZ" dirty="0"/>
              <a:t>Druhá úroveň</a:t>
            </a:r>
          </a:p>
          <a:p>
            <a:pPr marL="1800000" lvl="2" indent="-360000">
              <a:lnSpc>
                <a:spcPct val="100000"/>
              </a:lnSpc>
              <a:spcBef>
                <a:spcPts val="600"/>
              </a:spcBef>
              <a:buFont typeface="Courier New" panose="02070309020205020404" pitchFamily="49" charset="0"/>
              <a:buChar char="o"/>
              <a:tabLst/>
            </a:pPr>
            <a:r>
              <a:rPr lang="cs-CZ" dirty="0"/>
              <a:t>Třetí úroveň</a:t>
            </a:r>
          </a:p>
          <a:p>
            <a:pPr marL="2160000" lvl="3" indent="-360000">
              <a:lnSpc>
                <a:spcPct val="100000"/>
              </a:lnSpc>
              <a:spcBef>
                <a:spcPts val="600"/>
              </a:spcBef>
              <a:buFont typeface="Wingdings" pitchFamily="2" charset="2"/>
              <a:buChar char="Ø"/>
              <a:tabLst/>
            </a:pPr>
            <a:r>
              <a:rPr lang="cs-CZ" dirty="0"/>
              <a:t>Čtvrtá úroveň</a:t>
            </a:r>
          </a:p>
          <a:p>
            <a:pPr lvl="4"/>
            <a:r>
              <a:rPr lang="cs-CZ" dirty="0"/>
              <a:t>Pátá úroveň</a:t>
            </a:r>
          </a:p>
        </p:txBody>
      </p:sp>
      <p:sp>
        <p:nvSpPr>
          <p:cNvPr id="5" name="Zástupný symbol pro text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Upravte styly předlohy textu.</a:t>
            </a:r>
          </a:p>
        </p:txBody>
      </p:sp>
      <p:sp>
        <p:nvSpPr>
          <p:cNvPr id="6" name="Zástupný symbol pro obsah 5"/>
          <p:cNvSpPr>
            <a:spLocks noGrp="1"/>
          </p:cNvSpPr>
          <p:nvPr>
            <p:ph sz="quarter" idx="4"/>
          </p:nvPr>
        </p:nvSpPr>
        <p:spPr>
          <a:xfrm>
            <a:off x="6172200" y="2505075"/>
            <a:ext cx="5183188" cy="3684588"/>
          </a:xfrm>
        </p:spPr>
        <p:txBody>
          <a:bodyPr vert="horz" lIns="180000" tIns="180000" rIns="180000" bIns="180000" rtlCol="0">
            <a:normAutofit/>
          </a:bodyPr>
          <a:lstStyle>
            <a:lvl1pPr>
              <a:defRPr lang="cs-CZ"/>
            </a:lvl1pPr>
            <a:lvl2pPr>
              <a:defRPr lang="cs-CZ"/>
            </a:lvl2pPr>
            <a:lvl3pPr>
              <a:defRPr lang="cs-CZ"/>
            </a:lvl3pPr>
            <a:lvl4pPr>
              <a:defRPr lang="cs-CZ"/>
            </a:lvl4pPr>
            <a:lvl5pPr>
              <a:defRPr lang="cs-CZ"/>
            </a:lvl5pPr>
          </a:lstStyle>
          <a:p>
            <a:pPr marL="540000" lvl="0" indent="-540000">
              <a:lnSpc>
                <a:spcPct val="100000"/>
              </a:lnSpc>
              <a:spcBef>
                <a:spcPts val="1200"/>
              </a:spcBef>
              <a:buFont typeface="Standardní systémové písmo"/>
              <a:buChar char="►"/>
              <a:tabLst/>
            </a:pPr>
            <a:r>
              <a:rPr lang="cs-CZ" dirty="0"/>
              <a:t>Upravte styly předlohy textu.</a:t>
            </a:r>
          </a:p>
          <a:p>
            <a:pPr marL="1440000" lvl="1" indent="-900000">
              <a:lnSpc>
                <a:spcPct val="100000"/>
              </a:lnSpc>
              <a:spcBef>
                <a:spcPts val="1200"/>
              </a:spcBef>
              <a:buFont typeface="STIX Two Math Regular" panose="02020603050405020304" pitchFamily="18" charset="0"/>
              <a:buChar char="⟶"/>
              <a:tabLst/>
            </a:pPr>
            <a:r>
              <a:rPr lang="cs-CZ" dirty="0"/>
              <a:t>Druhá úroveň</a:t>
            </a:r>
          </a:p>
          <a:p>
            <a:pPr marL="1800000" lvl="2" indent="-360000">
              <a:lnSpc>
                <a:spcPct val="100000"/>
              </a:lnSpc>
              <a:spcBef>
                <a:spcPts val="600"/>
              </a:spcBef>
              <a:buFont typeface="Courier New" panose="02070309020205020404" pitchFamily="49" charset="0"/>
              <a:buChar char="o"/>
              <a:tabLst/>
            </a:pPr>
            <a:r>
              <a:rPr lang="cs-CZ" dirty="0"/>
              <a:t>Třetí úroveň</a:t>
            </a:r>
          </a:p>
          <a:p>
            <a:pPr marL="2160000" lvl="3" indent="-360000">
              <a:lnSpc>
                <a:spcPct val="100000"/>
              </a:lnSpc>
              <a:spcBef>
                <a:spcPts val="600"/>
              </a:spcBef>
              <a:buFont typeface="Wingdings" pitchFamily="2" charset="2"/>
              <a:buChar char="Ø"/>
              <a:tabLst/>
            </a:pPr>
            <a:r>
              <a:rPr lang="cs-CZ" dirty="0"/>
              <a:t>Čtvrtá úroveň</a:t>
            </a:r>
          </a:p>
          <a:p>
            <a:pPr lvl="4"/>
            <a:r>
              <a:rPr lang="cs-CZ" dirty="0"/>
              <a:t>Pátá úroveň</a:t>
            </a:r>
          </a:p>
        </p:txBody>
      </p:sp>
      <p:sp>
        <p:nvSpPr>
          <p:cNvPr id="7" name="Zástupný symbol pro datum 6"/>
          <p:cNvSpPr>
            <a:spLocks noGrp="1"/>
          </p:cNvSpPr>
          <p:nvPr>
            <p:ph type="dt" sz="half" idx="10"/>
          </p:nvPr>
        </p:nvSpPr>
        <p:spPr>
          <a:xfrm>
            <a:off x="838200" y="6356350"/>
            <a:ext cx="2743200" cy="365125"/>
          </a:xfrm>
          <a:prstGeom prst="rect">
            <a:avLst/>
          </a:prstGeom>
        </p:spPr>
        <p:txBody>
          <a:bodyPr/>
          <a:lstStyle/>
          <a:p>
            <a:fld id="{F99CD664-3C87-479F-A476-A6FDD2022BF3}" type="datetimeFigureOut">
              <a:rPr lang="cs-CZ" smtClean="0"/>
              <a:t>25.10.2024</a:t>
            </a:fld>
            <a:endParaRPr lang="cs-CZ"/>
          </a:p>
        </p:txBody>
      </p:sp>
      <p:sp>
        <p:nvSpPr>
          <p:cNvPr id="8" name="Zástupný symbol pro zápatí 7"/>
          <p:cNvSpPr>
            <a:spLocks noGrp="1"/>
          </p:cNvSpPr>
          <p:nvPr>
            <p:ph type="ftr" sz="quarter" idx="11"/>
          </p:nvPr>
        </p:nvSpPr>
        <p:spPr>
          <a:xfrm>
            <a:off x="4038600" y="6356350"/>
            <a:ext cx="4114800" cy="365125"/>
          </a:xfrm>
          <a:prstGeom prst="rect">
            <a:avLst/>
          </a:prstGeom>
        </p:spPr>
        <p:txBody>
          <a:bodyPr/>
          <a:lstStyle/>
          <a:p>
            <a:endParaRPr lang="cs-CZ"/>
          </a:p>
        </p:txBody>
      </p:sp>
      <p:sp>
        <p:nvSpPr>
          <p:cNvPr id="9" name="Zástupný symbol pro číslo snímku 8"/>
          <p:cNvSpPr>
            <a:spLocks noGrp="1"/>
          </p:cNvSpPr>
          <p:nvPr>
            <p:ph type="sldNum" sz="quarter" idx="12"/>
          </p:nvPr>
        </p:nvSpPr>
        <p:spPr>
          <a:xfrm>
            <a:off x="8610600" y="6356350"/>
            <a:ext cx="2743200" cy="365125"/>
          </a:xfrm>
          <a:prstGeom prst="rect">
            <a:avLst/>
          </a:prstGeom>
        </p:spPr>
        <p:txBody>
          <a:bodyPr/>
          <a:lstStyle/>
          <a:p>
            <a:fld id="{4374B0EC-AC81-469D-8D72-DACA04725CEF}" type="slidenum">
              <a:rPr lang="cs-CZ" smtClean="0"/>
              <a:t>‹#›</a:t>
            </a:fld>
            <a:endParaRPr lang="cs-CZ"/>
          </a:p>
        </p:txBody>
      </p:sp>
    </p:spTree>
    <p:extLst>
      <p:ext uri="{BB962C8B-B14F-4D97-AF65-F5344CB8AC3E}">
        <p14:creationId xmlns:p14="http://schemas.microsoft.com/office/powerpoint/2010/main" val="35208608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Jenom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datum 2"/>
          <p:cNvSpPr>
            <a:spLocks noGrp="1"/>
          </p:cNvSpPr>
          <p:nvPr>
            <p:ph type="dt" sz="half" idx="10"/>
          </p:nvPr>
        </p:nvSpPr>
        <p:spPr>
          <a:xfrm>
            <a:off x="838200" y="6356350"/>
            <a:ext cx="2743200" cy="365125"/>
          </a:xfrm>
          <a:prstGeom prst="rect">
            <a:avLst/>
          </a:prstGeom>
        </p:spPr>
        <p:txBody>
          <a:bodyPr/>
          <a:lstStyle/>
          <a:p>
            <a:fld id="{F99CD664-3C87-479F-A476-A6FDD2022BF3}" type="datetimeFigureOut">
              <a:rPr lang="cs-CZ" smtClean="0"/>
              <a:t>25.10.2024</a:t>
            </a:fld>
            <a:endParaRPr lang="cs-CZ"/>
          </a:p>
        </p:txBody>
      </p:sp>
      <p:sp>
        <p:nvSpPr>
          <p:cNvPr id="4" name="Zástupný symbol pro zápatí 3"/>
          <p:cNvSpPr>
            <a:spLocks noGrp="1"/>
          </p:cNvSpPr>
          <p:nvPr>
            <p:ph type="ftr" sz="quarter" idx="11"/>
          </p:nvPr>
        </p:nvSpPr>
        <p:spPr>
          <a:xfrm>
            <a:off x="4038600" y="6356350"/>
            <a:ext cx="4114800" cy="365125"/>
          </a:xfrm>
          <a:prstGeom prst="rect">
            <a:avLst/>
          </a:prstGeom>
        </p:spPr>
        <p:txBody>
          <a:bodyPr/>
          <a:lstStyle/>
          <a:p>
            <a:endParaRPr lang="cs-CZ"/>
          </a:p>
        </p:txBody>
      </p:sp>
      <p:sp>
        <p:nvSpPr>
          <p:cNvPr id="5" name="Zástupný symbol pro číslo snímku 4"/>
          <p:cNvSpPr>
            <a:spLocks noGrp="1"/>
          </p:cNvSpPr>
          <p:nvPr>
            <p:ph type="sldNum" sz="quarter" idx="12"/>
          </p:nvPr>
        </p:nvSpPr>
        <p:spPr>
          <a:xfrm>
            <a:off x="8610600" y="6356350"/>
            <a:ext cx="2743200" cy="365125"/>
          </a:xfrm>
          <a:prstGeom prst="rect">
            <a:avLst/>
          </a:prstGeom>
        </p:spPr>
        <p:txBody>
          <a:bodyPr/>
          <a:lstStyle/>
          <a:p>
            <a:fld id="{4374B0EC-AC81-469D-8D72-DACA04725CEF}" type="slidenum">
              <a:rPr lang="cs-CZ" smtClean="0"/>
              <a:t>‹#›</a:t>
            </a:fld>
            <a:endParaRPr lang="cs-CZ"/>
          </a:p>
        </p:txBody>
      </p:sp>
    </p:spTree>
    <p:extLst>
      <p:ext uri="{BB962C8B-B14F-4D97-AF65-F5344CB8AC3E}">
        <p14:creationId xmlns:p14="http://schemas.microsoft.com/office/powerpoint/2010/main" val="19350009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a:xfrm>
            <a:off x="838200" y="6356350"/>
            <a:ext cx="2743200" cy="365125"/>
          </a:xfrm>
          <a:prstGeom prst="rect">
            <a:avLst/>
          </a:prstGeom>
        </p:spPr>
        <p:txBody>
          <a:bodyPr/>
          <a:lstStyle/>
          <a:p>
            <a:fld id="{F99CD664-3C87-479F-A476-A6FDD2022BF3}" type="datetimeFigureOut">
              <a:rPr lang="cs-CZ" smtClean="0"/>
              <a:t>25.10.2024</a:t>
            </a:fld>
            <a:endParaRPr lang="cs-CZ"/>
          </a:p>
        </p:txBody>
      </p:sp>
      <p:sp>
        <p:nvSpPr>
          <p:cNvPr id="3" name="Zástupný symbol pro zápatí 2"/>
          <p:cNvSpPr>
            <a:spLocks noGrp="1"/>
          </p:cNvSpPr>
          <p:nvPr>
            <p:ph type="ftr" sz="quarter" idx="11"/>
          </p:nvPr>
        </p:nvSpPr>
        <p:spPr>
          <a:xfrm>
            <a:off x="4038600" y="6356350"/>
            <a:ext cx="4114800" cy="365125"/>
          </a:xfrm>
          <a:prstGeom prst="rect">
            <a:avLst/>
          </a:prstGeom>
        </p:spPr>
        <p:txBody>
          <a:bodyPr/>
          <a:lstStyle/>
          <a:p>
            <a:endParaRPr lang="cs-CZ"/>
          </a:p>
        </p:txBody>
      </p:sp>
      <p:sp>
        <p:nvSpPr>
          <p:cNvPr id="4" name="Zástupný symbol pro číslo snímku 3"/>
          <p:cNvSpPr>
            <a:spLocks noGrp="1"/>
          </p:cNvSpPr>
          <p:nvPr>
            <p:ph type="sldNum" sz="quarter" idx="12"/>
          </p:nvPr>
        </p:nvSpPr>
        <p:spPr>
          <a:xfrm>
            <a:off x="8610600" y="6356350"/>
            <a:ext cx="2743200" cy="365125"/>
          </a:xfrm>
          <a:prstGeom prst="rect">
            <a:avLst/>
          </a:prstGeom>
        </p:spPr>
        <p:txBody>
          <a:bodyPr/>
          <a:lstStyle/>
          <a:p>
            <a:fld id="{4374B0EC-AC81-469D-8D72-DACA04725CEF}" type="slidenum">
              <a:rPr lang="cs-CZ" smtClean="0"/>
              <a:t>‹#›</a:t>
            </a:fld>
            <a:endParaRPr lang="cs-CZ"/>
          </a:p>
        </p:txBody>
      </p:sp>
    </p:spTree>
    <p:extLst>
      <p:ext uri="{BB962C8B-B14F-4D97-AF65-F5344CB8AC3E}">
        <p14:creationId xmlns:p14="http://schemas.microsoft.com/office/powerpoint/2010/main" val="5099729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720001" y="457200"/>
            <a:ext cx="5508000" cy="1600200"/>
          </a:xfrm>
        </p:spPr>
        <p:txBody>
          <a:bodyPr anchor="b"/>
          <a:lstStyle>
            <a:lvl1pPr>
              <a:defRPr sz="3200"/>
            </a:lvl1pPr>
          </a:lstStyle>
          <a:p>
            <a:r>
              <a:rPr lang="cs-CZ"/>
              <a:t>Kliknutím lze upravit styl.</a:t>
            </a:r>
          </a:p>
        </p:txBody>
      </p:sp>
      <p:sp>
        <p:nvSpPr>
          <p:cNvPr id="3" name="Zástupný symbol pro obsah 2"/>
          <p:cNvSpPr>
            <a:spLocks noGrp="1"/>
          </p:cNvSpPr>
          <p:nvPr>
            <p:ph idx="1"/>
          </p:nvPr>
        </p:nvSpPr>
        <p:spPr>
          <a:xfrm>
            <a:off x="5183188" y="987425"/>
            <a:ext cx="6172200" cy="4873625"/>
          </a:xfrm>
        </p:spPr>
        <p:txBody>
          <a:bodyPr vert="horz" lIns="180000" tIns="180000" rIns="180000" bIns="180000" rtlCol="0">
            <a:normAutofit/>
          </a:bodyPr>
          <a:lstStyle>
            <a:lvl1pPr>
              <a:defRPr lang="cs-CZ"/>
            </a:lvl1pPr>
            <a:lvl2pPr>
              <a:defRPr lang="cs-CZ"/>
            </a:lvl2pPr>
            <a:lvl3pPr>
              <a:defRPr lang="cs-CZ"/>
            </a:lvl3pPr>
            <a:lvl4pPr>
              <a:defRPr lang="cs-CZ"/>
            </a:lvl4pPr>
            <a:lvl5pPr>
              <a:defRPr lang="cs-CZ"/>
            </a:lvl5pPr>
          </a:lstStyle>
          <a:p>
            <a:pPr marL="540000" lvl="0" indent="-540000">
              <a:lnSpc>
                <a:spcPct val="100000"/>
              </a:lnSpc>
              <a:spcBef>
                <a:spcPts val="1200"/>
              </a:spcBef>
              <a:buFont typeface="Standardní systémové písmo"/>
              <a:buChar char="►"/>
              <a:tabLst/>
            </a:pPr>
            <a:r>
              <a:rPr lang="cs-CZ" dirty="0"/>
              <a:t>Upravte styly předlohy textu.</a:t>
            </a:r>
          </a:p>
          <a:p>
            <a:pPr marL="1440000" lvl="1" indent="-900000">
              <a:lnSpc>
                <a:spcPct val="100000"/>
              </a:lnSpc>
              <a:spcBef>
                <a:spcPts val="1200"/>
              </a:spcBef>
              <a:buFont typeface="STIX Two Math Regular" panose="02020603050405020304" pitchFamily="18" charset="0"/>
              <a:buChar char="⟶"/>
              <a:tabLst/>
            </a:pPr>
            <a:r>
              <a:rPr lang="cs-CZ" dirty="0"/>
              <a:t>Druhá úroveň</a:t>
            </a:r>
          </a:p>
          <a:p>
            <a:pPr marL="1800000" lvl="2" indent="-360000">
              <a:lnSpc>
                <a:spcPct val="100000"/>
              </a:lnSpc>
              <a:spcBef>
                <a:spcPts val="600"/>
              </a:spcBef>
              <a:buFont typeface="Courier New" panose="02070309020205020404" pitchFamily="49" charset="0"/>
              <a:buChar char="o"/>
              <a:tabLst/>
            </a:pPr>
            <a:r>
              <a:rPr lang="cs-CZ" dirty="0"/>
              <a:t>Třetí úroveň</a:t>
            </a:r>
          </a:p>
          <a:p>
            <a:pPr marL="2160000" lvl="3" indent="-360000">
              <a:lnSpc>
                <a:spcPct val="100000"/>
              </a:lnSpc>
              <a:spcBef>
                <a:spcPts val="600"/>
              </a:spcBef>
              <a:buFont typeface="Wingdings" pitchFamily="2" charset="2"/>
              <a:buChar char="Ø"/>
              <a:tabLst/>
            </a:pPr>
            <a:r>
              <a:rPr lang="cs-CZ" dirty="0"/>
              <a:t>Čtvrtá úroveň</a:t>
            </a:r>
          </a:p>
          <a:p>
            <a:pPr lvl="4"/>
            <a:r>
              <a:rPr lang="cs-CZ" dirty="0"/>
              <a:t>Pátá úroveň</a:t>
            </a:r>
          </a:p>
        </p:txBody>
      </p:sp>
      <p:sp>
        <p:nvSpPr>
          <p:cNvPr id="4" name="Zástupný symbol pro text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Upravte styly předlohy textu.</a:t>
            </a:r>
          </a:p>
        </p:txBody>
      </p:sp>
      <p:sp>
        <p:nvSpPr>
          <p:cNvPr id="5" name="Zástupný symbol pro datum 4"/>
          <p:cNvSpPr>
            <a:spLocks noGrp="1"/>
          </p:cNvSpPr>
          <p:nvPr>
            <p:ph type="dt" sz="half" idx="10"/>
          </p:nvPr>
        </p:nvSpPr>
        <p:spPr>
          <a:xfrm>
            <a:off x="838200" y="6356350"/>
            <a:ext cx="2743200" cy="365125"/>
          </a:xfrm>
          <a:prstGeom prst="rect">
            <a:avLst/>
          </a:prstGeom>
        </p:spPr>
        <p:txBody>
          <a:bodyPr/>
          <a:lstStyle/>
          <a:p>
            <a:fld id="{F99CD664-3C87-479F-A476-A6FDD2022BF3}" type="datetimeFigureOut">
              <a:rPr lang="cs-CZ" smtClean="0"/>
              <a:t>25.10.2024</a:t>
            </a:fld>
            <a:endParaRPr lang="cs-CZ"/>
          </a:p>
        </p:txBody>
      </p:sp>
      <p:sp>
        <p:nvSpPr>
          <p:cNvPr id="6" name="Zástupný symbol pro zápatí 5"/>
          <p:cNvSpPr>
            <a:spLocks noGrp="1"/>
          </p:cNvSpPr>
          <p:nvPr>
            <p:ph type="ftr" sz="quarter" idx="11"/>
          </p:nvPr>
        </p:nvSpPr>
        <p:spPr>
          <a:xfrm>
            <a:off x="4038600" y="6356350"/>
            <a:ext cx="4114800" cy="365125"/>
          </a:xfrm>
          <a:prstGeom prst="rect">
            <a:avLst/>
          </a:prstGeom>
        </p:spPr>
        <p:txBody>
          <a:bodyPr/>
          <a:lstStyle/>
          <a:p>
            <a:endParaRPr lang="cs-CZ"/>
          </a:p>
        </p:txBody>
      </p:sp>
      <p:sp>
        <p:nvSpPr>
          <p:cNvPr id="7" name="Zástupný symbol pro číslo snímku 6"/>
          <p:cNvSpPr>
            <a:spLocks noGrp="1"/>
          </p:cNvSpPr>
          <p:nvPr>
            <p:ph type="sldNum" sz="quarter" idx="12"/>
          </p:nvPr>
        </p:nvSpPr>
        <p:spPr>
          <a:xfrm>
            <a:off x="8610600" y="6356350"/>
            <a:ext cx="2743200" cy="365125"/>
          </a:xfrm>
          <a:prstGeom prst="rect">
            <a:avLst/>
          </a:prstGeom>
        </p:spPr>
        <p:txBody>
          <a:bodyPr/>
          <a:lstStyle/>
          <a:p>
            <a:fld id="{4374B0EC-AC81-469D-8D72-DACA04725CEF}" type="slidenum">
              <a:rPr lang="cs-CZ" smtClean="0"/>
              <a:t>‹#›</a:t>
            </a:fld>
            <a:endParaRPr lang="cs-CZ"/>
          </a:p>
        </p:txBody>
      </p:sp>
    </p:spTree>
    <p:extLst>
      <p:ext uri="{BB962C8B-B14F-4D97-AF65-F5344CB8AC3E}">
        <p14:creationId xmlns:p14="http://schemas.microsoft.com/office/powerpoint/2010/main" val="6146411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720000" y="457200"/>
            <a:ext cx="5508000" cy="1600200"/>
          </a:xfrm>
        </p:spPr>
        <p:txBody>
          <a:bodyPr anchor="b"/>
          <a:lstStyle>
            <a:lvl1pPr>
              <a:defRPr sz="3200"/>
            </a:lvl1pPr>
          </a:lstStyle>
          <a:p>
            <a:r>
              <a:rPr lang="cs-CZ"/>
              <a:t>Kliknutím lze upravit styl.</a:t>
            </a:r>
          </a:p>
        </p:txBody>
      </p:sp>
      <p:sp>
        <p:nvSpPr>
          <p:cNvPr id="3" name="Zástupný symbol pro obrázek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Upravte styly předlohy textu.</a:t>
            </a:r>
          </a:p>
        </p:txBody>
      </p:sp>
      <p:sp>
        <p:nvSpPr>
          <p:cNvPr id="5" name="Zástupný symbol pro datum 4"/>
          <p:cNvSpPr>
            <a:spLocks noGrp="1"/>
          </p:cNvSpPr>
          <p:nvPr>
            <p:ph type="dt" sz="half" idx="10"/>
          </p:nvPr>
        </p:nvSpPr>
        <p:spPr>
          <a:xfrm>
            <a:off x="838200" y="6356350"/>
            <a:ext cx="2743200" cy="365125"/>
          </a:xfrm>
          <a:prstGeom prst="rect">
            <a:avLst/>
          </a:prstGeom>
        </p:spPr>
        <p:txBody>
          <a:bodyPr/>
          <a:lstStyle/>
          <a:p>
            <a:fld id="{F99CD664-3C87-479F-A476-A6FDD2022BF3}" type="datetimeFigureOut">
              <a:rPr lang="cs-CZ" smtClean="0"/>
              <a:t>25.10.2024</a:t>
            </a:fld>
            <a:endParaRPr lang="cs-CZ"/>
          </a:p>
        </p:txBody>
      </p:sp>
      <p:sp>
        <p:nvSpPr>
          <p:cNvPr id="6" name="Zástupný symbol pro zápatí 5"/>
          <p:cNvSpPr>
            <a:spLocks noGrp="1"/>
          </p:cNvSpPr>
          <p:nvPr>
            <p:ph type="ftr" sz="quarter" idx="11"/>
          </p:nvPr>
        </p:nvSpPr>
        <p:spPr>
          <a:xfrm>
            <a:off x="4038600" y="6356350"/>
            <a:ext cx="4114800" cy="365125"/>
          </a:xfrm>
          <a:prstGeom prst="rect">
            <a:avLst/>
          </a:prstGeom>
        </p:spPr>
        <p:txBody>
          <a:bodyPr/>
          <a:lstStyle/>
          <a:p>
            <a:endParaRPr lang="cs-CZ"/>
          </a:p>
        </p:txBody>
      </p:sp>
      <p:sp>
        <p:nvSpPr>
          <p:cNvPr id="7" name="Zástupný symbol pro číslo snímku 6"/>
          <p:cNvSpPr>
            <a:spLocks noGrp="1"/>
          </p:cNvSpPr>
          <p:nvPr>
            <p:ph type="sldNum" sz="quarter" idx="12"/>
          </p:nvPr>
        </p:nvSpPr>
        <p:spPr>
          <a:xfrm>
            <a:off x="8610600" y="6356350"/>
            <a:ext cx="2743200" cy="365125"/>
          </a:xfrm>
          <a:prstGeom prst="rect">
            <a:avLst/>
          </a:prstGeom>
        </p:spPr>
        <p:txBody>
          <a:bodyPr/>
          <a:lstStyle/>
          <a:p>
            <a:fld id="{4374B0EC-AC81-469D-8D72-DACA04725CEF}" type="slidenum">
              <a:rPr lang="cs-CZ" smtClean="0"/>
              <a:t>‹#›</a:t>
            </a:fld>
            <a:endParaRPr lang="cs-CZ"/>
          </a:p>
        </p:txBody>
      </p:sp>
    </p:spTree>
    <p:extLst>
      <p:ext uri="{BB962C8B-B14F-4D97-AF65-F5344CB8AC3E}">
        <p14:creationId xmlns:p14="http://schemas.microsoft.com/office/powerpoint/2010/main" val="13909289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svislý text 2"/>
          <p:cNvSpPr>
            <a:spLocks noGrp="1"/>
          </p:cNvSpPr>
          <p:nvPr>
            <p:ph type="body" orient="vert" idx="1"/>
          </p:nvPr>
        </p:nvSpPr>
        <p:spPr/>
        <p:txBody>
          <a:bodyPr vert="eaVert"/>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a:xfrm>
            <a:off x="838200" y="6356350"/>
            <a:ext cx="2743200" cy="365125"/>
          </a:xfrm>
          <a:prstGeom prst="rect">
            <a:avLst/>
          </a:prstGeom>
        </p:spPr>
        <p:txBody>
          <a:bodyPr/>
          <a:lstStyle/>
          <a:p>
            <a:fld id="{F99CD664-3C87-479F-A476-A6FDD2022BF3}" type="datetimeFigureOut">
              <a:rPr lang="cs-CZ" smtClean="0"/>
              <a:t>25.10.2024</a:t>
            </a:fld>
            <a:endParaRPr lang="cs-CZ"/>
          </a:p>
        </p:txBody>
      </p:sp>
      <p:sp>
        <p:nvSpPr>
          <p:cNvPr id="5" name="Zástupný symbol pro zápatí 4"/>
          <p:cNvSpPr>
            <a:spLocks noGrp="1"/>
          </p:cNvSpPr>
          <p:nvPr>
            <p:ph type="ftr" sz="quarter" idx="11"/>
          </p:nvPr>
        </p:nvSpPr>
        <p:spPr>
          <a:xfrm>
            <a:off x="4038600" y="6356350"/>
            <a:ext cx="4114800" cy="365125"/>
          </a:xfrm>
          <a:prstGeom prst="rect">
            <a:avLst/>
          </a:prstGeom>
        </p:spPr>
        <p:txBody>
          <a:bodyPr/>
          <a:lstStyle/>
          <a:p>
            <a:endParaRPr lang="cs-CZ"/>
          </a:p>
        </p:txBody>
      </p:sp>
      <p:sp>
        <p:nvSpPr>
          <p:cNvPr id="6" name="Zástupný symbol pro číslo snímku 5"/>
          <p:cNvSpPr>
            <a:spLocks noGrp="1"/>
          </p:cNvSpPr>
          <p:nvPr>
            <p:ph type="sldNum" sz="quarter" idx="12"/>
          </p:nvPr>
        </p:nvSpPr>
        <p:spPr>
          <a:xfrm>
            <a:off x="8610600" y="6356350"/>
            <a:ext cx="2743200" cy="365125"/>
          </a:xfrm>
          <a:prstGeom prst="rect">
            <a:avLst/>
          </a:prstGeom>
        </p:spPr>
        <p:txBody>
          <a:bodyPr/>
          <a:lstStyle/>
          <a:p>
            <a:fld id="{4374B0EC-AC81-469D-8D72-DACA04725CEF}" type="slidenum">
              <a:rPr lang="cs-CZ" smtClean="0"/>
              <a:t>‹#›</a:t>
            </a:fld>
            <a:endParaRPr lang="cs-CZ"/>
          </a:p>
        </p:txBody>
      </p:sp>
    </p:spTree>
    <p:extLst>
      <p:ext uri="{BB962C8B-B14F-4D97-AF65-F5344CB8AC3E}">
        <p14:creationId xmlns:p14="http://schemas.microsoft.com/office/powerpoint/2010/main" val="15091308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8724900" y="365125"/>
            <a:ext cx="2628900" cy="5811838"/>
          </a:xfrm>
        </p:spPr>
        <p:txBody>
          <a:bodyPr vert="eaVert"/>
          <a:lstStyle/>
          <a:p>
            <a:r>
              <a:rPr lang="cs-CZ"/>
              <a:t>Kliknutím lze upravit styl.</a:t>
            </a:r>
          </a:p>
        </p:txBody>
      </p:sp>
      <p:sp>
        <p:nvSpPr>
          <p:cNvPr id="3" name="Zástupný symbol pro svislý text 2"/>
          <p:cNvSpPr>
            <a:spLocks noGrp="1"/>
          </p:cNvSpPr>
          <p:nvPr>
            <p:ph type="body" orient="vert" idx="1"/>
          </p:nvPr>
        </p:nvSpPr>
        <p:spPr>
          <a:xfrm>
            <a:off x="838200" y="365125"/>
            <a:ext cx="7734300" cy="5811838"/>
          </a:xfrm>
        </p:spPr>
        <p:txBody>
          <a:bodyPr vert="eaVert"/>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a:xfrm>
            <a:off x="838200" y="6356350"/>
            <a:ext cx="2743200" cy="365125"/>
          </a:xfrm>
          <a:prstGeom prst="rect">
            <a:avLst/>
          </a:prstGeom>
        </p:spPr>
        <p:txBody>
          <a:bodyPr/>
          <a:lstStyle/>
          <a:p>
            <a:fld id="{F99CD664-3C87-479F-A476-A6FDD2022BF3}" type="datetimeFigureOut">
              <a:rPr lang="cs-CZ" smtClean="0"/>
              <a:t>25.10.2024</a:t>
            </a:fld>
            <a:endParaRPr lang="cs-CZ"/>
          </a:p>
        </p:txBody>
      </p:sp>
      <p:sp>
        <p:nvSpPr>
          <p:cNvPr id="5" name="Zástupný symbol pro zápatí 4"/>
          <p:cNvSpPr>
            <a:spLocks noGrp="1"/>
          </p:cNvSpPr>
          <p:nvPr>
            <p:ph type="ftr" sz="quarter" idx="11"/>
          </p:nvPr>
        </p:nvSpPr>
        <p:spPr>
          <a:xfrm>
            <a:off x="4038600" y="6356350"/>
            <a:ext cx="4114800" cy="365125"/>
          </a:xfrm>
          <a:prstGeom prst="rect">
            <a:avLst/>
          </a:prstGeom>
        </p:spPr>
        <p:txBody>
          <a:bodyPr/>
          <a:lstStyle/>
          <a:p>
            <a:endParaRPr lang="cs-CZ"/>
          </a:p>
        </p:txBody>
      </p:sp>
      <p:sp>
        <p:nvSpPr>
          <p:cNvPr id="6" name="Zástupný symbol pro číslo snímku 5"/>
          <p:cNvSpPr>
            <a:spLocks noGrp="1"/>
          </p:cNvSpPr>
          <p:nvPr>
            <p:ph type="sldNum" sz="quarter" idx="12"/>
          </p:nvPr>
        </p:nvSpPr>
        <p:spPr>
          <a:xfrm>
            <a:off x="8610600" y="6356350"/>
            <a:ext cx="2743200" cy="365125"/>
          </a:xfrm>
          <a:prstGeom prst="rect">
            <a:avLst/>
          </a:prstGeom>
        </p:spPr>
        <p:txBody>
          <a:bodyPr/>
          <a:lstStyle/>
          <a:p>
            <a:fld id="{4374B0EC-AC81-469D-8D72-DACA04725CEF}" type="slidenum">
              <a:rPr lang="cs-CZ" smtClean="0"/>
              <a:t>‹#›</a:t>
            </a:fld>
            <a:endParaRPr lang="cs-CZ"/>
          </a:p>
        </p:txBody>
      </p:sp>
    </p:spTree>
    <p:extLst>
      <p:ext uri="{BB962C8B-B14F-4D97-AF65-F5344CB8AC3E}">
        <p14:creationId xmlns:p14="http://schemas.microsoft.com/office/powerpoint/2010/main" val="9859204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630000" y="360000"/>
            <a:ext cx="12168000" cy="1260000"/>
          </a:xfrm>
          <a:prstGeom prst="roundRect">
            <a:avLst>
              <a:gd name="adj" fmla="val 50000"/>
            </a:avLst>
          </a:prstGeom>
          <a:solidFill>
            <a:srgbClr val="00A9E7"/>
          </a:solidFill>
        </p:spPr>
        <p:txBody>
          <a:bodyPr vert="horz" lIns="360000" tIns="72000" rIns="990000" bIns="72000" rtlCol="0" anchor="ctr">
            <a:normAutofit/>
          </a:bodyPr>
          <a:lstStyle/>
          <a:p>
            <a:r>
              <a:rPr lang="cs-CZ" dirty="0"/>
              <a:t>Kliknutím lze upravit styl.</a:t>
            </a:r>
          </a:p>
        </p:txBody>
      </p:sp>
      <p:sp>
        <p:nvSpPr>
          <p:cNvPr id="3" name="Zástupný symbol pro text 2"/>
          <p:cNvSpPr>
            <a:spLocks noGrp="1"/>
          </p:cNvSpPr>
          <p:nvPr>
            <p:ph type="body" idx="1"/>
          </p:nvPr>
        </p:nvSpPr>
        <p:spPr>
          <a:xfrm>
            <a:off x="1260000" y="1980000"/>
            <a:ext cx="10260000" cy="4320000"/>
          </a:xfrm>
          <a:prstGeom prst="rect">
            <a:avLst/>
          </a:prstGeom>
        </p:spPr>
        <p:txBody>
          <a:bodyPr vert="horz" lIns="180000" tIns="180000" rIns="180000" bIns="180000" rtlCol="0">
            <a:normAutofit/>
          </a:bodyPr>
          <a:lstStyle/>
          <a:p>
            <a:pPr marL="540000" lvl="0" indent="-540000">
              <a:lnSpc>
                <a:spcPct val="100000"/>
              </a:lnSpc>
              <a:spcBef>
                <a:spcPts val="1200"/>
              </a:spcBef>
              <a:buFont typeface="Standardní systémové písmo"/>
              <a:buChar char="►"/>
              <a:tabLst/>
            </a:pPr>
            <a:r>
              <a:rPr lang="cs-CZ" dirty="0"/>
              <a:t>Upravte styly předlohy textu.</a:t>
            </a:r>
          </a:p>
          <a:p>
            <a:pPr marL="1440000" lvl="1" indent="-900000">
              <a:lnSpc>
                <a:spcPct val="100000"/>
              </a:lnSpc>
              <a:spcBef>
                <a:spcPts val="1200"/>
              </a:spcBef>
              <a:buFont typeface="STIX Two Math Regular" panose="02020603050405020304" pitchFamily="18" charset="0"/>
              <a:buChar char="⟶"/>
              <a:tabLst/>
            </a:pPr>
            <a:r>
              <a:rPr lang="cs-CZ" dirty="0"/>
              <a:t>Druhá úroveň</a:t>
            </a:r>
          </a:p>
          <a:p>
            <a:pPr marL="1800000" lvl="2" indent="-360000">
              <a:lnSpc>
                <a:spcPct val="100000"/>
              </a:lnSpc>
              <a:spcBef>
                <a:spcPts val="600"/>
              </a:spcBef>
              <a:buFont typeface="Courier New" panose="02070309020205020404" pitchFamily="49" charset="0"/>
              <a:buChar char="o"/>
              <a:tabLst/>
            </a:pPr>
            <a:r>
              <a:rPr lang="cs-CZ" dirty="0"/>
              <a:t>Třetí úroveň</a:t>
            </a:r>
          </a:p>
          <a:p>
            <a:pPr marL="2160000" lvl="3" indent="-360000">
              <a:lnSpc>
                <a:spcPct val="100000"/>
              </a:lnSpc>
              <a:spcBef>
                <a:spcPts val="600"/>
              </a:spcBef>
              <a:buFont typeface="Wingdings" pitchFamily="2" charset="2"/>
              <a:buChar char="Ø"/>
              <a:tabLst/>
            </a:pPr>
            <a:r>
              <a:rPr lang="cs-CZ" dirty="0"/>
              <a:t>Čtvrtá úroveň</a:t>
            </a:r>
          </a:p>
          <a:p>
            <a:pPr lvl="4"/>
            <a:r>
              <a:rPr lang="cs-CZ" dirty="0"/>
              <a:t>Pátá úroveň</a:t>
            </a:r>
          </a:p>
        </p:txBody>
      </p:sp>
    </p:spTree>
    <p:extLst>
      <p:ext uri="{BB962C8B-B14F-4D97-AF65-F5344CB8AC3E}">
        <p14:creationId xmlns:p14="http://schemas.microsoft.com/office/powerpoint/2010/main" val="30202334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b="1" i="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lang="cs-CZ"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lang="cs-CZ"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cs-CZ"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cs-CZ"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lang="cs-CZ"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7.sv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emf"/><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9.sv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5.emf"/><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11.sv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5.emf"/><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2.emf"/><Relationship Id="rId5" Type="http://schemas.openxmlformats.org/officeDocument/2006/relationships/image" Target="../media/image5.emf"/><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14.sv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5.emf"/><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16.sv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5.emf"/><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18.sv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image" Target="../media/image5.emf"/><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20.sv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5.emf"/><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5.emf"/><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22.sv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21.png"/><Relationship Id="rId5" Type="http://schemas.openxmlformats.org/officeDocument/2006/relationships/image" Target="../media/image5.emf"/><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4.png"/><Relationship Id="rId7" Type="http://schemas.openxmlformats.org/officeDocument/2006/relationships/image" Target="../media/image24.sv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5.emf"/><Relationship Id="rId4" Type="http://schemas.openxmlformats.org/officeDocument/2006/relationships/image" Target="../media/image3.png"/><Relationship Id="rId9" Type="http://schemas.openxmlformats.org/officeDocument/2006/relationships/image" Target="../media/image26.sv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28.sv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27.png"/><Relationship Id="rId5" Type="http://schemas.openxmlformats.org/officeDocument/2006/relationships/image" Target="../media/image5.emf"/><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29.png"/><Relationship Id="rId7" Type="http://schemas.openxmlformats.org/officeDocument/2006/relationships/image" Target="../media/image5.emf"/><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4.png"/><Relationship Id="rId4" Type="http://schemas.openxmlformats.org/officeDocument/2006/relationships/image" Target="../media/image30.svg"/></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32.sv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31.png"/><Relationship Id="rId5" Type="http://schemas.openxmlformats.org/officeDocument/2006/relationships/image" Target="../media/image5.emf"/><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34.sv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33.png"/><Relationship Id="rId5" Type="http://schemas.openxmlformats.org/officeDocument/2006/relationships/image" Target="../media/image5.emf"/><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36.sv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35.png"/><Relationship Id="rId5" Type="http://schemas.openxmlformats.org/officeDocument/2006/relationships/image" Target="../media/image5.emf"/><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38.sv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37.png"/><Relationship Id="rId5" Type="http://schemas.openxmlformats.org/officeDocument/2006/relationships/image" Target="../media/image5.emf"/><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2.xml"/><Relationship Id="rId5" Type="http://schemas.openxmlformats.org/officeDocument/2006/relationships/image" Target="../media/image5.emf"/><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8" Type="http://schemas.openxmlformats.org/officeDocument/2006/relationships/image" Target="../media/image41.png"/><Relationship Id="rId3" Type="http://schemas.openxmlformats.org/officeDocument/2006/relationships/image" Target="../media/image4.png"/><Relationship Id="rId7" Type="http://schemas.openxmlformats.org/officeDocument/2006/relationships/image" Target="../media/image40.sv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39.png"/><Relationship Id="rId5" Type="http://schemas.openxmlformats.org/officeDocument/2006/relationships/image" Target="../media/image5.emf"/><Relationship Id="rId4" Type="http://schemas.openxmlformats.org/officeDocument/2006/relationships/image" Target="../media/image3.png"/><Relationship Id="rId9" Type="http://schemas.openxmlformats.org/officeDocument/2006/relationships/image" Target="../media/image42.svg"/></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44.sv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43.png"/><Relationship Id="rId5" Type="http://schemas.openxmlformats.org/officeDocument/2006/relationships/image" Target="../media/image5.emf"/><Relationship Id="rId4" Type="http://schemas.openxmlformats.org/officeDocument/2006/relationships/image" Target="../media/image3.png"/></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46.sv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45.png"/><Relationship Id="rId5" Type="http://schemas.openxmlformats.org/officeDocument/2006/relationships/image" Target="../media/image5.emf"/><Relationship Id="rId4" Type="http://schemas.openxmlformats.org/officeDocument/2006/relationships/image" Target="../media/image3.png"/></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48.svg"/><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image" Target="../media/image47.png"/><Relationship Id="rId5" Type="http://schemas.openxmlformats.org/officeDocument/2006/relationships/image" Target="../media/image5.emf"/><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50.svg"/><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image" Target="../media/image49.png"/><Relationship Id="rId5" Type="http://schemas.openxmlformats.org/officeDocument/2006/relationships/image" Target="../media/image5.emf"/><Relationship Id="rId4" Type="http://schemas.openxmlformats.org/officeDocument/2006/relationships/image" Target="../media/image3.png"/></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52.svg"/><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image" Target="../media/image51.png"/><Relationship Id="rId5" Type="http://schemas.openxmlformats.org/officeDocument/2006/relationships/image" Target="../media/image5.emf"/><Relationship Id="rId4" Type="http://schemas.openxmlformats.org/officeDocument/2006/relationships/image" Target="../media/image3.png"/></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54.svg"/><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openxmlformats.org/officeDocument/2006/relationships/image" Target="../media/image53.png"/><Relationship Id="rId5" Type="http://schemas.openxmlformats.org/officeDocument/2006/relationships/image" Target="../media/image5.emf"/><Relationship Id="rId4" Type="http://schemas.openxmlformats.org/officeDocument/2006/relationships/image" Target="../media/image3.png"/></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7.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8.xml"/><Relationship Id="rId1" Type="http://schemas.openxmlformats.org/officeDocument/2006/relationships/slideLayout" Target="../slideLayouts/slideLayout7.xml"/><Relationship Id="rId5" Type="http://schemas.openxmlformats.org/officeDocument/2006/relationships/image" Target="../media/image55.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ovéPole 10">
            <a:extLst>
              <a:ext uri="{FF2B5EF4-FFF2-40B4-BE49-F238E27FC236}">
                <a16:creationId xmlns:a16="http://schemas.microsoft.com/office/drawing/2014/main" id="{E2DCD659-74AB-BC1F-456A-467511D72D8A}"/>
              </a:ext>
            </a:extLst>
          </p:cNvPr>
          <p:cNvSpPr txBox="1"/>
          <p:nvPr/>
        </p:nvSpPr>
        <p:spPr>
          <a:xfrm>
            <a:off x="3960000" y="1904104"/>
            <a:ext cx="7562626" cy="1754326"/>
          </a:xfrm>
          <a:prstGeom prst="rect">
            <a:avLst/>
          </a:prstGeom>
          <a:noFill/>
        </p:spPr>
        <p:txBody>
          <a:bodyPr wrap="square" rtlCol="0">
            <a:spAutoFit/>
          </a:bodyPr>
          <a:lstStyle/>
          <a:p>
            <a:r>
              <a:rPr lang="cs-CZ" sz="5400" dirty="0">
                <a:solidFill>
                  <a:srgbClr val="00A9E7"/>
                </a:solidFill>
                <a:latin typeface="Franklin Gothic Heavy" panose="020B0603020102020204" pitchFamily="34" charset="0"/>
              </a:rPr>
              <a:t>Vládní návrh novely</a:t>
            </a:r>
          </a:p>
          <a:p>
            <a:r>
              <a:rPr lang="cs-CZ" sz="5400" dirty="0">
                <a:solidFill>
                  <a:srgbClr val="00A9E7"/>
                </a:solidFill>
                <a:latin typeface="Franklin Gothic Heavy" panose="020B0603020102020204" pitchFamily="34" charset="0"/>
              </a:rPr>
              <a:t>zákona o státní službě</a:t>
            </a:r>
          </a:p>
        </p:txBody>
      </p:sp>
    </p:spTree>
    <p:extLst>
      <p:ext uri="{BB962C8B-B14F-4D97-AF65-F5344CB8AC3E}">
        <p14:creationId xmlns:p14="http://schemas.microsoft.com/office/powerpoint/2010/main" val="2671443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a:extLst>
              <a:ext uri="{FF2B5EF4-FFF2-40B4-BE49-F238E27FC236}">
                <a16:creationId xmlns:a16="http://schemas.microsoft.com/office/drawing/2014/main" id="{6AF5C165-8CCA-FD41-2485-F1AC545E2D87}"/>
              </a:ext>
            </a:extLst>
          </p:cNvPr>
          <p:cNvSpPr>
            <a:spLocks noGrp="1"/>
          </p:cNvSpPr>
          <p:nvPr>
            <p:ph type="title"/>
          </p:nvPr>
        </p:nvSpPr>
        <p:spPr/>
        <p:txBody>
          <a:bodyPr rIns="5220000">
            <a:normAutofit/>
          </a:bodyPr>
          <a:lstStyle/>
          <a:p>
            <a:r>
              <a:rPr lang="cs-CZ" b="0" dirty="0">
                <a:latin typeface="Franklin Gothic Demi" panose="020B0603020102020204" pitchFamily="34" charset="0"/>
              </a:rPr>
              <a:t>Kariérní řád</a:t>
            </a:r>
          </a:p>
        </p:txBody>
      </p:sp>
      <p:pic>
        <p:nvPicPr>
          <p:cNvPr id="9" name="Obrázek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93553" y="6123641"/>
            <a:ext cx="1532239" cy="418497"/>
          </a:xfrm>
          <a:prstGeom prst="rect">
            <a:avLst/>
          </a:prstGeom>
        </p:spPr>
      </p:pic>
      <p:pic>
        <p:nvPicPr>
          <p:cNvPr id="10" name="Obrázek 9"/>
          <p:cNvPicPr>
            <a:picLocks noChangeAspect="1"/>
          </p:cNvPicPr>
          <p:nvPr/>
        </p:nvPicPr>
        <p:blipFill rotWithShape="1">
          <a:blip r:embed="rId4" cstate="print">
            <a:extLst>
              <a:ext uri="{28A0092B-C50C-407E-A947-70E740481C1C}">
                <a14:useLocalDpi xmlns:a14="http://schemas.microsoft.com/office/drawing/2010/main" val="0"/>
              </a:ext>
            </a:extLst>
          </a:blip>
          <a:srcRect l="11497" t="24752" r="12704" b="29712"/>
          <a:stretch/>
        </p:blipFill>
        <p:spPr>
          <a:xfrm>
            <a:off x="10119523" y="6102031"/>
            <a:ext cx="1767678" cy="530976"/>
          </a:xfrm>
          <a:prstGeom prst="rect">
            <a:avLst/>
          </a:prstGeom>
        </p:spPr>
      </p:pic>
      <p:sp>
        <p:nvSpPr>
          <p:cNvPr id="11" name="Zástupný obsah 10">
            <a:extLst>
              <a:ext uri="{FF2B5EF4-FFF2-40B4-BE49-F238E27FC236}">
                <a16:creationId xmlns:a16="http://schemas.microsoft.com/office/drawing/2014/main" id="{06AA9E3D-B848-C68B-6D7B-EFEB4DC446A4}"/>
              </a:ext>
            </a:extLst>
          </p:cNvPr>
          <p:cNvSpPr>
            <a:spLocks noGrp="1"/>
          </p:cNvSpPr>
          <p:nvPr>
            <p:ph idx="1"/>
          </p:nvPr>
        </p:nvSpPr>
        <p:spPr>
          <a:xfrm>
            <a:off x="1260000" y="1980000"/>
            <a:ext cx="7892164" cy="4320000"/>
          </a:xfrm>
        </p:spPr>
        <p:txBody>
          <a:bodyPr>
            <a:normAutofit fontScale="92500" lnSpcReduction="20000"/>
          </a:bodyPr>
          <a:lstStyle/>
          <a:p>
            <a:r>
              <a:rPr lang="cs-CZ" dirty="0"/>
              <a:t>státní zaměstnanec od 6. do 9. platové třídy</a:t>
            </a:r>
          </a:p>
          <a:p>
            <a:pPr lvl="1"/>
            <a:r>
              <a:rPr lang="cs-CZ" dirty="0"/>
              <a:t>referent</a:t>
            </a:r>
          </a:p>
          <a:p>
            <a:pPr lvl="1"/>
            <a:r>
              <a:rPr lang="cs-CZ" dirty="0"/>
              <a:t>vyšší referent</a:t>
            </a:r>
          </a:p>
          <a:p>
            <a:r>
              <a:rPr lang="cs-CZ" dirty="0"/>
              <a:t>státní zaměstnanec od 10. do 16. platové třídy</a:t>
            </a:r>
          </a:p>
          <a:p>
            <a:pPr lvl="1"/>
            <a:r>
              <a:rPr lang="cs-CZ" dirty="0"/>
              <a:t>rada</a:t>
            </a:r>
          </a:p>
          <a:p>
            <a:pPr lvl="1"/>
            <a:r>
              <a:rPr lang="cs-CZ" dirty="0"/>
              <a:t>vyšší rada</a:t>
            </a:r>
          </a:p>
          <a:p>
            <a:pPr lvl="1"/>
            <a:r>
              <a:rPr lang="cs-CZ" dirty="0"/>
              <a:t>odborný rada</a:t>
            </a:r>
          </a:p>
          <a:p>
            <a:pPr lvl="1"/>
            <a:r>
              <a:rPr lang="cs-CZ" dirty="0"/>
              <a:t>vrchní rada</a:t>
            </a:r>
          </a:p>
          <a:p>
            <a:pPr lvl="1"/>
            <a:r>
              <a:rPr lang="cs-CZ" dirty="0"/>
              <a:t>odborný garant</a:t>
            </a:r>
          </a:p>
          <a:p>
            <a:endParaRPr lang="cs-CZ" dirty="0"/>
          </a:p>
          <a:p>
            <a:endParaRPr lang="cs-CZ" dirty="0"/>
          </a:p>
        </p:txBody>
      </p:sp>
      <p:pic>
        <p:nvPicPr>
          <p:cNvPr id="18" name="Obrázek 17">
            <a:extLst>
              <a:ext uri="{FF2B5EF4-FFF2-40B4-BE49-F238E27FC236}">
                <a16:creationId xmlns:a16="http://schemas.microsoft.com/office/drawing/2014/main" id="{9D27AA8F-234A-4B54-515A-F6B001848732}"/>
              </a:ext>
            </a:extLst>
          </p:cNvPr>
          <p:cNvPicPr>
            <a:picLocks noChangeAspect="1"/>
          </p:cNvPicPr>
          <p:nvPr/>
        </p:nvPicPr>
        <p:blipFill>
          <a:blip r:embed="rId5"/>
          <a:stretch>
            <a:fillRect/>
          </a:stretch>
        </p:blipFill>
        <p:spPr>
          <a:xfrm rot="720000">
            <a:off x="7154638" y="415508"/>
            <a:ext cx="6252257" cy="914400"/>
          </a:xfrm>
          <a:prstGeom prst="rect">
            <a:avLst/>
          </a:prstGeom>
        </p:spPr>
      </p:pic>
      <p:sp>
        <p:nvSpPr>
          <p:cNvPr id="16" name="TextovéPole 15">
            <a:extLst>
              <a:ext uri="{FF2B5EF4-FFF2-40B4-BE49-F238E27FC236}">
                <a16:creationId xmlns:a16="http://schemas.microsoft.com/office/drawing/2014/main" id="{F3860B7D-12C9-48C6-634C-E6C961734CDA}"/>
              </a:ext>
            </a:extLst>
          </p:cNvPr>
          <p:cNvSpPr txBox="1"/>
          <p:nvPr/>
        </p:nvSpPr>
        <p:spPr>
          <a:xfrm rot="720000">
            <a:off x="9572208" y="402172"/>
            <a:ext cx="875240" cy="738664"/>
          </a:xfrm>
          <a:prstGeom prst="rect">
            <a:avLst/>
          </a:prstGeom>
          <a:noFill/>
        </p:spPr>
        <p:txBody>
          <a:bodyPr wrap="none" lIns="0" tIns="0" rIns="0" bIns="0" rtlCol="0">
            <a:spAutoFit/>
          </a:bodyPr>
          <a:lstStyle/>
          <a:p>
            <a:pPr algn="ctr"/>
            <a:r>
              <a:rPr lang="cs-CZ" sz="4800" b="1" dirty="0">
                <a:solidFill>
                  <a:schemeClr val="bg1"/>
                </a:solidFill>
                <a:latin typeface="Franklin Gothic Heavy" panose="020B0603020102020204" pitchFamily="34" charset="0"/>
              </a:rPr>
              <a:t>§ 7</a:t>
            </a:r>
          </a:p>
        </p:txBody>
      </p:sp>
      <p:pic>
        <p:nvPicPr>
          <p:cNvPr id="5" name="Grafický objekt 4">
            <a:extLst>
              <a:ext uri="{FF2B5EF4-FFF2-40B4-BE49-F238E27FC236}">
                <a16:creationId xmlns:a16="http://schemas.microsoft.com/office/drawing/2014/main" id="{5E4EEA61-4F70-D54E-0CD0-D93729BF1BE5}"/>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229600" y="2308653"/>
            <a:ext cx="3781168" cy="3781168"/>
          </a:xfrm>
          <a:prstGeom prst="rect">
            <a:avLst/>
          </a:prstGeom>
        </p:spPr>
      </p:pic>
    </p:spTree>
    <p:extLst>
      <p:ext uri="{BB962C8B-B14F-4D97-AF65-F5344CB8AC3E}">
        <p14:creationId xmlns:p14="http://schemas.microsoft.com/office/powerpoint/2010/main" val="40573096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a:extLst>
              <a:ext uri="{FF2B5EF4-FFF2-40B4-BE49-F238E27FC236}">
                <a16:creationId xmlns:a16="http://schemas.microsoft.com/office/drawing/2014/main" id="{6AF5C165-8CCA-FD41-2485-F1AC545E2D87}"/>
              </a:ext>
            </a:extLst>
          </p:cNvPr>
          <p:cNvSpPr>
            <a:spLocks noGrp="1"/>
          </p:cNvSpPr>
          <p:nvPr>
            <p:ph type="title"/>
          </p:nvPr>
        </p:nvSpPr>
        <p:spPr/>
        <p:txBody>
          <a:bodyPr rIns="5220000">
            <a:normAutofit/>
          </a:bodyPr>
          <a:lstStyle/>
          <a:p>
            <a:r>
              <a:rPr lang="cs-CZ" b="0" dirty="0">
                <a:latin typeface="Franklin Gothic Demi" panose="020B0603020102020204" pitchFamily="34" charset="0"/>
              </a:rPr>
              <a:t>Zastupování</a:t>
            </a:r>
          </a:p>
        </p:txBody>
      </p:sp>
      <p:pic>
        <p:nvPicPr>
          <p:cNvPr id="9" name="Obrázek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93553" y="6123641"/>
            <a:ext cx="1532239" cy="418497"/>
          </a:xfrm>
          <a:prstGeom prst="rect">
            <a:avLst/>
          </a:prstGeom>
        </p:spPr>
      </p:pic>
      <p:pic>
        <p:nvPicPr>
          <p:cNvPr id="10" name="Obrázek 9"/>
          <p:cNvPicPr>
            <a:picLocks noChangeAspect="1"/>
          </p:cNvPicPr>
          <p:nvPr/>
        </p:nvPicPr>
        <p:blipFill rotWithShape="1">
          <a:blip r:embed="rId4" cstate="print">
            <a:extLst>
              <a:ext uri="{28A0092B-C50C-407E-A947-70E740481C1C}">
                <a14:useLocalDpi xmlns:a14="http://schemas.microsoft.com/office/drawing/2010/main" val="0"/>
              </a:ext>
            </a:extLst>
          </a:blip>
          <a:srcRect l="11497" t="24752" r="12704" b="29712"/>
          <a:stretch/>
        </p:blipFill>
        <p:spPr>
          <a:xfrm>
            <a:off x="10119523" y="6102031"/>
            <a:ext cx="1767678" cy="530976"/>
          </a:xfrm>
          <a:prstGeom prst="rect">
            <a:avLst/>
          </a:prstGeom>
        </p:spPr>
      </p:pic>
      <p:sp>
        <p:nvSpPr>
          <p:cNvPr id="11" name="Zástupný obsah 10">
            <a:extLst>
              <a:ext uri="{FF2B5EF4-FFF2-40B4-BE49-F238E27FC236}">
                <a16:creationId xmlns:a16="http://schemas.microsoft.com/office/drawing/2014/main" id="{06AA9E3D-B848-C68B-6D7B-EFEB4DC446A4}"/>
              </a:ext>
            </a:extLst>
          </p:cNvPr>
          <p:cNvSpPr>
            <a:spLocks noGrp="1"/>
          </p:cNvSpPr>
          <p:nvPr>
            <p:ph idx="1"/>
          </p:nvPr>
        </p:nvSpPr>
        <p:spPr>
          <a:xfrm>
            <a:off x="1260000" y="1980000"/>
            <a:ext cx="7892164" cy="4320000"/>
          </a:xfrm>
        </p:spPr>
        <p:txBody>
          <a:bodyPr>
            <a:normAutofit fontScale="92500" lnSpcReduction="10000"/>
          </a:bodyPr>
          <a:lstStyle/>
          <a:p>
            <a:r>
              <a:rPr lang="cs-CZ" dirty="0"/>
              <a:t>zastupování představeného </a:t>
            </a:r>
          </a:p>
          <a:p>
            <a:pPr lvl="1"/>
            <a:r>
              <a:rPr lang="cs-CZ" dirty="0"/>
              <a:t>pravidla ve služebním předpisu služebního orgánu (vč. toho, kdy je nutný souhlas služebního orgánu)</a:t>
            </a:r>
          </a:p>
          <a:p>
            <a:pPr lvl="1"/>
            <a:r>
              <a:rPr lang="cs-CZ" dirty="0"/>
              <a:t>zastupování za přítomnosti představeného</a:t>
            </a:r>
          </a:p>
          <a:p>
            <a:pPr lvl="2"/>
            <a:r>
              <a:rPr lang="cs-CZ" dirty="0"/>
              <a:t>bez vlivu na platovou třídu</a:t>
            </a:r>
          </a:p>
          <a:p>
            <a:pPr lvl="1"/>
            <a:r>
              <a:rPr lang="cs-CZ" dirty="0"/>
              <a:t>zastupování za nepřítomnosti představeného</a:t>
            </a:r>
          </a:p>
          <a:p>
            <a:pPr lvl="2"/>
            <a:r>
              <a:rPr lang="cs-CZ" dirty="0"/>
              <a:t>obdobně podle § 66 </a:t>
            </a:r>
          </a:p>
          <a:p>
            <a:pPr lvl="1"/>
            <a:r>
              <a:rPr lang="cs-CZ" dirty="0"/>
              <a:t>zrušení zastupování představeným nebo služebním orgánem</a:t>
            </a:r>
          </a:p>
          <a:p>
            <a:r>
              <a:rPr lang="cs-CZ" dirty="0"/>
              <a:t>zastupování služebního orgánu</a:t>
            </a:r>
          </a:p>
          <a:p>
            <a:pPr lvl="1"/>
            <a:endParaRPr lang="cs-CZ" dirty="0"/>
          </a:p>
          <a:p>
            <a:endParaRPr lang="cs-CZ" dirty="0"/>
          </a:p>
          <a:p>
            <a:endParaRPr lang="cs-CZ" dirty="0"/>
          </a:p>
        </p:txBody>
      </p:sp>
      <p:pic>
        <p:nvPicPr>
          <p:cNvPr id="18" name="Obrázek 17">
            <a:extLst>
              <a:ext uri="{FF2B5EF4-FFF2-40B4-BE49-F238E27FC236}">
                <a16:creationId xmlns:a16="http://schemas.microsoft.com/office/drawing/2014/main" id="{9D27AA8F-234A-4B54-515A-F6B001848732}"/>
              </a:ext>
            </a:extLst>
          </p:cNvPr>
          <p:cNvPicPr>
            <a:picLocks noChangeAspect="1"/>
          </p:cNvPicPr>
          <p:nvPr/>
        </p:nvPicPr>
        <p:blipFill>
          <a:blip r:embed="rId5"/>
          <a:stretch>
            <a:fillRect/>
          </a:stretch>
        </p:blipFill>
        <p:spPr>
          <a:xfrm rot="720000">
            <a:off x="7154638" y="415508"/>
            <a:ext cx="6252257" cy="914400"/>
          </a:xfrm>
          <a:prstGeom prst="rect">
            <a:avLst/>
          </a:prstGeom>
        </p:spPr>
      </p:pic>
      <p:sp>
        <p:nvSpPr>
          <p:cNvPr id="16" name="TextovéPole 15">
            <a:extLst>
              <a:ext uri="{FF2B5EF4-FFF2-40B4-BE49-F238E27FC236}">
                <a16:creationId xmlns:a16="http://schemas.microsoft.com/office/drawing/2014/main" id="{F3860B7D-12C9-48C6-634C-E6C961734CDA}"/>
              </a:ext>
            </a:extLst>
          </p:cNvPr>
          <p:cNvSpPr txBox="1"/>
          <p:nvPr/>
        </p:nvSpPr>
        <p:spPr>
          <a:xfrm rot="720000">
            <a:off x="8341584" y="402172"/>
            <a:ext cx="3336491" cy="738664"/>
          </a:xfrm>
          <a:prstGeom prst="rect">
            <a:avLst/>
          </a:prstGeom>
          <a:noFill/>
        </p:spPr>
        <p:txBody>
          <a:bodyPr wrap="none" lIns="0" tIns="0" rIns="0" bIns="0" rtlCol="0">
            <a:spAutoFit/>
          </a:bodyPr>
          <a:lstStyle/>
          <a:p>
            <a:pPr algn="ctr"/>
            <a:r>
              <a:rPr lang="cs-CZ" sz="4800" b="1" dirty="0">
                <a:solidFill>
                  <a:schemeClr val="bg1"/>
                </a:solidFill>
                <a:latin typeface="Franklin Gothic Heavy" panose="020B0603020102020204" pitchFamily="34" charset="0"/>
              </a:rPr>
              <a:t>§ 9a, 14, 15</a:t>
            </a:r>
          </a:p>
        </p:txBody>
      </p:sp>
      <p:pic>
        <p:nvPicPr>
          <p:cNvPr id="4" name="Grafický objekt 3">
            <a:extLst>
              <a:ext uri="{FF2B5EF4-FFF2-40B4-BE49-F238E27FC236}">
                <a16:creationId xmlns:a16="http://schemas.microsoft.com/office/drawing/2014/main" id="{23FAC1CC-D820-F6A3-808F-BECE40956C76}"/>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744465" y="1960606"/>
            <a:ext cx="3192162" cy="3192162"/>
          </a:xfrm>
          <a:prstGeom prst="rect">
            <a:avLst/>
          </a:prstGeom>
        </p:spPr>
      </p:pic>
    </p:spTree>
    <p:extLst>
      <p:ext uri="{BB962C8B-B14F-4D97-AF65-F5344CB8AC3E}">
        <p14:creationId xmlns:p14="http://schemas.microsoft.com/office/powerpoint/2010/main" val="22394945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a:extLst>
              <a:ext uri="{FF2B5EF4-FFF2-40B4-BE49-F238E27FC236}">
                <a16:creationId xmlns:a16="http://schemas.microsoft.com/office/drawing/2014/main" id="{6AF5C165-8CCA-FD41-2485-F1AC545E2D87}"/>
              </a:ext>
            </a:extLst>
          </p:cNvPr>
          <p:cNvSpPr>
            <a:spLocks noGrp="1"/>
          </p:cNvSpPr>
          <p:nvPr>
            <p:ph type="title"/>
          </p:nvPr>
        </p:nvSpPr>
        <p:spPr/>
        <p:txBody>
          <a:bodyPr rIns="4752000">
            <a:normAutofit fontScale="90000"/>
          </a:bodyPr>
          <a:lstStyle/>
          <a:p>
            <a:r>
              <a:rPr lang="cs-CZ" b="0" dirty="0">
                <a:latin typeface="Franklin Gothic Demi" panose="020B0603020102020204" pitchFamily="34" charset="0"/>
              </a:rPr>
              <a:t>Služební předpisy</a:t>
            </a:r>
            <a:br>
              <a:rPr lang="cs-CZ" b="0" dirty="0">
                <a:latin typeface="Franklin Gothic Demi" panose="020B0603020102020204" pitchFamily="34" charset="0"/>
              </a:rPr>
            </a:br>
            <a:r>
              <a:rPr lang="cs-CZ" b="0" dirty="0">
                <a:latin typeface="Franklin Gothic Demi" panose="020B0603020102020204" pitchFamily="34" charset="0"/>
              </a:rPr>
              <a:t>nejvyššího státního tajemníka</a:t>
            </a:r>
          </a:p>
        </p:txBody>
      </p:sp>
      <p:pic>
        <p:nvPicPr>
          <p:cNvPr id="9" name="Obrázek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93553" y="6123641"/>
            <a:ext cx="1532239" cy="418497"/>
          </a:xfrm>
          <a:prstGeom prst="rect">
            <a:avLst/>
          </a:prstGeom>
        </p:spPr>
      </p:pic>
      <p:pic>
        <p:nvPicPr>
          <p:cNvPr id="10" name="Obrázek 9"/>
          <p:cNvPicPr>
            <a:picLocks noChangeAspect="1"/>
          </p:cNvPicPr>
          <p:nvPr/>
        </p:nvPicPr>
        <p:blipFill rotWithShape="1">
          <a:blip r:embed="rId4" cstate="print">
            <a:extLst>
              <a:ext uri="{28A0092B-C50C-407E-A947-70E740481C1C}">
                <a14:useLocalDpi xmlns:a14="http://schemas.microsoft.com/office/drawing/2010/main" val="0"/>
              </a:ext>
            </a:extLst>
          </a:blip>
          <a:srcRect l="11497" t="24752" r="12704" b="29712"/>
          <a:stretch/>
        </p:blipFill>
        <p:spPr>
          <a:xfrm>
            <a:off x="10119523" y="6102031"/>
            <a:ext cx="1767678" cy="530976"/>
          </a:xfrm>
          <a:prstGeom prst="rect">
            <a:avLst/>
          </a:prstGeom>
        </p:spPr>
      </p:pic>
      <p:sp>
        <p:nvSpPr>
          <p:cNvPr id="11" name="Zástupný obsah 10">
            <a:extLst>
              <a:ext uri="{FF2B5EF4-FFF2-40B4-BE49-F238E27FC236}">
                <a16:creationId xmlns:a16="http://schemas.microsoft.com/office/drawing/2014/main" id="{06AA9E3D-B848-C68B-6D7B-EFEB4DC446A4}"/>
              </a:ext>
            </a:extLst>
          </p:cNvPr>
          <p:cNvSpPr>
            <a:spLocks noGrp="1"/>
          </p:cNvSpPr>
          <p:nvPr>
            <p:ph idx="1"/>
          </p:nvPr>
        </p:nvSpPr>
        <p:spPr>
          <a:xfrm>
            <a:off x="1260000" y="1980000"/>
            <a:ext cx="7866245" cy="4320000"/>
          </a:xfrm>
        </p:spPr>
        <p:txBody>
          <a:bodyPr>
            <a:normAutofit/>
          </a:bodyPr>
          <a:lstStyle/>
          <a:p>
            <a:r>
              <a:rPr lang="cs-CZ" dirty="0"/>
              <a:t>závaznost služebních předpisů nejvyššího státního tajemníka pro všechny státní zaměstnance</a:t>
            </a:r>
            <a:br>
              <a:rPr lang="cs-CZ" dirty="0"/>
            </a:br>
            <a:r>
              <a:rPr lang="cs-CZ" dirty="0"/>
              <a:t>(a všechny služební úřady) </a:t>
            </a:r>
          </a:p>
          <a:p>
            <a:endParaRPr lang="cs-CZ" dirty="0"/>
          </a:p>
          <a:p>
            <a:endParaRPr lang="cs-CZ" dirty="0"/>
          </a:p>
        </p:txBody>
      </p:sp>
      <p:pic>
        <p:nvPicPr>
          <p:cNvPr id="18" name="Obrázek 17">
            <a:extLst>
              <a:ext uri="{FF2B5EF4-FFF2-40B4-BE49-F238E27FC236}">
                <a16:creationId xmlns:a16="http://schemas.microsoft.com/office/drawing/2014/main" id="{9D27AA8F-234A-4B54-515A-F6B001848732}"/>
              </a:ext>
            </a:extLst>
          </p:cNvPr>
          <p:cNvPicPr>
            <a:picLocks noChangeAspect="1"/>
          </p:cNvPicPr>
          <p:nvPr/>
        </p:nvPicPr>
        <p:blipFill>
          <a:blip r:embed="rId5"/>
          <a:stretch>
            <a:fillRect/>
          </a:stretch>
        </p:blipFill>
        <p:spPr>
          <a:xfrm rot="720000">
            <a:off x="7154638" y="415508"/>
            <a:ext cx="6252257" cy="914400"/>
          </a:xfrm>
          <a:prstGeom prst="rect">
            <a:avLst/>
          </a:prstGeom>
        </p:spPr>
      </p:pic>
      <p:sp>
        <p:nvSpPr>
          <p:cNvPr id="16" name="TextovéPole 15">
            <a:extLst>
              <a:ext uri="{FF2B5EF4-FFF2-40B4-BE49-F238E27FC236}">
                <a16:creationId xmlns:a16="http://schemas.microsoft.com/office/drawing/2014/main" id="{F3860B7D-12C9-48C6-634C-E6C961734CDA}"/>
              </a:ext>
            </a:extLst>
          </p:cNvPr>
          <p:cNvSpPr txBox="1"/>
          <p:nvPr/>
        </p:nvSpPr>
        <p:spPr>
          <a:xfrm rot="720000">
            <a:off x="9394275" y="402172"/>
            <a:ext cx="1231106" cy="738664"/>
          </a:xfrm>
          <a:prstGeom prst="rect">
            <a:avLst/>
          </a:prstGeom>
          <a:noFill/>
        </p:spPr>
        <p:txBody>
          <a:bodyPr wrap="none" lIns="0" tIns="0" rIns="0" bIns="0" rtlCol="0">
            <a:spAutoFit/>
          </a:bodyPr>
          <a:lstStyle/>
          <a:p>
            <a:pPr algn="ctr"/>
            <a:r>
              <a:rPr lang="cs-CZ" sz="4800" b="1" dirty="0">
                <a:solidFill>
                  <a:schemeClr val="bg1"/>
                </a:solidFill>
                <a:latin typeface="Franklin Gothic Heavy" panose="020B0603020102020204" pitchFamily="34" charset="0"/>
              </a:rPr>
              <a:t>§ 11</a:t>
            </a:r>
          </a:p>
        </p:txBody>
      </p:sp>
      <p:pic>
        <p:nvPicPr>
          <p:cNvPr id="5" name="Grafický objekt 4">
            <a:extLst>
              <a:ext uri="{FF2B5EF4-FFF2-40B4-BE49-F238E27FC236}">
                <a16:creationId xmlns:a16="http://schemas.microsoft.com/office/drawing/2014/main" id="{1BB8C636-893C-EDA9-DE64-113D1947DEC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414952" y="2358082"/>
            <a:ext cx="3336324" cy="3336324"/>
          </a:xfrm>
          <a:prstGeom prst="rect">
            <a:avLst/>
          </a:prstGeom>
        </p:spPr>
      </p:pic>
    </p:spTree>
    <p:extLst>
      <p:ext uri="{BB962C8B-B14F-4D97-AF65-F5344CB8AC3E}">
        <p14:creationId xmlns:p14="http://schemas.microsoft.com/office/powerpoint/2010/main" val="13534844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a:extLst>
              <a:ext uri="{FF2B5EF4-FFF2-40B4-BE49-F238E27FC236}">
                <a16:creationId xmlns:a16="http://schemas.microsoft.com/office/drawing/2014/main" id="{6AF5C165-8CCA-FD41-2485-F1AC545E2D87}"/>
              </a:ext>
            </a:extLst>
          </p:cNvPr>
          <p:cNvSpPr>
            <a:spLocks noGrp="1"/>
          </p:cNvSpPr>
          <p:nvPr>
            <p:ph type="title"/>
          </p:nvPr>
        </p:nvSpPr>
        <p:spPr/>
        <p:txBody>
          <a:bodyPr rIns="5220000">
            <a:normAutofit fontScale="90000"/>
          </a:bodyPr>
          <a:lstStyle/>
          <a:p>
            <a:r>
              <a:rPr lang="cs-CZ" b="0" dirty="0">
                <a:latin typeface="Franklin Gothic Demi" panose="020B0603020102020204" pitchFamily="34" charset="0"/>
              </a:rPr>
              <a:t>Delimitace sekce pro státní službu do Úřadu vlády ČR</a:t>
            </a:r>
          </a:p>
        </p:txBody>
      </p:sp>
      <p:pic>
        <p:nvPicPr>
          <p:cNvPr id="9" name="Obrázek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93553" y="6123641"/>
            <a:ext cx="1532239" cy="418497"/>
          </a:xfrm>
          <a:prstGeom prst="rect">
            <a:avLst/>
          </a:prstGeom>
        </p:spPr>
      </p:pic>
      <p:pic>
        <p:nvPicPr>
          <p:cNvPr id="10" name="Obrázek 9"/>
          <p:cNvPicPr>
            <a:picLocks noChangeAspect="1"/>
          </p:cNvPicPr>
          <p:nvPr/>
        </p:nvPicPr>
        <p:blipFill rotWithShape="1">
          <a:blip r:embed="rId4" cstate="print">
            <a:extLst>
              <a:ext uri="{28A0092B-C50C-407E-A947-70E740481C1C}">
                <a14:useLocalDpi xmlns:a14="http://schemas.microsoft.com/office/drawing/2010/main" val="0"/>
              </a:ext>
            </a:extLst>
          </a:blip>
          <a:srcRect l="11497" t="24752" r="12704" b="29712"/>
          <a:stretch/>
        </p:blipFill>
        <p:spPr>
          <a:xfrm>
            <a:off x="10119523" y="6102031"/>
            <a:ext cx="1767678" cy="530976"/>
          </a:xfrm>
          <a:prstGeom prst="rect">
            <a:avLst/>
          </a:prstGeom>
        </p:spPr>
      </p:pic>
      <p:sp>
        <p:nvSpPr>
          <p:cNvPr id="11" name="Zástupný obsah 10">
            <a:extLst>
              <a:ext uri="{FF2B5EF4-FFF2-40B4-BE49-F238E27FC236}">
                <a16:creationId xmlns:a16="http://schemas.microsoft.com/office/drawing/2014/main" id="{06AA9E3D-B848-C68B-6D7B-EFEB4DC446A4}"/>
              </a:ext>
            </a:extLst>
          </p:cNvPr>
          <p:cNvSpPr>
            <a:spLocks noGrp="1"/>
          </p:cNvSpPr>
          <p:nvPr>
            <p:ph idx="1"/>
          </p:nvPr>
        </p:nvSpPr>
        <p:spPr>
          <a:xfrm>
            <a:off x="1260000" y="1980000"/>
            <a:ext cx="7892164" cy="4320000"/>
          </a:xfrm>
        </p:spPr>
        <p:txBody>
          <a:bodyPr>
            <a:normAutofit/>
          </a:bodyPr>
          <a:lstStyle/>
          <a:p>
            <a:r>
              <a:rPr lang="cs-CZ" dirty="0"/>
              <a:t>od 1. 1. 2026</a:t>
            </a:r>
          </a:p>
          <a:p>
            <a:pPr lvl="1"/>
            <a:r>
              <a:rPr lang="cs-CZ" dirty="0"/>
              <a:t>státní zaměstnanci/zaměstnanci</a:t>
            </a:r>
          </a:p>
          <a:p>
            <a:pPr lvl="1"/>
            <a:r>
              <a:rPr lang="cs-CZ" dirty="0"/>
              <a:t>majetek (nemovitý i movitý)</a:t>
            </a:r>
          </a:p>
          <a:p>
            <a:pPr lvl="1"/>
            <a:r>
              <a:rPr lang="cs-CZ" dirty="0"/>
              <a:t>vyhlášky Ministerstva vnitra</a:t>
            </a:r>
            <a:br>
              <a:rPr lang="cs-CZ" dirty="0"/>
            </a:br>
            <a:r>
              <a:rPr lang="cs-CZ" dirty="0"/>
              <a:t>vyhláškami Úřadu vlády ČR</a:t>
            </a:r>
          </a:p>
          <a:p>
            <a:pPr lvl="1"/>
            <a:r>
              <a:rPr lang="cs-CZ" dirty="0" err="1"/>
              <a:t>ISoSS</a:t>
            </a:r>
            <a:endParaRPr lang="cs-CZ" dirty="0"/>
          </a:p>
          <a:p>
            <a:endParaRPr lang="cs-CZ" dirty="0"/>
          </a:p>
          <a:p>
            <a:endParaRPr lang="cs-CZ" dirty="0"/>
          </a:p>
        </p:txBody>
      </p:sp>
      <p:pic>
        <p:nvPicPr>
          <p:cNvPr id="18" name="Obrázek 17">
            <a:extLst>
              <a:ext uri="{FF2B5EF4-FFF2-40B4-BE49-F238E27FC236}">
                <a16:creationId xmlns:a16="http://schemas.microsoft.com/office/drawing/2014/main" id="{9D27AA8F-234A-4B54-515A-F6B001848732}"/>
              </a:ext>
            </a:extLst>
          </p:cNvPr>
          <p:cNvPicPr>
            <a:picLocks noChangeAspect="1"/>
          </p:cNvPicPr>
          <p:nvPr/>
        </p:nvPicPr>
        <p:blipFill>
          <a:blip r:embed="rId5"/>
          <a:stretch>
            <a:fillRect/>
          </a:stretch>
        </p:blipFill>
        <p:spPr>
          <a:xfrm rot="720000">
            <a:off x="7154638" y="415508"/>
            <a:ext cx="6252257" cy="914400"/>
          </a:xfrm>
          <a:prstGeom prst="rect">
            <a:avLst/>
          </a:prstGeom>
        </p:spPr>
      </p:pic>
      <p:sp>
        <p:nvSpPr>
          <p:cNvPr id="16" name="TextovéPole 15">
            <a:extLst>
              <a:ext uri="{FF2B5EF4-FFF2-40B4-BE49-F238E27FC236}">
                <a16:creationId xmlns:a16="http://schemas.microsoft.com/office/drawing/2014/main" id="{F3860B7D-12C9-48C6-634C-E6C961734CDA}"/>
              </a:ext>
            </a:extLst>
          </p:cNvPr>
          <p:cNvSpPr txBox="1"/>
          <p:nvPr/>
        </p:nvSpPr>
        <p:spPr>
          <a:xfrm rot="720000">
            <a:off x="9388408" y="402172"/>
            <a:ext cx="1242841" cy="738664"/>
          </a:xfrm>
          <a:prstGeom prst="rect">
            <a:avLst/>
          </a:prstGeom>
          <a:noFill/>
        </p:spPr>
        <p:txBody>
          <a:bodyPr wrap="none" lIns="0" tIns="0" rIns="0" bIns="0" rtlCol="0">
            <a:spAutoFit/>
          </a:bodyPr>
          <a:lstStyle/>
          <a:p>
            <a:pPr algn="ctr"/>
            <a:r>
              <a:rPr lang="cs-CZ" sz="4800" b="1" dirty="0">
                <a:solidFill>
                  <a:schemeClr val="bg1"/>
                </a:solidFill>
                <a:latin typeface="Franklin Gothic Heavy" panose="020B0603020102020204" pitchFamily="34" charset="0"/>
              </a:rPr>
              <a:t>§ 13</a:t>
            </a:r>
          </a:p>
        </p:txBody>
      </p:sp>
      <p:pic>
        <p:nvPicPr>
          <p:cNvPr id="2" name="Obrázek 1">
            <a:extLst>
              <a:ext uri="{FF2B5EF4-FFF2-40B4-BE49-F238E27FC236}">
                <a16:creationId xmlns:a16="http://schemas.microsoft.com/office/drawing/2014/main" id="{E6ECA17E-7FF6-A0C5-1579-2D17FDDD11E0}"/>
              </a:ext>
            </a:extLst>
          </p:cNvPr>
          <p:cNvPicPr>
            <a:picLocks noChangeAspect="1"/>
          </p:cNvPicPr>
          <p:nvPr/>
        </p:nvPicPr>
        <p:blipFill>
          <a:blip r:embed="rId6"/>
          <a:stretch>
            <a:fillRect/>
          </a:stretch>
        </p:blipFill>
        <p:spPr>
          <a:xfrm flipH="1">
            <a:off x="7701613" y="2678370"/>
            <a:ext cx="3855803" cy="2492716"/>
          </a:xfrm>
          <a:prstGeom prst="rect">
            <a:avLst/>
          </a:prstGeom>
        </p:spPr>
      </p:pic>
    </p:spTree>
    <p:extLst>
      <p:ext uri="{BB962C8B-B14F-4D97-AF65-F5344CB8AC3E}">
        <p14:creationId xmlns:p14="http://schemas.microsoft.com/office/powerpoint/2010/main" val="12789354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a:extLst>
              <a:ext uri="{FF2B5EF4-FFF2-40B4-BE49-F238E27FC236}">
                <a16:creationId xmlns:a16="http://schemas.microsoft.com/office/drawing/2014/main" id="{6AF5C165-8CCA-FD41-2485-F1AC545E2D87}"/>
              </a:ext>
            </a:extLst>
          </p:cNvPr>
          <p:cNvSpPr>
            <a:spLocks noGrp="1"/>
          </p:cNvSpPr>
          <p:nvPr>
            <p:ph type="title"/>
          </p:nvPr>
        </p:nvSpPr>
        <p:spPr/>
        <p:txBody>
          <a:bodyPr rIns="5220000">
            <a:normAutofit/>
          </a:bodyPr>
          <a:lstStyle/>
          <a:p>
            <a:r>
              <a:rPr lang="cs-CZ" b="0" dirty="0">
                <a:latin typeface="Franklin Gothic Demi" panose="020B0603020102020204" pitchFamily="34" charset="0"/>
              </a:rPr>
              <a:t>Strategie rozvoje úřadu</a:t>
            </a:r>
          </a:p>
        </p:txBody>
      </p:sp>
      <p:pic>
        <p:nvPicPr>
          <p:cNvPr id="9" name="Obrázek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93553" y="6123641"/>
            <a:ext cx="1532239" cy="418497"/>
          </a:xfrm>
          <a:prstGeom prst="rect">
            <a:avLst/>
          </a:prstGeom>
        </p:spPr>
      </p:pic>
      <p:pic>
        <p:nvPicPr>
          <p:cNvPr id="10" name="Obrázek 9"/>
          <p:cNvPicPr>
            <a:picLocks noChangeAspect="1"/>
          </p:cNvPicPr>
          <p:nvPr/>
        </p:nvPicPr>
        <p:blipFill rotWithShape="1">
          <a:blip r:embed="rId4" cstate="print">
            <a:extLst>
              <a:ext uri="{28A0092B-C50C-407E-A947-70E740481C1C}">
                <a14:useLocalDpi xmlns:a14="http://schemas.microsoft.com/office/drawing/2010/main" val="0"/>
              </a:ext>
            </a:extLst>
          </a:blip>
          <a:srcRect l="11497" t="24752" r="12704" b="29712"/>
          <a:stretch/>
        </p:blipFill>
        <p:spPr>
          <a:xfrm>
            <a:off x="10119523" y="6102031"/>
            <a:ext cx="1767678" cy="530976"/>
          </a:xfrm>
          <a:prstGeom prst="rect">
            <a:avLst/>
          </a:prstGeom>
        </p:spPr>
      </p:pic>
      <p:sp>
        <p:nvSpPr>
          <p:cNvPr id="11" name="Zástupný obsah 10">
            <a:extLst>
              <a:ext uri="{FF2B5EF4-FFF2-40B4-BE49-F238E27FC236}">
                <a16:creationId xmlns:a16="http://schemas.microsoft.com/office/drawing/2014/main" id="{06AA9E3D-B848-C68B-6D7B-EFEB4DC446A4}"/>
              </a:ext>
            </a:extLst>
          </p:cNvPr>
          <p:cNvSpPr>
            <a:spLocks noGrp="1"/>
          </p:cNvSpPr>
          <p:nvPr>
            <p:ph idx="1"/>
          </p:nvPr>
        </p:nvSpPr>
        <p:spPr>
          <a:xfrm>
            <a:off x="1260000" y="1980000"/>
            <a:ext cx="6552350" cy="3435379"/>
          </a:xfrm>
        </p:spPr>
        <p:txBody>
          <a:bodyPr anchor="ctr">
            <a:normAutofit/>
          </a:bodyPr>
          <a:lstStyle/>
          <a:p>
            <a:r>
              <a:rPr lang="cs-CZ" dirty="0"/>
              <a:t>služební orgán zajistí zpracování a realizaci</a:t>
            </a:r>
          </a:p>
          <a:p>
            <a:r>
              <a:rPr lang="cs-CZ" dirty="0"/>
              <a:t>řízení kvality</a:t>
            </a:r>
          </a:p>
          <a:p>
            <a:r>
              <a:rPr lang="cs-CZ" dirty="0"/>
              <a:t>efektivní, hospodárné a účelné vykonávání služebních činností</a:t>
            </a:r>
          </a:p>
        </p:txBody>
      </p:sp>
      <p:pic>
        <p:nvPicPr>
          <p:cNvPr id="18" name="Obrázek 17">
            <a:extLst>
              <a:ext uri="{FF2B5EF4-FFF2-40B4-BE49-F238E27FC236}">
                <a16:creationId xmlns:a16="http://schemas.microsoft.com/office/drawing/2014/main" id="{9D27AA8F-234A-4B54-515A-F6B001848732}"/>
              </a:ext>
            </a:extLst>
          </p:cNvPr>
          <p:cNvPicPr>
            <a:picLocks noChangeAspect="1"/>
          </p:cNvPicPr>
          <p:nvPr/>
        </p:nvPicPr>
        <p:blipFill>
          <a:blip r:embed="rId5"/>
          <a:stretch>
            <a:fillRect/>
          </a:stretch>
        </p:blipFill>
        <p:spPr>
          <a:xfrm rot="720000">
            <a:off x="7154638" y="415508"/>
            <a:ext cx="6252257" cy="914400"/>
          </a:xfrm>
          <a:prstGeom prst="rect">
            <a:avLst/>
          </a:prstGeom>
        </p:spPr>
      </p:pic>
      <p:sp>
        <p:nvSpPr>
          <p:cNvPr id="16" name="TextovéPole 15">
            <a:extLst>
              <a:ext uri="{FF2B5EF4-FFF2-40B4-BE49-F238E27FC236}">
                <a16:creationId xmlns:a16="http://schemas.microsoft.com/office/drawing/2014/main" id="{F3860B7D-12C9-48C6-634C-E6C961734CDA}"/>
              </a:ext>
            </a:extLst>
          </p:cNvPr>
          <p:cNvSpPr txBox="1"/>
          <p:nvPr/>
        </p:nvSpPr>
        <p:spPr>
          <a:xfrm rot="720000">
            <a:off x="8864164" y="402172"/>
            <a:ext cx="2291333" cy="738664"/>
          </a:xfrm>
          <a:prstGeom prst="rect">
            <a:avLst/>
          </a:prstGeom>
          <a:noFill/>
        </p:spPr>
        <p:txBody>
          <a:bodyPr wrap="none" lIns="0" tIns="0" rIns="0" bIns="0" rtlCol="0">
            <a:spAutoFit/>
          </a:bodyPr>
          <a:lstStyle/>
          <a:p>
            <a:pPr algn="ctr"/>
            <a:r>
              <a:rPr lang="cs-CZ" sz="4800" b="1" dirty="0">
                <a:solidFill>
                  <a:schemeClr val="bg1"/>
                </a:solidFill>
                <a:latin typeface="Franklin Gothic Heavy" panose="020B0603020102020204" pitchFamily="34" charset="0"/>
              </a:rPr>
              <a:t>§ 14, 15</a:t>
            </a:r>
          </a:p>
        </p:txBody>
      </p:sp>
      <p:pic>
        <p:nvPicPr>
          <p:cNvPr id="4" name="Obrázek 3">
            <a:extLst>
              <a:ext uri="{FF2B5EF4-FFF2-40B4-BE49-F238E27FC236}">
                <a16:creationId xmlns:a16="http://schemas.microsoft.com/office/drawing/2014/main" id="{2DCA5DB5-56BE-801A-511A-F0C849A15B5D}"/>
              </a:ext>
            </a:extLst>
          </p:cNvPr>
          <p:cNvPicPr>
            <a:picLocks noChangeAspect="1"/>
          </p:cNvPicPr>
          <p:nvPr/>
        </p:nvPicPr>
        <p:blipFill>
          <a:blip r:embed="rId6">
            <a:extLst>
              <a:ext uri="{96DAC541-7B7A-43D3-8B79-37D633B846F1}">
                <asvg:svgBlip xmlns:asvg="http://schemas.microsoft.com/office/drawing/2016/SVG/main" r:embed="rId7"/>
              </a:ext>
            </a:extLst>
          </a:blip>
          <a:srcRect/>
          <a:stretch/>
        </p:blipFill>
        <p:spPr>
          <a:xfrm>
            <a:off x="7699779" y="1836577"/>
            <a:ext cx="4051496" cy="4051496"/>
          </a:xfrm>
          <a:prstGeom prst="rect">
            <a:avLst/>
          </a:prstGeom>
        </p:spPr>
      </p:pic>
    </p:spTree>
    <p:extLst>
      <p:ext uri="{BB962C8B-B14F-4D97-AF65-F5344CB8AC3E}">
        <p14:creationId xmlns:p14="http://schemas.microsoft.com/office/powerpoint/2010/main" val="27080894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Zástupný obsah 10">
            <a:extLst>
              <a:ext uri="{FF2B5EF4-FFF2-40B4-BE49-F238E27FC236}">
                <a16:creationId xmlns:a16="http://schemas.microsoft.com/office/drawing/2014/main" id="{93421C97-2046-812A-3D1C-1668601C73BE}"/>
              </a:ext>
            </a:extLst>
          </p:cNvPr>
          <p:cNvSpPr>
            <a:spLocks noGrp="1"/>
          </p:cNvSpPr>
          <p:nvPr>
            <p:ph idx="1"/>
          </p:nvPr>
        </p:nvSpPr>
        <p:spPr>
          <a:xfrm>
            <a:off x="1260001" y="1980000"/>
            <a:ext cx="6563200" cy="4320000"/>
          </a:xfrm>
        </p:spPr>
        <p:txBody>
          <a:bodyPr>
            <a:normAutofit fontScale="92500" lnSpcReduction="20000"/>
          </a:bodyPr>
          <a:lstStyle/>
          <a:p>
            <a:r>
              <a:rPr lang="cs-CZ" dirty="0"/>
              <a:t>roční systemizace jen v jednom kroku</a:t>
            </a:r>
          </a:p>
          <a:p>
            <a:r>
              <a:rPr lang="cs-CZ" dirty="0"/>
              <a:t>schvalování změn systemizace Ministerstvem vnitra/Úřadem vlády (dotýká-li se státního rozpočtu, po schválení Ministerstvem financí)</a:t>
            </a:r>
          </a:p>
          <a:p>
            <a:r>
              <a:rPr lang="cs-CZ" dirty="0"/>
              <a:t>povinnost zpracovat charakteristiku služebního místa</a:t>
            </a:r>
          </a:p>
          <a:p>
            <a:r>
              <a:rPr lang="cs-CZ" dirty="0"/>
              <a:t>povinnost seznamovat s charakteristikou služebního místa</a:t>
            </a:r>
          </a:p>
          <a:p>
            <a:r>
              <a:rPr lang="cs-CZ" dirty="0"/>
              <a:t>povinnost zpracovat organizační řád</a:t>
            </a:r>
          </a:p>
        </p:txBody>
      </p:sp>
      <p:sp>
        <p:nvSpPr>
          <p:cNvPr id="3" name="Nadpis 2">
            <a:extLst>
              <a:ext uri="{FF2B5EF4-FFF2-40B4-BE49-F238E27FC236}">
                <a16:creationId xmlns:a16="http://schemas.microsoft.com/office/drawing/2014/main" id="{15D3C308-6619-946B-AA20-1F6B22AA587F}"/>
              </a:ext>
            </a:extLst>
          </p:cNvPr>
          <p:cNvSpPr>
            <a:spLocks noGrp="1"/>
          </p:cNvSpPr>
          <p:nvPr>
            <p:ph type="title"/>
          </p:nvPr>
        </p:nvSpPr>
        <p:spPr/>
        <p:txBody>
          <a:bodyPr>
            <a:noAutofit/>
          </a:bodyPr>
          <a:lstStyle/>
          <a:p>
            <a:r>
              <a:rPr lang="cs-CZ" b="0" dirty="0"/>
              <a:t>Systemizace a organizační struktura</a:t>
            </a:r>
          </a:p>
        </p:txBody>
      </p:sp>
      <p:pic>
        <p:nvPicPr>
          <p:cNvPr id="9" name="Obrázek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93553" y="6123641"/>
            <a:ext cx="1532239" cy="418497"/>
          </a:xfrm>
          <a:prstGeom prst="rect">
            <a:avLst/>
          </a:prstGeom>
        </p:spPr>
      </p:pic>
      <p:pic>
        <p:nvPicPr>
          <p:cNvPr id="10" name="Obrázek 9"/>
          <p:cNvPicPr>
            <a:picLocks noChangeAspect="1"/>
          </p:cNvPicPr>
          <p:nvPr/>
        </p:nvPicPr>
        <p:blipFill rotWithShape="1">
          <a:blip r:embed="rId4" cstate="print">
            <a:extLst>
              <a:ext uri="{28A0092B-C50C-407E-A947-70E740481C1C}">
                <a14:useLocalDpi xmlns:a14="http://schemas.microsoft.com/office/drawing/2010/main" val="0"/>
              </a:ext>
            </a:extLst>
          </a:blip>
          <a:srcRect l="11497" t="24752" r="12704" b="29712"/>
          <a:stretch/>
        </p:blipFill>
        <p:spPr>
          <a:xfrm>
            <a:off x="10119523" y="6102031"/>
            <a:ext cx="1767678" cy="530976"/>
          </a:xfrm>
          <a:prstGeom prst="rect">
            <a:avLst/>
          </a:prstGeom>
        </p:spPr>
      </p:pic>
      <p:pic>
        <p:nvPicPr>
          <p:cNvPr id="15" name="Obrázek 14">
            <a:extLst>
              <a:ext uri="{FF2B5EF4-FFF2-40B4-BE49-F238E27FC236}">
                <a16:creationId xmlns:a16="http://schemas.microsoft.com/office/drawing/2014/main" id="{5C47405F-93A9-D1BB-23FD-A1D6581C1D75}"/>
              </a:ext>
            </a:extLst>
          </p:cNvPr>
          <p:cNvPicPr>
            <a:picLocks noChangeAspect="1"/>
          </p:cNvPicPr>
          <p:nvPr/>
        </p:nvPicPr>
        <p:blipFill>
          <a:blip r:embed="rId5"/>
          <a:stretch>
            <a:fillRect/>
          </a:stretch>
        </p:blipFill>
        <p:spPr>
          <a:xfrm rot="720000">
            <a:off x="7154638" y="415508"/>
            <a:ext cx="6252257" cy="914400"/>
          </a:xfrm>
          <a:prstGeom prst="rect">
            <a:avLst/>
          </a:prstGeom>
        </p:spPr>
      </p:pic>
      <p:sp>
        <p:nvSpPr>
          <p:cNvPr id="16" name="TextovéPole 15">
            <a:extLst>
              <a:ext uri="{FF2B5EF4-FFF2-40B4-BE49-F238E27FC236}">
                <a16:creationId xmlns:a16="http://schemas.microsoft.com/office/drawing/2014/main" id="{D383A02C-53F5-41CD-EE0D-67578B94F73E}"/>
              </a:ext>
            </a:extLst>
          </p:cNvPr>
          <p:cNvSpPr txBox="1"/>
          <p:nvPr/>
        </p:nvSpPr>
        <p:spPr>
          <a:xfrm rot="720000">
            <a:off x="8774877" y="412805"/>
            <a:ext cx="2406108" cy="738664"/>
          </a:xfrm>
          <a:prstGeom prst="rect">
            <a:avLst/>
          </a:prstGeom>
          <a:noFill/>
        </p:spPr>
        <p:txBody>
          <a:bodyPr wrap="none" lIns="0" tIns="0" rIns="0" bIns="0" rtlCol="0">
            <a:spAutoFit/>
          </a:bodyPr>
          <a:lstStyle/>
          <a:p>
            <a:pPr algn="ctr"/>
            <a:r>
              <a:rPr lang="cs-CZ" sz="4800" b="1" dirty="0">
                <a:solidFill>
                  <a:schemeClr val="bg1"/>
                </a:solidFill>
                <a:latin typeface="Franklin Gothic Heavy" panose="020B0603020102020204" pitchFamily="34" charset="0"/>
              </a:rPr>
              <a:t>§ 17 - 19</a:t>
            </a:r>
          </a:p>
        </p:txBody>
      </p:sp>
      <p:pic>
        <p:nvPicPr>
          <p:cNvPr id="4" name="Grafický objekt 3">
            <a:extLst>
              <a:ext uri="{FF2B5EF4-FFF2-40B4-BE49-F238E27FC236}">
                <a16:creationId xmlns:a16="http://schemas.microsoft.com/office/drawing/2014/main" id="{B1C2326D-DA5A-5E7C-7BE6-3005EC4017D6}"/>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7908324" y="2113004"/>
            <a:ext cx="3669957" cy="3669957"/>
          </a:xfrm>
          <a:prstGeom prst="rect">
            <a:avLst/>
          </a:prstGeom>
        </p:spPr>
      </p:pic>
    </p:spTree>
    <p:extLst>
      <p:ext uri="{BB962C8B-B14F-4D97-AF65-F5344CB8AC3E}">
        <p14:creationId xmlns:p14="http://schemas.microsoft.com/office/powerpoint/2010/main" val="19719559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a:extLst>
              <a:ext uri="{FF2B5EF4-FFF2-40B4-BE49-F238E27FC236}">
                <a16:creationId xmlns:a16="http://schemas.microsoft.com/office/drawing/2014/main" id="{6AF5C165-8CCA-FD41-2485-F1AC545E2D87}"/>
              </a:ext>
            </a:extLst>
          </p:cNvPr>
          <p:cNvSpPr>
            <a:spLocks noGrp="1"/>
          </p:cNvSpPr>
          <p:nvPr>
            <p:ph type="title"/>
          </p:nvPr>
        </p:nvSpPr>
        <p:spPr/>
        <p:txBody>
          <a:bodyPr rIns="5220000">
            <a:normAutofit/>
          </a:bodyPr>
          <a:lstStyle/>
          <a:p>
            <a:r>
              <a:rPr lang="cs-CZ" b="0" dirty="0">
                <a:latin typeface="Franklin Gothic Demi" panose="020B0603020102020204" pitchFamily="34" charset="0"/>
              </a:rPr>
              <a:t>Výběrová řízení</a:t>
            </a:r>
          </a:p>
        </p:txBody>
      </p:sp>
      <p:pic>
        <p:nvPicPr>
          <p:cNvPr id="9" name="Obrázek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93553" y="6123641"/>
            <a:ext cx="1532239" cy="418497"/>
          </a:xfrm>
          <a:prstGeom prst="rect">
            <a:avLst/>
          </a:prstGeom>
        </p:spPr>
      </p:pic>
      <p:pic>
        <p:nvPicPr>
          <p:cNvPr id="10" name="Obrázek 9"/>
          <p:cNvPicPr>
            <a:picLocks noChangeAspect="1"/>
          </p:cNvPicPr>
          <p:nvPr/>
        </p:nvPicPr>
        <p:blipFill rotWithShape="1">
          <a:blip r:embed="rId4" cstate="print">
            <a:extLst>
              <a:ext uri="{28A0092B-C50C-407E-A947-70E740481C1C}">
                <a14:useLocalDpi xmlns:a14="http://schemas.microsoft.com/office/drawing/2010/main" val="0"/>
              </a:ext>
            </a:extLst>
          </a:blip>
          <a:srcRect l="11497" t="24752" r="12704" b="29712"/>
          <a:stretch/>
        </p:blipFill>
        <p:spPr>
          <a:xfrm>
            <a:off x="10119523" y="6102031"/>
            <a:ext cx="1767678" cy="530976"/>
          </a:xfrm>
          <a:prstGeom prst="rect">
            <a:avLst/>
          </a:prstGeom>
        </p:spPr>
      </p:pic>
      <p:sp>
        <p:nvSpPr>
          <p:cNvPr id="11" name="Zástupný obsah 10">
            <a:extLst>
              <a:ext uri="{FF2B5EF4-FFF2-40B4-BE49-F238E27FC236}">
                <a16:creationId xmlns:a16="http://schemas.microsoft.com/office/drawing/2014/main" id="{06AA9E3D-B848-C68B-6D7B-EFEB4DC446A4}"/>
              </a:ext>
            </a:extLst>
          </p:cNvPr>
          <p:cNvSpPr>
            <a:spLocks noGrp="1"/>
          </p:cNvSpPr>
          <p:nvPr>
            <p:ph idx="1"/>
          </p:nvPr>
        </p:nvSpPr>
        <p:spPr>
          <a:xfrm>
            <a:off x="1026695" y="1983117"/>
            <a:ext cx="7152675" cy="4210723"/>
          </a:xfrm>
        </p:spPr>
        <p:txBody>
          <a:bodyPr>
            <a:spAutoFit/>
          </a:bodyPr>
          <a:lstStyle/>
          <a:p>
            <a:r>
              <a:rPr lang="cs-CZ" sz="1800" dirty="0"/>
              <a:t>doručování žádosti i e-mailem nebo elektronickým nástrojem</a:t>
            </a:r>
          </a:p>
          <a:p>
            <a:r>
              <a:rPr lang="cs-CZ" sz="1800" dirty="0"/>
              <a:t>doručování písemností žadatelům DS nebo e-mailem</a:t>
            </a:r>
          </a:p>
          <a:p>
            <a:r>
              <a:rPr lang="cs-CZ" sz="1800"/>
              <a:t>částečné </a:t>
            </a:r>
            <a:r>
              <a:rPr lang="cs-CZ" sz="1800" dirty="0"/>
              <a:t>vyloučení z nahlížení do spisu</a:t>
            </a:r>
          </a:p>
          <a:p>
            <a:r>
              <a:rPr lang="cs-CZ" sz="1800" dirty="0"/>
              <a:t>dokládání i kopiemi listin nebo čestnými prohlášeními</a:t>
            </a:r>
          </a:p>
          <a:p>
            <a:pPr marL="977900" lvl="1" indent="-436563"/>
            <a:r>
              <a:rPr lang="cs-CZ" sz="1600" dirty="0"/>
              <a:t>dokládání jazykového požadavku</a:t>
            </a:r>
            <a:r>
              <a:rPr lang="cs-CZ" sz="1800" dirty="0"/>
              <a:t> </a:t>
            </a:r>
          </a:p>
          <a:p>
            <a:r>
              <a:rPr lang="cs-CZ" sz="1800" dirty="0"/>
              <a:t>ověření schopností a osobnostních předpokladů (i třetími osobami)</a:t>
            </a:r>
          </a:p>
          <a:p>
            <a:r>
              <a:rPr lang="cs-CZ" sz="1800" dirty="0"/>
              <a:t>přijetí dalšího nejvhodnějšího žadatele </a:t>
            </a:r>
          </a:p>
          <a:p>
            <a:r>
              <a:rPr lang="cs-CZ" sz="1800" dirty="0"/>
              <a:t>možnost neprovádět pohovor před výběrovou komisí pro služební místa v 6. – 12. platové třídě</a:t>
            </a:r>
            <a:endParaRPr lang="cs-CZ" sz="500" dirty="0"/>
          </a:p>
        </p:txBody>
      </p:sp>
      <p:pic>
        <p:nvPicPr>
          <p:cNvPr id="18" name="Obrázek 17">
            <a:extLst>
              <a:ext uri="{FF2B5EF4-FFF2-40B4-BE49-F238E27FC236}">
                <a16:creationId xmlns:a16="http://schemas.microsoft.com/office/drawing/2014/main" id="{9D27AA8F-234A-4B54-515A-F6B001848732}"/>
              </a:ext>
            </a:extLst>
          </p:cNvPr>
          <p:cNvPicPr>
            <a:picLocks noChangeAspect="1"/>
          </p:cNvPicPr>
          <p:nvPr/>
        </p:nvPicPr>
        <p:blipFill>
          <a:blip r:embed="rId5"/>
          <a:stretch>
            <a:fillRect/>
          </a:stretch>
        </p:blipFill>
        <p:spPr>
          <a:xfrm rot="720000">
            <a:off x="7154638" y="415508"/>
            <a:ext cx="6252257" cy="914400"/>
          </a:xfrm>
          <a:prstGeom prst="rect">
            <a:avLst/>
          </a:prstGeom>
        </p:spPr>
      </p:pic>
      <p:sp>
        <p:nvSpPr>
          <p:cNvPr id="16" name="TextovéPole 15">
            <a:extLst>
              <a:ext uri="{FF2B5EF4-FFF2-40B4-BE49-F238E27FC236}">
                <a16:creationId xmlns:a16="http://schemas.microsoft.com/office/drawing/2014/main" id="{F3860B7D-12C9-48C6-634C-E6C961734CDA}"/>
              </a:ext>
            </a:extLst>
          </p:cNvPr>
          <p:cNvSpPr txBox="1"/>
          <p:nvPr/>
        </p:nvSpPr>
        <p:spPr>
          <a:xfrm rot="720000">
            <a:off x="8537374" y="402172"/>
            <a:ext cx="2944910" cy="738664"/>
          </a:xfrm>
          <a:prstGeom prst="rect">
            <a:avLst/>
          </a:prstGeom>
          <a:noFill/>
        </p:spPr>
        <p:txBody>
          <a:bodyPr wrap="none" lIns="0" tIns="0" rIns="0" bIns="0" rtlCol="0">
            <a:spAutoFit/>
          </a:bodyPr>
          <a:lstStyle/>
          <a:p>
            <a:pPr algn="ctr"/>
            <a:r>
              <a:rPr lang="cs-CZ" sz="4800" b="1" dirty="0">
                <a:solidFill>
                  <a:schemeClr val="bg1"/>
                </a:solidFill>
                <a:latin typeface="Franklin Gothic Heavy" panose="020B0603020102020204" pitchFamily="34" charset="0"/>
              </a:rPr>
              <a:t>§ 24 – 28c</a:t>
            </a:r>
          </a:p>
        </p:txBody>
      </p:sp>
      <p:pic>
        <p:nvPicPr>
          <p:cNvPr id="2" name="Obrázek 1">
            <a:extLst>
              <a:ext uri="{FF2B5EF4-FFF2-40B4-BE49-F238E27FC236}">
                <a16:creationId xmlns:a16="http://schemas.microsoft.com/office/drawing/2014/main" id="{668A47FA-7A33-A197-0D3D-09625595A78F}"/>
              </a:ext>
            </a:extLst>
          </p:cNvPr>
          <p:cNvPicPr>
            <a:picLocks noChangeAspect="1"/>
          </p:cNvPicPr>
          <p:nvPr/>
        </p:nvPicPr>
        <p:blipFill>
          <a:blip r:embed="rId6">
            <a:extLst>
              <a:ext uri="{96DAC541-7B7A-43D3-8B79-37D633B846F1}">
                <asvg:svgBlip xmlns:asvg="http://schemas.microsoft.com/office/drawing/2016/SVG/main" r:embed="rId7"/>
              </a:ext>
            </a:extLst>
          </a:blip>
          <a:srcRect/>
          <a:stretch/>
        </p:blipFill>
        <p:spPr>
          <a:xfrm>
            <a:off x="8207762" y="2095656"/>
            <a:ext cx="3527686" cy="3527686"/>
          </a:xfrm>
          <a:prstGeom prst="rect">
            <a:avLst/>
          </a:prstGeom>
        </p:spPr>
      </p:pic>
    </p:spTree>
    <p:extLst>
      <p:ext uri="{BB962C8B-B14F-4D97-AF65-F5344CB8AC3E}">
        <p14:creationId xmlns:p14="http://schemas.microsoft.com/office/powerpoint/2010/main" val="26963985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a:extLst>
              <a:ext uri="{FF2B5EF4-FFF2-40B4-BE49-F238E27FC236}">
                <a16:creationId xmlns:a16="http://schemas.microsoft.com/office/drawing/2014/main" id="{15D3C308-6619-946B-AA20-1F6B22AA587F}"/>
              </a:ext>
            </a:extLst>
          </p:cNvPr>
          <p:cNvSpPr>
            <a:spLocks noGrp="1"/>
          </p:cNvSpPr>
          <p:nvPr>
            <p:ph type="title"/>
          </p:nvPr>
        </p:nvSpPr>
        <p:spPr/>
        <p:txBody>
          <a:bodyPr>
            <a:noAutofit/>
          </a:bodyPr>
          <a:lstStyle/>
          <a:p>
            <a:r>
              <a:rPr lang="cs-CZ" b="0" dirty="0"/>
              <a:t>Vzdělání</a:t>
            </a:r>
          </a:p>
        </p:txBody>
      </p:sp>
      <p:pic>
        <p:nvPicPr>
          <p:cNvPr id="9" name="Obrázek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93553" y="6123641"/>
            <a:ext cx="1532239" cy="418497"/>
          </a:xfrm>
          <a:prstGeom prst="rect">
            <a:avLst/>
          </a:prstGeom>
        </p:spPr>
      </p:pic>
      <p:pic>
        <p:nvPicPr>
          <p:cNvPr id="10" name="Obrázek 9"/>
          <p:cNvPicPr>
            <a:picLocks noChangeAspect="1"/>
          </p:cNvPicPr>
          <p:nvPr/>
        </p:nvPicPr>
        <p:blipFill rotWithShape="1">
          <a:blip r:embed="rId4" cstate="print">
            <a:extLst>
              <a:ext uri="{28A0092B-C50C-407E-A947-70E740481C1C}">
                <a14:useLocalDpi xmlns:a14="http://schemas.microsoft.com/office/drawing/2010/main" val="0"/>
              </a:ext>
            </a:extLst>
          </a:blip>
          <a:srcRect l="11497" t="24752" r="12704" b="29712"/>
          <a:stretch/>
        </p:blipFill>
        <p:spPr>
          <a:xfrm>
            <a:off x="10119523" y="6102031"/>
            <a:ext cx="1767678" cy="530976"/>
          </a:xfrm>
          <a:prstGeom prst="rect">
            <a:avLst/>
          </a:prstGeom>
        </p:spPr>
      </p:pic>
      <p:pic>
        <p:nvPicPr>
          <p:cNvPr id="15" name="Obrázek 14">
            <a:extLst>
              <a:ext uri="{FF2B5EF4-FFF2-40B4-BE49-F238E27FC236}">
                <a16:creationId xmlns:a16="http://schemas.microsoft.com/office/drawing/2014/main" id="{5C47405F-93A9-D1BB-23FD-A1D6581C1D75}"/>
              </a:ext>
            </a:extLst>
          </p:cNvPr>
          <p:cNvPicPr>
            <a:picLocks noChangeAspect="1"/>
          </p:cNvPicPr>
          <p:nvPr/>
        </p:nvPicPr>
        <p:blipFill>
          <a:blip r:embed="rId5"/>
          <a:stretch>
            <a:fillRect/>
          </a:stretch>
        </p:blipFill>
        <p:spPr>
          <a:xfrm rot="720000">
            <a:off x="7154638" y="415508"/>
            <a:ext cx="6252257" cy="914400"/>
          </a:xfrm>
          <a:prstGeom prst="rect">
            <a:avLst/>
          </a:prstGeom>
        </p:spPr>
      </p:pic>
      <p:sp>
        <p:nvSpPr>
          <p:cNvPr id="16" name="TextovéPole 15">
            <a:extLst>
              <a:ext uri="{FF2B5EF4-FFF2-40B4-BE49-F238E27FC236}">
                <a16:creationId xmlns:a16="http://schemas.microsoft.com/office/drawing/2014/main" id="{D383A02C-53F5-41CD-EE0D-67578B94F73E}"/>
              </a:ext>
            </a:extLst>
          </p:cNvPr>
          <p:cNvSpPr txBox="1"/>
          <p:nvPr/>
        </p:nvSpPr>
        <p:spPr>
          <a:xfrm rot="720000">
            <a:off x="8657057" y="412805"/>
            <a:ext cx="2641749" cy="738664"/>
          </a:xfrm>
          <a:prstGeom prst="rect">
            <a:avLst/>
          </a:prstGeom>
          <a:noFill/>
        </p:spPr>
        <p:txBody>
          <a:bodyPr wrap="none" lIns="0" tIns="0" rIns="0" bIns="0" rtlCol="0">
            <a:spAutoFit/>
          </a:bodyPr>
          <a:lstStyle/>
          <a:p>
            <a:pPr algn="ctr"/>
            <a:r>
              <a:rPr lang="cs-CZ" sz="4800" b="1" dirty="0">
                <a:solidFill>
                  <a:schemeClr val="bg1"/>
                </a:solidFill>
                <a:latin typeface="Franklin Gothic Heavy" panose="020B0603020102020204" pitchFamily="34" charset="0"/>
              </a:rPr>
              <a:t>§ 25, 25a</a:t>
            </a:r>
          </a:p>
        </p:txBody>
      </p:sp>
      <p:sp>
        <p:nvSpPr>
          <p:cNvPr id="7" name="Volný tvar 6">
            <a:extLst>
              <a:ext uri="{FF2B5EF4-FFF2-40B4-BE49-F238E27FC236}">
                <a16:creationId xmlns:a16="http://schemas.microsoft.com/office/drawing/2014/main" id="{8E4ABBC8-2C2C-58AE-E635-B80028D2F093}"/>
              </a:ext>
            </a:extLst>
          </p:cNvPr>
          <p:cNvSpPr/>
          <p:nvPr/>
        </p:nvSpPr>
        <p:spPr>
          <a:xfrm>
            <a:off x="10400639" y="4045983"/>
            <a:ext cx="889623" cy="1098959"/>
          </a:xfrm>
          <a:custGeom>
            <a:avLst/>
            <a:gdLst>
              <a:gd name="connsiteX0" fmla="*/ 889624 w 889623"/>
              <a:gd name="connsiteY0" fmla="*/ 1098953 h 1098959"/>
              <a:gd name="connsiteX1" fmla="*/ 889624 w 889623"/>
              <a:gd name="connsiteY1" fmla="*/ 475322 h 1098959"/>
              <a:gd name="connsiteX2" fmla="*/ 800349 w 889623"/>
              <a:gd name="connsiteY2" fmla="*/ 303834 h 1098959"/>
              <a:gd name="connsiteX3" fmla="*/ 406874 w 889623"/>
              <a:gd name="connsiteY3" fmla="*/ 28366 h 1098959"/>
              <a:gd name="connsiteX4" fmla="*/ 316815 w 889623"/>
              <a:gd name="connsiteY4" fmla="*/ 0 h 1098959"/>
              <a:gd name="connsiteX5" fmla="*/ 0 w 889623"/>
              <a:gd name="connsiteY5" fmla="*/ 0 h 1098959"/>
              <a:gd name="connsiteX6" fmla="*/ 5236 w 889623"/>
              <a:gd name="connsiteY6" fmla="*/ 895389 h 1098959"/>
              <a:gd name="connsiteX7" fmla="*/ 156994 w 889623"/>
              <a:gd name="connsiteY7" fmla="*/ 1098960 h 1098959"/>
              <a:gd name="connsiteX8" fmla="*/ 889624 w 889623"/>
              <a:gd name="connsiteY8" fmla="*/ 1098960 h 10989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89623" h="1098959">
                <a:moveTo>
                  <a:pt x="889624" y="1098953"/>
                </a:moveTo>
                <a:lnTo>
                  <a:pt x="889624" y="475322"/>
                </a:lnTo>
                <a:cubicBezTo>
                  <a:pt x="889624" y="407030"/>
                  <a:pt x="856290" y="343026"/>
                  <a:pt x="800349" y="303834"/>
                </a:cubicBezTo>
                <a:lnTo>
                  <a:pt x="406874" y="28366"/>
                </a:lnTo>
                <a:cubicBezTo>
                  <a:pt x="380501" y="9893"/>
                  <a:pt x="349047" y="0"/>
                  <a:pt x="316815" y="0"/>
                </a:cubicBezTo>
                <a:lnTo>
                  <a:pt x="0" y="0"/>
                </a:lnTo>
                <a:lnTo>
                  <a:pt x="5236" y="895389"/>
                </a:lnTo>
                <a:cubicBezTo>
                  <a:pt x="7172" y="988698"/>
                  <a:pt x="68137" y="1070438"/>
                  <a:pt x="156994" y="1098960"/>
                </a:cubicBezTo>
                <a:lnTo>
                  <a:pt x="889624" y="1098960"/>
                </a:lnTo>
                <a:close/>
              </a:path>
            </a:pathLst>
          </a:custGeom>
          <a:solidFill>
            <a:schemeClr val="bg1"/>
          </a:solidFill>
          <a:ln w="6214" cap="flat">
            <a:noFill/>
            <a:prstDash val="solid"/>
            <a:miter/>
          </a:ln>
        </p:spPr>
        <p:txBody>
          <a:bodyPr rtlCol="0" anchor="ctr"/>
          <a:lstStyle/>
          <a:p>
            <a:endParaRPr lang="cs-CZ"/>
          </a:p>
        </p:txBody>
      </p:sp>
      <p:sp>
        <p:nvSpPr>
          <p:cNvPr id="8" name="Volný tvar 7">
            <a:extLst>
              <a:ext uri="{FF2B5EF4-FFF2-40B4-BE49-F238E27FC236}">
                <a16:creationId xmlns:a16="http://schemas.microsoft.com/office/drawing/2014/main" id="{FD92F369-1DCF-195D-4329-09AAE46BFC2C}"/>
              </a:ext>
            </a:extLst>
          </p:cNvPr>
          <p:cNvSpPr/>
          <p:nvPr/>
        </p:nvSpPr>
        <p:spPr>
          <a:xfrm>
            <a:off x="10400639" y="4726289"/>
            <a:ext cx="575641" cy="418646"/>
          </a:xfrm>
          <a:custGeom>
            <a:avLst/>
            <a:gdLst>
              <a:gd name="connsiteX0" fmla="*/ 575641 w 575641"/>
              <a:gd name="connsiteY0" fmla="*/ 418647 h 418646"/>
              <a:gd name="connsiteX1" fmla="*/ 209324 w 575641"/>
              <a:gd name="connsiteY1" fmla="*/ 418647 h 418646"/>
              <a:gd name="connsiteX2" fmla="*/ 0 w 575641"/>
              <a:gd name="connsiteY2" fmla="*/ 209323 h 418646"/>
              <a:gd name="connsiteX3" fmla="*/ 0 w 575641"/>
              <a:gd name="connsiteY3" fmla="*/ 0 h 418646"/>
              <a:gd name="connsiteX4" fmla="*/ 366318 w 575641"/>
              <a:gd name="connsiteY4" fmla="*/ 0 h 418646"/>
              <a:gd name="connsiteX5" fmla="*/ 575641 w 575641"/>
              <a:gd name="connsiteY5" fmla="*/ 418647 h 4186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75641" h="418646">
                <a:moveTo>
                  <a:pt x="575641" y="418647"/>
                </a:moveTo>
                <a:lnTo>
                  <a:pt x="209324" y="418647"/>
                </a:lnTo>
                <a:cubicBezTo>
                  <a:pt x="93726" y="418647"/>
                  <a:pt x="0" y="324921"/>
                  <a:pt x="0" y="209323"/>
                </a:cubicBezTo>
                <a:lnTo>
                  <a:pt x="0" y="0"/>
                </a:lnTo>
                <a:lnTo>
                  <a:pt x="366318" y="0"/>
                </a:lnTo>
                <a:lnTo>
                  <a:pt x="575641" y="418647"/>
                </a:lnTo>
                <a:close/>
              </a:path>
            </a:pathLst>
          </a:custGeom>
          <a:solidFill>
            <a:schemeClr val="bg1"/>
          </a:solidFill>
          <a:ln w="6214" cap="flat">
            <a:noFill/>
            <a:prstDash val="solid"/>
            <a:miter/>
          </a:ln>
        </p:spPr>
        <p:txBody>
          <a:bodyPr rtlCol="0" anchor="ctr"/>
          <a:lstStyle/>
          <a:p>
            <a:endParaRPr lang="cs-CZ"/>
          </a:p>
        </p:txBody>
      </p:sp>
      <p:sp>
        <p:nvSpPr>
          <p:cNvPr id="65" name="Volný tvar 64">
            <a:extLst>
              <a:ext uri="{FF2B5EF4-FFF2-40B4-BE49-F238E27FC236}">
                <a16:creationId xmlns:a16="http://schemas.microsoft.com/office/drawing/2014/main" id="{985AAEC8-623D-9C86-6602-5D99405EC11D}"/>
              </a:ext>
            </a:extLst>
          </p:cNvPr>
          <p:cNvSpPr/>
          <p:nvPr/>
        </p:nvSpPr>
        <p:spPr>
          <a:xfrm>
            <a:off x="10441213" y="4426719"/>
            <a:ext cx="849049" cy="718222"/>
          </a:xfrm>
          <a:custGeom>
            <a:avLst/>
            <a:gdLst>
              <a:gd name="connsiteX0" fmla="*/ 222019 w 849049"/>
              <a:gd name="connsiteY0" fmla="*/ 38857 h 718222"/>
              <a:gd name="connsiteX1" fmla="*/ 38857 w 849049"/>
              <a:gd name="connsiteY1" fmla="*/ 37026 h 718222"/>
              <a:gd name="connsiteX2" fmla="*/ 37026 w 849049"/>
              <a:gd name="connsiteY2" fmla="*/ 220188 h 718222"/>
              <a:gd name="connsiteX3" fmla="*/ 38857 w 849049"/>
              <a:gd name="connsiteY3" fmla="*/ 222019 h 718222"/>
              <a:gd name="connsiteX4" fmla="*/ 221072 w 849049"/>
              <a:gd name="connsiteY4" fmla="*/ 404234 h 718222"/>
              <a:gd name="connsiteX5" fmla="*/ 535061 w 849049"/>
              <a:gd name="connsiteY5" fmla="*/ 718223 h 718222"/>
              <a:gd name="connsiteX6" fmla="*/ 535061 w 849049"/>
              <a:gd name="connsiteY6" fmla="*/ 718223 h 718222"/>
              <a:gd name="connsiteX7" fmla="*/ 849049 w 849049"/>
              <a:gd name="connsiteY7" fmla="*/ 718223 h 718222"/>
              <a:gd name="connsiteX8" fmla="*/ 849049 w 849049"/>
              <a:gd name="connsiteY8" fmla="*/ 665893 h 718222"/>
              <a:gd name="connsiteX9" fmla="*/ 222019 w 849049"/>
              <a:gd name="connsiteY9" fmla="*/ 38857 h 7182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49049" h="718222">
                <a:moveTo>
                  <a:pt x="222019" y="38857"/>
                </a:moveTo>
                <a:cubicBezTo>
                  <a:pt x="171937" y="-12221"/>
                  <a:pt x="89935" y="-13056"/>
                  <a:pt x="38857" y="37026"/>
                </a:cubicBezTo>
                <a:cubicBezTo>
                  <a:pt x="-12221" y="87108"/>
                  <a:pt x="-13055" y="169110"/>
                  <a:pt x="37026" y="220188"/>
                </a:cubicBezTo>
                <a:cubicBezTo>
                  <a:pt x="37655" y="220817"/>
                  <a:pt x="38228" y="221446"/>
                  <a:pt x="38857" y="222019"/>
                </a:cubicBezTo>
                <a:lnTo>
                  <a:pt x="221072" y="404234"/>
                </a:lnTo>
                <a:cubicBezTo>
                  <a:pt x="221072" y="577659"/>
                  <a:pt x="361636" y="718223"/>
                  <a:pt x="535061" y="718223"/>
                </a:cubicBezTo>
                <a:lnTo>
                  <a:pt x="535061" y="718223"/>
                </a:lnTo>
                <a:lnTo>
                  <a:pt x="849049" y="718223"/>
                </a:lnTo>
                <a:lnTo>
                  <a:pt x="849049" y="665893"/>
                </a:lnTo>
                <a:lnTo>
                  <a:pt x="222019" y="38857"/>
                </a:lnTo>
                <a:close/>
              </a:path>
            </a:pathLst>
          </a:custGeom>
          <a:solidFill>
            <a:schemeClr val="bg1"/>
          </a:solidFill>
          <a:ln w="6214" cap="flat">
            <a:noFill/>
            <a:prstDash val="solid"/>
            <a:miter/>
          </a:ln>
        </p:spPr>
        <p:txBody>
          <a:bodyPr rtlCol="0" anchor="ctr"/>
          <a:lstStyle/>
          <a:p>
            <a:endParaRPr lang="cs-CZ"/>
          </a:p>
        </p:txBody>
      </p:sp>
      <p:sp>
        <p:nvSpPr>
          <p:cNvPr id="4" name="Zástupný obsah 3">
            <a:extLst>
              <a:ext uri="{FF2B5EF4-FFF2-40B4-BE49-F238E27FC236}">
                <a16:creationId xmlns:a16="http://schemas.microsoft.com/office/drawing/2014/main" id="{6D7A3BFA-7FFE-2295-49A9-68C59FED613E}"/>
              </a:ext>
            </a:extLst>
          </p:cNvPr>
          <p:cNvSpPr>
            <a:spLocks noGrp="1"/>
          </p:cNvSpPr>
          <p:nvPr>
            <p:ph idx="1"/>
          </p:nvPr>
        </p:nvSpPr>
        <p:spPr>
          <a:xfrm>
            <a:off x="1251123" y="2157553"/>
            <a:ext cx="6197243" cy="3553436"/>
          </a:xfrm>
        </p:spPr>
        <p:txBody>
          <a:bodyPr anchor="ctr">
            <a:normAutofit lnSpcReduction="10000"/>
          </a:bodyPr>
          <a:lstStyle/>
          <a:p>
            <a:r>
              <a:rPr lang="cs-CZ" dirty="0"/>
              <a:t>možnost poskytnout výjimku ze vzdělání</a:t>
            </a:r>
          </a:p>
          <a:p>
            <a:r>
              <a:rPr lang="cs-CZ" dirty="0"/>
              <a:t>minimální vzdělání je maturitní</a:t>
            </a:r>
          </a:p>
          <a:p>
            <a:r>
              <a:rPr lang="cs-CZ" dirty="0"/>
              <a:t>uznání vzdělání získaného studiem v EU, EHP, Švýcarsku, Velké Británii + studiem na školách stanovených nařízením vlády</a:t>
            </a:r>
          </a:p>
        </p:txBody>
      </p:sp>
      <p:pic>
        <p:nvPicPr>
          <p:cNvPr id="5" name="Grafický objekt 4">
            <a:extLst>
              <a:ext uri="{FF2B5EF4-FFF2-40B4-BE49-F238E27FC236}">
                <a16:creationId xmlns:a16="http://schemas.microsoft.com/office/drawing/2014/main" id="{00F1ADB0-62C9-72BA-919A-D844CA010BA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7784756" y="1915297"/>
            <a:ext cx="3803822" cy="3803822"/>
          </a:xfrm>
          <a:prstGeom prst="rect">
            <a:avLst/>
          </a:prstGeom>
        </p:spPr>
      </p:pic>
    </p:spTree>
    <p:extLst>
      <p:ext uri="{BB962C8B-B14F-4D97-AF65-F5344CB8AC3E}">
        <p14:creationId xmlns:p14="http://schemas.microsoft.com/office/powerpoint/2010/main" val="24849130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Zástupný obsah 11">
            <a:extLst>
              <a:ext uri="{FF2B5EF4-FFF2-40B4-BE49-F238E27FC236}">
                <a16:creationId xmlns:a16="http://schemas.microsoft.com/office/drawing/2014/main" id="{6F25DF03-A8C8-1AD3-ECF5-D12BB10E4157}"/>
              </a:ext>
            </a:extLst>
          </p:cNvPr>
          <p:cNvSpPr>
            <a:spLocks noGrp="1"/>
          </p:cNvSpPr>
          <p:nvPr>
            <p:ph idx="1"/>
          </p:nvPr>
        </p:nvSpPr>
        <p:spPr>
          <a:xfrm>
            <a:off x="1259999" y="1980000"/>
            <a:ext cx="7910634" cy="4320000"/>
          </a:xfrm>
        </p:spPr>
        <p:txBody>
          <a:bodyPr>
            <a:normAutofit/>
          </a:bodyPr>
          <a:lstStyle/>
          <a:p>
            <a:r>
              <a:rPr lang="cs-CZ" dirty="0"/>
              <a:t>oddělení obecné a zvláštní části úřednické zkoušky</a:t>
            </a:r>
          </a:p>
          <a:p>
            <a:pPr lvl="1"/>
            <a:r>
              <a:rPr lang="cs-CZ" dirty="0"/>
              <a:t>obecná - v domovském úřadu - do 9 měsíců</a:t>
            </a:r>
          </a:p>
          <a:p>
            <a:pPr lvl="1"/>
            <a:r>
              <a:rPr lang="cs-CZ" dirty="0"/>
              <a:t>zvláštní - před zkušební komisí - do 18 měsíců</a:t>
            </a:r>
          </a:p>
          <a:p>
            <a:r>
              <a:rPr lang="cs-CZ" dirty="0"/>
              <a:t>zkušební otázky/okruhy na portálu </a:t>
            </a:r>
            <a:r>
              <a:rPr lang="cs-CZ" dirty="0" err="1"/>
              <a:t>ISoSS</a:t>
            </a:r>
            <a:endParaRPr lang="cs-CZ" dirty="0"/>
          </a:p>
          <a:p>
            <a:r>
              <a:rPr lang="cs-CZ" dirty="0"/>
              <a:t>povinnost garanta oboru služby zpracovat odpovídající studijní text</a:t>
            </a:r>
          </a:p>
          <a:p>
            <a:endParaRPr lang="cs-CZ" dirty="0"/>
          </a:p>
        </p:txBody>
      </p:sp>
      <p:pic>
        <p:nvPicPr>
          <p:cNvPr id="9" name="Obrázek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93553" y="6123641"/>
            <a:ext cx="1532239" cy="418497"/>
          </a:xfrm>
          <a:prstGeom prst="rect">
            <a:avLst/>
          </a:prstGeom>
        </p:spPr>
      </p:pic>
      <p:pic>
        <p:nvPicPr>
          <p:cNvPr id="10" name="Obrázek 9"/>
          <p:cNvPicPr>
            <a:picLocks noChangeAspect="1"/>
          </p:cNvPicPr>
          <p:nvPr/>
        </p:nvPicPr>
        <p:blipFill rotWithShape="1">
          <a:blip r:embed="rId4" cstate="print">
            <a:extLst>
              <a:ext uri="{28A0092B-C50C-407E-A947-70E740481C1C}">
                <a14:useLocalDpi xmlns:a14="http://schemas.microsoft.com/office/drawing/2010/main" val="0"/>
              </a:ext>
            </a:extLst>
          </a:blip>
          <a:srcRect l="11497" t="24752" r="12704" b="29712"/>
          <a:stretch/>
        </p:blipFill>
        <p:spPr>
          <a:xfrm>
            <a:off x="10119523" y="6102031"/>
            <a:ext cx="1767678" cy="530976"/>
          </a:xfrm>
          <a:prstGeom prst="rect">
            <a:avLst/>
          </a:prstGeom>
        </p:spPr>
      </p:pic>
      <p:sp>
        <p:nvSpPr>
          <p:cNvPr id="11" name="Nadpis 10">
            <a:extLst>
              <a:ext uri="{FF2B5EF4-FFF2-40B4-BE49-F238E27FC236}">
                <a16:creationId xmlns:a16="http://schemas.microsoft.com/office/drawing/2014/main" id="{F9D909DC-E02F-437F-8AAD-562614CD35F0}"/>
              </a:ext>
            </a:extLst>
          </p:cNvPr>
          <p:cNvSpPr>
            <a:spLocks noGrp="1"/>
          </p:cNvSpPr>
          <p:nvPr>
            <p:ph type="title"/>
          </p:nvPr>
        </p:nvSpPr>
        <p:spPr/>
        <p:txBody>
          <a:bodyPr/>
          <a:lstStyle/>
          <a:p>
            <a:r>
              <a:rPr lang="cs-CZ" b="0" dirty="0"/>
              <a:t>Úřednická zkouška</a:t>
            </a:r>
          </a:p>
        </p:txBody>
      </p:sp>
      <p:pic>
        <p:nvPicPr>
          <p:cNvPr id="13" name="Obrázek 12">
            <a:extLst>
              <a:ext uri="{FF2B5EF4-FFF2-40B4-BE49-F238E27FC236}">
                <a16:creationId xmlns:a16="http://schemas.microsoft.com/office/drawing/2014/main" id="{E41C5886-C5F6-6276-F086-1A8C8CC69923}"/>
              </a:ext>
            </a:extLst>
          </p:cNvPr>
          <p:cNvPicPr>
            <a:picLocks noChangeAspect="1"/>
          </p:cNvPicPr>
          <p:nvPr/>
        </p:nvPicPr>
        <p:blipFill>
          <a:blip r:embed="rId5"/>
          <a:stretch>
            <a:fillRect/>
          </a:stretch>
        </p:blipFill>
        <p:spPr>
          <a:xfrm rot="720000">
            <a:off x="7154638" y="415508"/>
            <a:ext cx="6252257" cy="914400"/>
          </a:xfrm>
          <a:prstGeom prst="rect">
            <a:avLst/>
          </a:prstGeom>
        </p:spPr>
      </p:pic>
      <p:sp>
        <p:nvSpPr>
          <p:cNvPr id="14" name="TextovéPole 13">
            <a:extLst>
              <a:ext uri="{FF2B5EF4-FFF2-40B4-BE49-F238E27FC236}">
                <a16:creationId xmlns:a16="http://schemas.microsoft.com/office/drawing/2014/main" id="{BE705B62-1E82-6D90-CBA8-482933AFE428}"/>
              </a:ext>
            </a:extLst>
          </p:cNvPr>
          <p:cNvSpPr txBox="1"/>
          <p:nvPr/>
        </p:nvSpPr>
        <p:spPr>
          <a:xfrm rot="720000">
            <a:off x="8514600" y="412805"/>
            <a:ext cx="2947923" cy="738664"/>
          </a:xfrm>
          <a:prstGeom prst="rect">
            <a:avLst/>
          </a:prstGeom>
          <a:noFill/>
        </p:spPr>
        <p:txBody>
          <a:bodyPr wrap="none" lIns="0" tIns="0" rIns="0" bIns="0" rtlCol="0">
            <a:spAutoFit/>
          </a:bodyPr>
          <a:lstStyle/>
          <a:p>
            <a:pPr algn="ctr"/>
            <a:r>
              <a:rPr lang="cs-CZ" sz="4800" b="1" dirty="0">
                <a:solidFill>
                  <a:schemeClr val="bg1"/>
                </a:solidFill>
                <a:latin typeface="Franklin Gothic Heavy" panose="020B0603020102020204" pitchFamily="34" charset="0"/>
              </a:rPr>
              <a:t>§ 35 – 42c</a:t>
            </a:r>
          </a:p>
        </p:txBody>
      </p:sp>
      <p:sp>
        <p:nvSpPr>
          <p:cNvPr id="18" name="Volný tvar 17">
            <a:extLst>
              <a:ext uri="{FF2B5EF4-FFF2-40B4-BE49-F238E27FC236}">
                <a16:creationId xmlns:a16="http://schemas.microsoft.com/office/drawing/2014/main" id="{7A19435C-3EEA-C142-B6FD-8CDCA7DFC394}"/>
              </a:ext>
            </a:extLst>
          </p:cNvPr>
          <p:cNvSpPr/>
          <p:nvPr/>
        </p:nvSpPr>
        <p:spPr>
          <a:xfrm>
            <a:off x="10081931" y="4446902"/>
            <a:ext cx="658991" cy="342628"/>
          </a:xfrm>
          <a:custGeom>
            <a:avLst/>
            <a:gdLst>
              <a:gd name="connsiteX0" fmla="*/ 119752 w 658991"/>
              <a:gd name="connsiteY0" fmla="*/ 0 h 342628"/>
              <a:gd name="connsiteX1" fmla="*/ 0 w 658991"/>
              <a:gd name="connsiteY1" fmla="*/ 342629 h 342628"/>
              <a:gd name="connsiteX2" fmla="*/ 658991 w 658991"/>
              <a:gd name="connsiteY2" fmla="*/ 342629 h 342628"/>
              <a:gd name="connsiteX3" fmla="*/ 539239 w 658991"/>
              <a:gd name="connsiteY3" fmla="*/ 0 h 342628"/>
            </a:gdLst>
            <a:ahLst/>
            <a:cxnLst>
              <a:cxn ang="0">
                <a:pos x="connsiteX0" y="connsiteY0"/>
              </a:cxn>
              <a:cxn ang="0">
                <a:pos x="connsiteX1" y="connsiteY1"/>
              </a:cxn>
              <a:cxn ang="0">
                <a:pos x="connsiteX2" y="connsiteY2"/>
              </a:cxn>
              <a:cxn ang="0">
                <a:pos x="connsiteX3" y="connsiteY3"/>
              </a:cxn>
            </a:cxnLst>
            <a:rect l="l" t="t" r="r" b="b"/>
            <a:pathLst>
              <a:path w="658991" h="342628">
                <a:moveTo>
                  <a:pt x="119752" y="0"/>
                </a:moveTo>
                <a:lnTo>
                  <a:pt x="0" y="342629"/>
                </a:lnTo>
                <a:lnTo>
                  <a:pt x="658991" y="342629"/>
                </a:lnTo>
                <a:lnTo>
                  <a:pt x="539239" y="0"/>
                </a:lnTo>
                <a:close/>
              </a:path>
            </a:pathLst>
          </a:custGeom>
          <a:solidFill>
            <a:srgbClr val="DDEBFD"/>
          </a:solidFill>
          <a:ln w="4856" cap="flat">
            <a:noFill/>
            <a:prstDash val="solid"/>
            <a:miter/>
          </a:ln>
        </p:spPr>
        <p:txBody>
          <a:bodyPr rtlCol="0" anchor="ctr"/>
          <a:lstStyle/>
          <a:p>
            <a:endParaRPr lang="cs-CZ"/>
          </a:p>
        </p:txBody>
      </p:sp>
      <p:sp>
        <p:nvSpPr>
          <p:cNvPr id="19" name="Volný tvar 18">
            <a:extLst>
              <a:ext uri="{FF2B5EF4-FFF2-40B4-BE49-F238E27FC236}">
                <a16:creationId xmlns:a16="http://schemas.microsoft.com/office/drawing/2014/main" id="{21CF657E-7318-715B-4B20-E5B3E1A1069A}"/>
              </a:ext>
            </a:extLst>
          </p:cNvPr>
          <p:cNvSpPr/>
          <p:nvPr/>
        </p:nvSpPr>
        <p:spPr>
          <a:xfrm>
            <a:off x="10152350" y="4446902"/>
            <a:ext cx="518154" cy="141147"/>
          </a:xfrm>
          <a:custGeom>
            <a:avLst/>
            <a:gdLst>
              <a:gd name="connsiteX0" fmla="*/ 518155 w 518154"/>
              <a:gd name="connsiteY0" fmla="*/ 141148 h 141147"/>
              <a:gd name="connsiteX1" fmla="*/ 468821 w 518154"/>
              <a:gd name="connsiteY1" fmla="*/ 0 h 141147"/>
              <a:gd name="connsiteX2" fmla="*/ 49334 w 518154"/>
              <a:gd name="connsiteY2" fmla="*/ 0 h 141147"/>
              <a:gd name="connsiteX3" fmla="*/ 0 w 518154"/>
              <a:gd name="connsiteY3" fmla="*/ 141148 h 141147"/>
            </a:gdLst>
            <a:ahLst/>
            <a:cxnLst>
              <a:cxn ang="0">
                <a:pos x="connsiteX0" y="connsiteY0"/>
              </a:cxn>
              <a:cxn ang="0">
                <a:pos x="connsiteX1" y="connsiteY1"/>
              </a:cxn>
              <a:cxn ang="0">
                <a:pos x="connsiteX2" y="connsiteY2"/>
              </a:cxn>
              <a:cxn ang="0">
                <a:pos x="connsiteX3" y="connsiteY3"/>
              </a:cxn>
            </a:cxnLst>
            <a:rect l="l" t="t" r="r" b="b"/>
            <a:pathLst>
              <a:path w="518154" h="141147">
                <a:moveTo>
                  <a:pt x="518155" y="141148"/>
                </a:moveTo>
                <a:lnTo>
                  <a:pt x="468821" y="0"/>
                </a:lnTo>
                <a:lnTo>
                  <a:pt x="49334" y="0"/>
                </a:lnTo>
                <a:lnTo>
                  <a:pt x="0" y="141148"/>
                </a:lnTo>
                <a:close/>
              </a:path>
            </a:pathLst>
          </a:custGeom>
          <a:solidFill>
            <a:srgbClr val="BED9FD"/>
          </a:solidFill>
          <a:ln w="4856" cap="flat">
            <a:noFill/>
            <a:prstDash val="solid"/>
            <a:miter/>
          </a:ln>
        </p:spPr>
        <p:txBody>
          <a:bodyPr rtlCol="0" anchor="ctr"/>
          <a:lstStyle/>
          <a:p>
            <a:endParaRPr lang="cs-CZ"/>
          </a:p>
        </p:txBody>
      </p:sp>
      <p:sp>
        <p:nvSpPr>
          <p:cNvPr id="20" name="Volný tvar 19">
            <a:extLst>
              <a:ext uri="{FF2B5EF4-FFF2-40B4-BE49-F238E27FC236}">
                <a16:creationId xmlns:a16="http://schemas.microsoft.com/office/drawing/2014/main" id="{27FAEDAB-A594-1006-5D38-25B411F3F598}"/>
              </a:ext>
            </a:extLst>
          </p:cNvPr>
          <p:cNvSpPr/>
          <p:nvPr/>
        </p:nvSpPr>
        <p:spPr>
          <a:xfrm>
            <a:off x="9861568" y="4789531"/>
            <a:ext cx="1099723" cy="177008"/>
          </a:xfrm>
          <a:custGeom>
            <a:avLst/>
            <a:gdLst>
              <a:gd name="connsiteX0" fmla="*/ 0 w 1099723"/>
              <a:gd name="connsiteY0" fmla="*/ 91814 h 177008"/>
              <a:gd name="connsiteX1" fmla="*/ 0 w 1099723"/>
              <a:gd name="connsiteY1" fmla="*/ 155301 h 177008"/>
              <a:gd name="connsiteX2" fmla="*/ 21712 w 1099723"/>
              <a:gd name="connsiteY2" fmla="*/ 177008 h 177008"/>
              <a:gd name="connsiteX3" fmla="*/ 1078017 w 1099723"/>
              <a:gd name="connsiteY3" fmla="*/ 177008 h 177008"/>
              <a:gd name="connsiteX4" fmla="*/ 1099724 w 1099723"/>
              <a:gd name="connsiteY4" fmla="*/ 155301 h 177008"/>
              <a:gd name="connsiteX5" fmla="*/ 1099724 w 1099723"/>
              <a:gd name="connsiteY5" fmla="*/ 91814 h 177008"/>
              <a:gd name="connsiteX6" fmla="*/ 1007909 w 1099723"/>
              <a:gd name="connsiteY6" fmla="*/ 0 h 177008"/>
              <a:gd name="connsiteX7" fmla="*/ 91809 w 1099723"/>
              <a:gd name="connsiteY7" fmla="*/ 0 h 177008"/>
              <a:gd name="connsiteX8" fmla="*/ 0 w 1099723"/>
              <a:gd name="connsiteY8" fmla="*/ 91814 h 1770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99723" h="177008">
                <a:moveTo>
                  <a:pt x="0" y="91814"/>
                </a:moveTo>
                <a:lnTo>
                  <a:pt x="0" y="155301"/>
                </a:lnTo>
                <a:cubicBezTo>
                  <a:pt x="0" y="167292"/>
                  <a:pt x="9721" y="177008"/>
                  <a:pt x="21712" y="177008"/>
                </a:cubicBezTo>
                <a:lnTo>
                  <a:pt x="1078017" y="177008"/>
                </a:lnTo>
                <a:cubicBezTo>
                  <a:pt x="1090008" y="177008"/>
                  <a:pt x="1099724" y="167287"/>
                  <a:pt x="1099724" y="155301"/>
                </a:cubicBezTo>
                <a:lnTo>
                  <a:pt x="1099724" y="91814"/>
                </a:lnTo>
                <a:cubicBezTo>
                  <a:pt x="1099724" y="41110"/>
                  <a:pt x="1058619" y="0"/>
                  <a:pt x="1007909" y="0"/>
                </a:cubicBezTo>
                <a:lnTo>
                  <a:pt x="91809" y="0"/>
                </a:lnTo>
                <a:cubicBezTo>
                  <a:pt x="41105" y="0"/>
                  <a:pt x="0" y="41105"/>
                  <a:pt x="0" y="91814"/>
                </a:cubicBezTo>
                <a:close/>
              </a:path>
            </a:pathLst>
          </a:custGeom>
          <a:solidFill>
            <a:srgbClr val="BED9FD"/>
          </a:solidFill>
          <a:ln w="4856" cap="flat">
            <a:noFill/>
            <a:prstDash val="solid"/>
            <a:miter/>
          </a:ln>
        </p:spPr>
        <p:txBody>
          <a:bodyPr rtlCol="0" anchor="ctr"/>
          <a:lstStyle/>
          <a:p>
            <a:endParaRPr lang="cs-CZ"/>
          </a:p>
        </p:txBody>
      </p:sp>
      <p:sp>
        <p:nvSpPr>
          <p:cNvPr id="21" name="Volný tvar 20">
            <a:extLst>
              <a:ext uri="{FF2B5EF4-FFF2-40B4-BE49-F238E27FC236}">
                <a16:creationId xmlns:a16="http://schemas.microsoft.com/office/drawing/2014/main" id="{A7EBDC62-E59B-7CB7-41C3-7D169A5FDAEF}"/>
              </a:ext>
            </a:extLst>
          </p:cNvPr>
          <p:cNvSpPr/>
          <p:nvPr/>
        </p:nvSpPr>
        <p:spPr>
          <a:xfrm>
            <a:off x="9203602" y="2566642"/>
            <a:ext cx="2415654" cy="1880260"/>
          </a:xfrm>
          <a:custGeom>
            <a:avLst/>
            <a:gdLst>
              <a:gd name="connsiteX0" fmla="*/ 0 w 2415654"/>
              <a:gd name="connsiteY0" fmla="*/ 1820384 h 1880260"/>
              <a:gd name="connsiteX1" fmla="*/ 0 w 2415654"/>
              <a:gd name="connsiteY1" fmla="*/ 59876 h 1880260"/>
              <a:gd name="connsiteX2" fmla="*/ 59876 w 2415654"/>
              <a:gd name="connsiteY2" fmla="*/ 0 h 1880260"/>
              <a:gd name="connsiteX3" fmla="*/ 2355779 w 2415654"/>
              <a:gd name="connsiteY3" fmla="*/ 0 h 1880260"/>
              <a:gd name="connsiteX4" fmla="*/ 2415655 w 2415654"/>
              <a:gd name="connsiteY4" fmla="*/ 59876 h 1880260"/>
              <a:gd name="connsiteX5" fmla="*/ 2415655 w 2415654"/>
              <a:gd name="connsiteY5" fmla="*/ 1820384 h 1880260"/>
              <a:gd name="connsiteX6" fmla="*/ 2355779 w 2415654"/>
              <a:gd name="connsiteY6" fmla="*/ 1880260 h 1880260"/>
              <a:gd name="connsiteX7" fmla="*/ 59876 w 2415654"/>
              <a:gd name="connsiteY7" fmla="*/ 1880260 h 1880260"/>
              <a:gd name="connsiteX8" fmla="*/ 0 w 2415654"/>
              <a:gd name="connsiteY8" fmla="*/ 1820384 h 18802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15654" h="1880260">
                <a:moveTo>
                  <a:pt x="0" y="1820384"/>
                </a:moveTo>
                <a:lnTo>
                  <a:pt x="0" y="59876"/>
                </a:lnTo>
                <a:cubicBezTo>
                  <a:pt x="0" y="26810"/>
                  <a:pt x="26805" y="0"/>
                  <a:pt x="59876" y="0"/>
                </a:cubicBezTo>
                <a:lnTo>
                  <a:pt x="2355779" y="0"/>
                </a:lnTo>
                <a:cubicBezTo>
                  <a:pt x="2388845" y="0"/>
                  <a:pt x="2415655" y="26805"/>
                  <a:pt x="2415655" y="59876"/>
                </a:cubicBezTo>
                <a:lnTo>
                  <a:pt x="2415655" y="1820384"/>
                </a:lnTo>
                <a:cubicBezTo>
                  <a:pt x="2415655" y="1853450"/>
                  <a:pt x="2388850" y="1880260"/>
                  <a:pt x="2355779" y="1880260"/>
                </a:cubicBezTo>
                <a:lnTo>
                  <a:pt x="59876" y="1880260"/>
                </a:lnTo>
                <a:cubicBezTo>
                  <a:pt x="26805" y="1880260"/>
                  <a:pt x="0" y="1853455"/>
                  <a:pt x="0" y="1820384"/>
                </a:cubicBezTo>
                <a:close/>
              </a:path>
            </a:pathLst>
          </a:custGeom>
          <a:solidFill>
            <a:srgbClr val="DDEBFD"/>
          </a:solidFill>
          <a:ln w="4856" cap="flat">
            <a:noFill/>
            <a:prstDash val="solid"/>
            <a:miter/>
          </a:ln>
        </p:spPr>
        <p:txBody>
          <a:bodyPr rtlCol="0" anchor="ctr"/>
          <a:lstStyle/>
          <a:p>
            <a:endParaRPr lang="cs-CZ"/>
          </a:p>
        </p:txBody>
      </p:sp>
      <p:sp>
        <p:nvSpPr>
          <p:cNvPr id="22" name="Volný tvar 21">
            <a:extLst>
              <a:ext uri="{FF2B5EF4-FFF2-40B4-BE49-F238E27FC236}">
                <a16:creationId xmlns:a16="http://schemas.microsoft.com/office/drawing/2014/main" id="{91341179-53C1-40B7-21BB-F9A4BF01C8C5}"/>
              </a:ext>
            </a:extLst>
          </p:cNvPr>
          <p:cNvSpPr/>
          <p:nvPr/>
        </p:nvSpPr>
        <p:spPr>
          <a:xfrm>
            <a:off x="9203602" y="2566642"/>
            <a:ext cx="2415654" cy="1658720"/>
          </a:xfrm>
          <a:custGeom>
            <a:avLst/>
            <a:gdLst>
              <a:gd name="connsiteX0" fmla="*/ 2355774 w 2415654"/>
              <a:gd name="connsiteY0" fmla="*/ 1658721 h 1658720"/>
              <a:gd name="connsiteX1" fmla="*/ 59876 w 2415654"/>
              <a:gd name="connsiteY1" fmla="*/ 1658721 h 1658720"/>
              <a:gd name="connsiteX2" fmla="*/ 0 w 2415654"/>
              <a:gd name="connsiteY2" fmla="*/ 1598844 h 1658720"/>
              <a:gd name="connsiteX3" fmla="*/ 0 w 2415654"/>
              <a:gd name="connsiteY3" fmla="*/ 59876 h 1658720"/>
              <a:gd name="connsiteX4" fmla="*/ 59876 w 2415654"/>
              <a:gd name="connsiteY4" fmla="*/ 0 h 1658720"/>
              <a:gd name="connsiteX5" fmla="*/ 2355779 w 2415654"/>
              <a:gd name="connsiteY5" fmla="*/ 0 h 1658720"/>
              <a:gd name="connsiteX6" fmla="*/ 2415655 w 2415654"/>
              <a:gd name="connsiteY6" fmla="*/ 59876 h 1658720"/>
              <a:gd name="connsiteX7" fmla="*/ 2415655 w 2415654"/>
              <a:gd name="connsiteY7" fmla="*/ 1598849 h 1658720"/>
              <a:gd name="connsiteX8" fmla="*/ 2355774 w 2415654"/>
              <a:gd name="connsiteY8" fmla="*/ 1658721 h 16587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15654" h="1658720">
                <a:moveTo>
                  <a:pt x="2355774" y="1658721"/>
                </a:moveTo>
                <a:lnTo>
                  <a:pt x="59876" y="1658721"/>
                </a:lnTo>
                <a:cubicBezTo>
                  <a:pt x="26810" y="1658721"/>
                  <a:pt x="0" y="1631915"/>
                  <a:pt x="0" y="1598844"/>
                </a:cubicBezTo>
                <a:lnTo>
                  <a:pt x="0" y="59876"/>
                </a:lnTo>
                <a:cubicBezTo>
                  <a:pt x="0" y="26810"/>
                  <a:pt x="26805" y="0"/>
                  <a:pt x="59876" y="0"/>
                </a:cubicBezTo>
                <a:lnTo>
                  <a:pt x="2355779" y="0"/>
                </a:lnTo>
                <a:cubicBezTo>
                  <a:pt x="2388845" y="0"/>
                  <a:pt x="2415655" y="26805"/>
                  <a:pt x="2415655" y="59876"/>
                </a:cubicBezTo>
                <a:lnTo>
                  <a:pt x="2415655" y="1598849"/>
                </a:lnTo>
                <a:cubicBezTo>
                  <a:pt x="2415650" y="1631915"/>
                  <a:pt x="2388845" y="1658721"/>
                  <a:pt x="2355774" y="1658721"/>
                </a:cubicBezTo>
                <a:close/>
              </a:path>
            </a:pathLst>
          </a:custGeom>
          <a:solidFill>
            <a:srgbClr val="00A9E7"/>
          </a:solidFill>
          <a:ln w="4856" cap="flat">
            <a:noFill/>
            <a:prstDash val="solid"/>
            <a:miter/>
          </a:ln>
        </p:spPr>
        <p:txBody>
          <a:bodyPr rtlCol="0" anchor="ctr"/>
          <a:lstStyle/>
          <a:p>
            <a:endParaRPr lang="cs-CZ"/>
          </a:p>
        </p:txBody>
      </p:sp>
      <p:sp>
        <p:nvSpPr>
          <p:cNvPr id="23" name="Volný tvar 22">
            <a:extLst>
              <a:ext uri="{FF2B5EF4-FFF2-40B4-BE49-F238E27FC236}">
                <a16:creationId xmlns:a16="http://schemas.microsoft.com/office/drawing/2014/main" id="{1DB02614-C659-A382-655E-D38D1CDD6B33}"/>
              </a:ext>
            </a:extLst>
          </p:cNvPr>
          <p:cNvSpPr/>
          <p:nvPr/>
        </p:nvSpPr>
        <p:spPr>
          <a:xfrm>
            <a:off x="9371249" y="2734294"/>
            <a:ext cx="2080346" cy="1323421"/>
          </a:xfrm>
          <a:custGeom>
            <a:avLst/>
            <a:gdLst>
              <a:gd name="connsiteX0" fmla="*/ 0 w 2080346"/>
              <a:gd name="connsiteY0" fmla="*/ 23948 h 1323421"/>
              <a:gd name="connsiteX1" fmla="*/ 0 w 2080346"/>
              <a:gd name="connsiteY1" fmla="*/ 1299474 h 1323421"/>
              <a:gd name="connsiteX2" fmla="*/ 23947 w 2080346"/>
              <a:gd name="connsiteY2" fmla="*/ 1323421 h 1323421"/>
              <a:gd name="connsiteX3" fmla="*/ 2056399 w 2080346"/>
              <a:gd name="connsiteY3" fmla="*/ 1323421 h 1323421"/>
              <a:gd name="connsiteX4" fmla="*/ 2080346 w 2080346"/>
              <a:gd name="connsiteY4" fmla="*/ 1299474 h 1323421"/>
              <a:gd name="connsiteX5" fmla="*/ 2080346 w 2080346"/>
              <a:gd name="connsiteY5" fmla="*/ 23948 h 1323421"/>
              <a:gd name="connsiteX6" fmla="*/ 2056399 w 2080346"/>
              <a:gd name="connsiteY6" fmla="*/ 0 h 1323421"/>
              <a:gd name="connsiteX7" fmla="*/ 23952 w 2080346"/>
              <a:gd name="connsiteY7" fmla="*/ 0 h 1323421"/>
              <a:gd name="connsiteX8" fmla="*/ 0 w 2080346"/>
              <a:gd name="connsiteY8" fmla="*/ 23948 h 13234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080346" h="1323421">
                <a:moveTo>
                  <a:pt x="0" y="23948"/>
                </a:moveTo>
                <a:lnTo>
                  <a:pt x="0" y="1299474"/>
                </a:lnTo>
                <a:cubicBezTo>
                  <a:pt x="0" y="1312699"/>
                  <a:pt x="10722" y="1323421"/>
                  <a:pt x="23947" y="1323421"/>
                </a:cubicBezTo>
                <a:lnTo>
                  <a:pt x="2056399" y="1323421"/>
                </a:lnTo>
                <a:cubicBezTo>
                  <a:pt x="2069624" y="1323421"/>
                  <a:pt x="2080346" y="1312699"/>
                  <a:pt x="2080346" y="1299474"/>
                </a:cubicBezTo>
                <a:lnTo>
                  <a:pt x="2080346" y="23948"/>
                </a:lnTo>
                <a:cubicBezTo>
                  <a:pt x="2080346" y="10722"/>
                  <a:pt x="2069624" y="0"/>
                  <a:pt x="2056399" y="0"/>
                </a:cubicBezTo>
                <a:lnTo>
                  <a:pt x="23952" y="0"/>
                </a:lnTo>
                <a:cubicBezTo>
                  <a:pt x="10727" y="-5"/>
                  <a:pt x="0" y="10722"/>
                  <a:pt x="0" y="23948"/>
                </a:cubicBezTo>
                <a:close/>
              </a:path>
            </a:pathLst>
          </a:custGeom>
          <a:solidFill>
            <a:srgbClr val="DDEBFD"/>
          </a:solidFill>
          <a:ln w="4856" cap="flat">
            <a:noFill/>
            <a:prstDash val="solid"/>
            <a:miter/>
          </a:ln>
        </p:spPr>
        <p:txBody>
          <a:bodyPr rtlCol="0" anchor="ctr"/>
          <a:lstStyle/>
          <a:p>
            <a:endParaRPr lang="cs-CZ"/>
          </a:p>
        </p:txBody>
      </p:sp>
      <p:sp>
        <p:nvSpPr>
          <p:cNvPr id="24" name="Volný tvar 23">
            <a:extLst>
              <a:ext uri="{FF2B5EF4-FFF2-40B4-BE49-F238E27FC236}">
                <a16:creationId xmlns:a16="http://schemas.microsoft.com/office/drawing/2014/main" id="{4106E18A-5768-47A3-D227-6A2C181B3741}"/>
              </a:ext>
            </a:extLst>
          </p:cNvPr>
          <p:cNvSpPr/>
          <p:nvPr/>
        </p:nvSpPr>
        <p:spPr>
          <a:xfrm>
            <a:off x="9897273" y="2918646"/>
            <a:ext cx="174296" cy="221092"/>
          </a:xfrm>
          <a:custGeom>
            <a:avLst/>
            <a:gdLst>
              <a:gd name="connsiteX0" fmla="*/ 0 w 174296"/>
              <a:gd name="connsiteY0" fmla="*/ 201894 h 221092"/>
              <a:gd name="connsiteX1" fmla="*/ 598 w 174296"/>
              <a:gd name="connsiteY1" fmla="*/ 198594 h 221092"/>
              <a:gd name="connsiteX2" fmla="*/ 56396 w 174296"/>
              <a:gd name="connsiteY2" fmla="*/ 15597 h 221092"/>
              <a:gd name="connsiteX3" fmla="*/ 86993 w 174296"/>
              <a:gd name="connsiteY3" fmla="*/ 0 h 221092"/>
              <a:gd name="connsiteX4" fmla="*/ 117594 w 174296"/>
              <a:gd name="connsiteY4" fmla="*/ 15597 h 221092"/>
              <a:gd name="connsiteX5" fmla="*/ 173694 w 174296"/>
              <a:gd name="connsiteY5" fmla="*/ 198594 h 221092"/>
              <a:gd name="connsiteX6" fmla="*/ 174296 w 174296"/>
              <a:gd name="connsiteY6" fmla="*/ 201894 h 221092"/>
              <a:gd name="connsiteX7" fmla="*/ 144297 w 174296"/>
              <a:gd name="connsiteY7" fmla="*/ 221093 h 221092"/>
              <a:gd name="connsiteX8" fmla="*/ 128997 w 174296"/>
              <a:gd name="connsiteY8" fmla="*/ 212393 h 221092"/>
              <a:gd name="connsiteX9" fmla="*/ 118795 w 174296"/>
              <a:gd name="connsiteY9" fmla="*/ 174894 h 221092"/>
              <a:gd name="connsiteX10" fmla="*/ 55497 w 174296"/>
              <a:gd name="connsiteY10" fmla="*/ 174894 h 221092"/>
              <a:gd name="connsiteX11" fmla="*/ 45295 w 174296"/>
              <a:gd name="connsiteY11" fmla="*/ 212393 h 221092"/>
              <a:gd name="connsiteX12" fmla="*/ 29994 w 174296"/>
              <a:gd name="connsiteY12" fmla="*/ 221093 h 221092"/>
              <a:gd name="connsiteX13" fmla="*/ 0 w 174296"/>
              <a:gd name="connsiteY13" fmla="*/ 201894 h 221092"/>
              <a:gd name="connsiteX14" fmla="*/ 108899 w 174296"/>
              <a:gd name="connsiteY14" fmla="*/ 138897 h 221092"/>
              <a:gd name="connsiteX15" fmla="*/ 86997 w 174296"/>
              <a:gd name="connsiteY15" fmla="*/ 58496 h 221092"/>
              <a:gd name="connsiteX16" fmla="*/ 65101 w 174296"/>
              <a:gd name="connsiteY16" fmla="*/ 138897 h 2210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74296" h="221092">
                <a:moveTo>
                  <a:pt x="0" y="201894"/>
                </a:moveTo>
                <a:cubicBezTo>
                  <a:pt x="0" y="200995"/>
                  <a:pt x="301" y="199794"/>
                  <a:pt x="598" y="198594"/>
                </a:cubicBezTo>
                <a:lnTo>
                  <a:pt x="56396" y="15597"/>
                </a:lnTo>
                <a:cubicBezTo>
                  <a:pt x="59696" y="5099"/>
                  <a:pt x="73199" y="0"/>
                  <a:pt x="86993" y="0"/>
                </a:cubicBezTo>
                <a:cubicBezTo>
                  <a:pt x="100791" y="0"/>
                  <a:pt x="114294" y="5099"/>
                  <a:pt x="117594" y="15597"/>
                </a:cubicBezTo>
                <a:lnTo>
                  <a:pt x="173694" y="198594"/>
                </a:lnTo>
                <a:cubicBezTo>
                  <a:pt x="173995" y="199794"/>
                  <a:pt x="174296" y="200995"/>
                  <a:pt x="174296" y="201894"/>
                </a:cubicBezTo>
                <a:cubicBezTo>
                  <a:pt x="174296" y="212995"/>
                  <a:pt x="157192" y="221093"/>
                  <a:pt x="144297" y="221093"/>
                </a:cubicBezTo>
                <a:cubicBezTo>
                  <a:pt x="136798" y="221093"/>
                  <a:pt x="130800" y="218692"/>
                  <a:pt x="128997" y="212393"/>
                </a:cubicBezTo>
                <a:lnTo>
                  <a:pt x="118795" y="174894"/>
                </a:lnTo>
                <a:lnTo>
                  <a:pt x="55497" y="174894"/>
                </a:lnTo>
                <a:lnTo>
                  <a:pt x="45295" y="212393"/>
                </a:lnTo>
                <a:cubicBezTo>
                  <a:pt x="43496" y="218692"/>
                  <a:pt x="37494" y="221093"/>
                  <a:pt x="29994" y="221093"/>
                </a:cubicBezTo>
                <a:cubicBezTo>
                  <a:pt x="17099" y="221093"/>
                  <a:pt x="0" y="212995"/>
                  <a:pt x="0" y="201894"/>
                </a:cubicBezTo>
                <a:close/>
                <a:moveTo>
                  <a:pt x="108899" y="138897"/>
                </a:moveTo>
                <a:lnTo>
                  <a:pt x="86997" y="58496"/>
                </a:lnTo>
                <a:lnTo>
                  <a:pt x="65101" y="138897"/>
                </a:lnTo>
                <a:close/>
              </a:path>
            </a:pathLst>
          </a:custGeom>
          <a:solidFill>
            <a:srgbClr val="000000"/>
          </a:solidFill>
          <a:ln w="4856" cap="flat">
            <a:noFill/>
            <a:prstDash val="solid"/>
            <a:miter/>
          </a:ln>
        </p:spPr>
        <p:txBody>
          <a:bodyPr rtlCol="0" anchor="ctr"/>
          <a:lstStyle/>
          <a:p>
            <a:endParaRPr lang="cs-CZ"/>
          </a:p>
        </p:txBody>
      </p:sp>
      <p:grpSp>
        <p:nvGrpSpPr>
          <p:cNvPr id="25" name="Grafický objekt 15">
            <a:extLst>
              <a:ext uri="{FF2B5EF4-FFF2-40B4-BE49-F238E27FC236}">
                <a16:creationId xmlns:a16="http://schemas.microsoft.com/office/drawing/2014/main" id="{44F0C123-AEF9-B161-DE2F-047C78551D8A}"/>
              </a:ext>
            </a:extLst>
          </p:cNvPr>
          <p:cNvGrpSpPr/>
          <p:nvPr/>
        </p:nvGrpSpPr>
        <p:grpSpPr>
          <a:xfrm>
            <a:off x="9545505" y="2933907"/>
            <a:ext cx="226663" cy="989988"/>
            <a:chOff x="9545505" y="2933907"/>
            <a:chExt cx="226663" cy="989988"/>
          </a:xfrm>
          <a:solidFill>
            <a:srgbClr val="00A9E7"/>
          </a:solidFill>
        </p:grpSpPr>
        <p:sp>
          <p:nvSpPr>
            <p:cNvPr id="26" name="Volný tvar 25">
              <a:extLst>
                <a:ext uri="{FF2B5EF4-FFF2-40B4-BE49-F238E27FC236}">
                  <a16:creationId xmlns:a16="http://schemas.microsoft.com/office/drawing/2014/main" id="{CCA62CCF-EE8B-27A1-1A6C-BABC00256627}"/>
                </a:ext>
              </a:extLst>
            </p:cNvPr>
            <p:cNvSpPr/>
            <p:nvPr/>
          </p:nvSpPr>
          <p:spPr>
            <a:xfrm rot="-4049153">
              <a:off x="9572095" y="2960497"/>
              <a:ext cx="173393" cy="173393"/>
            </a:xfrm>
            <a:custGeom>
              <a:avLst/>
              <a:gdLst>
                <a:gd name="connsiteX0" fmla="*/ 173394 w 173393"/>
                <a:gd name="connsiteY0" fmla="*/ 86697 h 173393"/>
                <a:gd name="connsiteX1" fmla="*/ 86697 w 173393"/>
                <a:gd name="connsiteY1" fmla="*/ 173394 h 173393"/>
                <a:gd name="connsiteX2" fmla="*/ 0 w 173393"/>
                <a:gd name="connsiteY2" fmla="*/ 86697 h 173393"/>
                <a:gd name="connsiteX3" fmla="*/ 86697 w 173393"/>
                <a:gd name="connsiteY3" fmla="*/ 0 h 173393"/>
                <a:gd name="connsiteX4" fmla="*/ 173394 w 173393"/>
                <a:gd name="connsiteY4" fmla="*/ 86697 h 1733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3393" h="173393">
                  <a:moveTo>
                    <a:pt x="173394" y="86697"/>
                  </a:moveTo>
                  <a:cubicBezTo>
                    <a:pt x="173394" y="134578"/>
                    <a:pt x="134578" y="173394"/>
                    <a:pt x="86697" y="173394"/>
                  </a:cubicBezTo>
                  <a:cubicBezTo>
                    <a:pt x="38816" y="173394"/>
                    <a:pt x="0" y="134578"/>
                    <a:pt x="0" y="86697"/>
                  </a:cubicBezTo>
                  <a:cubicBezTo>
                    <a:pt x="0" y="38816"/>
                    <a:pt x="38816" y="0"/>
                    <a:pt x="86697" y="0"/>
                  </a:cubicBezTo>
                  <a:cubicBezTo>
                    <a:pt x="134578" y="0"/>
                    <a:pt x="173394" y="38816"/>
                    <a:pt x="173394" y="86697"/>
                  </a:cubicBezTo>
                  <a:close/>
                </a:path>
              </a:pathLst>
            </a:custGeom>
            <a:grpFill/>
            <a:ln w="4857" cap="flat">
              <a:noFill/>
              <a:prstDash val="solid"/>
              <a:miter/>
            </a:ln>
          </p:spPr>
          <p:txBody>
            <a:bodyPr rtlCol="0" anchor="ctr"/>
            <a:lstStyle/>
            <a:p>
              <a:endParaRPr lang="cs-CZ"/>
            </a:p>
          </p:txBody>
        </p:sp>
        <p:sp>
          <p:nvSpPr>
            <p:cNvPr id="27" name="Volný tvar 26">
              <a:extLst>
                <a:ext uri="{FF2B5EF4-FFF2-40B4-BE49-F238E27FC236}">
                  <a16:creationId xmlns:a16="http://schemas.microsoft.com/office/drawing/2014/main" id="{D9F58216-142C-79D5-DCCF-4719E38D965E}"/>
                </a:ext>
              </a:extLst>
            </p:cNvPr>
            <p:cNvSpPr/>
            <p:nvPr/>
          </p:nvSpPr>
          <p:spPr>
            <a:xfrm rot="-4049153">
              <a:off x="9572145" y="3342203"/>
              <a:ext cx="173393" cy="173393"/>
            </a:xfrm>
            <a:custGeom>
              <a:avLst/>
              <a:gdLst>
                <a:gd name="connsiteX0" fmla="*/ 173394 w 173393"/>
                <a:gd name="connsiteY0" fmla="*/ 86697 h 173393"/>
                <a:gd name="connsiteX1" fmla="*/ 86697 w 173393"/>
                <a:gd name="connsiteY1" fmla="*/ 173394 h 173393"/>
                <a:gd name="connsiteX2" fmla="*/ 0 w 173393"/>
                <a:gd name="connsiteY2" fmla="*/ 86697 h 173393"/>
                <a:gd name="connsiteX3" fmla="*/ 86697 w 173393"/>
                <a:gd name="connsiteY3" fmla="*/ 0 h 173393"/>
                <a:gd name="connsiteX4" fmla="*/ 173394 w 173393"/>
                <a:gd name="connsiteY4" fmla="*/ 86697 h 1733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3393" h="173393">
                  <a:moveTo>
                    <a:pt x="173394" y="86697"/>
                  </a:moveTo>
                  <a:cubicBezTo>
                    <a:pt x="173394" y="134578"/>
                    <a:pt x="134578" y="173394"/>
                    <a:pt x="86697" y="173394"/>
                  </a:cubicBezTo>
                  <a:cubicBezTo>
                    <a:pt x="38816" y="173394"/>
                    <a:pt x="0" y="134578"/>
                    <a:pt x="0" y="86697"/>
                  </a:cubicBezTo>
                  <a:cubicBezTo>
                    <a:pt x="0" y="38816"/>
                    <a:pt x="38816" y="0"/>
                    <a:pt x="86697" y="0"/>
                  </a:cubicBezTo>
                  <a:cubicBezTo>
                    <a:pt x="134578" y="0"/>
                    <a:pt x="173394" y="38816"/>
                    <a:pt x="173394" y="86697"/>
                  </a:cubicBezTo>
                  <a:close/>
                </a:path>
              </a:pathLst>
            </a:custGeom>
            <a:grpFill/>
            <a:ln w="4857" cap="flat">
              <a:noFill/>
              <a:prstDash val="solid"/>
              <a:miter/>
            </a:ln>
          </p:spPr>
          <p:txBody>
            <a:bodyPr rtlCol="0" anchor="ctr"/>
            <a:lstStyle/>
            <a:p>
              <a:endParaRPr lang="cs-CZ"/>
            </a:p>
          </p:txBody>
        </p:sp>
        <p:sp>
          <p:nvSpPr>
            <p:cNvPr id="28" name="Volný tvar 27">
              <a:extLst>
                <a:ext uri="{FF2B5EF4-FFF2-40B4-BE49-F238E27FC236}">
                  <a16:creationId xmlns:a16="http://schemas.microsoft.com/office/drawing/2014/main" id="{5D8A3390-D018-BAD9-9DF4-C41D84A641FF}"/>
                </a:ext>
              </a:extLst>
            </p:cNvPr>
            <p:cNvSpPr/>
            <p:nvPr/>
          </p:nvSpPr>
          <p:spPr>
            <a:xfrm rot="-4049153">
              <a:off x="9572186" y="3723913"/>
              <a:ext cx="173393" cy="173393"/>
            </a:xfrm>
            <a:custGeom>
              <a:avLst/>
              <a:gdLst>
                <a:gd name="connsiteX0" fmla="*/ 173394 w 173393"/>
                <a:gd name="connsiteY0" fmla="*/ 86697 h 173393"/>
                <a:gd name="connsiteX1" fmla="*/ 86697 w 173393"/>
                <a:gd name="connsiteY1" fmla="*/ 173394 h 173393"/>
                <a:gd name="connsiteX2" fmla="*/ 0 w 173393"/>
                <a:gd name="connsiteY2" fmla="*/ 86697 h 173393"/>
                <a:gd name="connsiteX3" fmla="*/ 86697 w 173393"/>
                <a:gd name="connsiteY3" fmla="*/ 0 h 173393"/>
                <a:gd name="connsiteX4" fmla="*/ 173394 w 173393"/>
                <a:gd name="connsiteY4" fmla="*/ 86697 h 1733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3393" h="173393">
                  <a:moveTo>
                    <a:pt x="173394" y="86697"/>
                  </a:moveTo>
                  <a:cubicBezTo>
                    <a:pt x="173394" y="134578"/>
                    <a:pt x="134578" y="173394"/>
                    <a:pt x="86697" y="173394"/>
                  </a:cubicBezTo>
                  <a:cubicBezTo>
                    <a:pt x="38816" y="173394"/>
                    <a:pt x="0" y="134578"/>
                    <a:pt x="0" y="86697"/>
                  </a:cubicBezTo>
                  <a:cubicBezTo>
                    <a:pt x="0" y="38816"/>
                    <a:pt x="38816" y="0"/>
                    <a:pt x="86697" y="0"/>
                  </a:cubicBezTo>
                  <a:cubicBezTo>
                    <a:pt x="134578" y="0"/>
                    <a:pt x="173394" y="38816"/>
                    <a:pt x="173394" y="86697"/>
                  </a:cubicBezTo>
                  <a:close/>
                </a:path>
              </a:pathLst>
            </a:custGeom>
            <a:grpFill/>
            <a:ln w="4857" cap="flat">
              <a:noFill/>
              <a:prstDash val="solid"/>
              <a:miter/>
            </a:ln>
          </p:spPr>
          <p:txBody>
            <a:bodyPr rtlCol="0" anchor="ctr"/>
            <a:lstStyle/>
            <a:p>
              <a:endParaRPr lang="cs-CZ"/>
            </a:p>
          </p:txBody>
        </p:sp>
      </p:grpSp>
      <p:sp>
        <p:nvSpPr>
          <p:cNvPr id="29" name="Volný tvar 28">
            <a:extLst>
              <a:ext uri="{FF2B5EF4-FFF2-40B4-BE49-F238E27FC236}">
                <a16:creationId xmlns:a16="http://schemas.microsoft.com/office/drawing/2014/main" id="{CC9F7A93-1192-2AC0-3510-CAF04A162717}"/>
              </a:ext>
            </a:extLst>
          </p:cNvPr>
          <p:cNvSpPr/>
          <p:nvPr/>
        </p:nvSpPr>
        <p:spPr>
          <a:xfrm>
            <a:off x="9912272" y="3302030"/>
            <a:ext cx="147296" cy="219289"/>
          </a:xfrm>
          <a:custGeom>
            <a:avLst/>
            <a:gdLst>
              <a:gd name="connsiteX0" fmla="*/ 0 w 147296"/>
              <a:gd name="connsiteY0" fmla="*/ 14402 h 219289"/>
              <a:gd name="connsiteX1" fmla="*/ 20399 w 147296"/>
              <a:gd name="connsiteY1" fmla="*/ 0 h 219289"/>
              <a:gd name="connsiteX2" fmla="*/ 81899 w 147296"/>
              <a:gd name="connsiteY2" fmla="*/ 0 h 219289"/>
              <a:gd name="connsiteX3" fmla="*/ 141896 w 147296"/>
              <a:gd name="connsiteY3" fmla="*/ 53397 h 219289"/>
              <a:gd name="connsiteX4" fmla="*/ 116398 w 147296"/>
              <a:gd name="connsiteY4" fmla="*/ 100495 h 219289"/>
              <a:gd name="connsiteX5" fmla="*/ 147296 w 147296"/>
              <a:gd name="connsiteY5" fmla="*/ 148492 h 219289"/>
              <a:gd name="connsiteX6" fmla="*/ 147296 w 147296"/>
              <a:gd name="connsiteY6" fmla="*/ 154791 h 219289"/>
              <a:gd name="connsiteX7" fmla="*/ 86997 w 147296"/>
              <a:gd name="connsiteY7" fmla="*/ 219290 h 219289"/>
              <a:gd name="connsiteX8" fmla="*/ 20399 w 147296"/>
              <a:gd name="connsiteY8" fmla="*/ 219290 h 219289"/>
              <a:gd name="connsiteX9" fmla="*/ 0 w 147296"/>
              <a:gd name="connsiteY9" fmla="*/ 205189 h 219289"/>
              <a:gd name="connsiteX10" fmla="*/ 46500 w 147296"/>
              <a:gd name="connsiteY10" fmla="*/ 82501 h 219289"/>
              <a:gd name="connsiteX11" fmla="*/ 78001 w 147296"/>
              <a:gd name="connsiteY11" fmla="*/ 82501 h 219289"/>
              <a:gd name="connsiteX12" fmla="*/ 95100 w 147296"/>
              <a:gd name="connsiteY12" fmla="*/ 61801 h 219289"/>
              <a:gd name="connsiteX13" fmla="*/ 78001 w 147296"/>
              <a:gd name="connsiteY13" fmla="*/ 40799 h 219289"/>
              <a:gd name="connsiteX14" fmla="*/ 46500 w 147296"/>
              <a:gd name="connsiteY14" fmla="*/ 40799 h 219289"/>
              <a:gd name="connsiteX15" fmla="*/ 76499 w 147296"/>
              <a:gd name="connsiteY15" fmla="*/ 178501 h 219289"/>
              <a:gd name="connsiteX16" fmla="*/ 100500 w 147296"/>
              <a:gd name="connsiteY16" fmla="*/ 150898 h 219289"/>
              <a:gd name="connsiteX17" fmla="*/ 100500 w 147296"/>
              <a:gd name="connsiteY17" fmla="*/ 146101 h 219289"/>
              <a:gd name="connsiteX18" fmla="*/ 76499 w 147296"/>
              <a:gd name="connsiteY18" fmla="*/ 118498 h 219289"/>
              <a:gd name="connsiteX19" fmla="*/ 46500 w 147296"/>
              <a:gd name="connsiteY19" fmla="*/ 118498 h 219289"/>
              <a:gd name="connsiteX20" fmla="*/ 46500 w 147296"/>
              <a:gd name="connsiteY20" fmla="*/ 178501 h 2192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47296" h="219289">
                <a:moveTo>
                  <a:pt x="0" y="14402"/>
                </a:moveTo>
                <a:cubicBezTo>
                  <a:pt x="0" y="4802"/>
                  <a:pt x="10202" y="0"/>
                  <a:pt x="20399" y="0"/>
                </a:cubicBezTo>
                <a:lnTo>
                  <a:pt x="81899" y="0"/>
                </a:lnTo>
                <a:cubicBezTo>
                  <a:pt x="111898" y="0"/>
                  <a:pt x="141896" y="10800"/>
                  <a:pt x="141896" y="53397"/>
                </a:cubicBezTo>
                <a:cubicBezTo>
                  <a:pt x="141896" y="77699"/>
                  <a:pt x="132297" y="93598"/>
                  <a:pt x="116398" y="100495"/>
                </a:cubicBezTo>
                <a:cubicBezTo>
                  <a:pt x="134698" y="107392"/>
                  <a:pt x="147296" y="118493"/>
                  <a:pt x="147296" y="148492"/>
                </a:cubicBezTo>
                <a:lnTo>
                  <a:pt x="147296" y="154791"/>
                </a:lnTo>
                <a:cubicBezTo>
                  <a:pt x="147296" y="202190"/>
                  <a:pt x="120899" y="219290"/>
                  <a:pt x="86997" y="219290"/>
                </a:cubicBezTo>
                <a:lnTo>
                  <a:pt x="20399" y="219290"/>
                </a:lnTo>
                <a:cubicBezTo>
                  <a:pt x="7796" y="219290"/>
                  <a:pt x="0" y="212689"/>
                  <a:pt x="0" y="205189"/>
                </a:cubicBezTo>
                <a:close/>
                <a:moveTo>
                  <a:pt x="46500" y="82501"/>
                </a:moveTo>
                <a:lnTo>
                  <a:pt x="78001" y="82501"/>
                </a:lnTo>
                <a:cubicBezTo>
                  <a:pt x="89399" y="82501"/>
                  <a:pt x="95100" y="72003"/>
                  <a:pt x="95100" y="61801"/>
                </a:cubicBezTo>
                <a:cubicBezTo>
                  <a:pt x="95100" y="51302"/>
                  <a:pt x="89399" y="40799"/>
                  <a:pt x="78001" y="40799"/>
                </a:cubicBezTo>
                <a:lnTo>
                  <a:pt x="46500" y="40799"/>
                </a:lnTo>
                <a:close/>
                <a:moveTo>
                  <a:pt x="76499" y="178501"/>
                </a:moveTo>
                <a:cubicBezTo>
                  <a:pt x="91498" y="178501"/>
                  <a:pt x="100500" y="170097"/>
                  <a:pt x="100500" y="150898"/>
                </a:cubicBezTo>
                <a:lnTo>
                  <a:pt x="100500" y="146101"/>
                </a:lnTo>
                <a:cubicBezTo>
                  <a:pt x="100500" y="125701"/>
                  <a:pt x="91498" y="118498"/>
                  <a:pt x="76499" y="118498"/>
                </a:cubicBezTo>
                <a:lnTo>
                  <a:pt x="46500" y="118498"/>
                </a:lnTo>
                <a:lnTo>
                  <a:pt x="46500" y="178501"/>
                </a:lnTo>
                <a:close/>
              </a:path>
            </a:pathLst>
          </a:custGeom>
          <a:solidFill>
            <a:srgbClr val="000000"/>
          </a:solidFill>
          <a:ln w="4856" cap="flat">
            <a:noFill/>
            <a:prstDash val="solid"/>
            <a:miter/>
          </a:ln>
        </p:spPr>
        <p:txBody>
          <a:bodyPr rtlCol="0" anchor="ctr"/>
          <a:lstStyle/>
          <a:p>
            <a:endParaRPr lang="cs-CZ"/>
          </a:p>
        </p:txBody>
      </p:sp>
      <p:sp>
        <p:nvSpPr>
          <p:cNvPr id="30" name="Volný tvar 29">
            <a:extLst>
              <a:ext uri="{FF2B5EF4-FFF2-40B4-BE49-F238E27FC236}">
                <a16:creationId xmlns:a16="http://schemas.microsoft.com/office/drawing/2014/main" id="{74A86CBB-862B-1834-6873-5FB903B7D174}"/>
              </a:ext>
            </a:extLst>
          </p:cNvPr>
          <p:cNvSpPr/>
          <p:nvPr/>
        </p:nvSpPr>
        <p:spPr>
          <a:xfrm>
            <a:off x="9909876" y="3683615"/>
            <a:ext cx="147296" cy="221092"/>
          </a:xfrm>
          <a:custGeom>
            <a:avLst/>
            <a:gdLst>
              <a:gd name="connsiteX0" fmla="*/ 73796 w 147296"/>
              <a:gd name="connsiteY0" fmla="*/ 40799 h 221092"/>
              <a:gd name="connsiteX1" fmla="*/ 46797 w 147296"/>
              <a:gd name="connsiteY1" fmla="*/ 70798 h 221092"/>
              <a:gd name="connsiteX2" fmla="*/ 46797 w 147296"/>
              <a:gd name="connsiteY2" fmla="*/ 150295 h 221092"/>
              <a:gd name="connsiteX3" fmla="*/ 74098 w 147296"/>
              <a:gd name="connsiteY3" fmla="*/ 180294 h 221092"/>
              <a:gd name="connsiteX4" fmla="*/ 100500 w 147296"/>
              <a:gd name="connsiteY4" fmla="*/ 150295 h 221092"/>
              <a:gd name="connsiteX5" fmla="*/ 123597 w 147296"/>
              <a:gd name="connsiteY5" fmla="*/ 136195 h 221092"/>
              <a:gd name="connsiteX6" fmla="*/ 147296 w 147296"/>
              <a:gd name="connsiteY6" fmla="*/ 158398 h 221092"/>
              <a:gd name="connsiteX7" fmla="*/ 71998 w 147296"/>
              <a:gd name="connsiteY7" fmla="*/ 221093 h 221092"/>
              <a:gd name="connsiteX8" fmla="*/ 0 w 147296"/>
              <a:gd name="connsiteY8" fmla="*/ 150295 h 221092"/>
              <a:gd name="connsiteX9" fmla="*/ 0 w 147296"/>
              <a:gd name="connsiteY9" fmla="*/ 70798 h 221092"/>
              <a:gd name="connsiteX10" fmla="*/ 71998 w 147296"/>
              <a:gd name="connsiteY10" fmla="*/ 0 h 221092"/>
              <a:gd name="connsiteX11" fmla="*/ 147296 w 147296"/>
              <a:gd name="connsiteY11" fmla="*/ 59701 h 221092"/>
              <a:gd name="connsiteX12" fmla="*/ 123898 w 147296"/>
              <a:gd name="connsiteY12" fmla="*/ 81899 h 221092"/>
              <a:gd name="connsiteX13" fmla="*/ 100500 w 147296"/>
              <a:gd name="connsiteY13" fmla="*/ 67799 h 221092"/>
              <a:gd name="connsiteX14" fmla="*/ 73796 w 147296"/>
              <a:gd name="connsiteY14" fmla="*/ 40799 h 2210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47296" h="221092">
                <a:moveTo>
                  <a:pt x="73796" y="40799"/>
                </a:moveTo>
                <a:cubicBezTo>
                  <a:pt x="56692" y="40799"/>
                  <a:pt x="46797" y="50398"/>
                  <a:pt x="46797" y="70798"/>
                </a:cubicBezTo>
                <a:lnTo>
                  <a:pt x="46797" y="150295"/>
                </a:lnTo>
                <a:cubicBezTo>
                  <a:pt x="46797" y="170695"/>
                  <a:pt x="56697" y="180294"/>
                  <a:pt x="74098" y="180294"/>
                </a:cubicBezTo>
                <a:cubicBezTo>
                  <a:pt x="98099" y="180294"/>
                  <a:pt x="99601" y="161994"/>
                  <a:pt x="100500" y="150295"/>
                </a:cubicBezTo>
                <a:cubicBezTo>
                  <a:pt x="101399" y="139194"/>
                  <a:pt x="111601" y="136195"/>
                  <a:pt x="123597" y="136195"/>
                </a:cubicBezTo>
                <a:cubicBezTo>
                  <a:pt x="139797" y="136195"/>
                  <a:pt x="147296" y="140394"/>
                  <a:pt x="147296" y="158398"/>
                </a:cubicBezTo>
                <a:cubicBezTo>
                  <a:pt x="147296" y="198297"/>
                  <a:pt x="114897" y="221093"/>
                  <a:pt x="71998" y="221093"/>
                </a:cubicBezTo>
                <a:cubicBezTo>
                  <a:pt x="32701" y="221093"/>
                  <a:pt x="0" y="201894"/>
                  <a:pt x="0" y="150295"/>
                </a:cubicBezTo>
                <a:lnTo>
                  <a:pt x="0" y="70798"/>
                </a:lnTo>
                <a:cubicBezTo>
                  <a:pt x="0" y="19199"/>
                  <a:pt x="32701" y="0"/>
                  <a:pt x="71998" y="0"/>
                </a:cubicBezTo>
                <a:cubicBezTo>
                  <a:pt x="114897" y="0"/>
                  <a:pt x="147296" y="21600"/>
                  <a:pt x="147296" y="59701"/>
                </a:cubicBezTo>
                <a:cubicBezTo>
                  <a:pt x="147296" y="77699"/>
                  <a:pt x="139797" y="81899"/>
                  <a:pt x="123898" y="81899"/>
                </a:cubicBezTo>
                <a:cubicBezTo>
                  <a:pt x="111300" y="81899"/>
                  <a:pt x="101102" y="78599"/>
                  <a:pt x="100500" y="67799"/>
                </a:cubicBezTo>
                <a:cubicBezTo>
                  <a:pt x="100194" y="59998"/>
                  <a:pt x="99294" y="40799"/>
                  <a:pt x="73796" y="40799"/>
                </a:cubicBezTo>
                <a:close/>
              </a:path>
            </a:pathLst>
          </a:custGeom>
          <a:solidFill>
            <a:srgbClr val="000000"/>
          </a:solidFill>
          <a:ln w="4856" cap="flat">
            <a:noFill/>
            <a:prstDash val="solid"/>
            <a:miter/>
          </a:ln>
        </p:spPr>
        <p:txBody>
          <a:bodyPr rtlCol="0" anchor="ctr"/>
          <a:lstStyle/>
          <a:p>
            <a:endParaRPr lang="cs-CZ"/>
          </a:p>
        </p:txBody>
      </p:sp>
      <p:sp>
        <p:nvSpPr>
          <p:cNvPr id="31" name="Volný tvar 30">
            <a:extLst>
              <a:ext uri="{FF2B5EF4-FFF2-40B4-BE49-F238E27FC236}">
                <a16:creationId xmlns:a16="http://schemas.microsoft.com/office/drawing/2014/main" id="{AB16A04B-405C-1AEE-DA56-9813608C45DA}"/>
              </a:ext>
            </a:extLst>
          </p:cNvPr>
          <p:cNvSpPr/>
          <p:nvPr/>
        </p:nvSpPr>
        <p:spPr>
          <a:xfrm>
            <a:off x="10272000" y="3659993"/>
            <a:ext cx="698347" cy="698352"/>
          </a:xfrm>
          <a:custGeom>
            <a:avLst/>
            <a:gdLst>
              <a:gd name="connsiteX0" fmla="*/ 539954 w 698347"/>
              <a:gd name="connsiteY0" fmla="*/ 0 h 698352"/>
              <a:gd name="connsiteX1" fmla="*/ 87537 w 698347"/>
              <a:gd name="connsiteY1" fmla="*/ 0 h 698352"/>
              <a:gd name="connsiteX2" fmla="*/ 0 w 698347"/>
              <a:gd name="connsiteY2" fmla="*/ 87537 h 698352"/>
              <a:gd name="connsiteX3" fmla="*/ 0 w 698347"/>
              <a:gd name="connsiteY3" fmla="*/ 539954 h 698352"/>
              <a:gd name="connsiteX4" fmla="*/ 91595 w 698347"/>
              <a:gd name="connsiteY4" fmla="*/ 570886 h 698352"/>
              <a:gd name="connsiteX5" fmla="*/ 208305 w 698347"/>
              <a:gd name="connsiteY5" fmla="*/ 417796 h 698352"/>
              <a:gd name="connsiteX6" fmla="*/ 220213 w 698347"/>
              <a:gd name="connsiteY6" fmla="*/ 416999 h 698352"/>
              <a:gd name="connsiteX7" fmla="*/ 487529 w 698347"/>
              <a:gd name="connsiteY7" fmla="*/ 684314 h 698352"/>
              <a:gd name="connsiteX8" fmla="*/ 555303 w 698347"/>
              <a:gd name="connsiteY8" fmla="*/ 684314 h 698352"/>
              <a:gd name="connsiteX9" fmla="*/ 684310 w 698347"/>
              <a:gd name="connsiteY9" fmla="*/ 555308 h 698352"/>
              <a:gd name="connsiteX10" fmla="*/ 684310 w 698347"/>
              <a:gd name="connsiteY10" fmla="*/ 487534 h 698352"/>
              <a:gd name="connsiteX11" fmla="*/ 416994 w 698347"/>
              <a:gd name="connsiteY11" fmla="*/ 220218 h 698352"/>
              <a:gd name="connsiteX12" fmla="*/ 417791 w 698347"/>
              <a:gd name="connsiteY12" fmla="*/ 208310 h 698352"/>
              <a:gd name="connsiteX13" fmla="*/ 570881 w 698347"/>
              <a:gd name="connsiteY13" fmla="*/ 91600 h 698352"/>
              <a:gd name="connsiteX14" fmla="*/ 539954 w 698347"/>
              <a:gd name="connsiteY14" fmla="*/ 0 h 6983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698347" h="698352">
                <a:moveTo>
                  <a:pt x="539954" y="0"/>
                </a:moveTo>
                <a:lnTo>
                  <a:pt x="87537" y="0"/>
                </a:lnTo>
                <a:cubicBezTo>
                  <a:pt x="39195" y="0"/>
                  <a:pt x="0" y="39190"/>
                  <a:pt x="0" y="87537"/>
                </a:cubicBezTo>
                <a:lnTo>
                  <a:pt x="0" y="539954"/>
                </a:lnTo>
                <a:cubicBezTo>
                  <a:pt x="0" y="588782"/>
                  <a:pt x="61990" y="609716"/>
                  <a:pt x="91595" y="570886"/>
                </a:cubicBezTo>
                <a:lnTo>
                  <a:pt x="208305" y="417796"/>
                </a:lnTo>
                <a:cubicBezTo>
                  <a:pt x="211216" y="413980"/>
                  <a:pt x="216820" y="413601"/>
                  <a:pt x="220213" y="416999"/>
                </a:cubicBezTo>
                <a:lnTo>
                  <a:pt x="487529" y="684314"/>
                </a:lnTo>
                <a:cubicBezTo>
                  <a:pt x="506246" y="703032"/>
                  <a:pt x="536590" y="703032"/>
                  <a:pt x="555303" y="684314"/>
                </a:cubicBezTo>
                <a:lnTo>
                  <a:pt x="684310" y="555308"/>
                </a:lnTo>
                <a:cubicBezTo>
                  <a:pt x="703027" y="536590"/>
                  <a:pt x="703027" y="506246"/>
                  <a:pt x="684310" y="487534"/>
                </a:cubicBezTo>
                <a:lnTo>
                  <a:pt x="416994" y="220218"/>
                </a:lnTo>
                <a:cubicBezTo>
                  <a:pt x="413601" y="216825"/>
                  <a:pt x="413975" y="211216"/>
                  <a:pt x="417791" y="208310"/>
                </a:cubicBezTo>
                <a:lnTo>
                  <a:pt x="570881" y="91600"/>
                </a:lnTo>
                <a:cubicBezTo>
                  <a:pt x="609716" y="61990"/>
                  <a:pt x="588782" y="0"/>
                  <a:pt x="539954" y="0"/>
                </a:cubicBezTo>
                <a:close/>
              </a:path>
            </a:pathLst>
          </a:custGeom>
          <a:solidFill>
            <a:srgbClr val="29235C"/>
          </a:solidFill>
          <a:ln w="4856" cap="flat">
            <a:noFill/>
            <a:prstDash val="solid"/>
            <a:miter/>
          </a:ln>
        </p:spPr>
        <p:txBody>
          <a:bodyPr rtlCol="0" anchor="ctr"/>
          <a:lstStyle/>
          <a:p>
            <a:endParaRPr lang="cs-CZ"/>
          </a:p>
        </p:txBody>
      </p:sp>
      <p:grpSp>
        <p:nvGrpSpPr>
          <p:cNvPr id="32" name="Grafický objekt 15">
            <a:extLst>
              <a:ext uri="{FF2B5EF4-FFF2-40B4-BE49-F238E27FC236}">
                <a16:creationId xmlns:a16="http://schemas.microsoft.com/office/drawing/2014/main" id="{56271893-50AE-9631-6E61-CDD09CD4F5C9}"/>
              </a:ext>
            </a:extLst>
          </p:cNvPr>
          <p:cNvGrpSpPr/>
          <p:nvPr/>
        </p:nvGrpSpPr>
        <p:grpSpPr>
          <a:xfrm>
            <a:off x="9167149" y="2530193"/>
            <a:ext cx="2488557" cy="2472799"/>
            <a:chOff x="9167149" y="2530193"/>
            <a:chExt cx="2488557" cy="2472799"/>
          </a:xfrm>
          <a:solidFill>
            <a:srgbClr val="000000"/>
          </a:solidFill>
        </p:grpSpPr>
        <p:sp>
          <p:nvSpPr>
            <p:cNvPr id="33" name="Volný tvar 32">
              <a:extLst>
                <a:ext uri="{FF2B5EF4-FFF2-40B4-BE49-F238E27FC236}">
                  <a16:creationId xmlns:a16="http://schemas.microsoft.com/office/drawing/2014/main" id="{2CD5D81D-EAA5-A5A6-E35A-2633C4C5376C}"/>
                </a:ext>
              </a:extLst>
            </p:cNvPr>
            <p:cNvSpPr/>
            <p:nvPr/>
          </p:nvSpPr>
          <p:spPr>
            <a:xfrm>
              <a:off x="9167149" y="2530193"/>
              <a:ext cx="2488557" cy="2472799"/>
            </a:xfrm>
            <a:custGeom>
              <a:avLst/>
              <a:gdLst>
                <a:gd name="connsiteX0" fmla="*/ 2392228 w 2488557"/>
                <a:gd name="connsiteY0" fmla="*/ 0 h 2472799"/>
                <a:gd name="connsiteX1" fmla="*/ 96330 w 2488557"/>
                <a:gd name="connsiteY1" fmla="*/ 0 h 2472799"/>
                <a:gd name="connsiteX2" fmla="*/ 0 w 2488557"/>
                <a:gd name="connsiteY2" fmla="*/ 96325 h 2472799"/>
                <a:gd name="connsiteX3" fmla="*/ 0 w 2488557"/>
                <a:gd name="connsiteY3" fmla="*/ 431833 h 2472799"/>
                <a:gd name="connsiteX4" fmla="*/ 36453 w 2488557"/>
                <a:gd name="connsiteY4" fmla="*/ 468286 h 2472799"/>
                <a:gd name="connsiteX5" fmla="*/ 72907 w 2488557"/>
                <a:gd name="connsiteY5" fmla="*/ 431833 h 2472799"/>
                <a:gd name="connsiteX6" fmla="*/ 72907 w 2488557"/>
                <a:gd name="connsiteY6" fmla="*/ 96325 h 2472799"/>
                <a:gd name="connsiteX7" fmla="*/ 96330 w 2488557"/>
                <a:gd name="connsiteY7" fmla="*/ 72907 h 2472799"/>
                <a:gd name="connsiteX8" fmla="*/ 2392228 w 2488557"/>
                <a:gd name="connsiteY8" fmla="*/ 72907 h 2472799"/>
                <a:gd name="connsiteX9" fmla="*/ 2415650 w 2488557"/>
                <a:gd name="connsiteY9" fmla="*/ 96325 h 2472799"/>
                <a:gd name="connsiteX10" fmla="*/ 2415650 w 2488557"/>
                <a:gd name="connsiteY10" fmla="*/ 1635298 h 2472799"/>
                <a:gd name="connsiteX11" fmla="*/ 2392223 w 2488557"/>
                <a:gd name="connsiteY11" fmla="*/ 1658725 h 2472799"/>
                <a:gd name="connsiteX12" fmla="*/ 1839253 w 2488557"/>
                <a:gd name="connsiteY12" fmla="*/ 1658725 h 2472799"/>
                <a:gd name="connsiteX13" fmla="*/ 1814936 w 2488557"/>
                <a:gd name="connsiteY13" fmla="*/ 1591549 h 2472799"/>
                <a:gd name="connsiteX14" fmla="*/ 1787382 w 2488557"/>
                <a:gd name="connsiteY14" fmla="*/ 1563995 h 2472799"/>
                <a:gd name="connsiteX15" fmla="*/ 2260504 w 2488557"/>
                <a:gd name="connsiteY15" fmla="*/ 1563995 h 2472799"/>
                <a:gd name="connsiteX16" fmla="*/ 2320920 w 2488557"/>
                <a:gd name="connsiteY16" fmla="*/ 1503579 h 2472799"/>
                <a:gd name="connsiteX17" fmla="*/ 2320920 w 2488557"/>
                <a:gd name="connsiteY17" fmla="*/ 228048 h 2472799"/>
                <a:gd name="connsiteX18" fmla="*/ 2260504 w 2488557"/>
                <a:gd name="connsiteY18" fmla="*/ 167633 h 2472799"/>
                <a:gd name="connsiteX19" fmla="*/ 228053 w 2488557"/>
                <a:gd name="connsiteY19" fmla="*/ 167633 h 2472799"/>
                <a:gd name="connsiteX20" fmla="*/ 167637 w 2488557"/>
                <a:gd name="connsiteY20" fmla="*/ 228048 h 2472799"/>
                <a:gd name="connsiteX21" fmla="*/ 167637 w 2488557"/>
                <a:gd name="connsiteY21" fmla="*/ 1503579 h 2472799"/>
                <a:gd name="connsiteX22" fmla="*/ 228053 w 2488557"/>
                <a:gd name="connsiteY22" fmla="*/ 1563995 h 2472799"/>
                <a:gd name="connsiteX23" fmla="*/ 1068398 w 2488557"/>
                <a:gd name="connsiteY23" fmla="*/ 1563995 h 2472799"/>
                <a:gd name="connsiteX24" fmla="*/ 1068398 w 2488557"/>
                <a:gd name="connsiteY24" fmla="*/ 1658725 h 2472799"/>
                <a:gd name="connsiteX25" fmla="*/ 96334 w 2488557"/>
                <a:gd name="connsiteY25" fmla="*/ 1658725 h 2472799"/>
                <a:gd name="connsiteX26" fmla="*/ 72907 w 2488557"/>
                <a:gd name="connsiteY26" fmla="*/ 1635298 h 2472799"/>
                <a:gd name="connsiteX27" fmla="*/ 72907 w 2488557"/>
                <a:gd name="connsiteY27" fmla="*/ 601949 h 2472799"/>
                <a:gd name="connsiteX28" fmla="*/ 36453 w 2488557"/>
                <a:gd name="connsiteY28" fmla="*/ 565495 h 2472799"/>
                <a:gd name="connsiteX29" fmla="*/ 0 w 2488557"/>
                <a:gd name="connsiteY29" fmla="*/ 601949 h 2472799"/>
                <a:gd name="connsiteX30" fmla="*/ 0 w 2488557"/>
                <a:gd name="connsiteY30" fmla="*/ 1856833 h 2472799"/>
                <a:gd name="connsiteX31" fmla="*/ 96330 w 2488557"/>
                <a:gd name="connsiteY31" fmla="*/ 1953158 h 2472799"/>
                <a:gd name="connsiteX32" fmla="*/ 983179 w 2488557"/>
                <a:gd name="connsiteY32" fmla="*/ 1953158 h 2472799"/>
                <a:gd name="connsiteX33" fmla="*/ 888911 w 2488557"/>
                <a:gd name="connsiteY33" fmla="*/ 2222879 h 2472799"/>
                <a:gd name="connsiteX34" fmla="*/ 786228 w 2488557"/>
                <a:gd name="connsiteY34" fmla="*/ 2222879 h 2472799"/>
                <a:gd name="connsiteX35" fmla="*/ 657961 w 2488557"/>
                <a:gd name="connsiteY35" fmla="*/ 2351147 h 2472799"/>
                <a:gd name="connsiteX36" fmla="*/ 657961 w 2488557"/>
                <a:gd name="connsiteY36" fmla="*/ 2414639 h 2472799"/>
                <a:gd name="connsiteX37" fmla="*/ 716126 w 2488557"/>
                <a:gd name="connsiteY37" fmla="*/ 2472799 h 2472799"/>
                <a:gd name="connsiteX38" fmla="*/ 1772426 w 2488557"/>
                <a:gd name="connsiteY38" fmla="*/ 2472799 h 2472799"/>
                <a:gd name="connsiteX39" fmla="*/ 1830591 w 2488557"/>
                <a:gd name="connsiteY39" fmla="*/ 2414639 h 2472799"/>
                <a:gd name="connsiteX40" fmla="*/ 1830591 w 2488557"/>
                <a:gd name="connsiteY40" fmla="*/ 2351147 h 2472799"/>
                <a:gd name="connsiteX41" fmla="*/ 1702324 w 2488557"/>
                <a:gd name="connsiteY41" fmla="*/ 2222879 h 2472799"/>
                <a:gd name="connsiteX42" fmla="*/ 1599647 w 2488557"/>
                <a:gd name="connsiteY42" fmla="*/ 2222879 h 2472799"/>
                <a:gd name="connsiteX43" fmla="*/ 1505378 w 2488557"/>
                <a:gd name="connsiteY43" fmla="*/ 1953158 h 2472799"/>
                <a:gd name="connsiteX44" fmla="*/ 1899561 w 2488557"/>
                <a:gd name="connsiteY44" fmla="*/ 1953158 h 2472799"/>
                <a:gd name="connsiteX45" fmla="*/ 1936015 w 2488557"/>
                <a:gd name="connsiteY45" fmla="*/ 1916704 h 2472799"/>
                <a:gd name="connsiteX46" fmla="*/ 1899561 w 2488557"/>
                <a:gd name="connsiteY46" fmla="*/ 1880251 h 2472799"/>
                <a:gd name="connsiteX47" fmla="*/ 96330 w 2488557"/>
                <a:gd name="connsiteY47" fmla="*/ 1880251 h 2472799"/>
                <a:gd name="connsiteX48" fmla="*/ 72907 w 2488557"/>
                <a:gd name="connsiteY48" fmla="*/ 1856833 h 2472799"/>
                <a:gd name="connsiteX49" fmla="*/ 72907 w 2488557"/>
                <a:gd name="connsiteY49" fmla="*/ 1728629 h 2472799"/>
                <a:gd name="connsiteX50" fmla="*/ 96334 w 2488557"/>
                <a:gd name="connsiteY50" fmla="*/ 1731627 h 2472799"/>
                <a:gd name="connsiteX51" fmla="*/ 1093755 w 2488557"/>
                <a:gd name="connsiteY51" fmla="*/ 1731627 h 2472799"/>
                <a:gd name="connsiteX52" fmla="*/ 1127885 w 2488557"/>
                <a:gd name="connsiteY52" fmla="*/ 1752620 h 2472799"/>
                <a:gd name="connsiteX53" fmla="*/ 1217667 w 2488557"/>
                <a:gd name="connsiteY53" fmla="*/ 1731627 h 2472799"/>
                <a:gd name="connsiteX54" fmla="*/ 1458353 w 2488557"/>
                <a:gd name="connsiteY54" fmla="*/ 1731627 h 2472799"/>
                <a:gd name="connsiteX55" fmla="*/ 1566600 w 2488557"/>
                <a:gd name="connsiteY55" fmla="*/ 1839875 h 2472799"/>
                <a:gd name="connsiteX56" fmla="*/ 1626262 w 2488557"/>
                <a:gd name="connsiteY56" fmla="*/ 1864590 h 2472799"/>
                <a:gd name="connsiteX57" fmla="*/ 1685924 w 2488557"/>
                <a:gd name="connsiteY57" fmla="*/ 1839875 h 2472799"/>
                <a:gd name="connsiteX58" fmla="*/ 1794177 w 2488557"/>
                <a:gd name="connsiteY58" fmla="*/ 1731627 h 2472799"/>
                <a:gd name="connsiteX59" fmla="*/ 2392223 w 2488557"/>
                <a:gd name="connsiteY59" fmla="*/ 1731627 h 2472799"/>
                <a:gd name="connsiteX60" fmla="*/ 2415650 w 2488557"/>
                <a:gd name="connsiteY60" fmla="*/ 1728629 h 2472799"/>
                <a:gd name="connsiteX61" fmla="*/ 2415650 w 2488557"/>
                <a:gd name="connsiteY61" fmla="*/ 1856833 h 2472799"/>
                <a:gd name="connsiteX62" fmla="*/ 2392228 w 2488557"/>
                <a:gd name="connsiteY62" fmla="*/ 1880251 h 2472799"/>
                <a:gd name="connsiteX63" fmla="*/ 2069678 w 2488557"/>
                <a:gd name="connsiteY63" fmla="*/ 1880251 h 2472799"/>
                <a:gd name="connsiteX64" fmla="*/ 2033224 w 2488557"/>
                <a:gd name="connsiteY64" fmla="*/ 1916704 h 2472799"/>
                <a:gd name="connsiteX65" fmla="*/ 2069678 w 2488557"/>
                <a:gd name="connsiteY65" fmla="*/ 1953158 h 2472799"/>
                <a:gd name="connsiteX66" fmla="*/ 2392228 w 2488557"/>
                <a:gd name="connsiteY66" fmla="*/ 1953158 h 2472799"/>
                <a:gd name="connsiteX67" fmla="*/ 2488557 w 2488557"/>
                <a:gd name="connsiteY67" fmla="*/ 1856833 h 2472799"/>
                <a:gd name="connsiteX68" fmla="*/ 2488557 w 2488557"/>
                <a:gd name="connsiteY68" fmla="*/ 96325 h 2472799"/>
                <a:gd name="connsiteX69" fmla="*/ 2392228 w 2488557"/>
                <a:gd name="connsiteY69" fmla="*/ 0 h 2472799"/>
                <a:gd name="connsiteX70" fmla="*/ 1757684 w 2488557"/>
                <a:gd name="connsiteY70" fmla="*/ 2351152 h 2472799"/>
                <a:gd name="connsiteX71" fmla="*/ 1757684 w 2488557"/>
                <a:gd name="connsiteY71" fmla="*/ 2399897 h 2472799"/>
                <a:gd name="connsiteX72" fmla="*/ 730873 w 2488557"/>
                <a:gd name="connsiteY72" fmla="*/ 2399897 h 2472799"/>
                <a:gd name="connsiteX73" fmla="*/ 730873 w 2488557"/>
                <a:gd name="connsiteY73" fmla="*/ 2351152 h 2472799"/>
                <a:gd name="connsiteX74" fmla="*/ 786233 w 2488557"/>
                <a:gd name="connsiteY74" fmla="*/ 2295791 h 2472799"/>
                <a:gd name="connsiteX75" fmla="*/ 1702329 w 2488557"/>
                <a:gd name="connsiteY75" fmla="*/ 2295791 h 2472799"/>
                <a:gd name="connsiteX76" fmla="*/ 1757684 w 2488557"/>
                <a:gd name="connsiteY76" fmla="*/ 2351152 h 2472799"/>
                <a:gd name="connsiteX77" fmla="*/ 1522414 w 2488557"/>
                <a:gd name="connsiteY77" fmla="*/ 2222884 h 2472799"/>
                <a:gd name="connsiteX78" fmla="*/ 966143 w 2488557"/>
                <a:gd name="connsiteY78" fmla="*/ 2222884 h 2472799"/>
                <a:gd name="connsiteX79" fmla="*/ 1060412 w 2488557"/>
                <a:gd name="connsiteY79" fmla="*/ 1953162 h 2472799"/>
                <a:gd name="connsiteX80" fmla="*/ 1428150 w 2488557"/>
                <a:gd name="connsiteY80" fmla="*/ 1953162 h 2472799"/>
                <a:gd name="connsiteX81" fmla="*/ 240544 w 2488557"/>
                <a:gd name="connsiteY81" fmla="*/ 1491088 h 2472799"/>
                <a:gd name="connsiteX82" fmla="*/ 240544 w 2488557"/>
                <a:gd name="connsiteY82" fmla="*/ 240539 h 2472799"/>
                <a:gd name="connsiteX83" fmla="*/ 2248013 w 2488557"/>
                <a:gd name="connsiteY83" fmla="*/ 240539 h 2472799"/>
                <a:gd name="connsiteX84" fmla="*/ 2248013 w 2488557"/>
                <a:gd name="connsiteY84" fmla="*/ 1491088 h 2472799"/>
                <a:gd name="connsiteX85" fmla="*/ 1714475 w 2488557"/>
                <a:gd name="connsiteY85" fmla="*/ 1491088 h 2472799"/>
                <a:gd name="connsiteX86" fmla="*/ 1570697 w 2488557"/>
                <a:gd name="connsiteY86" fmla="*/ 1347306 h 2472799"/>
                <a:gd name="connsiteX87" fmla="*/ 1697838 w 2488557"/>
                <a:gd name="connsiteY87" fmla="*/ 1250383 h 2472799"/>
                <a:gd name="connsiteX88" fmla="*/ 1727681 w 2488557"/>
                <a:gd name="connsiteY88" fmla="*/ 1152829 h 2472799"/>
                <a:gd name="connsiteX89" fmla="*/ 1644805 w 2488557"/>
                <a:gd name="connsiteY89" fmla="*/ 1093347 h 2472799"/>
                <a:gd name="connsiteX90" fmla="*/ 1192388 w 2488557"/>
                <a:gd name="connsiteY90" fmla="*/ 1093347 h 2472799"/>
                <a:gd name="connsiteX91" fmla="*/ 1068398 w 2488557"/>
                <a:gd name="connsiteY91" fmla="*/ 1217337 h 2472799"/>
                <a:gd name="connsiteX92" fmla="*/ 1068398 w 2488557"/>
                <a:gd name="connsiteY92" fmla="*/ 1491088 h 2472799"/>
                <a:gd name="connsiteX93" fmla="*/ 1274268 w 2488557"/>
                <a:gd name="connsiteY93" fmla="*/ 1658725 h 2472799"/>
                <a:gd name="connsiteX94" fmla="*/ 1322362 w 2488557"/>
                <a:gd name="connsiteY94" fmla="*/ 1595641 h 2472799"/>
                <a:gd name="connsiteX95" fmla="*/ 1385446 w 2488557"/>
                <a:gd name="connsiteY95" fmla="*/ 1658725 h 2472799"/>
                <a:gd name="connsiteX96" fmla="*/ 1634379 w 2488557"/>
                <a:gd name="connsiteY96" fmla="*/ 1788330 h 2472799"/>
                <a:gd name="connsiteX97" fmla="*/ 1618155 w 2488557"/>
                <a:gd name="connsiteY97" fmla="*/ 1788330 h 2472799"/>
                <a:gd name="connsiteX98" fmla="*/ 1350839 w 2488557"/>
                <a:gd name="connsiteY98" fmla="*/ 1521014 h 2472799"/>
                <a:gd name="connsiteX99" fmla="*/ 1319460 w 2488557"/>
                <a:gd name="connsiteY99" fmla="*/ 1508012 h 2472799"/>
                <a:gd name="connsiteX100" fmla="*/ 1316476 w 2488557"/>
                <a:gd name="connsiteY100" fmla="*/ 1508114 h 2472799"/>
                <a:gd name="connsiteX101" fmla="*/ 1284163 w 2488557"/>
                <a:gd name="connsiteY101" fmla="*/ 1525485 h 2472799"/>
                <a:gd name="connsiteX102" fmla="*/ 1167454 w 2488557"/>
                <a:gd name="connsiteY102" fmla="*/ 1678580 h 2472799"/>
                <a:gd name="connsiteX103" fmla="*/ 1151210 w 2488557"/>
                <a:gd name="connsiteY103" fmla="*/ 1683548 h 2472799"/>
                <a:gd name="connsiteX104" fmla="*/ 1141305 w 2488557"/>
                <a:gd name="connsiteY104" fmla="*/ 1669749 h 2472799"/>
                <a:gd name="connsiteX105" fmla="*/ 1141305 w 2488557"/>
                <a:gd name="connsiteY105" fmla="*/ 1217332 h 2472799"/>
                <a:gd name="connsiteX106" fmla="*/ 1192388 w 2488557"/>
                <a:gd name="connsiteY106" fmla="*/ 1166249 h 2472799"/>
                <a:gd name="connsiteX107" fmla="*/ 1644805 w 2488557"/>
                <a:gd name="connsiteY107" fmla="*/ 1166249 h 2472799"/>
                <a:gd name="connsiteX108" fmla="*/ 1658604 w 2488557"/>
                <a:gd name="connsiteY108" fmla="*/ 1176154 h 2472799"/>
                <a:gd name="connsiteX109" fmla="*/ 1653636 w 2488557"/>
                <a:gd name="connsiteY109" fmla="*/ 1192398 h 2472799"/>
                <a:gd name="connsiteX110" fmla="*/ 1500542 w 2488557"/>
                <a:gd name="connsiteY110" fmla="*/ 1309107 h 2472799"/>
                <a:gd name="connsiteX111" fmla="*/ 1483170 w 2488557"/>
                <a:gd name="connsiteY111" fmla="*/ 1341430 h 2472799"/>
                <a:gd name="connsiteX112" fmla="*/ 1496070 w 2488557"/>
                <a:gd name="connsiteY112" fmla="*/ 1375778 h 2472799"/>
                <a:gd name="connsiteX113" fmla="*/ 1763386 w 2488557"/>
                <a:gd name="connsiteY113" fmla="*/ 1643094 h 2472799"/>
                <a:gd name="connsiteX114" fmla="*/ 1763386 w 2488557"/>
                <a:gd name="connsiteY114" fmla="*/ 1659318 h 24727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Lst>
              <a:rect l="l" t="t" r="r" b="b"/>
              <a:pathLst>
                <a:path w="2488557" h="2472799">
                  <a:moveTo>
                    <a:pt x="2392228" y="0"/>
                  </a:moveTo>
                  <a:lnTo>
                    <a:pt x="96330" y="0"/>
                  </a:lnTo>
                  <a:cubicBezTo>
                    <a:pt x="43214" y="0"/>
                    <a:pt x="0" y="43210"/>
                    <a:pt x="0" y="96325"/>
                  </a:cubicBezTo>
                  <a:lnTo>
                    <a:pt x="0" y="431833"/>
                  </a:lnTo>
                  <a:cubicBezTo>
                    <a:pt x="0" y="451965"/>
                    <a:pt x="16321" y="468286"/>
                    <a:pt x="36453" y="468286"/>
                  </a:cubicBezTo>
                  <a:cubicBezTo>
                    <a:pt x="56586" y="468286"/>
                    <a:pt x="72907" y="451965"/>
                    <a:pt x="72907" y="431833"/>
                  </a:cubicBezTo>
                  <a:lnTo>
                    <a:pt x="72907" y="96325"/>
                  </a:lnTo>
                  <a:cubicBezTo>
                    <a:pt x="72907" y="83410"/>
                    <a:pt x="83415" y="72907"/>
                    <a:pt x="96330" y="72907"/>
                  </a:cubicBezTo>
                  <a:lnTo>
                    <a:pt x="2392228" y="72907"/>
                  </a:lnTo>
                  <a:cubicBezTo>
                    <a:pt x="2405142" y="72907"/>
                    <a:pt x="2415650" y="83415"/>
                    <a:pt x="2415650" y="96325"/>
                  </a:cubicBezTo>
                  <a:lnTo>
                    <a:pt x="2415650" y="1635298"/>
                  </a:lnTo>
                  <a:cubicBezTo>
                    <a:pt x="2415650" y="1648217"/>
                    <a:pt x="2405142" y="1658725"/>
                    <a:pt x="2392223" y="1658725"/>
                  </a:cubicBezTo>
                  <a:lnTo>
                    <a:pt x="1839253" y="1658725"/>
                  </a:lnTo>
                  <a:cubicBezTo>
                    <a:pt x="1841382" y="1634690"/>
                    <a:pt x="1833294" y="1609907"/>
                    <a:pt x="1814936" y="1591549"/>
                  </a:cubicBezTo>
                  <a:lnTo>
                    <a:pt x="1787382" y="1563995"/>
                  </a:lnTo>
                  <a:lnTo>
                    <a:pt x="2260504" y="1563995"/>
                  </a:lnTo>
                  <a:cubicBezTo>
                    <a:pt x="2293818" y="1563995"/>
                    <a:pt x="2320920" y="1536893"/>
                    <a:pt x="2320920" y="1503579"/>
                  </a:cubicBezTo>
                  <a:lnTo>
                    <a:pt x="2320920" y="228048"/>
                  </a:lnTo>
                  <a:cubicBezTo>
                    <a:pt x="2320920" y="194734"/>
                    <a:pt x="2293818" y="167633"/>
                    <a:pt x="2260504" y="167633"/>
                  </a:cubicBezTo>
                  <a:lnTo>
                    <a:pt x="228053" y="167633"/>
                  </a:lnTo>
                  <a:cubicBezTo>
                    <a:pt x="194739" y="167633"/>
                    <a:pt x="167637" y="194734"/>
                    <a:pt x="167637" y="228048"/>
                  </a:cubicBezTo>
                  <a:lnTo>
                    <a:pt x="167637" y="1503579"/>
                  </a:lnTo>
                  <a:cubicBezTo>
                    <a:pt x="167637" y="1536893"/>
                    <a:pt x="194739" y="1563995"/>
                    <a:pt x="228053" y="1563995"/>
                  </a:cubicBezTo>
                  <a:lnTo>
                    <a:pt x="1068398" y="1563995"/>
                  </a:lnTo>
                  <a:lnTo>
                    <a:pt x="1068398" y="1658725"/>
                  </a:lnTo>
                  <a:lnTo>
                    <a:pt x="96334" y="1658725"/>
                  </a:lnTo>
                  <a:cubicBezTo>
                    <a:pt x="83415" y="1658725"/>
                    <a:pt x="72907" y="1648212"/>
                    <a:pt x="72907" y="1635298"/>
                  </a:cubicBezTo>
                  <a:lnTo>
                    <a:pt x="72907" y="601949"/>
                  </a:lnTo>
                  <a:cubicBezTo>
                    <a:pt x="72907" y="581817"/>
                    <a:pt x="56586" y="565495"/>
                    <a:pt x="36453" y="565495"/>
                  </a:cubicBezTo>
                  <a:cubicBezTo>
                    <a:pt x="16321" y="565495"/>
                    <a:pt x="0" y="581817"/>
                    <a:pt x="0" y="601949"/>
                  </a:cubicBezTo>
                  <a:lnTo>
                    <a:pt x="0" y="1856833"/>
                  </a:lnTo>
                  <a:cubicBezTo>
                    <a:pt x="0" y="1909948"/>
                    <a:pt x="43214" y="1953158"/>
                    <a:pt x="96330" y="1953158"/>
                  </a:cubicBezTo>
                  <a:lnTo>
                    <a:pt x="983179" y="1953158"/>
                  </a:lnTo>
                  <a:lnTo>
                    <a:pt x="888911" y="2222879"/>
                  </a:lnTo>
                  <a:lnTo>
                    <a:pt x="786228" y="2222879"/>
                  </a:lnTo>
                  <a:cubicBezTo>
                    <a:pt x="715504" y="2222879"/>
                    <a:pt x="657961" y="2280418"/>
                    <a:pt x="657961" y="2351147"/>
                  </a:cubicBezTo>
                  <a:lnTo>
                    <a:pt x="657961" y="2414639"/>
                  </a:lnTo>
                  <a:cubicBezTo>
                    <a:pt x="657961" y="2446708"/>
                    <a:pt x="684052" y="2472799"/>
                    <a:pt x="716126" y="2472799"/>
                  </a:cubicBezTo>
                  <a:lnTo>
                    <a:pt x="1772426" y="2472799"/>
                  </a:lnTo>
                  <a:cubicBezTo>
                    <a:pt x="1804500" y="2472799"/>
                    <a:pt x="1830591" y="2446708"/>
                    <a:pt x="1830591" y="2414639"/>
                  </a:cubicBezTo>
                  <a:lnTo>
                    <a:pt x="1830591" y="2351147"/>
                  </a:lnTo>
                  <a:cubicBezTo>
                    <a:pt x="1830591" y="2280422"/>
                    <a:pt x="1773053" y="2222879"/>
                    <a:pt x="1702324" y="2222879"/>
                  </a:cubicBezTo>
                  <a:lnTo>
                    <a:pt x="1599647" y="2222879"/>
                  </a:lnTo>
                  <a:lnTo>
                    <a:pt x="1505378" y="1953158"/>
                  </a:lnTo>
                  <a:lnTo>
                    <a:pt x="1899561" y="1953158"/>
                  </a:lnTo>
                  <a:cubicBezTo>
                    <a:pt x="1919693" y="1953158"/>
                    <a:pt x="1936015" y="1936836"/>
                    <a:pt x="1936015" y="1916704"/>
                  </a:cubicBezTo>
                  <a:cubicBezTo>
                    <a:pt x="1936015" y="1896572"/>
                    <a:pt x="1919693" y="1880251"/>
                    <a:pt x="1899561" y="1880251"/>
                  </a:cubicBezTo>
                  <a:lnTo>
                    <a:pt x="96330" y="1880251"/>
                  </a:lnTo>
                  <a:cubicBezTo>
                    <a:pt x="83415" y="1880251"/>
                    <a:pt x="72907" y="1869742"/>
                    <a:pt x="72907" y="1856833"/>
                  </a:cubicBezTo>
                  <a:lnTo>
                    <a:pt x="72907" y="1728629"/>
                  </a:lnTo>
                  <a:cubicBezTo>
                    <a:pt x="80421" y="1730514"/>
                    <a:pt x="88242" y="1731627"/>
                    <a:pt x="96334" y="1731627"/>
                  </a:cubicBezTo>
                  <a:lnTo>
                    <a:pt x="1093755" y="1731627"/>
                  </a:lnTo>
                  <a:cubicBezTo>
                    <a:pt x="1103058" y="1740882"/>
                    <a:pt x="1114597" y="1748134"/>
                    <a:pt x="1127885" y="1752620"/>
                  </a:cubicBezTo>
                  <a:cubicBezTo>
                    <a:pt x="1160241" y="1763541"/>
                    <a:pt x="1194294" y="1755249"/>
                    <a:pt x="1217667" y="1731627"/>
                  </a:cubicBezTo>
                  <a:lnTo>
                    <a:pt x="1458353" y="1731627"/>
                  </a:lnTo>
                  <a:lnTo>
                    <a:pt x="1566600" y="1839875"/>
                  </a:lnTo>
                  <a:cubicBezTo>
                    <a:pt x="1582538" y="1855812"/>
                    <a:pt x="1603724" y="1864590"/>
                    <a:pt x="1626262" y="1864590"/>
                  </a:cubicBezTo>
                  <a:cubicBezTo>
                    <a:pt x="1648800" y="1864590"/>
                    <a:pt x="1669992" y="1855812"/>
                    <a:pt x="1685924" y="1839875"/>
                  </a:cubicBezTo>
                  <a:lnTo>
                    <a:pt x="1794177" y="1731627"/>
                  </a:lnTo>
                  <a:lnTo>
                    <a:pt x="2392223" y="1731627"/>
                  </a:lnTo>
                  <a:cubicBezTo>
                    <a:pt x="2400315" y="1731627"/>
                    <a:pt x="2408136" y="1730514"/>
                    <a:pt x="2415650" y="1728629"/>
                  </a:cubicBezTo>
                  <a:lnTo>
                    <a:pt x="2415650" y="1856833"/>
                  </a:lnTo>
                  <a:cubicBezTo>
                    <a:pt x="2415650" y="1869747"/>
                    <a:pt x="2405142" y="1880251"/>
                    <a:pt x="2392228" y="1880251"/>
                  </a:cubicBezTo>
                  <a:lnTo>
                    <a:pt x="2069678" y="1880251"/>
                  </a:lnTo>
                  <a:cubicBezTo>
                    <a:pt x="2049545" y="1880251"/>
                    <a:pt x="2033224" y="1896572"/>
                    <a:pt x="2033224" y="1916704"/>
                  </a:cubicBezTo>
                  <a:cubicBezTo>
                    <a:pt x="2033224" y="1936836"/>
                    <a:pt x="2049545" y="1953158"/>
                    <a:pt x="2069678" y="1953158"/>
                  </a:cubicBezTo>
                  <a:lnTo>
                    <a:pt x="2392228" y="1953158"/>
                  </a:lnTo>
                  <a:cubicBezTo>
                    <a:pt x="2445343" y="1953158"/>
                    <a:pt x="2488557" y="1909943"/>
                    <a:pt x="2488557" y="1856833"/>
                  </a:cubicBezTo>
                  <a:lnTo>
                    <a:pt x="2488557" y="96325"/>
                  </a:lnTo>
                  <a:cubicBezTo>
                    <a:pt x="2488557" y="43210"/>
                    <a:pt x="2445343" y="0"/>
                    <a:pt x="2392228" y="0"/>
                  </a:cubicBezTo>
                  <a:close/>
                  <a:moveTo>
                    <a:pt x="1757684" y="2351152"/>
                  </a:moveTo>
                  <a:lnTo>
                    <a:pt x="1757684" y="2399897"/>
                  </a:lnTo>
                  <a:lnTo>
                    <a:pt x="730873" y="2399897"/>
                  </a:lnTo>
                  <a:lnTo>
                    <a:pt x="730873" y="2351152"/>
                  </a:lnTo>
                  <a:cubicBezTo>
                    <a:pt x="730873" y="2320628"/>
                    <a:pt x="755705" y="2295791"/>
                    <a:pt x="786233" y="2295791"/>
                  </a:cubicBezTo>
                  <a:lnTo>
                    <a:pt x="1702329" y="2295791"/>
                  </a:lnTo>
                  <a:cubicBezTo>
                    <a:pt x="1732852" y="2295791"/>
                    <a:pt x="1757684" y="2320623"/>
                    <a:pt x="1757684" y="2351152"/>
                  </a:cubicBezTo>
                  <a:close/>
                  <a:moveTo>
                    <a:pt x="1522414" y="2222884"/>
                  </a:moveTo>
                  <a:lnTo>
                    <a:pt x="966143" y="2222884"/>
                  </a:lnTo>
                  <a:lnTo>
                    <a:pt x="1060412" y="1953162"/>
                  </a:lnTo>
                  <a:lnTo>
                    <a:pt x="1428150" y="1953162"/>
                  </a:lnTo>
                  <a:close/>
                  <a:moveTo>
                    <a:pt x="240544" y="1491088"/>
                  </a:moveTo>
                  <a:lnTo>
                    <a:pt x="240544" y="240539"/>
                  </a:lnTo>
                  <a:lnTo>
                    <a:pt x="2248013" y="240539"/>
                  </a:lnTo>
                  <a:lnTo>
                    <a:pt x="2248013" y="1491088"/>
                  </a:lnTo>
                  <a:lnTo>
                    <a:pt x="1714475" y="1491088"/>
                  </a:lnTo>
                  <a:lnTo>
                    <a:pt x="1570697" y="1347306"/>
                  </a:lnTo>
                  <a:lnTo>
                    <a:pt x="1697838" y="1250383"/>
                  </a:lnTo>
                  <a:cubicBezTo>
                    <a:pt x="1728172" y="1227257"/>
                    <a:pt x="1739885" y="1188966"/>
                    <a:pt x="1727681" y="1152829"/>
                  </a:cubicBezTo>
                  <a:cubicBezTo>
                    <a:pt x="1715476" y="1116691"/>
                    <a:pt x="1682945" y="1093347"/>
                    <a:pt x="1644805" y="1093347"/>
                  </a:cubicBezTo>
                  <a:lnTo>
                    <a:pt x="1192388" y="1093347"/>
                  </a:lnTo>
                  <a:cubicBezTo>
                    <a:pt x="1124021" y="1093347"/>
                    <a:pt x="1068398" y="1148970"/>
                    <a:pt x="1068398" y="1217337"/>
                  </a:cubicBezTo>
                  <a:lnTo>
                    <a:pt x="1068398" y="1491088"/>
                  </a:lnTo>
                  <a:close/>
                  <a:moveTo>
                    <a:pt x="1274268" y="1658725"/>
                  </a:moveTo>
                  <a:lnTo>
                    <a:pt x="1322362" y="1595641"/>
                  </a:lnTo>
                  <a:lnTo>
                    <a:pt x="1385446" y="1658725"/>
                  </a:lnTo>
                  <a:close/>
                  <a:moveTo>
                    <a:pt x="1634379" y="1788330"/>
                  </a:moveTo>
                  <a:cubicBezTo>
                    <a:pt x="1629908" y="1792801"/>
                    <a:pt x="1622627" y="1792801"/>
                    <a:pt x="1618155" y="1788330"/>
                  </a:cubicBezTo>
                  <a:lnTo>
                    <a:pt x="1350839" y="1521014"/>
                  </a:lnTo>
                  <a:cubicBezTo>
                    <a:pt x="1342489" y="1512664"/>
                    <a:pt x="1331189" y="1508012"/>
                    <a:pt x="1319460" y="1508012"/>
                  </a:cubicBezTo>
                  <a:cubicBezTo>
                    <a:pt x="1318469" y="1508012"/>
                    <a:pt x="1317472" y="1508046"/>
                    <a:pt x="1316476" y="1508114"/>
                  </a:cubicBezTo>
                  <a:cubicBezTo>
                    <a:pt x="1303698" y="1508974"/>
                    <a:pt x="1291916" y="1515308"/>
                    <a:pt x="1284163" y="1525485"/>
                  </a:cubicBezTo>
                  <a:lnTo>
                    <a:pt x="1167454" y="1678580"/>
                  </a:lnTo>
                  <a:cubicBezTo>
                    <a:pt x="1161937" y="1685813"/>
                    <a:pt x="1154909" y="1684797"/>
                    <a:pt x="1151210" y="1683548"/>
                  </a:cubicBezTo>
                  <a:cubicBezTo>
                    <a:pt x="1147512" y="1682299"/>
                    <a:pt x="1141305" y="1678843"/>
                    <a:pt x="1141305" y="1669749"/>
                  </a:cubicBezTo>
                  <a:lnTo>
                    <a:pt x="1141305" y="1217332"/>
                  </a:lnTo>
                  <a:cubicBezTo>
                    <a:pt x="1141305" y="1189166"/>
                    <a:pt x="1164222" y="1166249"/>
                    <a:pt x="1192388" y="1166249"/>
                  </a:cubicBezTo>
                  <a:lnTo>
                    <a:pt x="1644805" y="1166249"/>
                  </a:lnTo>
                  <a:cubicBezTo>
                    <a:pt x="1653904" y="1166249"/>
                    <a:pt x="1657355" y="1172455"/>
                    <a:pt x="1658604" y="1176154"/>
                  </a:cubicBezTo>
                  <a:cubicBezTo>
                    <a:pt x="1659853" y="1179853"/>
                    <a:pt x="1660869" y="1186886"/>
                    <a:pt x="1653636" y="1192398"/>
                  </a:cubicBezTo>
                  <a:lnTo>
                    <a:pt x="1500542" y="1309107"/>
                  </a:lnTo>
                  <a:cubicBezTo>
                    <a:pt x="1490359" y="1316874"/>
                    <a:pt x="1484026" y="1328651"/>
                    <a:pt x="1483170" y="1341430"/>
                  </a:cubicBezTo>
                  <a:cubicBezTo>
                    <a:pt x="1482310" y="1354203"/>
                    <a:pt x="1487015" y="1366728"/>
                    <a:pt x="1496070" y="1375778"/>
                  </a:cubicBezTo>
                  <a:lnTo>
                    <a:pt x="1763386" y="1643094"/>
                  </a:lnTo>
                  <a:cubicBezTo>
                    <a:pt x="1767857" y="1647566"/>
                    <a:pt x="1767857" y="1654842"/>
                    <a:pt x="1763386" y="1659318"/>
                  </a:cubicBezTo>
                  <a:close/>
                </a:path>
              </a:pathLst>
            </a:custGeom>
            <a:solidFill>
              <a:srgbClr val="000000"/>
            </a:solidFill>
            <a:ln w="4856" cap="flat">
              <a:noFill/>
              <a:prstDash val="solid"/>
              <a:miter/>
            </a:ln>
          </p:spPr>
          <p:txBody>
            <a:bodyPr rtlCol="0" anchor="ctr"/>
            <a:lstStyle/>
            <a:p>
              <a:endParaRPr lang="cs-CZ"/>
            </a:p>
          </p:txBody>
        </p:sp>
        <p:sp>
          <p:nvSpPr>
            <p:cNvPr id="34" name="Volný tvar 33">
              <a:extLst>
                <a:ext uri="{FF2B5EF4-FFF2-40B4-BE49-F238E27FC236}">
                  <a16:creationId xmlns:a16="http://schemas.microsoft.com/office/drawing/2014/main" id="{080F2525-38FB-15A8-6850-41F4F98072D7}"/>
                </a:ext>
              </a:extLst>
            </p:cNvPr>
            <p:cNvSpPr/>
            <p:nvPr/>
          </p:nvSpPr>
          <p:spPr>
            <a:xfrm>
              <a:off x="10928950" y="3402889"/>
              <a:ext cx="307292" cy="362387"/>
            </a:xfrm>
            <a:custGeom>
              <a:avLst/>
              <a:gdLst>
                <a:gd name="connsiteX0" fmla="*/ 135776 w 307292"/>
                <a:gd name="connsiteY0" fmla="*/ 944 h 362387"/>
                <a:gd name="connsiteX1" fmla="*/ 281 w 307292"/>
                <a:gd name="connsiteY1" fmla="*/ 134538 h 362387"/>
                <a:gd name="connsiteX2" fmla="*/ 31967 w 307292"/>
                <a:gd name="connsiteY2" fmla="*/ 175206 h 362387"/>
                <a:gd name="connsiteX3" fmla="*/ 72634 w 307292"/>
                <a:gd name="connsiteY3" fmla="*/ 143520 h 362387"/>
                <a:gd name="connsiteX4" fmla="*/ 143786 w 307292"/>
                <a:gd name="connsiteY4" fmla="*/ 73408 h 362387"/>
                <a:gd name="connsiteX5" fmla="*/ 207327 w 307292"/>
                <a:gd name="connsiteY5" fmla="*/ 93574 h 362387"/>
                <a:gd name="connsiteX6" fmla="*/ 234385 w 307292"/>
                <a:gd name="connsiteY6" fmla="*/ 154092 h 362387"/>
                <a:gd name="connsiteX7" fmla="*/ 163073 w 307292"/>
                <a:gd name="connsiteY7" fmla="*/ 234703 h 362387"/>
                <a:gd name="connsiteX8" fmla="*/ 116728 w 307292"/>
                <a:gd name="connsiteY8" fmla="*/ 287055 h 362387"/>
                <a:gd name="connsiteX9" fmla="*/ 116728 w 307292"/>
                <a:gd name="connsiteY9" fmla="*/ 325934 h 362387"/>
                <a:gd name="connsiteX10" fmla="*/ 153182 w 307292"/>
                <a:gd name="connsiteY10" fmla="*/ 362387 h 362387"/>
                <a:gd name="connsiteX11" fmla="*/ 189635 w 307292"/>
                <a:gd name="connsiteY11" fmla="*/ 325934 h 362387"/>
                <a:gd name="connsiteX12" fmla="*/ 189635 w 307292"/>
                <a:gd name="connsiteY12" fmla="*/ 303862 h 362387"/>
                <a:gd name="connsiteX13" fmla="*/ 307292 w 307292"/>
                <a:gd name="connsiteY13" fmla="*/ 154092 h 362387"/>
                <a:gd name="connsiteX14" fmla="*/ 255966 w 307292"/>
                <a:gd name="connsiteY14" fmla="*/ 39264 h 362387"/>
                <a:gd name="connsiteX15" fmla="*/ 135776 w 307292"/>
                <a:gd name="connsiteY15" fmla="*/ 944 h 3623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07292" h="362387">
                  <a:moveTo>
                    <a:pt x="135776" y="944"/>
                  </a:moveTo>
                  <a:cubicBezTo>
                    <a:pt x="65912" y="8657"/>
                    <a:pt x="8928" y="64844"/>
                    <a:pt x="281" y="134538"/>
                  </a:cubicBezTo>
                  <a:cubicBezTo>
                    <a:pt x="-2198" y="154520"/>
                    <a:pt x="11990" y="172722"/>
                    <a:pt x="31967" y="175206"/>
                  </a:cubicBezTo>
                  <a:cubicBezTo>
                    <a:pt x="51967" y="177690"/>
                    <a:pt x="70155" y="163497"/>
                    <a:pt x="72634" y="143520"/>
                  </a:cubicBezTo>
                  <a:cubicBezTo>
                    <a:pt x="77174" y="106945"/>
                    <a:pt x="107095" y="77462"/>
                    <a:pt x="143786" y="73408"/>
                  </a:cubicBezTo>
                  <a:cubicBezTo>
                    <a:pt x="167331" y="70818"/>
                    <a:pt x="189902" y="77967"/>
                    <a:pt x="207327" y="93574"/>
                  </a:cubicBezTo>
                  <a:cubicBezTo>
                    <a:pt x="224524" y="108972"/>
                    <a:pt x="234385" y="131034"/>
                    <a:pt x="234385" y="154092"/>
                  </a:cubicBezTo>
                  <a:cubicBezTo>
                    <a:pt x="234385" y="195129"/>
                    <a:pt x="203730" y="229784"/>
                    <a:pt x="163073" y="234703"/>
                  </a:cubicBezTo>
                  <a:cubicBezTo>
                    <a:pt x="136651" y="237906"/>
                    <a:pt x="116728" y="260415"/>
                    <a:pt x="116728" y="287055"/>
                  </a:cubicBezTo>
                  <a:lnTo>
                    <a:pt x="116728" y="325934"/>
                  </a:lnTo>
                  <a:cubicBezTo>
                    <a:pt x="116728" y="346066"/>
                    <a:pt x="133050" y="362387"/>
                    <a:pt x="153182" y="362387"/>
                  </a:cubicBezTo>
                  <a:cubicBezTo>
                    <a:pt x="173314" y="362387"/>
                    <a:pt x="189635" y="346066"/>
                    <a:pt x="189635" y="325934"/>
                  </a:cubicBezTo>
                  <a:lnTo>
                    <a:pt x="189635" y="303862"/>
                  </a:lnTo>
                  <a:cubicBezTo>
                    <a:pt x="257832" y="287351"/>
                    <a:pt x="307292" y="225862"/>
                    <a:pt x="307292" y="154092"/>
                  </a:cubicBezTo>
                  <a:cubicBezTo>
                    <a:pt x="307292" y="110333"/>
                    <a:pt x="288584" y="68480"/>
                    <a:pt x="255966" y="39264"/>
                  </a:cubicBezTo>
                  <a:cubicBezTo>
                    <a:pt x="223367" y="10072"/>
                    <a:pt x="179554" y="-3902"/>
                    <a:pt x="135776" y="944"/>
                  </a:cubicBezTo>
                  <a:close/>
                </a:path>
              </a:pathLst>
            </a:custGeom>
            <a:solidFill>
              <a:srgbClr val="000000"/>
            </a:solidFill>
            <a:ln w="4856" cap="flat">
              <a:noFill/>
              <a:prstDash val="solid"/>
              <a:miter/>
            </a:ln>
          </p:spPr>
          <p:txBody>
            <a:bodyPr rtlCol="0" anchor="ctr"/>
            <a:lstStyle/>
            <a:p>
              <a:endParaRPr lang="cs-CZ"/>
            </a:p>
          </p:txBody>
        </p:sp>
        <p:sp>
          <p:nvSpPr>
            <p:cNvPr id="35" name="Volný tvar 34">
              <a:extLst>
                <a:ext uri="{FF2B5EF4-FFF2-40B4-BE49-F238E27FC236}">
                  <a16:creationId xmlns:a16="http://schemas.microsoft.com/office/drawing/2014/main" id="{DAAD8824-4142-4C33-BE6B-47DE2C402569}"/>
                </a:ext>
              </a:extLst>
            </p:cNvPr>
            <p:cNvSpPr/>
            <p:nvPr/>
          </p:nvSpPr>
          <p:spPr>
            <a:xfrm>
              <a:off x="11045674" y="3847418"/>
              <a:ext cx="72906" cy="85971"/>
            </a:xfrm>
            <a:custGeom>
              <a:avLst/>
              <a:gdLst>
                <a:gd name="connsiteX0" fmla="*/ 36453 w 72906"/>
                <a:gd name="connsiteY0" fmla="*/ 0 h 85971"/>
                <a:gd name="connsiteX1" fmla="*/ 0 w 72906"/>
                <a:gd name="connsiteY1" fmla="*/ 36453 h 85971"/>
                <a:gd name="connsiteX2" fmla="*/ 0 w 72906"/>
                <a:gd name="connsiteY2" fmla="*/ 49518 h 85971"/>
                <a:gd name="connsiteX3" fmla="*/ 36453 w 72906"/>
                <a:gd name="connsiteY3" fmla="*/ 85972 h 85971"/>
                <a:gd name="connsiteX4" fmla="*/ 72907 w 72906"/>
                <a:gd name="connsiteY4" fmla="*/ 49518 h 85971"/>
                <a:gd name="connsiteX5" fmla="*/ 72907 w 72906"/>
                <a:gd name="connsiteY5" fmla="*/ 36453 h 85971"/>
                <a:gd name="connsiteX6" fmla="*/ 36453 w 72906"/>
                <a:gd name="connsiteY6" fmla="*/ 0 h 859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2906" h="85971">
                  <a:moveTo>
                    <a:pt x="36453" y="0"/>
                  </a:moveTo>
                  <a:cubicBezTo>
                    <a:pt x="16321" y="0"/>
                    <a:pt x="0" y="16321"/>
                    <a:pt x="0" y="36453"/>
                  </a:cubicBezTo>
                  <a:lnTo>
                    <a:pt x="0" y="49518"/>
                  </a:lnTo>
                  <a:cubicBezTo>
                    <a:pt x="0" y="69651"/>
                    <a:pt x="16321" y="85972"/>
                    <a:pt x="36453" y="85972"/>
                  </a:cubicBezTo>
                  <a:cubicBezTo>
                    <a:pt x="56586" y="85972"/>
                    <a:pt x="72907" y="69651"/>
                    <a:pt x="72907" y="49518"/>
                  </a:cubicBezTo>
                  <a:lnTo>
                    <a:pt x="72907" y="36453"/>
                  </a:lnTo>
                  <a:cubicBezTo>
                    <a:pt x="72907" y="16321"/>
                    <a:pt x="56586" y="0"/>
                    <a:pt x="36453" y="0"/>
                  </a:cubicBezTo>
                  <a:close/>
                </a:path>
              </a:pathLst>
            </a:custGeom>
            <a:solidFill>
              <a:srgbClr val="000000"/>
            </a:solidFill>
            <a:ln w="4856" cap="flat">
              <a:noFill/>
              <a:prstDash val="solid"/>
              <a:miter/>
            </a:ln>
          </p:spPr>
          <p:txBody>
            <a:bodyPr rtlCol="0" anchor="ctr"/>
            <a:lstStyle/>
            <a:p>
              <a:endParaRPr lang="cs-CZ"/>
            </a:p>
          </p:txBody>
        </p:sp>
        <p:sp>
          <p:nvSpPr>
            <p:cNvPr id="36" name="Volný tvar 35">
              <a:extLst>
                <a:ext uri="{FF2B5EF4-FFF2-40B4-BE49-F238E27FC236}">
                  <a16:creationId xmlns:a16="http://schemas.microsoft.com/office/drawing/2014/main" id="{3DD21ADD-B6AD-AB3D-6E56-0C49DCE23F18}"/>
                </a:ext>
              </a:extLst>
            </p:cNvPr>
            <p:cNvSpPr/>
            <p:nvPr/>
          </p:nvSpPr>
          <p:spPr>
            <a:xfrm>
              <a:off x="10309751" y="2957457"/>
              <a:ext cx="853818" cy="72906"/>
            </a:xfrm>
            <a:custGeom>
              <a:avLst/>
              <a:gdLst>
                <a:gd name="connsiteX0" fmla="*/ 36453 w 853818"/>
                <a:gd name="connsiteY0" fmla="*/ 72907 h 72906"/>
                <a:gd name="connsiteX1" fmla="*/ 817365 w 853818"/>
                <a:gd name="connsiteY1" fmla="*/ 72907 h 72906"/>
                <a:gd name="connsiteX2" fmla="*/ 853818 w 853818"/>
                <a:gd name="connsiteY2" fmla="*/ 36453 h 72906"/>
                <a:gd name="connsiteX3" fmla="*/ 817365 w 853818"/>
                <a:gd name="connsiteY3" fmla="*/ 0 h 72906"/>
                <a:gd name="connsiteX4" fmla="*/ 36453 w 853818"/>
                <a:gd name="connsiteY4" fmla="*/ 0 h 72906"/>
                <a:gd name="connsiteX5" fmla="*/ 0 w 853818"/>
                <a:gd name="connsiteY5" fmla="*/ 36453 h 72906"/>
                <a:gd name="connsiteX6" fmla="*/ 36453 w 853818"/>
                <a:gd name="connsiteY6" fmla="*/ 72907 h 729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53818" h="72906">
                  <a:moveTo>
                    <a:pt x="36453" y="72907"/>
                  </a:moveTo>
                  <a:lnTo>
                    <a:pt x="817365" y="72907"/>
                  </a:lnTo>
                  <a:cubicBezTo>
                    <a:pt x="837497" y="72907"/>
                    <a:pt x="853818" y="56586"/>
                    <a:pt x="853818" y="36453"/>
                  </a:cubicBezTo>
                  <a:cubicBezTo>
                    <a:pt x="853818" y="16321"/>
                    <a:pt x="837497" y="0"/>
                    <a:pt x="817365" y="0"/>
                  </a:cubicBezTo>
                  <a:lnTo>
                    <a:pt x="36453" y="0"/>
                  </a:lnTo>
                  <a:cubicBezTo>
                    <a:pt x="16321" y="0"/>
                    <a:pt x="0" y="16321"/>
                    <a:pt x="0" y="36453"/>
                  </a:cubicBezTo>
                  <a:cubicBezTo>
                    <a:pt x="0" y="56586"/>
                    <a:pt x="16321" y="72907"/>
                    <a:pt x="36453" y="72907"/>
                  </a:cubicBezTo>
                  <a:close/>
                </a:path>
              </a:pathLst>
            </a:custGeom>
            <a:solidFill>
              <a:srgbClr val="000000"/>
            </a:solidFill>
            <a:ln w="4856" cap="flat">
              <a:noFill/>
              <a:prstDash val="solid"/>
              <a:miter/>
            </a:ln>
          </p:spPr>
          <p:txBody>
            <a:bodyPr rtlCol="0" anchor="ctr"/>
            <a:lstStyle/>
            <a:p>
              <a:endParaRPr lang="cs-CZ"/>
            </a:p>
          </p:txBody>
        </p:sp>
        <p:sp>
          <p:nvSpPr>
            <p:cNvPr id="37" name="Volný tvar 36">
              <a:extLst>
                <a:ext uri="{FF2B5EF4-FFF2-40B4-BE49-F238E27FC236}">
                  <a16:creationId xmlns:a16="http://schemas.microsoft.com/office/drawing/2014/main" id="{AAEDA22E-595C-BBBC-3C94-FDAE65C64978}"/>
                </a:ext>
              </a:extLst>
            </p:cNvPr>
            <p:cNvSpPr/>
            <p:nvPr/>
          </p:nvSpPr>
          <p:spPr>
            <a:xfrm>
              <a:off x="10309751" y="3191231"/>
              <a:ext cx="853818" cy="72906"/>
            </a:xfrm>
            <a:custGeom>
              <a:avLst/>
              <a:gdLst>
                <a:gd name="connsiteX0" fmla="*/ 36453 w 853818"/>
                <a:gd name="connsiteY0" fmla="*/ 72907 h 72906"/>
                <a:gd name="connsiteX1" fmla="*/ 817365 w 853818"/>
                <a:gd name="connsiteY1" fmla="*/ 72907 h 72906"/>
                <a:gd name="connsiteX2" fmla="*/ 853818 w 853818"/>
                <a:gd name="connsiteY2" fmla="*/ 36453 h 72906"/>
                <a:gd name="connsiteX3" fmla="*/ 817365 w 853818"/>
                <a:gd name="connsiteY3" fmla="*/ 0 h 72906"/>
                <a:gd name="connsiteX4" fmla="*/ 36453 w 853818"/>
                <a:gd name="connsiteY4" fmla="*/ 0 h 72906"/>
                <a:gd name="connsiteX5" fmla="*/ 0 w 853818"/>
                <a:gd name="connsiteY5" fmla="*/ 36453 h 72906"/>
                <a:gd name="connsiteX6" fmla="*/ 36453 w 853818"/>
                <a:gd name="connsiteY6" fmla="*/ 72907 h 729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53818" h="72906">
                  <a:moveTo>
                    <a:pt x="36453" y="72907"/>
                  </a:moveTo>
                  <a:lnTo>
                    <a:pt x="817365" y="72907"/>
                  </a:lnTo>
                  <a:cubicBezTo>
                    <a:pt x="837497" y="72907"/>
                    <a:pt x="853818" y="56586"/>
                    <a:pt x="853818" y="36453"/>
                  </a:cubicBezTo>
                  <a:cubicBezTo>
                    <a:pt x="853818" y="16321"/>
                    <a:pt x="837497" y="0"/>
                    <a:pt x="817365" y="0"/>
                  </a:cubicBezTo>
                  <a:lnTo>
                    <a:pt x="36453" y="0"/>
                  </a:lnTo>
                  <a:cubicBezTo>
                    <a:pt x="16321" y="0"/>
                    <a:pt x="0" y="16321"/>
                    <a:pt x="0" y="36453"/>
                  </a:cubicBezTo>
                  <a:cubicBezTo>
                    <a:pt x="0" y="56586"/>
                    <a:pt x="16321" y="72907"/>
                    <a:pt x="36453" y="72907"/>
                  </a:cubicBezTo>
                  <a:close/>
                </a:path>
              </a:pathLst>
            </a:custGeom>
            <a:solidFill>
              <a:srgbClr val="000000"/>
            </a:solidFill>
            <a:ln w="4856" cap="flat">
              <a:noFill/>
              <a:prstDash val="solid"/>
              <a:miter/>
            </a:ln>
          </p:spPr>
          <p:txBody>
            <a:bodyPr rtlCol="0" anchor="ctr"/>
            <a:lstStyle/>
            <a:p>
              <a:endParaRPr lang="cs-CZ"/>
            </a:p>
          </p:txBody>
        </p:sp>
        <p:sp>
          <p:nvSpPr>
            <p:cNvPr id="38" name="Volný tvar 37">
              <a:extLst>
                <a:ext uri="{FF2B5EF4-FFF2-40B4-BE49-F238E27FC236}">
                  <a16:creationId xmlns:a16="http://schemas.microsoft.com/office/drawing/2014/main" id="{CEDBA82E-4D6A-437F-2DBC-F5C0AA6F6CC5}"/>
                </a:ext>
              </a:extLst>
            </p:cNvPr>
            <p:cNvSpPr/>
            <p:nvPr/>
          </p:nvSpPr>
          <p:spPr>
            <a:xfrm>
              <a:off x="10309751" y="3425004"/>
              <a:ext cx="402422" cy="72906"/>
            </a:xfrm>
            <a:custGeom>
              <a:avLst/>
              <a:gdLst>
                <a:gd name="connsiteX0" fmla="*/ 36453 w 402422"/>
                <a:gd name="connsiteY0" fmla="*/ 72907 h 72906"/>
                <a:gd name="connsiteX1" fmla="*/ 365969 w 402422"/>
                <a:gd name="connsiteY1" fmla="*/ 72907 h 72906"/>
                <a:gd name="connsiteX2" fmla="*/ 402422 w 402422"/>
                <a:gd name="connsiteY2" fmla="*/ 36453 h 72906"/>
                <a:gd name="connsiteX3" fmla="*/ 365969 w 402422"/>
                <a:gd name="connsiteY3" fmla="*/ 0 h 72906"/>
                <a:gd name="connsiteX4" fmla="*/ 36453 w 402422"/>
                <a:gd name="connsiteY4" fmla="*/ 0 h 72906"/>
                <a:gd name="connsiteX5" fmla="*/ 0 w 402422"/>
                <a:gd name="connsiteY5" fmla="*/ 36453 h 72906"/>
                <a:gd name="connsiteX6" fmla="*/ 36453 w 402422"/>
                <a:gd name="connsiteY6" fmla="*/ 72907 h 729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2422" h="72906">
                  <a:moveTo>
                    <a:pt x="36453" y="72907"/>
                  </a:moveTo>
                  <a:lnTo>
                    <a:pt x="365969" y="72907"/>
                  </a:lnTo>
                  <a:cubicBezTo>
                    <a:pt x="386101" y="72907"/>
                    <a:pt x="402422" y="56586"/>
                    <a:pt x="402422" y="36453"/>
                  </a:cubicBezTo>
                  <a:cubicBezTo>
                    <a:pt x="402422" y="16321"/>
                    <a:pt x="386101" y="0"/>
                    <a:pt x="365969" y="0"/>
                  </a:cubicBezTo>
                  <a:lnTo>
                    <a:pt x="36453" y="0"/>
                  </a:lnTo>
                  <a:cubicBezTo>
                    <a:pt x="16321" y="0"/>
                    <a:pt x="0" y="16321"/>
                    <a:pt x="0" y="36453"/>
                  </a:cubicBezTo>
                  <a:cubicBezTo>
                    <a:pt x="0" y="56586"/>
                    <a:pt x="16321" y="72907"/>
                    <a:pt x="36453" y="72907"/>
                  </a:cubicBezTo>
                  <a:close/>
                </a:path>
              </a:pathLst>
            </a:custGeom>
            <a:solidFill>
              <a:srgbClr val="000000"/>
            </a:solidFill>
            <a:ln w="4856" cap="flat">
              <a:noFill/>
              <a:prstDash val="solid"/>
              <a:miter/>
            </a:ln>
          </p:spPr>
          <p:txBody>
            <a:bodyPr rtlCol="0" anchor="ctr"/>
            <a:lstStyle/>
            <a:p>
              <a:endParaRPr lang="cs-CZ"/>
            </a:p>
          </p:txBody>
        </p:sp>
        <p:sp>
          <p:nvSpPr>
            <p:cNvPr id="39" name="Volný tvar 38">
              <a:extLst>
                <a:ext uri="{FF2B5EF4-FFF2-40B4-BE49-F238E27FC236}">
                  <a16:creationId xmlns:a16="http://schemas.microsoft.com/office/drawing/2014/main" id="{743B288C-98E9-F411-B8F0-5A9E8904072E}"/>
                </a:ext>
              </a:extLst>
            </p:cNvPr>
            <p:cNvSpPr/>
            <p:nvPr/>
          </p:nvSpPr>
          <p:spPr>
            <a:xfrm>
              <a:off x="9897273" y="2918632"/>
              <a:ext cx="174315" cy="221112"/>
            </a:xfrm>
            <a:custGeom>
              <a:avLst/>
              <a:gdLst>
                <a:gd name="connsiteX0" fmla="*/ 117604 w 174315"/>
                <a:gd name="connsiteY0" fmla="*/ 15597 h 221112"/>
                <a:gd name="connsiteX1" fmla="*/ 106653 w 174315"/>
                <a:gd name="connsiteY1" fmla="*/ 4049 h 221112"/>
                <a:gd name="connsiteX2" fmla="*/ 87002 w 174315"/>
                <a:gd name="connsiteY2" fmla="*/ 0 h 221112"/>
                <a:gd name="connsiteX3" fmla="*/ 67351 w 174315"/>
                <a:gd name="connsiteY3" fmla="*/ 4049 h 221112"/>
                <a:gd name="connsiteX4" fmla="*/ 56401 w 174315"/>
                <a:gd name="connsiteY4" fmla="*/ 15597 h 221112"/>
                <a:gd name="connsiteX5" fmla="*/ 598 w 174315"/>
                <a:gd name="connsiteY5" fmla="*/ 198608 h 221112"/>
                <a:gd name="connsiteX6" fmla="*/ 0 w 174315"/>
                <a:gd name="connsiteY6" fmla="*/ 201908 h 221112"/>
                <a:gd name="connsiteX7" fmla="*/ 9750 w 174315"/>
                <a:gd name="connsiteY7" fmla="*/ 215411 h 221112"/>
                <a:gd name="connsiteX8" fmla="*/ 30004 w 174315"/>
                <a:gd name="connsiteY8" fmla="*/ 221112 h 221112"/>
                <a:gd name="connsiteX9" fmla="*/ 45304 w 174315"/>
                <a:gd name="connsiteY9" fmla="*/ 212412 h 221112"/>
                <a:gd name="connsiteX10" fmla="*/ 55506 w 174315"/>
                <a:gd name="connsiteY10" fmla="*/ 174909 h 221112"/>
                <a:gd name="connsiteX11" fmla="*/ 118809 w 174315"/>
                <a:gd name="connsiteY11" fmla="*/ 174909 h 221112"/>
                <a:gd name="connsiteX12" fmla="*/ 129011 w 174315"/>
                <a:gd name="connsiteY12" fmla="*/ 212412 h 221112"/>
                <a:gd name="connsiteX13" fmla="*/ 144312 w 174315"/>
                <a:gd name="connsiteY13" fmla="*/ 221112 h 221112"/>
                <a:gd name="connsiteX14" fmla="*/ 164566 w 174315"/>
                <a:gd name="connsiteY14" fmla="*/ 215411 h 221112"/>
                <a:gd name="connsiteX15" fmla="*/ 174316 w 174315"/>
                <a:gd name="connsiteY15" fmla="*/ 201908 h 221112"/>
                <a:gd name="connsiteX16" fmla="*/ 173718 w 174315"/>
                <a:gd name="connsiteY16" fmla="*/ 198608 h 221112"/>
                <a:gd name="connsiteX17" fmla="*/ 65101 w 174315"/>
                <a:gd name="connsiteY17" fmla="*/ 138902 h 221112"/>
                <a:gd name="connsiteX18" fmla="*/ 87002 w 174315"/>
                <a:gd name="connsiteY18" fmla="*/ 58501 h 221112"/>
                <a:gd name="connsiteX19" fmla="*/ 108904 w 174315"/>
                <a:gd name="connsiteY19" fmla="*/ 138902 h 2211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74315" h="221112">
                  <a:moveTo>
                    <a:pt x="117604" y="15597"/>
                  </a:moveTo>
                  <a:cubicBezTo>
                    <a:pt x="116000" y="10601"/>
                    <a:pt x="112354" y="6746"/>
                    <a:pt x="106653" y="4049"/>
                  </a:cubicBezTo>
                  <a:cubicBezTo>
                    <a:pt x="100952" y="1351"/>
                    <a:pt x="94400" y="0"/>
                    <a:pt x="87002" y="0"/>
                  </a:cubicBezTo>
                  <a:cubicBezTo>
                    <a:pt x="79600" y="0"/>
                    <a:pt x="73053" y="1351"/>
                    <a:pt x="67351" y="4049"/>
                  </a:cubicBezTo>
                  <a:cubicBezTo>
                    <a:pt x="61650" y="6751"/>
                    <a:pt x="58000" y="10606"/>
                    <a:pt x="56401" y="15597"/>
                  </a:cubicBezTo>
                  <a:lnTo>
                    <a:pt x="598" y="198608"/>
                  </a:lnTo>
                  <a:cubicBezTo>
                    <a:pt x="194" y="200212"/>
                    <a:pt x="0" y="201311"/>
                    <a:pt x="0" y="201908"/>
                  </a:cubicBezTo>
                  <a:cubicBezTo>
                    <a:pt x="0" y="207114"/>
                    <a:pt x="3247" y="211615"/>
                    <a:pt x="9750" y="215411"/>
                  </a:cubicBezTo>
                  <a:cubicBezTo>
                    <a:pt x="16249" y="219212"/>
                    <a:pt x="23000" y="221112"/>
                    <a:pt x="30004" y="221112"/>
                  </a:cubicBezTo>
                  <a:cubicBezTo>
                    <a:pt x="38602" y="221112"/>
                    <a:pt x="43700" y="218215"/>
                    <a:pt x="45304" y="212412"/>
                  </a:cubicBezTo>
                  <a:lnTo>
                    <a:pt x="55506" y="174909"/>
                  </a:lnTo>
                  <a:lnTo>
                    <a:pt x="118809" y="174909"/>
                  </a:lnTo>
                  <a:lnTo>
                    <a:pt x="129011" y="212412"/>
                  </a:lnTo>
                  <a:cubicBezTo>
                    <a:pt x="130610" y="218215"/>
                    <a:pt x="135709" y="221112"/>
                    <a:pt x="144312" y="221112"/>
                  </a:cubicBezTo>
                  <a:cubicBezTo>
                    <a:pt x="151311" y="221112"/>
                    <a:pt x="158062" y="219212"/>
                    <a:pt x="164566" y="215411"/>
                  </a:cubicBezTo>
                  <a:cubicBezTo>
                    <a:pt x="171064" y="211615"/>
                    <a:pt x="174316" y="207114"/>
                    <a:pt x="174316" y="201908"/>
                  </a:cubicBezTo>
                  <a:cubicBezTo>
                    <a:pt x="174316" y="201311"/>
                    <a:pt x="174112" y="200212"/>
                    <a:pt x="173718" y="198608"/>
                  </a:cubicBezTo>
                  <a:close/>
                  <a:moveTo>
                    <a:pt x="65101" y="138902"/>
                  </a:moveTo>
                  <a:lnTo>
                    <a:pt x="87002" y="58501"/>
                  </a:lnTo>
                  <a:lnTo>
                    <a:pt x="108904" y="138902"/>
                  </a:lnTo>
                  <a:close/>
                </a:path>
              </a:pathLst>
            </a:custGeom>
            <a:solidFill>
              <a:srgbClr val="000000"/>
            </a:solidFill>
            <a:ln w="4856" cap="flat">
              <a:noFill/>
              <a:prstDash val="solid"/>
              <a:miter/>
            </a:ln>
          </p:spPr>
          <p:txBody>
            <a:bodyPr rtlCol="0" anchor="ctr"/>
            <a:lstStyle/>
            <a:p>
              <a:endParaRPr lang="cs-CZ"/>
            </a:p>
          </p:txBody>
        </p:sp>
        <p:sp>
          <p:nvSpPr>
            <p:cNvPr id="40" name="Volný tvar 39">
              <a:extLst>
                <a:ext uri="{FF2B5EF4-FFF2-40B4-BE49-F238E27FC236}">
                  <a16:creationId xmlns:a16="http://schemas.microsoft.com/office/drawing/2014/main" id="{A59BA264-BDF9-01A4-DA94-565E50DC8874}"/>
                </a:ext>
              </a:extLst>
            </p:cNvPr>
            <p:cNvSpPr/>
            <p:nvPr/>
          </p:nvSpPr>
          <p:spPr>
            <a:xfrm>
              <a:off x="9535445" y="2923954"/>
              <a:ext cx="246260" cy="246260"/>
            </a:xfrm>
            <a:custGeom>
              <a:avLst/>
              <a:gdLst>
                <a:gd name="connsiteX0" fmla="*/ 123130 w 246260"/>
                <a:gd name="connsiteY0" fmla="*/ 0 h 246260"/>
                <a:gd name="connsiteX1" fmla="*/ 0 w 246260"/>
                <a:gd name="connsiteY1" fmla="*/ 123130 h 246260"/>
                <a:gd name="connsiteX2" fmla="*/ 123130 w 246260"/>
                <a:gd name="connsiteY2" fmla="*/ 246260 h 246260"/>
                <a:gd name="connsiteX3" fmla="*/ 246260 w 246260"/>
                <a:gd name="connsiteY3" fmla="*/ 123130 h 246260"/>
                <a:gd name="connsiteX4" fmla="*/ 123130 w 246260"/>
                <a:gd name="connsiteY4" fmla="*/ 0 h 246260"/>
                <a:gd name="connsiteX5" fmla="*/ 123130 w 246260"/>
                <a:gd name="connsiteY5" fmla="*/ 173358 h 246260"/>
                <a:gd name="connsiteX6" fmla="*/ 72907 w 246260"/>
                <a:gd name="connsiteY6" fmla="*/ 123135 h 246260"/>
                <a:gd name="connsiteX7" fmla="*/ 123130 w 246260"/>
                <a:gd name="connsiteY7" fmla="*/ 72912 h 246260"/>
                <a:gd name="connsiteX8" fmla="*/ 173353 w 246260"/>
                <a:gd name="connsiteY8" fmla="*/ 123135 h 246260"/>
                <a:gd name="connsiteX9" fmla="*/ 123130 w 246260"/>
                <a:gd name="connsiteY9" fmla="*/ 173358 h 2462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260" h="246260">
                  <a:moveTo>
                    <a:pt x="123130" y="0"/>
                  </a:moveTo>
                  <a:cubicBezTo>
                    <a:pt x="55234" y="0"/>
                    <a:pt x="0" y="55234"/>
                    <a:pt x="0" y="123130"/>
                  </a:cubicBezTo>
                  <a:cubicBezTo>
                    <a:pt x="0" y="191026"/>
                    <a:pt x="55239" y="246260"/>
                    <a:pt x="123130" y="246260"/>
                  </a:cubicBezTo>
                  <a:cubicBezTo>
                    <a:pt x="191021" y="246260"/>
                    <a:pt x="246260" y="191021"/>
                    <a:pt x="246260" y="123130"/>
                  </a:cubicBezTo>
                  <a:cubicBezTo>
                    <a:pt x="246260" y="55239"/>
                    <a:pt x="191026" y="0"/>
                    <a:pt x="123130" y="0"/>
                  </a:cubicBezTo>
                  <a:close/>
                  <a:moveTo>
                    <a:pt x="123130" y="173358"/>
                  </a:moveTo>
                  <a:cubicBezTo>
                    <a:pt x="95435" y="173358"/>
                    <a:pt x="72907" y="150825"/>
                    <a:pt x="72907" y="123135"/>
                  </a:cubicBezTo>
                  <a:cubicBezTo>
                    <a:pt x="72907" y="95445"/>
                    <a:pt x="95440" y="72912"/>
                    <a:pt x="123130" y="72912"/>
                  </a:cubicBezTo>
                  <a:cubicBezTo>
                    <a:pt x="150820" y="72912"/>
                    <a:pt x="173353" y="95440"/>
                    <a:pt x="173353" y="123135"/>
                  </a:cubicBezTo>
                  <a:cubicBezTo>
                    <a:pt x="173353" y="150830"/>
                    <a:pt x="150825" y="173358"/>
                    <a:pt x="123130" y="173358"/>
                  </a:cubicBezTo>
                  <a:close/>
                </a:path>
              </a:pathLst>
            </a:custGeom>
            <a:solidFill>
              <a:srgbClr val="000000"/>
            </a:solidFill>
            <a:ln w="4856" cap="flat">
              <a:noFill/>
              <a:prstDash val="solid"/>
              <a:miter/>
            </a:ln>
          </p:spPr>
          <p:txBody>
            <a:bodyPr rtlCol="0" anchor="ctr"/>
            <a:lstStyle/>
            <a:p>
              <a:endParaRPr lang="cs-CZ"/>
            </a:p>
          </p:txBody>
        </p:sp>
        <p:sp>
          <p:nvSpPr>
            <p:cNvPr id="41" name="Volný tvar 40">
              <a:extLst>
                <a:ext uri="{FF2B5EF4-FFF2-40B4-BE49-F238E27FC236}">
                  <a16:creationId xmlns:a16="http://schemas.microsoft.com/office/drawing/2014/main" id="{9AD41F55-CFE5-32F0-0147-BB10DCB7890C}"/>
                </a:ext>
              </a:extLst>
            </p:cNvPr>
            <p:cNvSpPr/>
            <p:nvPr/>
          </p:nvSpPr>
          <p:spPr>
            <a:xfrm>
              <a:off x="9912267" y="3302015"/>
              <a:ext cx="147310" cy="219308"/>
            </a:xfrm>
            <a:custGeom>
              <a:avLst/>
              <a:gdLst>
                <a:gd name="connsiteX0" fmla="*/ 116408 w 147310"/>
                <a:gd name="connsiteY0" fmla="*/ 100505 h 219308"/>
                <a:gd name="connsiteX1" fmla="*/ 141911 w 147310"/>
                <a:gd name="connsiteY1" fmla="*/ 53402 h 219308"/>
                <a:gd name="connsiteX2" fmla="*/ 81909 w 147310"/>
                <a:gd name="connsiteY2" fmla="*/ 0 h 219308"/>
                <a:gd name="connsiteX3" fmla="*/ 20404 w 147310"/>
                <a:gd name="connsiteY3" fmla="*/ 0 h 219308"/>
                <a:gd name="connsiteX4" fmla="*/ 6003 w 147310"/>
                <a:gd name="connsiteY4" fmla="*/ 3747 h 219308"/>
                <a:gd name="connsiteX5" fmla="*/ 0 w 147310"/>
                <a:gd name="connsiteY5" fmla="*/ 14397 h 219308"/>
                <a:gd name="connsiteX6" fmla="*/ 0 w 147310"/>
                <a:gd name="connsiteY6" fmla="*/ 205209 h 219308"/>
                <a:gd name="connsiteX7" fmla="*/ 5551 w 147310"/>
                <a:gd name="connsiteY7" fmla="*/ 215109 h 219308"/>
                <a:gd name="connsiteX8" fmla="*/ 20404 w 147310"/>
                <a:gd name="connsiteY8" fmla="*/ 219309 h 219308"/>
                <a:gd name="connsiteX9" fmla="*/ 87007 w 147310"/>
                <a:gd name="connsiteY9" fmla="*/ 219309 h 219308"/>
                <a:gd name="connsiteX10" fmla="*/ 130960 w 147310"/>
                <a:gd name="connsiteY10" fmla="*/ 203857 h 219308"/>
                <a:gd name="connsiteX11" fmla="*/ 147311 w 147310"/>
                <a:gd name="connsiteY11" fmla="*/ 154806 h 219308"/>
                <a:gd name="connsiteX12" fmla="*/ 147311 w 147310"/>
                <a:gd name="connsiteY12" fmla="*/ 148507 h 219308"/>
                <a:gd name="connsiteX13" fmla="*/ 139510 w 147310"/>
                <a:gd name="connsiteY13" fmla="*/ 116855 h 219308"/>
                <a:gd name="connsiteX14" fmla="*/ 116408 w 147310"/>
                <a:gd name="connsiteY14" fmla="*/ 100505 h 219308"/>
                <a:gd name="connsiteX15" fmla="*/ 46510 w 147310"/>
                <a:gd name="connsiteY15" fmla="*/ 40804 h 219308"/>
                <a:gd name="connsiteX16" fmla="*/ 78010 w 147310"/>
                <a:gd name="connsiteY16" fmla="*/ 40804 h 219308"/>
                <a:gd name="connsiteX17" fmla="*/ 90609 w 147310"/>
                <a:gd name="connsiteY17" fmla="*/ 47103 h 219308"/>
                <a:gd name="connsiteX18" fmla="*/ 95110 w 147310"/>
                <a:gd name="connsiteY18" fmla="*/ 61806 h 219308"/>
                <a:gd name="connsiteX19" fmla="*/ 90609 w 147310"/>
                <a:gd name="connsiteY19" fmla="*/ 76358 h 219308"/>
                <a:gd name="connsiteX20" fmla="*/ 78010 w 147310"/>
                <a:gd name="connsiteY20" fmla="*/ 82506 h 219308"/>
                <a:gd name="connsiteX21" fmla="*/ 46510 w 147310"/>
                <a:gd name="connsiteY21" fmla="*/ 82506 h 219308"/>
                <a:gd name="connsiteX22" fmla="*/ 100510 w 147310"/>
                <a:gd name="connsiteY22" fmla="*/ 150908 h 219308"/>
                <a:gd name="connsiteX23" fmla="*/ 76509 w 147310"/>
                <a:gd name="connsiteY23" fmla="*/ 178510 h 219308"/>
                <a:gd name="connsiteX24" fmla="*/ 46510 w 147310"/>
                <a:gd name="connsiteY24" fmla="*/ 178510 h 219308"/>
                <a:gd name="connsiteX25" fmla="*/ 46510 w 147310"/>
                <a:gd name="connsiteY25" fmla="*/ 118508 h 219308"/>
                <a:gd name="connsiteX26" fmla="*/ 76509 w 147310"/>
                <a:gd name="connsiteY26" fmla="*/ 118508 h 219308"/>
                <a:gd name="connsiteX27" fmla="*/ 100510 w 147310"/>
                <a:gd name="connsiteY27" fmla="*/ 146110 h 2193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47310" h="219308">
                  <a:moveTo>
                    <a:pt x="116408" y="100505"/>
                  </a:moveTo>
                  <a:cubicBezTo>
                    <a:pt x="133405" y="93107"/>
                    <a:pt x="141911" y="77403"/>
                    <a:pt x="141911" y="53402"/>
                  </a:cubicBezTo>
                  <a:cubicBezTo>
                    <a:pt x="141911" y="17804"/>
                    <a:pt x="121910" y="0"/>
                    <a:pt x="81909" y="0"/>
                  </a:cubicBezTo>
                  <a:lnTo>
                    <a:pt x="20404" y="0"/>
                  </a:lnTo>
                  <a:cubicBezTo>
                    <a:pt x="14800" y="0"/>
                    <a:pt x="10003" y="1254"/>
                    <a:pt x="6003" y="3747"/>
                  </a:cubicBezTo>
                  <a:cubicBezTo>
                    <a:pt x="1998" y="6251"/>
                    <a:pt x="0" y="9799"/>
                    <a:pt x="0" y="14397"/>
                  </a:cubicBezTo>
                  <a:lnTo>
                    <a:pt x="0" y="205209"/>
                  </a:lnTo>
                  <a:cubicBezTo>
                    <a:pt x="0" y="209010"/>
                    <a:pt x="1847" y="212310"/>
                    <a:pt x="5551" y="215109"/>
                  </a:cubicBezTo>
                  <a:cubicBezTo>
                    <a:pt x="9249" y="217914"/>
                    <a:pt x="14197" y="219309"/>
                    <a:pt x="20404" y="219309"/>
                  </a:cubicBezTo>
                  <a:lnTo>
                    <a:pt x="87007" y="219309"/>
                  </a:lnTo>
                  <a:cubicBezTo>
                    <a:pt x="105409" y="219309"/>
                    <a:pt x="120058" y="214162"/>
                    <a:pt x="130960" y="203857"/>
                  </a:cubicBezTo>
                  <a:cubicBezTo>
                    <a:pt x="141862" y="193558"/>
                    <a:pt x="147311" y="177208"/>
                    <a:pt x="147311" y="154806"/>
                  </a:cubicBezTo>
                  <a:lnTo>
                    <a:pt x="147311" y="148507"/>
                  </a:lnTo>
                  <a:cubicBezTo>
                    <a:pt x="147311" y="134508"/>
                    <a:pt x="144711" y="123956"/>
                    <a:pt x="139510" y="116855"/>
                  </a:cubicBezTo>
                  <a:cubicBezTo>
                    <a:pt x="134309" y="109759"/>
                    <a:pt x="126610" y="104305"/>
                    <a:pt x="116408" y="100505"/>
                  </a:cubicBezTo>
                  <a:close/>
                  <a:moveTo>
                    <a:pt x="46510" y="40804"/>
                  </a:moveTo>
                  <a:lnTo>
                    <a:pt x="78010" y="40804"/>
                  </a:lnTo>
                  <a:cubicBezTo>
                    <a:pt x="83410" y="40804"/>
                    <a:pt x="87610" y="42903"/>
                    <a:pt x="90609" y="47103"/>
                  </a:cubicBezTo>
                  <a:cubicBezTo>
                    <a:pt x="93612" y="51302"/>
                    <a:pt x="95110" y="56206"/>
                    <a:pt x="95110" y="61806"/>
                  </a:cubicBezTo>
                  <a:cubicBezTo>
                    <a:pt x="95110" y="67405"/>
                    <a:pt x="93608" y="72256"/>
                    <a:pt x="90609" y="76358"/>
                  </a:cubicBezTo>
                  <a:cubicBezTo>
                    <a:pt x="87610" y="80460"/>
                    <a:pt x="83410" y="82506"/>
                    <a:pt x="78010" y="82506"/>
                  </a:cubicBezTo>
                  <a:lnTo>
                    <a:pt x="46510" y="82506"/>
                  </a:lnTo>
                  <a:close/>
                  <a:moveTo>
                    <a:pt x="100510" y="150908"/>
                  </a:moveTo>
                  <a:cubicBezTo>
                    <a:pt x="100510" y="169309"/>
                    <a:pt x="92509" y="178510"/>
                    <a:pt x="76509" y="178510"/>
                  </a:cubicBezTo>
                  <a:lnTo>
                    <a:pt x="46510" y="178510"/>
                  </a:lnTo>
                  <a:lnTo>
                    <a:pt x="46510" y="118508"/>
                  </a:lnTo>
                  <a:lnTo>
                    <a:pt x="76509" y="118508"/>
                  </a:lnTo>
                  <a:cubicBezTo>
                    <a:pt x="92509" y="118508"/>
                    <a:pt x="100510" y="127709"/>
                    <a:pt x="100510" y="146110"/>
                  </a:cubicBezTo>
                  <a:close/>
                </a:path>
              </a:pathLst>
            </a:custGeom>
            <a:solidFill>
              <a:srgbClr val="000000"/>
            </a:solidFill>
            <a:ln w="4856" cap="flat">
              <a:noFill/>
              <a:prstDash val="solid"/>
              <a:miter/>
            </a:ln>
          </p:spPr>
          <p:txBody>
            <a:bodyPr rtlCol="0" anchor="ctr"/>
            <a:lstStyle/>
            <a:p>
              <a:endParaRPr lang="cs-CZ"/>
            </a:p>
          </p:txBody>
        </p:sp>
        <p:sp>
          <p:nvSpPr>
            <p:cNvPr id="42" name="Volný tvar 41">
              <a:extLst>
                <a:ext uri="{FF2B5EF4-FFF2-40B4-BE49-F238E27FC236}">
                  <a16:creationId xmlns:a16="http://schemas.microsoft.com/office/drawing/2014/main" id="{F5DE2B88-FC82-12CC-C3D0-7FAD84CC4E5B}"/>
                </a:ext>
              </a:extLst>
            </p:cNvPr>
            <p:cNvSpPr/>
            <p:nvPr/>
          </p:nvSpPr>
          <p:spPr>
            <a:xfrm>
              <a:off x="9535445" y="3305544"/>
              <a:ext cx="246260" cy="246260"/>
            </a:xfrm>
            <a:custGeom>
              <a:avLst/>
              <a:gdLst>
                <a:gd name="connsiteX0" fmla="*/ 123130 w 246260"/>
                <a:gd name="connsiteY0" fmla="*/ 0 h 246260"/>
                <a:gd name="connsiteX1" fmla="*/ 0 w 246260"/>
                <a:gd name="connsiteY1" fmla="*/ 123130 h 246260"/>
                <a:gd name="connsiteX2" fmla="*/ 123130 w 246260"/>
                <a:gd name="connsiteY2" fmla="*/ 246260 h 246260"/>
                <a:gd name="connsiteX3" fmla="*/ 246260 w 246260"/>
                <a:gd name="connsiteY3" fmla="*/ 123130 h 246260"/>
                <a:gd name="connsiteX4" fmla="*/ 123130 w 246260"/>
                <a:gd name="connsiteY4" fmla="*/ 0 h 246260"/>
                <a:gd name="connsiteX5" fmla="*/ 123130 w 246260"/>
                <a:gd name="connsiteY5" fmla="*/ 173353 h 246260"/>
                <a:gd name="connsiteX6" fmla="*/ 72907 w 246260"/>
                <a:gd name="connsiteY6" fmla="*/ 123130 h 246260"/>
                <a:gd name="connsiteX7" fmla="*/ 123130 w 246260"/>
                <a:gd name="connsiteY7" fmla="*/ 72907 h 246260"/>
                <a:gd name="connsiteX8" fmla="*/ 173353 w 246260"/>
                <a:gd name="connsiteY8" fmla="*/ 123130 h 246260"/>
                <a:gd name="connsiteX9" fmla="*/ 123130 w 246260"/>
                <a:gd name="connsiteY9" fmla="*/ 173353 h 2462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260" h="246260">
                  <a:moveTo>
                    <a:pt x="123130" y="0"/>
                  </a:moveTo>
                  <a:cubicBezTo>
                    <a:pt x="55234" y="0"/>
                    <a:pt x="0" y="55234"/>
                    <a:pt x="0" y="123130"/>
                  </a:cubicBezTo>
                  <a:cubicBezTo>
                    <a:pt x="0" y="191026"/>
                    <a:pt x="55239" y="246260"/>
                    <a:pt x="123130" y="246260"/>
                  </a:cubicBezTo>
                  <a:cubicBezTo>
                    <a:pt x="191021" y="246260"/>
                    <a:pt x="246260" y="191021"/>
                    <a:pt x="246260" y="123130"/>
                  </a:cubicBezTo>
                  <a:cubicBezTo>
                    <a:pt x="246260" y="55239"/>
                    <a:pt x="191026" y="0"/>
                    <a:pt x="123130" y="0"/>
                  </a:cubicBezTo>
                  <a:close/>
                  <a:moveTo>
                    <a:pt x="123130" y="173353"/>
                  </a:moveTo>
                  <a:cubicBezTo>
                    <a:pt x="95435" y="173353"/>
                    <a:pt x="72907" y="150820"/>
                    <a:pt x="72907" y="123130"/>
                  </a:cubicBezTo>
                  <a:cubicBezTo>
                    <a:pt x="72907" y="95440"/>
                    <a:pt x="95440" y="72907"/>
                    <a:pt x="123130" y="72907"/>
                  </a:cubicBezTo>
                  <a:cubicBezTo>
                    <a:pt x="150820" y="72907"/>
                    <a:pt x="173353" y="95435"/>
                    <a:pt x="173353" y="123130"/>
                  </a:cubicBezTo>
                  <a:cubicBezTo>
                    <a:pt x="173353" y="150825"/>
                    <a:pt x="150825" y="173353"/>
                    <a:pt x="123130" y="173353"/>
                  </a:cubicBezTo>
                  <a:close/>
                </a:path>
              </a:pathLst>
            </a:custGeom>
            <a:solidFill>
              <a:srgbClr val="000000"/>
            </a:solidFill>
            <a:ln w="4856" cap="flat">
              <a:noFill/>
              <a:prstDash val="solid"/>
              <a:miter/>
            </a:ln>
          </p:spPr>
          <p:txBody>
            <a:bodyPr rtlCol="0" anchor="ctr"/>
            <a:lstStyle/>
            <a:p>
              <a:endParaRPr lang="cs-CZ"/>
            </a:p>
          </p:txBody>
        </p:sp>
        <p:sp>
          <p:nvSpPr>
            <p:cNvPr id="43" name="Volný tvar 42">
              <a:extLst>
                <a:ext uri="{FF2B5EF4-FFF2-40B4-BE49-F238E27FC236}">
                  <a16:creationId xmlns:a16="http://schemas.microsoft.com/office/drawing/2014/main" id="{745C5456-576F-A956-6EB9-4A347E77FB71}"/>
                </a:ext>
              </a:extLst>
            </p:cNvPr>
            <p:cNvSpPr/>
            <p:nvPr/>
          </p:nvSpPr>
          <p:spPr>
            <a:xfrm>
              <a:off x="9909871" y="3683601"/>
              <a:ext cx="147310" cy="221112"/>
            </a:xfrm>
            <a:custGeom>
              <a:avLst/>
              <a:gdLst>
                <a:gd name="connsiteX0" fmla="*/ 73806 w 147310"/>
                <a:gd name="connsiteY0" fmla="*/ 40804 h 221112"/>
                <a:gd name="connsiteX1" fmla="*/ 100510 w 147310"/>
                <a:gd name="connsiteY1" fmla="*/ 67803 h 221112"/>
                <a:gd name="connsiteX2" fmla="*/ 123908 w 147310"/>
                <a:gd name="connsiteY2" fmla="*/ 81904 h 221112"/>
                <a:gd name="connsiteX3" fmla="*/ 141911 w 147310"/>
                <a:gd name="connsiteY3" fmla="*/ 77252 h 221112"/>
                <a:gd name="connsiteX4" fmla="*/ 147311 w 147310"/>
                <a:gd name="connsiteY4" fmla="*/ 59701 h 221112"/>
                <a:gd name="connsiteX5" fmla="*/ 126158 w 147310"/>
                <a:gd name="connsiteY5" fmla="*/ 15899 h 221112"/>
                <a:gd name="connsiteX6" fmla="*/ 72003 w 147310"/>
                <a:gd name="connsiteY6" fmla="*/ 0 h 221112"/>
                <a:gd name="connsiteX7" fmla="*/ 19952 w 147310"/>
                <a:gd name="connsiteY7" fmla="*/ 17104 h 221112"/>
                <a:gd name="connsiteX8" fmla="*/ 0 w 147310"/>
                <a:gd name="connsiteY8" fmla="*/ 70807 h 221112"/>
                <a:gd name="connsiteX9" fmla="*/ 0 w 147310"/>
                <a:gd name="connsiteY9" fmla="*/ 150310 h 221112"/>
                <a:gd name="connsiteX10" fmla="*/ 19952 w 147310"/>
                <a:gd name="connsiteY10" fmla="*/ 204013 h 221112"/>
                <a:gd name="connsiteX11" fmla="*/ 72003 w 147310"/>
                <a:gd name="connsiteY11" fmla="*/ 221112 h 221112"/>
                <a:gd name="connsiteX12" fmla="*/ 126158 w 147310"/>
                <a:gd name="connsiteY12" fmla="*/ 204310 h 221112"/>
                <a:gd name="connsiteX13" fmla="*/ 147311 w 147310"/>
                <a:gd name="connsiteY13" fmla="*/ 158407 h 221112"/>
                <a:gd name="connsiteX14" fmla="*/ 141911 w 147310"/>
                <a:gd name="connsiteY14" fmla="*/ 140856 h 221112"/>
                <a:gd name="connsiteX15" fmla="*/ 123611 w 147310"/>
                <a:gd name="connsiteY15" fmla="*/ 136205 h 221112"/>
                <a:gd name="connsiteX16" fmla="*/ 100510 w 147310"/>
                <a:gd name="connsiteY16" fmla="*/ 150305 h 221112"/>
                <a:gd name="connsiteX17" fmla="*/ 96009 w 147310"/>
                <a:gd name="connsiteY17" fmla="*/ 169353 h 221112"/>
                <a:gd name="connsiteX18" fmla="*/ 74107 w 147310"/>
                <a:gd name="connsiteY18" fmla="*/ 180304 h 221112"/>
                <a:gd name="connsiteX19" fmla="*/ 46806 w 147310"/>
                <a:gd name="connsiteY19" fmla="*/ 150305 h 221112"/>
                <a:gd name="connsiteX20" fmla="*/ 46806 w 147310"/>
                <a:gd name="connsiteY20" fmla="*/ 70802 h 221112"/>
                <a:gd name="connsiteX21" fmla="*/ 73806 w 147310"/>
                <a:gd name="connsiteY21" fmla="*/ 40804 h 2211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47310" h="221112">
                  <a:moveTo>
                    <a:pt x="73806" y="40804"/>
                  </a:moveTo>
                  <a:cubicBezTo>
                    <a:pt x="91007" y="40804"/>
                    <a:pt x="99907" y="49805"/>
                    <a:pt x="100510" y="67803"/>
                  </a:cubicBezTo>
                  <a:cubicBezTo>
                    <a:pt x="101112" y="77208"/>
                    <a:pt x="108908" y="81904"/>
                    <a:pt x="123908" y="81904"/>
                  </a:cubicBezTo>
                  <a:cubicBezTo>
                    <a:pt x="132312" y="81904"/>
                    <a:pt x="138309" y="80358"/>
                    <a:pt x="141911" y="77252"/>
                  </a:cubicBezTo>
                  <a:cubicBezTo>
                    <a:pt x="145512" y="74151"/>
                    <a:pt x="147311" y="68304"/>
                    <a:pt x="147311" y="59701"/>
                  </a:cubicBezTo>
                  <a:cubicBezTo>
                    <a:pt x="147311" y="41100"/>
                    <a:pt x="140263" y="26499"/>
                    <a:pt x="126158" y="15899"/>
                  </a:cubicBezTo>
                  <a:cubicBezTo>
                    <a:pt x="112058" y="5298"/>
                    <a:pt x="94006" y="0"/>
                    <a:pt x="72003" y="0"/>
                  </a:cubicBezTo>
                  <a:cubicBezTo>
                    <a:pt x="50602" y="0"/>
                    <a:pt x="33250" y="5701"/>
                    <a:pt x="19952" y="17104"/>
                  </a:cubicBezTo>
                  <a:cubicBezTo>
                    <a:pt x="6649" y="28507"/>
                    <a:pt x="0" y="46408"/>
                    <a:pt x="0" y="70807"/>
                  </a:cubicBezTo>
                  <a:lnTo>
                    <a:pt x="0" y="150310"/>
                  </a:lnTo>
                  <a:cubicBezTo>
                    <a:pt x="0" y="174714"/>
                    <a:pt x="6649" y="192610"/>
                    <a:pt x="19952" y="204013"/>
                  </a:cubicBezTo>
                  <a:cubicBezTo>
                    <a:pt x="33250" y="215416"/>
                    <a:pt x="50602" y="221112"/>
                    <a:pt x="72003" y="221112"/>
                  </a:cubicBezTo>
                  <a:cubicBezTo>
                    <a:pt x="94001" y="221112"/>
                    <a:pt x="112058" y="215518"/>
                    <a:pt x="126158" y="204310"/>
                  </a:cubicBezTo>
                  <a:cubicBezTo>
                    <a:pt x="140258" y="193111"/>
                    <a:pt x="147311" y="177810"/>
                    <a:pt x="147311" y="158407"/>
                  </a:cubicBezTo>
                  <a:cubicBezTo>
                    <a:pt x="147311" y="149809"/>
                    <a:pt x="145512" y="143957"/>
                    <a:pt x="141911" y="140856"/>
                  </a:cubicBezTo>
                  <a:cubicBezTo>
                    <a:pt x="138309" y="137755"/>
                    <a:pt x="132205" y="136205"/>
                    <a:pt x="123611" y="136205"/>
                  </a:cubicBezTo>
                  <a:cubicBezTo>
                    <a:pt x="109010" y="136205"/>
                    <a:pt x="101307" y="140905"/>
                    <a:pt x="100510" y="150305"/>
                  </a:cubicBezTo>
                  <a:cubicBezTo>
                    <a:pt x="99605" y="159729"/>
                    <a:pt x="98857" y="162762"/>
                    <a:pt x="96009" y="169353"/>
                  </a:cubicBezTo>
                  <a:cubicBezTo>
                    <a:pt x="92315" y="177878"/>
                    <a:pt x="83362" y="180304"/>
                    <a:pt x="74107" y="180304"/>
                  </a:cubicBezTo>
                  <a:cubicBezTo>
                    <a:pt x="55905" y="180304"/>
                    <a:pt x="46806" y="170306"/>
                    <a:pt x="46806" y="150305"/>
                  </a:cubicBezTo>
                  <a:lnTo>
                    <a:pt x="46806" y="70802"/>
                  </a:lnTo>
                  <a:cubicBezTo>
                    <a:pt x="46801" y="50806"/>
                    <a:pt x="55803" y="40804"/>
                    <a:pt x="73806" y="40804"/>
                  </a:cubicBezTo>
                  <a:close/>
                </a:path>
              </a:pathLst>
            </a:custGeom>
            <a:solidFill>
              <a:srgbClr val="000000"/>
            </a:solidFill>
            <a:ln w="4856" cap="flat">
              <a:noFill/>
              <a:prstDash val="solid"/>
              <a:miter/>
            </a:ln>
          </p:spPr>
          <p:txBody>
            <a:bodyPr rtlCol="0" anchor="ctr"/>
            <a:lstStyle/>
            <a:p>
              <a:endParaRPr lang="cs-CZ"/>
            </a:p>
          </p:txBody>
        </p:sp>
        <p:sp>
          <p:nvSpPr>
            <p:cNvPr id="44" name="Volný tvar 43">
              <a:extLst>
                <a:ext uri="{FF2B5EF4-FFF2-40B4-BE49-F238E27FC236}">
                  <a16:creationId xmlns:a16="http://schemas.microsoft.com/office/drawing/2014/main" id="{80EC32D2-9895-63FE-8759-DC5B45A37695}"/>
                </a:ext>
              </a:extLst>
            </p:cNvPr>
            <p:cNvSpPr/>
            <p:nvPr/>
          </p:nvSpPr>
          <p:spPr>
            <a:xfrm>
              <a:off x="9535445" y="3687129"/>
              <a:ext cx="246260" cy="246260"/>
            </a:xfrm>
            <a:custGeom>
              <a:avLst/>
              <a:gdLst>
                <a:gd name="connsiteX0" fmla="*/ 123130 w 246260"/>
                <a:gd name="connsiteY0" fmla="*/ 0 h 246260"/>
                <a:gd name="connsiteX1" fmla="*/ 0 w 246260"/>
                <a:gd name="connsiteY1" fmla="*/ 123130 h 246260"/>
                <a:gd name="connsiteX2" fmla="*/ 123130 w 246260"/>
                <a:gd name="connsiteY2" fmla="*/ 246260 h 246260"/>
                <a:gd name="connsiteX3" fmla="*/ 246260 w 246260"/>
                <a:gd name="connsiteY3" fmla="*/ 123130 h 246260"/>
                <a:gd name="connsiteX4" fmla="*/ 123130 w 246260"/>
                <a:gd name="connsiteY4" fmla="*/ 0 h 246260"/>
                <a:gd name="connsiteX5" fmla="*/ 123130 w 246260"/>
                <a:gd name="connsiteY5" fmla="*/ 173353 h 246260"/>
                <a:gd name="connsiteX6" fmla="*/ 72907 w 246260"/>
                <a:gd name="connsiteY6" fmla="*/ 123130 h 246260"/>
                <a:gd name="connsiteX7" fmla="*/ 123130 w 246260"/>
                <a:gd name="connsiteY7" fmla="*/ 72907 h 246260"/>
                <a:gd name="connsiteX8" fmla="*/ 173353 w 246260"/>
                <a:gd name="connsiteY8" fmla="*/ 123130 h 246260"/>
                <a:gd name="connsiteX9" fmla="*/ 123130 w 246260"/>
                <a:gd name="connsiteY9" fmla="*/ 173353 h 2462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260" h="246260">
                  <a:moveTo>
                    <a:pt x="123130" y="0"/>
                  </a:moveTo>
                  <a:cubicBezTo>
                    <a:pt x="55234" y="0"/>
                    <a:pt x="0" y="55239"/>
                    <a:pt x="0" y="123130"/>
                  </a:cubicBezTo>
                  <a:cubicBezTo>
                    <a:pt x="0" y="191021"/>
                    <a:pt x="55239" y="246260"/>
                    <a:pt x="123130" y="246260"/>
                  </a:cubicBezTo>
                  <a:cubicBezTo>
                    <a:pt x="191021" y="246260"/>
                    <a:pt x="246260" y="191026"/>
                    <a:pt x="246260" y="123130"/>
                  </a:cubicBezTo>
                  <a:cubicBezTo>
                    <a:pt x="246260" y="55234"/>
                    <a:pt x="191026" y="0"/>
                    <a:pt x="123130" y="0"/>
                  </a:cubicBezTo>
                  <a:close/>
                  <a:moveTo>
                    <a:pt x="123130" y="173353"/>
                  </a:moveTo>
                  <a:cubicBezTo>
                    <a:pt x="95435" y="173353"/>
                    <a:pt x="72907" y="150825"/>
                    <a:pt x="72907" y="123130"/>
                  </a:cubicBezTo>
                  <a:cubicBezTo>
                    <a:pt x="72907" y="95435"/>
                    <a:pt x="95440" y="72907"/>
                    <a:pt x="123130" y="72907"/>
                  </a:cubicBezTo>
                  <a:cubicBezTo>
                    <a:pt x="150820" y="72907"/>
                    <a:pt x="173353" y="95440"/>
                    <a:pt x="173353" y="123130"/>
                  </a:cubicBezTo>
                  <a:cubicBezTo>
                    <a:pt x="173353" y="150820"/>
                    <a:pt x="150825" y="173353"/>
                    <a:pt x="123130" y="173353"/>
                  </a:cubicBezTo>
                  <a:close/>
                </a:path>
              </a:pathLst>
            </a:custGeom>
            <a:solidFill>
              <a:srgbClr val="000000"/>
            </a:solidFill>
            <a:ln w="4856" cap="flat">
              <a:noFill/>
              <a:prstDash val="solid"/>
              <a:miter/>
            </a:ln>
          </p:spPr>
          <p:txBody>
            <a:bodyPr rtlCol="0" anchor="ctr"/>
            <a:lstStyle/>
            <a:p>
              <a:endParaRPr lang="cs-CZ"/>
            </a:p>
          </p:txBody>
        </p:sp>
      </p:grpSp>
    </p:spTree>
    <p:extLst>
      <p:ext uri="{BB962C8B-B14F-4D97-AF65-F5344CB8AC3E}">
        <p14:creationId xmlns:p14="http://schemas.microsoft.com/office/powerpoint/2010/main" val="27622316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obsah 2">
            <a:extLst>
              <a:ext uri="{FF2B5EF4-FFF2-40B4-BE49-F238E27FC236}">
                <a16:creationId xmlns:a16="http://schemas.microsoft.com/office/drawing/2014/main" id="{C485AF07-CC60-855F-FD20-A2045861A762}"/>
              </a:ext>
            </a:extLst>
          </p:cNvPr>
          <p:cNvSpPr>
            <a:spLocks noGrp="1"/>
          </p:cNvSpPr>
          <p:nvPr>
            <p:ph idx="1"/>
          </p:nvPr>
        </p:nvSpPr>
        <p:spPr>
          <a:xfrm>
            <a:off x="1260000" y="1980000"/>
            <a:ext cx="6842600" cy="4320000"/>
          </a:xfrm>
        </p:spPr>
        <p:txBody>
          <a:bodyPr/>
          <a:lstStyle/>
          <a:p>
            <a:r>
              <a:rPr lang="cs-CZ" dirty="0"/>
              <a:t>o některých změnách není třeba vést řízení</a:t>
            </a:r>
          </a:p>
          <a:p>
            <a:pPr lvl="1"/>
            <a:r>
              <a:rPr lang="cs-CZ" dirty="0"/>
              <a:t>příkaz</a:t>
            </a:r>
          </a:p>
          <a:p>
            <a:pPr lvl="2"/>
            <a:r>
              <a:rPr lang="cs-CZ" dirty="0"/>
              <a:t>§ 47</a:t>
            </a:r>
          </a:p>
          <a:p>
            <a:pPr lvl="1"/>
            <a:r>
              <a:rPr lang="cs-CZ" dirty="0"/>
              <a:t>změny ex lege</a:t>
            </a:r>
          </a:p>
          <a:p>
            <a:pPr lvl="2"/>
            <a:r>
              <a:rPr lang="cs-CZ" dirty="0"/>
              <a:t>§ 50, § 60 na žádost</a:t>
            </a:r>
          </a:p>
          <a:p>
            <a:pPr lvl="1"/>
            <a:r>
              <a:rPr lang="cs-CZ" dirty="0"/>
              <a:t>překážky ve službě</a:t>
            </a:r>
          </a:p>
          <a:p>
            <a:pPr lvl="2"/>
            <a:r>
              <a:rPr lang="cs-CZ" dirty="0"/>
              <a:t>§ 63, § 64, § 65</a:t>
            </a:r>
          </a:p>
        </p:txBody>
      </p:sp>
      <p:pic>
        <p:nvPicPr>
          <p:cNvPr id="9" name="Obrázek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93553" y="6123641"/>
            <a:ext cx="1532239" cy="418497"/>
          </a:xfrm>
          <a:prstGeom prst="rect">
            <a:avLst/>
          </a:prstGeom>
        </p:spPr>
      </p:pic>
      <p:pic>
        <p:nvPicPr>
          <p:cNvPr id="10" name="Obrázek 9"/>
          <p:cNvPicPr>
            <a:picLocks noChangeAspect="1"/>
          </p:cNvPicPr>
          <p:nvPr/>
        </p:nvPicPr>
        <p:blipFill rotWithShape="1">
          <a:blip r:embed="rId4" cstate="print">
            <a:extLst>
              <a:ext uri="{28A0092B-C50C-407E-A947-70E740481C1C}">
                <a14:useLocalDpi xmlns:a14="http://schemas.microsoft.com/office/drawing/2010/main" val="0"/>
              </a:ext>
            </a:extLst>
          </a:blip>
          <a:srcRect l="11497" t="24752" r="12704" b="29712"/>
          <a:stretch/>
        </p:blipFill>
        <p:spPr>
          <a:xfrm>
            <a:off x="10119523" y="6102031"/>
            <a:ext cx="1767678" cy="530976"/>
          </a:xfrm>
          <a:prstGeom prst="rect">
            <a:avLst/>
          </a:prstGeom>
        </p:spPr>
      </p:pic>
      <p:sp>
        <p:nvSpPr>
          <p:cNvPr id="2" name="Nadpis 1">
            <a:extLst>
              <a:ext uri="{FF2B5EF4-FFF2-40B4-BE49-F238E27FC236}">
                <a16:creationId xmlns:a16="http://schemas.microsoft.com/office/drawing/2014/main" id="{E1D54B88-999F-B95E-04A1-7AD29DB23F3A}"/>
              </a:ext>
            </a:extLst>
          </p:cNvPr>
          <p:cNvSpPr>
            <a:spLocks noGrp="1"/>
          </p:cNvSpPr>
          <p:nvPr>
            <p:ph type="title"/>
          </p:nvPr>
        </p:nvSpPr>
        <p:spPr/>
        <p:txBody>
          <a:bodyPr>
            <a:normAutofit fontScale="90000"/>
          </a:bodyPr>
          <a:lstStyle/>
          <a:p>
            <a:r>
              <a:rPr lang="cs-CZ" b="0" dirty="0"/>
              <a:t>Změny služebního poměru</a:t>
            </a:r>
          </a:p>
        </p:txBody>
      </p:sp>
      <p:pic>
        <p:nvPicPr>
          <p:cNvPr id="11" name="Obrázek 10">
            <a:extLst>
              <a:ext uri="{FF2B5EF4-FFF2-40B4-BE49-F238E27FC236}">
                <a16:creationId xmlns:a16="http://schemas.microsoft.com/office/drawing/2014/main" id="{8F058506-7D16-D0F9-F65C-11ABA6828E78}"/>
              </a:ext>
            </a:extLst>
          </p:cNvPr>
          <p:cNvPicPr>
            <a:picLocks noChangeAspect="1"/>
          </p:cNvPicPr>
          <p:nvPr/>
        </p:nvPicPr>
        <p:blipFill>
          <a:blip r:embed="rId5"/>
          <a:stretch>
            <a:fillRect/>
          </a:stretch>
        </p:blipFill>
        <p:spPr>
          <a:xfrm rot="720000">
            <a:off x="7154638" y="415508"/>
            <a:ext cx="6252257" cy="914400"/>
          </a:xfrm>
          <a:prstGeom prst="rect">
            <a:avLst/>
          </a:prstGeom>
        </p:spPr>
      </p:pic>
      <p:sp>
        <p:nvSpPr>
          <p:cNvPr id="12" name="TextovéPole 11">
            <a:extLst>
              <a:ext uri="{FF2B5EF4-FFF2-40B4-BE49-F238E27FC236}">
                <a16:creationId xmlns:a16="http://schemas.microsoft.com/office/drawing/2014/main" id="{64BF96A3-2DDF-BBEC-DAD8-4F7DA3437C22}"/>
              </a:ext>
            </a:extLst>
          </p:cNvPr>
          <p:cNvSpPr txBox="1"/>
          <p:nvPr/>
        </p:nvSpPr>
        <p:spPr>
          <a:xfrm rot="720000">
            <a:off x="8773200" y="414000"/>
            <a:ext cx="2440988" cy="738664"/>
          </a:xfrm>
          <a:prstGeom prst="rect">
            <a:avLst/>
          </a:prstGeom>
          <a:noFill/>
        </p:spPr>
        <p:txBody>
          <a:bodyPr wrap="none" lIns="0" tIns="0" rIns="0" bIns="0" rtlCol="0">
            <a:spAutoFit/>
          </a:bodyPr>
          <a:lstStyle/>
          <a:p>
            <a:pPr algn="ctr"/>
            <a:r>
              <a:rPr lang="cs-CZ" sz="4800" b="1" dirty="0">
                <a:solidFill>
                  <a:schemeClr val="bg1"/>
                </a:solidFill>
                <a:latin typeface="Franklin Gothic Heavy" panose="020B0603020102020204" pitchFamily="34" charset="0"/>
              </a:rPr>
              <a:t>§ 44 - 70</a:t>
            </a:r>
          </a:p>
        </p:txBody>
      </p:sp>
      <p:pic>
        <p:nvPicPr>
          <p:cNvPr id="5" name="Grafický objekt 4">
            <a:extLst>
              <a:ext uri="{FF2B5EF4-FFF2-40B4-BE49-F238E27FC236}">
                <a16:creationId xmlns:a16="http://schemas.microsoft.com/office/drawing/2014/main" id="{C05CF9AA-3A89-9F11-A560-C06A0F2782C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7908324" y="2236572"/>
            <a:ext cx="3235411" cy="3235411"/>
          </a:xfrm>
          <a:prstGeom prst="rect">
            <a:avLst/>
          </a:prstGeom>
        </p:spPr>
      </p:pic>
    </p:spTree>
    <p:extLst>
      <p:ext uri="{BB962C8B-B14F-4D97-AF65-F5344CB8AC3E}">
        <p14:creationId xmlns:p14="http://schemas.microsoft.com/office/powerpoint/2010/main" val="91462957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Obrázek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93553" y="6123641"/>
            <a:ext cx="1532239" cy="418497"/>
          </a:xfrm>
          <a:prstGeom prst="rect">
            <a:avLst/>
          </a:prstGeom>
        </p:spPr>
      </p:pic>
      <p:pic>
        <p:nvPicPr>
          <p:cNvPr id="10" name="Obrázek 9"/>
          <p:cNvPicPr>
            <a:picLocks noChangeAspect="1"/>
          </p:cNvPicPr>
          <p:nvPr/>
        </p:nvPicPr>
        <p:blipFill rotWithShape="1">
          <a:blip r:embed="rId4" cstate="print">
            <a:extLst>
              <a:ext uri="{28A0092B-C50C-407E-A947-70E740481C1C}">
                <a14:useLocalDpi xmlns:a14="http://schemas.microsoft.com/office/drawing/2010/main" val="0"/>
              </a:ext>
            </a:extLst>
          </a:blip>
          <a:srcRect l="11497" t="24752" r="12704" b="29712"/>
          <a:stretch/>
        </p:blipFill>
        <p:spPr>
          <a:xfrm>
            <a:off x="10119523" y="6102031"/>
            <a:ext cx="1767678" cy="530976"/>
          </a:xfrm>
          <a:prstGeom prst="rect">
            <a:avLst/>
          </a:prstGeom>
        </p:spPr>
      </p:pic>
      <p:sp>
        <p:nvSpPr>
          <p:cNvPr id="3" name="Zástupný obsah 2">
            <a:extLst>
              <a:ext uri="{FF2B5EF4-FFF2-40B4-BE49-F238E27FC236}">
                <a16:creationId xmlns:a16="http://schemas.microsoft.com/office/drawing/2014/main" id="{7B2BC985-3F43-5340-1C46-18C63D2B5993}"/>
              </a:ext>
            </a:extLst>
          </p:cNvPr>
          <p:cNvSpPr>
            <a:spLocks noGrp="1"/>
          </p:cNvSpPr>
          <p:nvPr>
            <p:ph idx="1"/>
          </p:nvPr>
        </p:nvSpPr>
        <p:spPr>
          <a:xfrm>
            <a:off x="1259999" y="1980000"/>
            <a:ext cx="6228195" cy="4320000"/>
          </a:xfrm>
        </p:spPr>
        <p:txBody>
          <a:bodyPr>
            <a:normAutofit lnSpcReduction="10000"/>
          </a:bodyPr>
          <a:lstStyle/>
          <a:p>
            <a:r>
              <a:rPr lang="cs-CZ" dirty="0"/>
              <a:t>příkaz</a:t>
            </a:r>
          </a:p>
          <a:p>
            <a:pPr lvl="1">
              <a:spcBef>
                <a:spcPts val="600"/>
              </a:spcBef>
            </a:pPr>
            <a:r>
              <a:rPr lang="cs-CZ" dirty="0"/>
              <a:t>obrana – stížnost, žaloba</a:t>
            </a:r>
          </a:p>
          <a:p>
            <a:r>
              <a:rPr lang="cs-CZ" dirty="0"/>
              <a:t>bez omezení oborem služby</a:t>
            </a:r>
          </a:p>
          <a:p>
            <a:r>
              <a:rPr lang="cs-CZ" dirty="0"/>
              <a:t>bez omezení platovou třídou</a:t>
            </a:r>
          </a:p>
          <a:p>
            <a:r>
              <a:rPr lang="cs-CZ" dirty="0"/>
              <a:t>ohled na kvalifikaci, znalosti, dovednosti a zkušenosti </a:t>
            </a:r>
          </a:p>
          <a:p>
            <a:r>
              <a:rPr lang="cs-CZ" dirty="0"/>
              <a:t>60 dnů v roce, se souhlasem až na 1 rok</a:t>
            </a:r>
          </a:p>
        </p:txBody>
      </p:sp>
      <p:sp>
        <p:nvSpPr>
          <p:cNvPr id="2" name="Nadpis 1">
            <a:extLst>
              <a:ext uri="{FF2B5EF4-FFF2-40B4-BE49-F238E27FC236}">
                <a16:creationId xmlns:a16="http://schemas.microsoft.com/office/drawing/2014/main" id="{4178468C-2C02-2E41-C7FD-3C65FB603C41}"/>
              </a:ext>
            </a:extLst>
          </p:cNvPr>
          <p:cNvSpPr>
            <a:spLocks noGrp="1"/>
          </p:cNvSpPr>
          <p:nvPr>
            <p:ph type="title"/>
          </p:nvPr>
        </p:nvSpPr>
        <p:spPr/>
        <p:txBody>
          <a:bodyPr/>
          <a:lstStyle/>
          <a:p>
            <a:r>
              <a:rPr lang="cs-CZ" b="0" dirty="0"/>
              <a:t>Přeložení</a:t>
            </a:r>
          </a:p>
        </p:txBody>
      </p:sp>
      <p:pic>
        <p:nvPicPr>
          <p:cNvPr id="11" name="Obrázek 10">
            <a:extLst>
              <a:ext uri="{FF2B5EF4-FFF2-40B4-BE49-F238E27FC236}">
                <a16:creationId xmlns:a16="http://schemas.microsoft.com/office/drawing/2014/main" id="{797FFBBE-BA50-03A3-E393-6A9F57F7811D}"/>
              </a:ext>
            </a:extLst>
          </p:cNvPr>
          <p:cNvPicPr>
            <a:picLocks noChangeAspect="1"/>
          </p:cNvPicPr>
          <p:nvPr/>
        </p:nvPicPr>
        <p:blipFill>
          <a:blip r:embed="rId5"/>
          <a:stretch>
            <a:fillRect/>
          </a:stretch>
        </p:blipFill>
        <p:spPr>
          <a:xfrm rot="720000">
            <a:off x="7154638" y="415508"/>
            <a:ext cx="6252257" cy="914400"/>
          </a:xfrm>
          <a:prstGeom prst="rect">
            <a:avLst/>
          </a:prstGeom>
        </p:spPr>
      </p:pic>
      <p:sp>
        <p:nvSpPr>
          <p:cNvPr id="12" name="TextovéPole 11">
            <a:extLst>
              <a:ext uri="{FF2B5EF4-FFF2-40B4-BE49-F238E27FC236}">
                <a16:creationId xmlns:a16="http://schemas.microsoft.com/office/drawing/2014/main" id="{721B6DA3-B75E-2EC6-15F3-1B5549AD2A7F}"/>
              </a:ext>
            </a:extLst>
          </p:cNvPr>
          <p:cNvSpPr txBox="1"/>
          <p:nvPr/>
        </p:nvSpPr>
        <p:spPr>
          <a:xfrm rot="720000">
            <a:off x="9295771" y="402172"/>
            <a:ext cx="1215461" cy="738664"/>
          </a:xfrm>
          <a:prstGeom prst="rect">
            <a:avLst/>
          </a:prstGeom>
          <a:noFill/>
        </p:spPr>
        <p:txBody>
          <a:bodyPr wrap="none" lIns="0" tIns="0" rIns="0" bIns="0" rtlCol="0">
            <a:spAutoFit/>
          </a:bodyPr>
          <a:lstStyle/>
          <a:p>
            <a:pPr algn="ctr"/>
            <a:r>
              <a:rPr lang="cs-CZ" sz="4800" b="1" dirty="0">
                <a:solidFill>
                  <a:schemeClr val="bg1"/>
                </a:solidFill>
                <a:latin typeface="Franklin Gothic Heavy" panose="020B0603020102020204" pitchFamily="34" charset="0"/>
              </a:rPr>
              <a:t>§ 47</a:t>
            </a:r>
          </a:p>
        </p:txBody>
      </p:sp>
      <p:pic>
        <p:nvPicPr>
          <p:cNvPr id="5" name="Grafický objekt 4">
            <a:extLst>
              <a:ext uri="{FF2B5EF4-FFF2-40B4-BE49-F238E27FC236}">
                <a16:creationId xmlns:a16="http://schemas.microsoft.com/office/drawing/2014/main" id="{AF6C713F-81C0-302E-2D1C-79976B2F369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390238" y="1729945"/>
            <a:ext cx="4149811" cy="4149811"/>
          </a:xfrm>
          <a:prstGeom prst="rect">
            <a:avLst/>
          </a:prstGeom>
        </p:spPr>
      </p:pic>
      <p:pic>
        <p:nvPicPr>
          <p:cNvPr id="22" name="Grafický objekt 21">
            <a:extLst>
              <a:ext uri="{FF2B5EF4-FFF2-40B4-BE49-F238E27FC236}">
                <a16:creationId xmlns:a16="http://schemas.microsoft.com/office/drawing/2014/main" id="{B91CD821-AE02-16D0-B681-D0D1F8DF153B}"/>
              </a:ext>
            </a:extLst>
          </p:cNvPr>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6891981" y="2999603"/>
            <a:ext cx="3581400" cy="3581400"/>
          </a:xfrm>
          <a:prstGeom prst="rect">
            <a:avLst/>
          </a:prstGeom>
        </p:spPr>
      </p:pic>
    </p:spTree>
    <p:extLst>
      <p:ext uri="{BB962C8B-B14F-4D97-AF65-F5344CB8AC3E}">
        <p14:creationId xmlns:p14="http://schemas.microsoft.com/office/powerpoint/2010/main" val="57807934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Obrázek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93553" y="6123641"/>
            <a:ext cx="1532239" cy="418497"/>
          </a:xfrm>
          <a:prstGeom prst="rect">
            <a:avLst/>
          </a:prstGeom>
        </p:spPr>
      </p:pic>
      <p:pic>
        <p:nvPicPr>
          <p:cNvPr id="10" name="Obrázek 9"/>
          <p:cNvPicPr>
            <a:picLocks noChangeAspect="1"/>
          </p:cNvPicPr>
          <p:nvPr/>
        </p:nvPicPr>
        <p:blipFill rotWithShape="1">
          <a:blip r:embed="rId4" cstate="print">
            <a:extLst>
              <a:ext uri="{28A0092B-C50C-407E-A947-70E740481C1C}">
                <a14:useLocalDpi xmlns:a14="http://schemas.microsoft.com/office/drawing/2010/main" val="0"/>
              </a:ext>
            </a:extLst>
          </a:blip>
          <a:srcRect l="11497" t="24752" r="12704" b="29712"/>
          <a:stretch/>
        </p:blipFill>
        <p:spPr>
          <a:xfrm>
            <a:off x="10119523" y="6102031"/>
            <a:ext cx="1767678" cy="530976"/>
          </a:xfrm>
          <a:prstGeom prst="rect">
            <a:avLst/>
          </a:prstGeom>
        </p:spPr>
      </p:pic>
      <p:sp>
        <p:nvSpPr>
          <p:cNvPr id="12" name="Zástupný obsah 11">
            <a:extLst>
              <a:ext uri="{FF2B5EF4-FFF2-40B4-BE49-F238E27FC236}">
                <a16:creationId xmlns:a16="http://schemas.microsoft.com/office/drawing/2014/main" id="{67B69474-E942-B4F7-C1C4-724D576EA754}"/>
              </a:ext>
            </a:extLst>
          </p:cNvPr>
          <p:cNvSpPr>
            <a:spLocks noGrp="1"/>
          </p:cNvSpPr>
          <p:nvPr>
            <p:ph idx="1"/>
          </p:nvPr>
        </p:nvSpPr>
        <p:spPr>
          <a:xfrm>
            <a:off x="1260000" y="1980000"/>
            <a:ext cx="7892878" cy="4320000"/>
          </a:xfrm>
        </p:spPr>
        <p:txBody>
          <a:bodyPr>
            <a:normAutofit fontScale="92500" lnSpcReduction="10000"/>
          </a:bodyPr>
          <a:lstStyle/>
          <a:p>
            <a:r>
              <a:rPr lang="cs-CZ" dirty="0"/>
              <a:t>bezúhonnost při přijetí do služebního poměru nadále pouze na základě výpisu z rejstříku trestů</a:t>
            </a:r>
          </a:p>
          <a:p>
            <a:pPr lvl="1"/>
            <a:r>
              <a:rPr lang="cs-CZ" dirty="0"/>
              <a:t>vypuštěny odkazy na odklony v trestním řízení</a:t>
            </a:r>
          </a:p>
          <a:p>
            <a:r>
              <a:rPr lang="cs-CZ" dirty="0"/>
              <a:t>bezúhonnost při skončení služebního poměru nadále pouze na základě pravomocného odsouzení</a:t>
            </a:r>
          </a:p>
          <a:p>
            <a:pPr lvl="1"/>
            <a:r>
              <a:rPr lang="cs-CZ" dirty="0"/>
              <a:t>vypuštěny odkazy na odklony v trestním řízení </a:t>
            </a:r>
          </a:p>
          <a:p>
            <a:r>
              <a:rPr lang="cs-CZ" dirty="0"/>
              <a:t>zproštění</a:t>
            </a:r>
          </a:p>
          <a:p>
            <a:pPr lvl="1"/>
            <a:r>
              <a:rPr lang="cs-CZ" dirty="0"/>
              <a:t>úvaha služebního orgánu (při výkonu vazby vždy)</a:t>
            </a:r>
          </a:p>
        </p:txBody>
      </p:sp>
      <p:sp>
        <p:nvSpPr>
          <p:cNvPr id="11" name="Nadpis 10">
            <a:extLst>
              <a:ext uri="{FF2B5EF4-FFF2-40B4-BE49-F238E27FC236}">
                <a16:creationId xmlns:a16="http://schemas.microsoft.com/office/drawing/2014/main" id="{92856CDD-307B-0913-D04B-A0DCF819AB27}"/>
              </a:ext>
            </a:extLst>
          </p:cNvPr>
          <p:cNvSpPr>
            <a:spLocks noGrp="1"/>
          </p:cNvSpPr>
          <p:nvPr>
            <p:ph type="title"/>
          </p:nvPr>
        </p:nvSpPr>
        <p:spPr/>
        <p:txBody>
          <a:bodyPr>
            <a:normAutofit fontScale="90000"/>
          </a:bodyPr>
          <a:lstStyle/>
          <a:p>
            <a:r>
              <a:rPr lang="cs-CZ" b="0" dirty="0"/>
              <a:t>Zproštění výkonu služby a bezúhonnost</a:t>
            </a:r>
          </a:p>
        </p:txBody>
      </p:sp>
      <p:pic>
        <p:nvPicPr>
          <p:cNvPr id="13" name="Obrázek 12">
            <a:extLst>
              <a:ext uri="{FF2B5EF4-FFF2-40B4-BE49-F238E27FC236}">
                <a16:creationId xmlns:a16="http://schemas.microsoft.com/office/drawing/2014/main" id="{97ED9EBA-26AD-EAE5-2453-D282D51EF42B}"/>
              </a:ext>
            </a:extLst>
          </p:cNvPr>
          <p:cNvPicPr>
            <a:picLocks noChangeAspect="1"/>
          </p:cNvPicPr>
          <p:nvPr/>
        </p:nvPicPr>
        <p:blipFill>
          <a:blip r:embed="rId5"/>
          <a:stretch>
            <a:fillRect/>
          </a:stretch>
        </p:blipFill>
        <p:spPr>
          <a:xfrm rot="720000">
            <a:off x="7154638" y="415508"/>
            <a:ext cx="6252257" cy="914400"/>
          </a:xfrm>
          <a:prstGeom prst="rect">
            <a:avLst/>
          </a:prstGeom>
        </p:spPr>
      </p:pic>
      <p:sp>
        <p:nvSpPr>
          <p:cNvPr id="14" name="TextovéPole 13">
            <a:extLst>
              <a:ext uri="{FF2B5EF4-FFF2-40B4-BE49-F238E27FC236}">
                <a16:creationId xmlns:a16="http://schemas.microsoft.com/office/drawing/2014/main" id="{CBC603DD-F7A6-D961-8D00-3078B9A10402}"/>
              </a:ext>
            </a:extLst>
          </p:cNvPr>
          <p:cNvSpPr txBox="1"/>
          <p:nvPr/>
        </p:nvSpPr>
        <p:spPr>
          <a:xfrm rot="720000">
            <a:off x="8488101" y="237369"/>
            <a:ext cx="1235916" cy="738664"/>
          </a:xfrm>
          <a:prstGeom prst="rect">
            <a:avLst/>
          </a:prstGeom>
          <a:noFill/>
        </p:spPr>
        <p:txBody>
          <a:bodyPr wrap="none" lIns="0" tIns="0" rIns="0" bIns="0" rtlCol="0">
            <a:spAutoFit/>
          </a:bodyPr>
          <a:lstStyle/>
          <a:p>
            <a:pPr algn="ctr"/>
            <a:r>
              <a:rPr lang="cs-CZ" sz="4800" b="1" dirty="0">
                <a:solidFill>
                  <a:schemeClr val="bg1"/>
                </a:solidFill>
                <a:latin typeface="Franklin Gothic Heavy" panose="020B0603020102020204" pitchFamily="34" charset="0"/>
              </a:rPr>
              <a:t>§ 48</a:t>
            </a:r>
          </a:p>
        </p:txBody>
      </p:sp>
      <p:sp>
        <p:nvSpPr>
          <p:cNvPr id="15" name="TextovéPole 14">
            <a:extLst>
              <a:ext uri="{FF2B5EF4-FFF2-40B4-BE49-F238E27FC236}">
                <a16:creationId xmlns:a16="http://schemas.microsoft.com/office/drawing/2014/main" id="{90562BCA-0CE4-205B-CEBD-487E36D44142}"/>
              </a:ext>
            </a:extLst>
          </p:cNvPr>
          <p:cNvSpPr txBox="1"/>
          <p:nvPr/>
        </p:nvSpPr>
        <p:spPr>
          <a:xfrm rot="720000">
            <a:off x="9776218" y="885313"/>
            <a:ext cx="2025219" cy="246221"/>
          </a:xfrm>
          <a:prstGeom prst="rect">
            <a:avLst/>
          </a:prstGeom>
          <a:noFill/>
        </p:spPr>
        <p:txBody>
          <a:bodyPr wrap="square" lIns="0" tIns="0" rIns="0" bIns="0" rtlCol="0">
            <a:spAutoFit/>
          </a:bodyPr>
          <a:lstStyle/>
          <a:p>
            <a:pPr>
              <a:lnSpc>
                <a:spcPct val="80000"/>
              </a:lnSpc>
            </a:pPr>
            <a:r>
              <a:rPr lang="cs-CZ" sz="2000" b="1" dirty="0">
                <a:solidFill>
                  <a:schemeClr val="bg1"/>
                </a:solidFill>
                <a:latin typeface="+mj-lt"/>
              </a:rPr>
              <a:t>(§ 25, 34, 74)</a:t>
            </a:r>
          </a:p>
        </p:txBody>
      </p:sp>
      <p:pic>
        <p:nvPicPr>
          <p:cNvPr id="3" name="Grafický objekt 2">
            <a:extLst>
              <a:ext uri="{FF2B5EF4-FFF2-40B4-BE49-F238E27FC236}">
                <a16:creationId xmlns:a16="http://schemas.microsoft.com/office/drawing/2014/main" id="{CB80107D-B468-E21F-3F1A-15728177E3A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476735" y="2073874"/>
            <a:ext cx="3435179" cy="3435179"/>
          </a:xfrm>
          <a:prstGeom prst="rect">
            <a:avLst/>
          </a:prstGeom>
        </p:spPr>
      </p:pic>
    </p:spTree>
    <p:extLst>
      <p:ext uri="{BB962C8B-B14F-4D97-AF65-F5344CB8AC3E}">
        <p14:creationId xmlns:p14="http://schemas.microsoft.com/office/powerpoint/2010/main" val="15614285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fický objekt 6">
            <a:extLst>
              <a:ext uri="{FF2B5EF4-FFF2-40B4-BE49-F238E27FC236}">
                <a16:creationId xmlns:a16="http://schemas.microsoft.com/office/drawing/2014/main" id="{68C5C2DF-9137-761D-58C5-9979FD1CEF97}"/>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20393630">
            <a:off x="7785100" y="1663700"/>
            <a:ext cx="4876800" cy="4876800"/>
          </a:xfrm>
          <a:prstGeom prst="rect">
            <a:avLst/>
          </a:prstGeom>
        </p:spPr>
      </p:pic>
      <p:sp>
        <p:nvSpPr>
          <p:cNvPr id="3" name="Zástupný obsah 2">
            <a:extLst>
              <a:ext uri="{FF2B5EF4-FFF2-40B4-BE49-F238E27FC236}">
                <a16:creationId xmlns:a16="http://schemas.microsoft.com/office/drawing/2014/main" id="{90F6A7C2-277F-79A6-D701-1465326D3F1A}"/>
              </a:ext>
            </a:extLst>
          </p:cNvPr>
          <p:cNvSpPr>
            <a:spLocks noGrp="1"/>
          </p:cNvSpPr>
          <p:nvPr>
            <p:ph idx="1"/>
          </p:nvPr>
        </p:nvSpPr>
        <p:spPr>
          <a:xfrm>
            <a:off x="1260000" y="1980000"/>
            <a:ext cx="7858600" cy="4320000"/>
          </a:xfrm>
        </p:spPr>
        <p:txBody>
          <a:bodyPr>
            <a:normAutofit fontScale="85000" lnSpcReduction="10000"/>
          </a:bodyPr>
          <a:lstStyle/>
          <a:p>
            <a:r>
              <a:rPr lang="cs-CZ" dirty="0"/>
              <a:t>den nástupu na jiném služebním místě se souhlasem původního služebního orgánu (jinak 60 dnů)</a:t>
            </a:r>
          </a:p>
          <a:p>
            <a:r>
              <a:rPr lang="cs-CZ" dirty="0" err="1"/>
              <a:t>osvědčovací</a:t>
            </a:r>
            <a:r>
              <a:rPr lang="cs-CZ" dirty="0"/>
              <a:t> doba</a:t>
            </a:r>
          </a:p>
          <a:p>
            <a:pPr lvl="1"/>
            <a:r>
              <a:rPr lang="cs-CZ" dirty="0"/>
              <a:t>fakultativně</a:t>
            </a:r>
          </a:p>
          <a:p>
            <a:pPr lvl="1"/>
            <a:r>
              <a:rPr lang="cs-CZ" dirty="0"/>
              <a:t>až na 3 měsíce</a:t>
            </a:r>
          </a:p>
          <a:p>
            <a:pPr lvl="1"/>
            <a:r>
              <a:rPr lang="cs-CZ" dirty="0"/>
              <a:t>neosvědčení = zánik zařazení nebo jmenování na jiné služební místo (překážky na straně služebního úřadu)</a:t>
            </a:r>
          </a:p>
          <a:p>
            <a:r>
              <a:rPr lang="cs-CZ" dirty="0"/>
              <a:t>zpružnění zařazení na jiné služební místo bez výběrového řízení</a:t>
            </a:r>
          </a:p>
          <a:p>
            <a:pPr lvl="1"/>
            <a:r>
              <a:rPr lang="cs-CZ" dirty="0"/>
              <a:t>bez limitace resortem</a:t>
            </a:r>
          </a:p>
        </p:txBody>
      </p:sp>
      <p:pic>
        <p:nvPicPr>
          <p:cNvPr id="9" name="Obrázek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93553" y="6123641"/>
            <a:ext cx="1532239" cy="418497"/>
          </a:xfrm>
          <a:prstGeom prst="rect">
            <a:avLst/>
          </a:prstGeom>
        </p:spPr>
      </p:pic>
      <p:pic>
        <p:nvPicPr>
          <p:cNvPr id="10" name="Obrázek 9"/>
          <p:cNvPicPr>
            <a:picLocks noChangeAspect="1"/>
          </p:cNvPicPr>
          <p:nvPr/>
        </p:nvPicPr>
        <p:blipFill rotWithShape="1">
          <a:blip r:embed="rId6" cstate="print">
            <a:extLst>
              <a:ext uri="{28A0092B-C50C-407E-A947-70E740481C1C}">
                <a14:useLocalDpi xmlns:a14="http://schemas.microsoft.com/office/drawing/2010/main" val="0"/>
              </a:ext>
            </a:extLst>
          </a:blip>
          <a:srcRect l="11497" t="24752" r="12704" b="29712"/>
          <a:stretch/>
        </p:blipFill>
        <p:spPr>
          <a:xfrm>
            <a:off x="10119523" y="6102031"/>
            <a:ext cx="1767678" cy="530976"/>
          </a:xfrm>
          <a:prstGeom prst="rect">
            <a:avLst/>
          </a:prstGeom>
        </p:spPr>
      </p:pic>
      <p:sp>
        <p:nvSpPr>
          <p:cNvPr id="2" name="Nadpis 1">
            <a:extLst>
              <a:ext uri="{FF2B5EF4-FFF2-40B4-BE49-F238E27FC236}">
                <a16:creationId xmlns:a16="http://schemas.microsoft.com/office/drawing/2014/main" id="{93622F2A-BE22-4E7A-D0DF-4A4E23907C7B}"/>
              </a:ext>
            </a:extLst>
          </p:cNvPr>
          <p:cNvSpPr>
            <a:spLocks noGrp="1"/>
          </p:cNvSpPr>
          <p:nvPr>
            <p:ph type="title"/>
          </p:nvPr>
        </p:nvSpPr>
        <p:spPr/>
        <p:txBody>
          <a:bodyPr>
            <a:noAutofit/>
          </a:bodyPr>
          <a:lstStyle/>
          <a:p>
            <a:r>
              <a:rPr lang="cs-CZ" b="0" dirty="0"/>
              <a:t>Zařazení na jiné místo</a:t>
            </a:r>
          </a:p>
        </p:txBody>
      </p:sp>
      <p:pic>
        <p:nvPicPr>
          <p:cNvPr id="11" name="Obrázek 10">
            <a:extLst>
              <a:ext uri="{FF2B5EF4-FFF2-40B4-BE49-F238E27FC236}">
                <a16:creationId xmlns:a16="http://schemas.microsoft.com/office/drawing/2014/main" id="{DA32B762-5F2A-59DC-DFDA-5DC16A9F7CCB}"/>
              </a:ext>
            </a:extLst>
          </p:cNvPr>
          <p:cNvPicPr>
            <a:picLocks noChangeAspect="1"/>
          </p:cNvPicPr>
          <p:nvPr/>
        </p:nvPicPr>
        <p:blipFill>
          <a:blip r:embed="rId7"/>
          <a:stretch>
            <a:fillRect/>
          </a:stretch>
        </p:blipFill>
        <p:spPr>
          <a:xfrm rot="720000">
            <a:off x="7154638" y="415508"/>
            <a:ext cx="6252257" cy="914400"/>
          </a:xfrm>
          <a:prstGeom prst="rect">
            <a:avLst/>
          </a:prstGeom>
        </p:spPr>
      </p:pic>
      <p:sp>
        <p:nvSpPr>
          <p:cNvPr id="12" name="TextovéPole 11">
            <a:extLst>
              <a:ext uri="{FF2B5EF4-FFF2-40B4-BE49-F238E27FC236}">
                <a16:creationId xmlns:a16="http://schemas.microsoft.com/office/drawing/2014/main" id="{28263BD2-1C69-FE9D-A609-81178A9FF617}"/>
              </a:ext>
            </a:extLst>
          </p:cNvPr>
          <p:cNvSpPr txBox="1"/>
          <p:nvPr/>
        </p:nvSpPr>
        <p:spPr>
          <a:xfrm rot="720000">
            <a:off x="9285543" y="402172"/>
            <a:ext cx="1235916" cy="738664"/>
          </a:xfrm>
          <a:prstGeom prst="rect">
            <a:avLst/>
          </a:prstGeom>
          <a:noFill/>
        </p:spPr>
        <p:txBody>
          <a:bodyPr wrap="none" lIns="0" tIns="0" rIns="0" bIns="0" rtlCol="0">
            <a:spAutoFit/>
          </a:bodyPr>
          <a:lstStyle/>
          <a:p>
            <a:pPr algn="ctr"/>
            <a:r>
              <a:rPr lang="cs-CZ" sz="4800" b="1" dirty="0">
                <a:solidFill>
                  <a:schemeClr val="bg1"/>
                </a:solidFill>
                <a:latin typeface="Franklin Gothic Heavy" panose="020B0603020102020204" pitchFamily="34" charset="0"/>
              </a:rPr>
              <a:t>§ 49</a:t>
            </a:r>
          </a:p>
        </p:txBody>
      </p:sp>
    </p:spTree>
    <p:extLst>
      <p:ext uri="{BB962C8B-B14F-4D97-AF65-F5344CB8AC3E}">
        <p14:creationId xmlns:p14="http://schemas.microsoft.com/office/powerpoint/2010/main" val="378325525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Obrázek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93553" y="6123641"/>
            <a:ext cx="1532239" cy="418497"/>
          </a:xfrm>
          <a:prstGeom prst="rect">
            <a:avLst/>
          </a:prstGeom>
        </p:spPr>
      </p:pic>
      <p:pic>
        <p:nvPicPr>
          <p:cNvPr id="10" name="Obrázek 9"/>
          <p:cNvPicPr>
            <a:picLocks noChangeAspect="1"/>
          </p:cNvPicPr>
          <p:nvPr/>
        </p:nvPicPr>
        <p:blipFill rotWithShape="1">
          <a:blip r:embed="rId4" cstate="print">
            <a:extLst>
              <a:ext uri="{28A0092B-C50C-407E-A947-70E740481C1C}">
                <a14:useLocalDpi xmlns:a14="http://schemas.microsoft.com/office/drawing/2010/main" val="0"/>
              </a:ext>
            </a:extLst>
          </a:blip>
          <a:srcRect l="11497" t="24752" r="12704" b="29712"/>
          <a:stretch/>
        </p:blipFill>
        <p:spPr>
          <a:xfrm>
            <a:off x="10119523" y="6102031"/>
            <a:ext cx="1767678" cy="530976"/>
          </a:xfrm>
          <a:prstGeom prst="rect">
            <a:avLst/>
          </a:prstGeom>
        </p:spPr>
      </p:pic>
      <p:sp>
        <p:nvSpPr>
          <p:cNvPr id="3" name="Zástupný obsah 2">
            <a:extLst>
              <a:ext uri="{FF2B5EF4-FFF2-40B4-BE49-F238E27FC236}">
                <a16:creationId xmlns:a16="http://schemas.microsoft.com/office/drawing/2014/main" id="{F407CBEA-96B9-9291-31E1-4F29CEE776B4}"/>
              </a:ext>
            </a:extLst>
          </p:cNvPr>
          <p:cNvSpPr>
            <a:spLocks noGrp="1"/>
          </p:cNvSpPr>
          <p:nvPr>
            <p:ph idx="1"/>
          </p:nvPr>
        </p:nvSpPr>
        <p:spPr>
          <a:xfrm>
            <a:off x="1260000" y="1980000"/>
            <a:ext cx="7165543" cy="4320000"/>
          </a:xfrm>
        </p:spPr>
        <p:txBody>
          <a:bodyPr>
            <a:normAutofit lnSpcReduction="10000"/>
          </a:bodyPr>
          <a:lstStyle/>
          <a:p>
            <a:r>
              <a:rPr lang="cs-CZ" dirty="0"/>
              <a:t>služební hodnocení obsahuje hodnocení manažerského výkonu s výhradami</a:t>
            </a:r>
          </a:p>
          <a:p>
            <a:r>
              <a:rPr lang="cs-CZ" dirty="0"/>
              <a:t>uložení druhého písemného napomenutí za porušení povinnosti v období 12 měsíců</a:t>
            </a:r>
          </a:p>
          <a:p>
            <a:r>
              <a:rPr lang="cs-CZ" dirty="0"/>
              <a:t>skončení výkonu služby na služebním místě představeného</a:t>
            </a:r>
          </a:p>
          <a:p>
            <a:pPr lvl="1"/>
            <a:r>
              <a:rPr lang="cs-CZ" dirty="0"/>
              <a:t>uplynutím 2 kalendářních měsíců následujících po dni doručení žádosti</a:t>
            </a:r>
          </a:p>
          <a:p>
            <a:endParaRPr lang="cs-CZ" dirty="0"/>
          </a:p>
          <a:p>
            <a:endParaRPr lang="cs-CZ" dirty="0"/>
          </a:p>
        </p:txBody>
      </p:sp>
      <p:sp>
        <p:nvSpPr>
          <p:cNvPr id="2" name="Nadpis 1">
            <a:extLst>
              <a:ext uri="{FF2B5EF4-FFF2-40B4-BE49-F238E27FC236}">
                <a16:creationId xmlns:a16="http://schemas.microsoft.com/office/drawing/2014/main" id="{4683B54F-0138-3A33-874D-E635B78E8C46}"/>
              </a:ext>
            </a:extLst>
          </p:cNvPr>
          <p:cNvSpPr>
            <a:spLocks noGrp="1"/>
          </p:cNvSpPr>
          <p:nvPr>
            <p:ph type="title"/>
          </p:nvPr>
        </p:nvSpPr>
        <p:spPr/>
        <p:txBody>
          <a:bodyPr>
            <a:noAutofit/>
          </a:bodyPr>
          <a:lstStyle/>
          <a:p>
            <a:r>
              <a:rPr lang="cs-CZ" b="0" dirty="0"/>
              <a:t>Odvolání z místa představeného</a:t>
            </a:r>
          </a:p>
        </p:txBody>
      </p:sp>
      <p:pic>
        <p:nvPicPr>
          <p:cNvPr id="11" name="Obrázek 10">
            <a:extLst>
              <a:ext uri="{FF2B5EF4-FFF2-40B4-BE49-F238E27FC236}">
                <a16:creationId xmlns:a16="http://schemas.microsoft.com/office/drawing/2014/main" id="{FC43B7FC-1810-98AB-0289-9DAE634D2DD1}"/>
              </a:ext>
            </a:extLst>
          </p:cNvPr>
          <p:cNvPicPr>
            <a:picLocks noChangeAspect="1"/>
          </p:cNvPicPr>
          <p:nvPr/>
        </p:nvPicPr>
        <p:blipFill>
          <a:blip r:embed="rId5"/>
          <a:stretch>
            <a:fillRect/>
          </a:stretch>
        </p:blipFill>
        <p:spPr>
          <a:xfrm rot="720000">
            <a:off x="7154638" y="415508"/>
            <a:ext cx="6252257" cy="914400"/>
          </a:xfrm>
          <a:prstGeom prst="rect">
            <a:avLst/>
          </a:prstGeom>
        </p:spPr>
      </p:pic>
      <p:sp>
        <p:nvSpPr>
          <p:cNvPr id="12" name="TextovéPole 11">
            <a:extLst>
              <a:ext uri="{FF2B5EF4-FFF2-40B4-BE49-F238E27FC236}">
                <a16:creationId xmlns:a16="http://schemas.microsoft.com/office/drawing/2014/main" id="{0B9E2B5C-B29A-3E3D-ACBA-BD3B8991A0A6}"/>
              </a:ext>
            </a:extLst>
          </p:cNvPr>
          <p:cNvSpPr txBox="1"/>
          <p:nvPr/>
        </p:nvSpPr>
        <p:spPr>
          <a:xfrm rot="720000">
            <a:off x="9285543" y="402172"/>
            <a:ext cx="1235915" cy="738664"/>
          </a:xfrm>
          <a:prstGeom prst="rect">
            <a:avLst/>
          </a:prstGeom>
          <a:noFill/>
        </p:spPr>
        <p:txBody>
          <a:bodyPr wrap="none" lIns="0" tIns="0" rIns="0" bIns="0" rtlCol="0">
            <a:spAutoFit/>
          </a:bodyPr>
          <a:lstStyle/>
          <a:p>
            <a:pPr algn="ctr"/>
            <a:r>
              <a:rPr lang="cs-CZ" sz="4800" b="1" dirty="0">
                <a:solidFill>
                  <a:schemeClr val="bg1"/>
                </a:solidFill>
                <a:latin typeface="Franklin Gothic Heavy" panose="020B0603020102020204" pitchFamily="34" charset="0"/>
              </a:rPr>
              <a:t>§ 60</a:t>
            </a:r>
          </a:p>
        </p:txBody>
      </p:sp>
      <p:pic>
        <p:nvPicPr>
          <p:cNvPr id="7" name="Grafický objekt 6">
            <a:extLst>
              <a:ext uri="{FF2B5EF4-FFF2-40B4-BE49-F238E27FC236}">
                <a16:creationId xmlns:a16="http://schemas.microsoft.com/office/drawing/2014/main" id="{6F797B87-0E2E-E065-AE72-7F3AFFD9DCC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flipH="1">
            <a:off x="8279027" y="2038864"/>
            <a:ext cx="3673252" cy="3673252"/>
          </a:xfrm>
          <a:prstGeom prst="rect">
            <a:avLst/>
          </a:prstGeom>
        </p:spPr>
      </p:pic>
    </p:spTree>
    <p:extLst>
      <p:ext uri="{BB962C8B-B14F-4D97-AF65-F5344CB8AC3E}">
        <p14:creationId xmlns:p14="http://schemas.microsoft.com/office/powerpoint/2010/main" val="83472143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obsah 2">
            <a:extLst>
              <a:ext uri="{FF2B5EF4-FFF2-40B4-BE49-F238E27FC236}">
                <a16:creationId xmlns:a16="http://schemas.microsoft.com/office/drawing/2014/main" id="{20F110EE-5E47-11C9-5AB8-FC770BFDE474}"/>
              </a:ext>
            </a:extLst>
          </p:cNvPr>
          <p:cNvSpPr>
            <a:spLocks noGrp="1"/>
          </p:cNvSpPr>
          <p:nvPr>
            <p:ph idx="1"/>
          </p:nvPr>
        </p:nvSpPr>
        <p:spPr>
          <a:xfrm>
            <a:off x="1260000" y="1980000"/>
            <a:ext cx="7328415" cy="4320000"/>
          </a:xfrm>
        </p:spPr>
        <p:txBody>
          <a:bodyPr>
            <a:normAutofit lnSpcReduction="10000"/>
          </a:bodyPr>
          <a:lstStyle/>
          <a:p>
            <a:r>
              <a:rPr lang="cs-CZ" dirty="0"/>
              <a:t>zkrácení na 3 měsíce</a:t>
            </a:r>
          </a:p>
          <a:p>
            <a:r>
              <a:rPr lang="cs-CZ" dirty="0"/>
              <a:t>povinnost vyhledávat vhodné místo omezena na domovský úřad </a:t>
            </a:r>
          </a:p>
          <a:p>
            <a:r>
              <a:rPr lang="cs-CZ" dirty="0"/>
              <a:t>osvědčovací doba</a:t>
            </a:r>
          </a:p>
          <a:p>
            <a:pPr lvl="1"/>
            <a:r>
              <a:rPr lang="cs-CZ" dirty="0"/>
              <a:t>stavění doby zařazení mimo výkon služby z organizačních důvodů</a:t>
            </a:r>
          </a:p>
          <a:p>
            <a:pPr lvl="1"/>
            <a:r>
              <a:rPr lang="cs-CZ" dirty="0"/>
              <a:t>neosvědčení</a:t>
            </a:r>
          </a:p>
          <a:p>
            <a:pPr lvl="2"/>
            <a:r>
              <a:rPr lang="cs-CZ" dirty="0"/>
              <a:t>zařazení mimo výkon služby v dispozici původního služebního orgánu</a:t>
            </a:r>
          </a:p>
          <a:p>
            <a:endParaRPr lang="cs-CZ" dirty="0"/>
          </a:p>
        </p:txBody>
      </p:sp>
      <p:pic>
        <p:nvPicPr>
          <p:cNvPr id="9" name="Obrázek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93553" y="6123641"/>
            <a:ext cx="1532239" cy="418497"/>
          </a:xfrm>
          <a:prstGeom prst="rect">
            <a:avLst/>
          </a:prstGeom>
        </p:spPr>
      </p:pic>
      <p:pic>
        <p:nvPicPr>
          <p:cNvPr id="10" name="Obrázek 9"/>
          <p:cNvPicPr>
            <a:picLocks noChangeAspect="1"/>
          </p:cNvPicPr>
          <p:nvPr/>
        </p:nvPicPr>
        <p:blipFill rotWithShape="1">
          <a:blip r:embed="rId4" cstate="print">
            <a:extLst>
              <a:ext uri="{28A0092B-C50C-407E-A947-70E740481C1C}">
                <a14:useLocalDpi xmlns:a14="http://schemas.microsoft.com/office/drawing/2010/main" val="0"/>
              </a:ext>
            </a:extLst>
          </a:blip>
          <a:srcRect l="11497" t="24752" r="12704" b="29712"/>
          <a:stretch/>
        </p:blipFill>
        <p:spPr>
          <a:xfrm>
            <a:off x="10119523" y="6102031"/>
            <a:ext cx="1767678" cy="530976"/>
          </a:xfrm>
          <a:prstGeom prst="rect">
            <a:avLst/>
          </a:prstGeom>
        </p:spPr>
      </p:pic>
      <p:sp>
        <p:nvSpPr>
          <p:cNvPr id="2" name="Nadpis 1">
            <a:extLst>
              <a:ext uri="{FF2B5EF4-FFF2-40B4-BE49-F238E27FC236}">
                <a16:creationId xmlns:a16="http://schemas.microsoft.com/office/drawing/2014/main" id="{F7223594-A85C-207D-C60C-399DD4EAB0D0}"/>
              </a:ext>
            </a:extLst>
          </p:cNvPr>
          <p:cNvSpPr>
            <a:spLocks noGrp="1"/>
          </p:cNvSpPr>
          <p:nvPr>
            <p:ph type="title"/>
          </p:nvPr>
        </p:nvSpPr>
        <p:spPr/>
        <p:txBody>
          <a:bodyPr rIns="4356000">
            <a:noAutofit/>
          </a:bodyPr>
          <a:lstStyle/>
          <a:p>
            <a:r>
              <a:rPr lang="cs-CZ" sz="4200" b="0" dirty="0"/>
              <a:t>Zařazení mimo výkon služby z organizačních důvodů</a:t>
            </a:r>
          </a:p>
        </p:txBody>
      </p:sp>
      <p:pic>
        <p:nvPicPr>
          <p:cNvPr id="11" name="Obrázek 10">
            <a:extLst>
              <a:ext uri="{FF2B5EF4-FFF2-40B4-BE49-F238E27FC236}">
                <a16:creationId xmlns:a16="http://schemas.microsoft.com/office/drawing/2014/main" id="{8DAF710A-1668-7239-DEFD-C9F198178EF5}"/>
              </a:ext>
            </a:extLst>
          </p:cNvPr>
          <p:cNvPicPr>
            <a:picLocks noChangeAspect="1"/>
          </p:cNvPicPr>
          <p:nvPr/>
        </p:nvPicPr>
        <p:blipFill>
          <a:blip r:embed="rId5"/>
          <a:stretch>
            <a:fillRect/>
          </a:stretch>
        </p:blipFill>
        <p:spPr>
          <a:xfrm rot="720000">
            <a:off x="7154638" y="415508"/>
            <a:ext cx="6252257" cy="914400"/>
          </a:xfrm>
          <a:prstGeom prst="rect">
            <a:avLst/>
          </a:prstGeom>
        </p:spPr>
      </p:pic>
      <p:sp>
        <p:nvSpPr>
          <p:cNvPr id="12" name="TextovéPole 11">
            <a:extLst>
              <a:ext uri="{FF2B5EF4-FFF2-40B4-BE49-F238E27FC236}">
                <a16:creationId xmlns:a16="http://schemas.microsoft.com/office/drawing/2014/main" id="{1A9AFAF8-1585-57B4-BEAE-79828CFF6572}"/>
              </a:ext>
            </a:extLst>
          </p:cNvPr>
          <p:cNvSpPr txBox="1"/>
          <p:nvPr/>
        </p:nvSpPr>
        <p:spPr>
          <a:xfrm rot="720000">
            <a:off x="9285543" y="402172"/>
            <a:ext cx="1235915" cy="738664"/>
          </a:xfrm>
          <a:prstGeom prst="rect">
            <a:avLst/>
          </a:prstGeom>
          <a:noFill/>
        </p:spPr>
        <p:txBody>
          <a:bodyPr wrap="none" lIns="0" tIns="0" rIns="0" bIns="0" rtlCol="0">
            <a:spAutoFit/>
          </a:bodyPr>
          <a:lstStyle/>
          <a:p>
            <a:pPr algn="ctr"/>
            <a:r>
              <a:rPr lang="cs-CZ" sz="4800" b="1" dirty="0">
                <a:solidFill>
                  <a:schemeClr val="bg1"/>
                </a:solidFill>
                <a:latin typeface="Franklin Gothic Heavy" panose="020B0603020102020204" pitchFamily="34" charset="0"/>
              </a:rPr>
              <a:t>§ 62</a:t>
            </a:r>
          </a:p>
        </p:txBody>
      </p:sp>
      <p:pic>
        <p:nvPicPr>
          <p:cNvPr id="13" name="Grafický objekt 12">
            <a:extLst>
              <a:ext uri="{FF2B5EF4-FFF2-40B4-BE49-F238E27FC236}">
                <a16:creationId xmlns:a16="http://schemas.microsoft.com/office/drawing/2014/main" id="{60C993F0-351A-7E8D-32F8-1E7064D399F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192529" y="2236571"/>
            <a:ext cx="3593757" cy="3593757"/>
          </a:xfrm>
          <a:prstGeom prst="rect">
            <a:avLst/>
          </a:prstGeom>
        </p:spPr>
      </p:pic>
    </p:spTree>
    <p:extLst>
      <p:ext uri="{BB962C8B-B14F-4D97-AF65-F5344CB8AC3E}">
        <p14:creationId xmlns:p14="http://schemas.microsoft.com/office/powerpoint/2010/main" val="249654386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Obrázek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93553" y="6123641"/>
            <a:ext cx="1532239" cy="418497"/>
          </a:xfrm>
          <a:prstGeom prst="rect">
            <a:avLst/>
          </a:prstGeom>
        </p:spPr>
      </p:pic>
      <p:pic>
        <p:nvPicPr>
          <p:cNvPr id="10" name="Obrázek 9"/>
          <p:cNvPicPr>
            <a:picLocks noChangeAspect="1"/>
          </p:cNvPicPr>
          <p:nvPr/>
        </p:nvPicPr>
        <p:blipFill rotWithShape="1">
          <a:blip r:embed="rId4" cstate="print">
            <a:extLst>
              <a:ext uri="{28A0092B-C50C-407E-A947-70E740481C1C}">
                <a14:useLocalDpi xmlns:a14="http://schemas.microsoft.com/office/drawing/2010/main" val="0"/>
              </a:ext>
            </a:extLst>
          </a:blip>
          <a:srcRect l="11497" t="24752" r="12704" b="29712"/>
          <a:stretch/>
        </p:blipFill>
        <p:spPr>
          <a:xfrm>
            <a:off x="10119523" y="6102031"/>
            <a:ext cx="1767678" cy="530976"/>
          </a:xfrm>
          <a:prstGeom prst="rect">
            <a:avLst/>
          </a:prstGeom>
        </p:spPr>
      </p:pic>
      <p:sp>
        <p:nvSpPr>
          <p:cNvPr id="3" name="Zástupný obsah 2">
            <a:extLst>
              <a:ext uri="{FF2B5EF4-FFF2-40B4-BE49-F238E27FC236}">
                <a16:creationId xmlns:a16="http://schemas.microsoft.com/office/drawing/2014/main" id="{328C3F50-2E89-20AC-73DB-38906042003B}"/>
              </a:ext>
            </a:extLst>
          </p:cNvPr>
          <p:cNvSpPr>
            <a:spLocks noGrp="1"/>
          </p:cNvSpPr>
          <p:nvPr>
            <p:ph idx="1"/>
          </p:nvPr>
        </p:nvSpPr>
        <p:spPr>
          <a:xfrm>
            <a:off x="1260000" y="1980000"/>
            <a:ext cx="7909400" cy="4320000"/>
          </a:xfrm>
        </p:spPr>
        <p:txBody>
          <a:bodyPr>
            <a:normAutofit fontScale="92500"/>
          </a:bodyPr>
          <a:lstStyle/>
          <a:p>
            <a:pPr>
              <a:lnSpc>
                <a:spcPct val="110000"/>
              </a:lnSpc>
            </a:pPr>
            <a:r>
              <a:rPr lang="cs-CZ" dirty="0"/>
              <a:t>přerušení výkonu služby bude na dobu delší než 12 měsíců</a:t>
            </a:r>
          </a:p>
          <a:p>
            <a:pPr lvl="1">
              <a:lnSpc>
                <a:spcPct val="110000"/>
              </a:lnSpc>
            </a:pPr>
            <a:r>
              <a:rPr lang="cs-CZ" dirty="0"/>
              <a:t>důvod (další vzdělání nebo odborná stáž) se vypustí</a:t>
            </a:r>
          </a:p>
          <a:p>
            <a:pPr lvl="1">
              <a:lnSpc>
                <a:spcPct val="110000"/>
              </a:lnSpc>
            </a:pPr>
            <a:r>
              <a:rPr lang="cs-CZ" dirty="0"/>
              <a:t>podmínka 5 let výkonu služby se vypustí</a:t>
            </a:r>
          </a:p>
          <a:p>
            <a:pPr lvl="1">
              <a:lnSpc>
                <a:spcPct val="110000"/>
              </a:lnSpc>
            </a:pPr>
            <a:r>
              <a:rPr lang="cs-CZ" dirty="0"/>
              <a:t>po odpadnutí – zařazení na vhodné služební místo </a:t>
            </a:r>
          </a:p>
          <a:p>
            <a:pPr>
              <a:lnSpc>
                <a:spcPct val="110000"/>
              </a:lnSpc>
            </a:pPr>
            <a:r>
              <a:rPr lang="cs-CZ" dirty="0"/>
              <a:t>neplacené volno bude na dobu 12 měsíců a kratší</a:t>
            </a:r>
          </a:p>
          <a:p>
            <a:pPr lvl="1">
              <a:lnSpc>
                <a:spcPct val="110000"/>
              </a:lnSpc>
            </a:pPr>
            <a:r>
              <a:rPr lang="cs-CZ" dirty="0"/>
              <a:t>trvá zařazení nebo jmenování na původním místě</a:t>
            </a:r>
          </a:p>
          <a:p>
            <a:endParaRPr lang="cs-CZ" dirty="0"/>
          </a:p>
          <a:p>
            <a:endParaRPr lang="cs-CZ" dirty="0"/>
          </a:p>
        </p:txBody>
      </p:sp>
      <p:sp>
        <p:nvSpPr>
          <p:cNvPr id="2" name="Nadpis 1">
            <a:extLst>
              <a:ext uri="{FF2B5EF4-FFF2-40B4-BE49-F238E27FC236}">
                <a16:creationId xmlns:a16="http://schemas.microsoft.com/office/drawing/2014/main" id="{60BF90BB-45A0-5F0B-EAE8-EFC2DA48F2F6}"/>
              </a:ext>
            </a:extLst>
          </p:cNvPr>
          <p:cNvSpPr>
            <a:spLocks noGrp="1"/>
          </p:cNvSpPr>
          <p:nvPr>
            <p:ph type="title"/>
          </p:nvPr>
        </p:nvSpPr>
        <p:spPr/>
        <p:txBody>
          <a:bodyPr/>
          <a:lstStyle/>
          <a:p>
            <a:r>
              <a:rPr lang="cs-CZ" b="0" dirty="0"/>
              <a:t>Přerušení výkonu služby</a:t>
            </a:r>
          </a:p>
        </p:txBody>
      </p:sp>
      <p:pic>
        <p:nvPicPr>
          <p:cNvPr id="11" name="Obrázek 10">
            <a:extLst>
              <a:ext uri="{FF2B5EF4-FFF2-40B4-BE49-F238E27FC236}">
                <a16:creationId xmlns:a16="http://schemas.microsoft.com/office/drawing/2014/main" id="{9D7F81F9-7A77-CE79-BAA3-33DCF3B15343}"/>
              </a:ext>
            </a:extLst>
          </p:cNvPr>
          <p:cNvPicPr>
            <a:picLocks noChangeAspect="1"/>
          </p:cNvPicPr>
          <p:nvPr/>
        </p:nvPicPr>
        <p:blipFill>
          <a:blip r:embed="rId5"/>
          <a:stretch>
            <a:fillRect/>
          </a:stretch>
        </p:blipFill>
        <p:spPr>
          <a:xfrm rot="720000">
            <a:off x="7154638" y="415508"/>
            <a:ext cx="6252257" cy="914400"/>
          </a:xfrm>
          <a:prstGeom prst="rect">
            <a:avLst/>
          </a:prstGeom>
        </p:spPr>
      </p:pic>
      <p:sp>
        <p:nvSpPr>
          <p:cNvPr id="12" name="TextovéPole 11">
            <a:extLst>
              <a:ext uri="{FF2B5EF4-FFF2-40B4-BE49-F238E27FC236}">
                <a16:creationId xmlns:a16="http://schemas.microsoft.com/office/drawing/2014/main" id="{65052E46-ACD6-5CA2-DD65-C8C5E5F3669C}"/>
              </a:ext>
            </a:extLst>
          </p:cNvPr>
          <p:cNvSpPr txBox="1"/>
          <p:nvPr/>
        </p:nvSpPr>
        <p:spPr>
          <a:xfrm rot="720000">
            <a:off x="8722021" y="263949"/>
            <a:ext cx="1235915" cy="738664"/>
          </a:xfrm>
          <a:prstGeom prst="rect">
            <a:avLst/>
          </a:prstGeom>
          <a:noFill/>
        </p:spPr>
        <p:txBody>
          <a:bodyPr wrap="none" lIns="0" tIns="0" rIns="0" bIns="0" rtlCol="0">
            <a:spAutoFit/>
          </a:bodyPr>
          <a:lstStyle/>
          <a:p>
            <a:pPr algn="ctr"/>
            <a:r>
              <a:rPr lang="cs-CZ" sz="4800" b="1" dirty="0">
                <a:solidFill>
                  <a:schemeClr val="bg1"/>
                </a:solidFill>
                <a:latin typeface="Franklin Gothic Heavy" panose="020B0603020102020204" pitchFamily="34" charset="0"/>
              </a:rPr>
              <a:t>§ 69</a:t>
            </a:r>
            <a:endParaRPr lang="cs-CZ" sz="4800" dirty="0">
              <a:solidFill>
                <a:schemeClr val="bg1"/>
              </a:solidFill>
              <a:latin typeface="Franklin Gothic Book" panose="020B0503020102020204" pitchFamily="34" charset="0"/>
            </a:endParaRPr>
          </a:p>
        </p:txBody>
      </p:sp>
      <p:sp>
        <p:nvSpPr>
          <p:cNvPr id="14" name="TextovéPole 13">
            <a:extLst>
              <a:ext uri="{FF2B5EF4-FFF2-40B4-BE49-F238E27FC236}">
                <a16:creationId xmlns:a16="http://schemas.microsoft.com/office/drawing/2014/main" id="{2E21EF3D-49D0-455D-4C15-727EBD33E756}"/>
              </a:ext>
            </a:extLst>
          </p:cNvPr>
          <p:cNvSpPr txBox="1"/>
          <p:nvPr/>
        </p:nvSpPr>
        <p:spPr>
          <a:xfrm rot="720000">
            <a:off x="9930810" y="777580"/>
            <a:ext cx="1765005" cy="400110"/>
          </a:xfrm>
          <a:prstGeom prst="rect">
            <a:avLst/>
          </a:prstGeom>
          <a:noFill/>
        </p:spPr>
        <p:txBody>
          <a:bodyPr wrap="square">
            <a:spAutoFit/>
          </a:bodyPr>
          <a:lstStyle/>
          <a:p>
            <a:r>
              <a:rPr lang="cs-CZ" sz="2000" dirty="0">
                <a:solidFill>
                  <a:schemeClr val="bg1"/>
                </a:solidFill>
                <a:latin typeface="Franklin Gothic Book" panose="020B0503020102020204" pitchFamily="34" charset="0"/>
              </a:rPr>
              <a:t>(§ 70, § 105)</a:t>
            </a:r>
            <a:endParaRPr lang="cs-CZ" sz="2000" dirty="0"/>
          </a:p>
        </p:txBody>
      </p:sp>
      <p:pic>
        <p:nvPicPr>
          <p:cNvPr id="6" name="Grafický objekt 5">
            <a:extLst>
              <a:ext uri="{FF2B5EF4-FFF2-40B4-BE49-F238E27FC236}">
                <a16:creationId xmlns:a16="http://schemas.microsoft.com/office/drawing/2014/main" id="{2C8B3A40-9553-E1F9-853B-E711494BA3D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798010" y="2209799"/>
            <a:ext cx="3188043" cy="3188043"/>
          </a:xfrm>
          <a:prstGeom prst="rect">
            <a:avLst/>
          </a:prstGeom>
        </p:spPr>
      </p:pic>
    </p:spTree>
    <p:extLst>
      <p:ext uri="{BB962C8B-B14F-4D97-AF65-F5344CB8AC3E}">
        <p14:creationId xmlns:p14="http://schemas.microsoft.com/office/powerpoint/2010/main" val="247740757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Obrázek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93553" y="6123641"/>
            <a:ext cx="1532239" cy="418497"/>
          </a:xfrm>
          <a:prstGeom prst="rect">
            <a:avLst/>
          </a:prstGeom>
        </p:spPr>
      </p:pic>
      <p:pic>
        <p:nvPicPr>
          <p:cNvPr id="10" name="Obrázek 9"/>
          <p:cNvPicPr>
            <a:picLocks noChangeAspect="1"/>
          </p:cNvPicPr>
          <p:nvPr/>
        </p:nvPicPr>
        <p:blipFill rotWithShape="1">
          <a:blip r:embed="rId4" cstate="print">
            <a:extLst>
              <a:ext uri="{28A0092B-C50C-407E-A947-70E740481C1C}">
                <a14:useLocalDpi xmlns:a14="http://schemas.microsoft.com/office/drawing/2010/main" val="0"/>
              </a:ext>
            </a:extLst>
          </a:blip>
          <a:srcRect l="11497" t="24752" r="12704" b="29712"/>
          <a:stretch/>
        </p:blipFill>
        <p:spPr>
          <a:xfrm>
            <a:off x="10119523" y="6102031"/>
            <a:ext cx="1767678" cy="530976"/>
          </a:xfrm>
          <a:prstGeom prst="rect">
            <a:avLst/>
          </a:prstGeom>
        </p:spPr>
      </p:pic>
      <p:sp>
        <p:nvSpPr>
          <p:cNvPr id="3" name="Zástupný obsah 2">
            <a:extLst>
              <a:ext uri="{FF2B5EF4-FFF2-40B4-BE49-F238E27FC236}">
                <a16:creationId xmlns:a16="http://schemas.microsoft.com/office/drawing/2014/main" id="{F586D7BB-570F-D489-68F6-A0DE1899A22F}"/>
              </a:ext>
            </a:extLst>
          </p:cNvPr>
          <p:cNvSpPr>
            <a:spLocks noGrp="1"/>
          </p:cNvSpPr>
          <p:nvPr>
            <p:ph idx="1"/>
          </p:nvPr>
        </p:nvSpPr>
        <p:spPr>
          <a:xfrm>
            <a:off x="1259999" y="1980000"/>
            <a:ext cx="7525185" cy="4320000"/>
          </a:xfrm>
        </p:spPr>
        <p:txBody>
          <a:bodyPr>
            <a:normAutofit fontScale="92500" lnSpcReduction="20000"/>
          </a:bodyPr>
          <a:lstStyle/>
          <a:p>
            <a:r>
              <a:rPr lang="cs-CZ" sz="2000" dirty="0"/>
              <a:t>skončení rozhodnutím služebního orgánu</a:t>
            </a:r>
          </a:p>
          <a:p>
            <a:pPr lvl="1">
              <a:spcBef>
                <a:spcPts val="0"/>
              </a:spcBef>
            </a:pPr>
            <a:r>
              <a:rPr lang="cs-CZ" sz="1800" dirty="0"/>
              <a:t>služební hodnocení </a:t>
            </a:r>
          </a:p>
          <a:p>
            <a:pPr lvl="1">
              <a:spcBef>
                <a:spcPts val="0"/>
              </a:spcBef>
            </a:pPr>
            <a:r>
              <a:rPr lang="cs-CZ" sz="1800" dirty="0"/>
              <a:t>služební kázeň</a:t>
            </a:r>
          </a:p>
          <a:p>
            <a:pPr lvl="1">
              <a:spcBef>
                <a:spcPts val="0"/>
              </a:spcBef>
            </a:pPr>
            <a:r>
              <a:rPr lang="cs-CZ" sz="1800" dirty="0"/>
              <a:t>odmítnutí dostavit se na pracovnělékařskou prohlídku</a:t>
            </a:r>
          </a:p>
          <a:p>
            <a:r>
              <a:rPr lang="cs-CZ" sz="2000" dirty="0"/>
              <a:t>skončení ze zákona</a:t>
            </a:r>
          </a:p>
          <a:p>
            <a:pPr lvl="1">
              <a:spcBef>
                <a:spcPts val="0"/>
              </a:spcBef>
            </a:pPr>
            <a:r>
              <a:rPr lang="cs-CZ" sz="1800" dirty="0"/>
              <a:t>nově zejména: marné uplynutí doby zařazení mimo výkon služby z organizačních důvodů </a:t>
            </a:r>
          </a:p>
          <a:p>
            <a:r>
              <a:rPr lang="cs-CZ" sz="2000" dirty="0"/>
              <a:t>skončení na základě žádosti</a:t>
            </a:r>
          </a:p>
          <a:p>
            <a:pPr lvl="1">
              <a:spcBef>
                <a:spcPts val="0"/>
              </a:spcBef>
            </a:pPr>
            <a:r>
              <a:rPr lang="cs-CZ" sz="1800" dirty="0"/>
              <a:t>ke dni uvedenému v dohodě mezi státním zaměstnancem a služebním orgánem, nejpozději však k poslednímu dni druhého kalendářního měsíce následujícího po dni doručení žádosti služebnímu orgánu</a:t>
            </a:r>
          </a:p>
          <a:p>
            <a:r>
              <a:rPr lang="cs-CZ" sz="2000" dirty="0"/>
              <a:t>gentlemanský odchod představeného (s funkčním obdobím)</a:t>
            </a:r>
          </a:p>
          <a:p>
            <a:pPr lvl="1">
              <a:spcBef>
                <a:spcPts val="0"/>
              </a:spcBef>
            </a:pPr>
            <a:r>
              <a:rPr lang="cs-CZ" sz="1800" dirty="0"/>
              <a:t>skončení na základě dohody se služebním orgánem</a:t>
            </a:r>
          </a:p>
          <a:p>
            <a:pPr lvl="1">
              <a:spcBef>
                <a:spcPts val="0"/>
              </a:spcBef>
            </a:pPr>
            <a:r>
              <a:rPr lang="cs-CZ" sz="1800" dirty="0"/>
              <a:t>finanční kompenzace</a:t>
            </a:r>
          </a:p>
        </p:txBody>
      </p:sp>
      <p:sp>
        <p:nvSpPr>
          <p:cNvPr id="2" name="Nadpis 1">
            <a:extLst>
              <a:ext uri="{FF2B5EF4-FFF2-40B4-BE49-F238E27FC236}">
                <a16:creationId xmlns:a16="http://schemas.microsoft.com/office/drawing/2014/main" id="{B5AB1D3A-E010-85A2-EBFD-00848593AB9B}"/>
              </a:ext>
            </a:extLst>
          </p:cNvPr>
          <p:cNvSpPr>
            <a:spLocks noGrp="1"/>
          </p:cNvSpPr>
          <p:nvPr>
            <p:ph type="title"/>
          </p:nvPr>
        </p:nvSpPr>
        <p:spPr/>
        <p:txBody>
          <a:bodyPr rIns="3600000">
            <a:noAutofit/>
          </a:bodyPr>
          <a:lstStyle/>
          <a:p>
            <a:r>
              <a:rPr lang="cs-CZ" b="0" dirty="0"/>
              <a:t>Skončení služebního poměru</a:t>
            </a:r>
          </a:p>
        </p:txBody>
      </p:sp>
      <p:pic>
        <p:nvPicPr>
          <p:cNvPr id="11" name="Obrázek 10">
            <a:extLst>
              <a:ext uri="{FF2B5EF4-FFF2-40B4-BE49-F238E27FC236}">
                <a16:creationId xmlns:a16="http://schemas.microsoft.com/office/drawing/2014/main" id="{106B2B60-31B5-8E3E-0AFC-93F2B8BAE929}"/>
              </a:ext>
            </a:extLst>
          </p:cNvPr>
          <p:cNvPicPr>
            <a:picLocks noChangeAspect="1"/>
          </p:cNvPicPr>
          <p:nvPr/>
        </p:nvPicPr>
        <p:blipFill>
          <a:blip r:embed="rId5"/>
          <a:stretch>
            <a:fillRect/>
          </a:stretch>
        </p:blipFill>
        <p:spPr>
          <a:xfrm rot="720000">
            <a:off x="7154638" y="415508"/>
            <a:ext cx="6252257" cy="914400"/>
          </a:xfrm>
          <a:prstGeom prst="rect">
            <a:avLst/>
          </a:prstGeom>
        </p:spPr>
      </p:pic>
      <p:sp>
        <p:nvSpPr>
          <p:cNvPr id="12" name="TextovéPole 11">
            <a:extLst>
              <a:ext uri="{FF2B5EF4-FFF2-40B4-BE49-F238E27FC236}">
                <a16:creationId xmlns:a16="http://schemas.microsoft.com/office/drawing/2014/main" id="{E0B569BC-2D8A-4710-C3F4-5ACE36AA540D}"/>
              </a:ext>
            </a:extLst>
          </p:cNvPr>
          <p:cNvSpPr txBox="1"/>
          <p:nvPr/>
        </p:nvSpPr>
        <p:spPr>
          <a:xfrm rot="720000">
            <a:off x="8773200" y="414000"/>
            <a:ext cx="2237792" cy="738664"/>
          </a:xfrm>
          <a:prstGeom prst="rect">
            <a:avLst/>
          </a:prstGeom>
          <a:noFill/>
        </p:spPr>
        <p:txBody>
          <a:bodyPr wrap="none" lIns="0" tIns="0" rIns="0" bIns="0" rtlCol="0">
            <a:spAutoFit/>
          </a:bodyPr>
          <a:lstStyle/>
          <a:p>
            <a:pPr algn="ctr"/>
            <a:r>
              <a:rPr lang="cs-CZ" sz="4800" b="1" dirty="0">
                <a:solidFill>
                  <a:schemeClr val="bg1"/>
                </a:solidFill>
                <a:latin typeface="Franklin Gothic Heavy" panose="020B0603020102020204" pitchFamily="34" charset="0"/>
              </a:rPr>
              <a:t>§ 71 -76</a:t>
            </a:r>
          </a:p>
        </p:txBody>
      </p:sp>
      <p:pic>
        <p:nvPicPr>
          <p:cNvPr id="5" name="Grafický objekt 4">
            <a:extLst>
              <a:ext uri="{FF2B5EF4-FFF2-40B4-BE49-F238E27FC236}">
                <a16:creationId xmlns:a16="http://schemas.microsoft.com/office/drawing/2014/main" id="{B3784A89-E3B9-03A7-8651-AB9434CEEEA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7646773" y="1641389"/>
            <a:ext cx="4771768" cy="4771768"/>
          </a:xfrm>
          <a:prstGeom prst="rect">
            <a:avLst/>
          </a:prstGeom>
        </p:spPr>
      </p:pic>
    </p:spTree>
    <p:extLst>
      <p:ext uri="{BB962C8B-B14F-4D97-AF65-F5344CB8AC3E}">
        <p14:creationId xmlns:p14="http://schemas.microsoft.com/office/powerpoint/2010/main" val="37169450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Obrázek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93553" y="6123641"/>
            <a:ext cx="1532239" cy="418497"/>
          </a:xfrm>
          <a:prstGeom prst="rect">
            <a:avLst/>
          </a:prstGeom>
        </p:spPr>
      </p:pic>
      <p:pic>
        <p:nvPicPr>
          <p:cNvPr id="10" name="Obrázek 9"/>
          <p:cNvPicPr>
            <a:picLocks noChangeAspect="1"/>
          </p:cNvPicPr>
          <p:nvPr/>
        </p:nvPicPr>
        <p:blipFill rotWithShape="1">
          <a:blip r:embed="rId4" cstate="print">
            <a:extLst>
              <a:ext uri="{28A0092B-C50C-407E-A947-70E740481C1C}">
                <a14:useLocalDpi xmlns:a14="http://schemas.microsoft.com/office/drawing/2010/main" val="0"/>
              </a:ext>
            </a:extLst>
          </a:blip>
          <a:srcRect l="11497" t="24752" r="12704" b="29712"/>
          <a:stretch/>
        </p:blipFill>
        <p:spPr>
          <a:xfrm>
            <a:off x="10119523" y="6102031"/>
            <a:ext cx="1767678" cy="530976"/>
          </a:xfrm>
          <a:prstGeom prst="rect">
            <a:avLst/>
          </a:prstGeom>
        </p:spPr>
      </p:pic>
      <p:sp>
        <p:nvSpPr>
          <p:cNvPr id="3" name="Zástupný obsah 2">
            <a:extLst>
              <a:ext uri="{FF2B5EF4-FFF2-40B4-BE49-F238E27FC236}">
                <a16:creationId xmlns:a16="http://schemas.microsoft.com/office/drawing/2014/main" id="{8E298D4C-F793-A364-53A1-D096DA97545D}"/>
              </a:ext>
            </a:extLst>
          </p:cNvPr>
          <p:cNvSpPr>
            <a:spLocks noGrp="1"/>
          </p:cNvSpPr>
          <p:nvPr>
            <p:ph idx="1"/>
          </p:nvPr>
        </p:nvSpPr>
        <p:spPr>
          <a:xfrm>
            <a:off x="1259999" y="1980000"/>
            <a:ext cx="8346987" cy="4320000"/>
          </a:xfrm>
        </p:spPr>
        <p:txBody>
          <a:bodyPr>
            <a:normAutofit/>
          </a:bodyPr>
          <a:lstStyle/>
          <a:p>
            <a:r>
              <a:rPr lang="cs-CZ" dirty="0"/>
              <a:t>snížení výše odbytného</a:t>
            </a:r>
          </a:p>
          <a:p>
            <a:r>
              <a:rPr lang="cs-CZ" dirty="0"/>
              <a:t>o odbytném nebude vedeno řízení</a:t>
            </a:r>
          </a:p>
          <a:p>
            <a:r>
              <a:rPr lang="cs-CZ" dirty="0"/>
              <a:t>zrušení odchodného</a:t>
            </a:r>
          </a:p>
          <a:p>
            <a:r>
              <a:rPr lang="cs-CZ" dirty="0"/>
              <a:t>při přijetí do nového služebního poměru nebo pracovního poměru v úřadu – povinnost vrátit poměrnou část odbytného </a:t>
            </a:r>
          </a:p>
          <a:p>
            <a:endParaRPr lang="cs-CZ" dirty="0"/>
          </a:p>
          <a:p>
            <a:endParaRPr lang="cs-CZ" dirty="0"/>
          </a:p>
        </p:txBody>
      </p:sp>
      <p:sp>
        <p:nvSpPr>
          <p:cNvPr id="2" name="Nadpis 1">
            <a:extLst>
              <a:ext uri="{FF2B5EF4-FFF2-40B4-BE49-F238E27FC236}">
                <a16:creationId xmlns:a16="http://schemas.microsoft.com/office/drawing/2014/main" id="{1125C944-C442-4229-67F5-FCAD8C1EDA7E}"/>
              </a:ext>
            </a:extLst>
          </p:cNvPr>
          <p:cNvSpPr>
            <a:spLocks noGrp="1"/>
          </p:cNvSpPr>
          <p:nvPr>
            <p:ph type="title"/>
          </p:nvPr>
        </p:nvSpPr>
        <p:spPr/>
        <p:txBody>
          <a:bodyPr/>
          <a:lstStyle/>
          <a:p>
            <a:r>
              <a:rPr lang="cs-CZ" b="0" dirty="0"/>
              <a:t>Odbytné</a:t>
            </a:r>
          </a:p>
        </p:txBody>
      </p:sp>
      <p:pic>
        <p:nvPicPr>
          <p:cNvPr id="11" name="Obrázek 10">
            <a:extLst>
              <a:ext uri="{FF2B5EF4-FFF2-40B4-BE49-F238E27FC236}">
                <a16:creationId xmlns:a16="http://schemas.microsoft.com/office/drawing/2014/main" id="{84AF745C-4B1F-8896-DB39-460D64BF0C9E}"/>
              </a:ext>
            </a:extLst>
          </p:cNvPr>
          <p:cNvPicPr>
            <a:picLocks noChangeAspect="1"/>
          </p:cNvPicPr>
          <p:nvPr/>
        </p:nvPicPr>
        <p:blipFill>
          <a:blip r:embed="rId5"/>
          <a:stretch>
            <a:fillRect/>
          </a:stretch>
        </p:blipFill>
        <p:spPr>
          <a:xfrm rot="720000">
            <a:off x="7154638" y="415508"/>
            <a:ext cx="6252257" cy="914400"/>
          </a:xfrm>
          <a:prstGeom prst="rect">
            <a:avLst/>
          </a:prstGeom>
        </p:spPr>
      </p:pic>
      <p:sp>
        <p:nvSpPr>
          <p:cNvPr id="12" name="TextovéPole 11">
            <a:extLst>
              <a:ext uri="{FF2B5EF4-FFF2-40B4-BE49-F238E27FC236}">
                <a16:creationId xmlns:a16="http://schemas.microsoft.com/office/drawing/2014/main" id="{69341525-3372-9AA5-A01A-8AFEA9C1EDDE}"/>
              </a:ext>
            </a:extLst>
          </p:cNvPr>
          <p:cNvSpPr txBox="1"/>
          <p:nvPr/>
        </p:nvSpPr>
        <p:spPr>
          <a:xfrm rot="720000">
            <a:off x="9285543" y="402172"/>
            <a:ext cx="1235916" cy="738664"/>
          </a:xfrm>
          <a:prstGeom prst="rect">
            <a:avLst/>
          </a:prstGeom>
          <a:noFill/>
        </p:spPr>
        <p:txBody>
          <a:bodyPr wrap="none" lIns="0" tIns="0" rIns="0" bIns="0" rtlCol="0">
            <a:spAutoFit/>
          </a:bodyPr>
          <a:lstStyle/>
          <a:p>
            <a:pPr algn="ctr"/>
            <a:r>
              <a:rPr lang="cs-CZ" sz="4800" b="1" dirty="0">
                <a:solidFill>
                  <a:schemeClr val="bg1"/>
                </a:solidFill>
                <a:latin typeface="Franklin Gothic Heavy" panose="020B0603020102020204" pitchFamily="34" charset="0"/>
              </a:rPr>
              <a:t>§ 72</a:t>
            </a:r>
          </a:p>
        </p:txBody>
      </p:sp>
      <p:grpSp>
        <p:nvGrpSpPr>
          <p:cNvPr id="4" name="Skupina 3">
            <a:extLst>
              <a:ext uri="{FF2B5EF4-FFF2-40B4-BE49-F238E27FC236}">
                <a16:creationId xmlns:a16="http://schemas.microsoft.com/office/drawing/2014/main" id="{C4A7E218-7142-B05D-EB6A-5C5BDDFB3107}"/>
              </a:ext>
            </a:extLst>
          </p:cNvPr>
          <p:cNvGrpSpPr/>
          <p:nvPr/>
        </p:nvGrpSpPr>
        <p:grpSpPr>
          <a:xfrm>
            <a:off x="9231192" y="2499159"/>
            <a:ext cx="2603538" cy="2685311"/>
            <a:chOff x="9231192" y="2499159"/>
            <a:chExt cx="2603538" cy="2685311"/>
          </a:xfrm>
        </p:grpSpPr>
        <p:sp>
          <p:nvSpPr>
            <p:cNvPr id="19" name="Volný tvar 18">
              <a:extLst>
                <a:ext uri="{FF2B5EF4-FFF2-40B4-BE49-F238E27FC236}">
                  <a16:creationId xmlns:a16="http://schemas.microsoft.com/office/drawing/2014/main" id="{BC320C9C-5B24-6A67-CB33-F49BBF71015F}"/>
                </a:ext>
              </a:extLst>
            </p:cNvPr>
            <p:cNvSpPr/>
            <p:nvPr/>
          </p:nvSpPr>
          <p:spPr>
            <a:xfrm>
              <a:off x="10466956" y="2527236"/>
              <a:ext cx="1093347" cy="2195427"/>
            </a:xfrm>
            <a:custGeom>
              <a:avLst/>
              <a:gdLst>
                <a:gd name="connsiteX0" fmla="*/ 369159 w 1093347"/>
                <a:gd name="connsiteY0" fmla="*/ 458163 h 2195427"/>
                <a:gd name="connsiteX1" fmla="*/ 552480 w 1093347"/>
                <a:gd name="connsiteY1" fmla="*/ 28400 h 2195427"/>
                <a:gd name="connsiteX2" fmla="*/ 453611 w 1093347"/>
                <a:gd name="connsiteY2" fmla="*/ 40091 h 2195427"/>
                <a:gd name="connsiteX3" fmla="*/ 331056 w 1093347"/>
                <a:gd name="connsiteY3" fmla="*/ 0 h 2195427"/>
                <a:gd name="connsiteX4" fmla="*/ 208517 w 1093347"/>
                <a:gd name="connsiteY4" fmla="*/ 40091 h 2195427"/>
                <a:gd name="connsiteX5" fmla="*/ 200010 w 1093347"/>
                <a:gd name="connsiteY5" fmla="*/ 39734 h 2195427"/>
                <a:gd name="connsiteX6" fmla="*/ 970 w 1093347"/>
                <a:gd name="connsiteY6" fmla="*/ 397685 h 2195427"/>
                <a:gd name="connsiteX7" fmla="*/ 43967 w 1093347"/>
                <a:gd name="connsiteY7" fmla="*/ 458158 h 2195427"/>
                <a:gd name="connsiteX8" fmla="*/ 0 w 1093347"/>
                <a:gd name="connsiteY8" fmla="*/ 487764 h 2195427"/>
                <a:gd name="connsiteX9" fmla="*/ 57577 w 1093347"/>
                <a:gd name="connsiteY9" fmla="*/ 2195428 h 2195427"/>
                <a:gd name="connsiteX10" fmla="*/ 470714 w 1093347"/>
                <a:gd name="connsiteY10" fmla="*/ 2195428 h 2195427"/>
                <a:gd name="connsiteX11" fmla="*/ 369159 w 1093347"/>
                <a:gd name="connsiteY11" fmla="*/ 458163 h 21954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093347" h="2195427">
                  <a:moveTo>
                    <a:pt x="369159" y="458163"/>
                  </a:moveTo>
                  <a:cubicBezTo>
                    <a:pt x="369159" y="458163"/>
                    <a:pt x="626468" y="124207"/>
                    <a:pt x="552480" y="28400"/>
                  </a:cubicBezTo>
                  <a:cubicBezTo>
                    <a:pt x="527263" y="-4248"/>
                    <a:pt x="505759" y="40091"/>
                    <a:pt x="453611" y="40091"/>
                  </a:cubicBezTo>
                  <a:cubicBezTo>
                    <a:pt x="392336" y="40091"/>
                    <a:pt x="392336" y="0"/>
                    <a:pt x="331056" y="0"/>
                  </a:cubicBezTo>
                  <a:cubicBezTo>
                    <a:pt x="269786" y="0"/>
                    <a:pt x="269786" y="40091"/>
                    <a:pt x="208517" y="40091"/>
                  </a:cubicBezTo>
                  <a:cubicBezTo>
                    <a:pt x="205501" y="40091"/>
                    <a:pt x="202742" y="39923"/>
                    <a:pt x="200010" y="39734"/>
                  </a:cubicBezTo>
                  <a:cubicBezTo>
                    <a:pt x="175391" y="145259"/>
                    <a:pt x="64453" y="309662"/>
                    <a:pt x="970" y="397685"/>
                  </a:cubicBezTo>
                  <a:cubicBezTo>
                    <a:pt x="25972" y="434373"/>
                    <a:pt x="43967" y="458158"/>
                    <a:pt x="43967" y="458158"/>
                  </a:cubicBezTo>
                  <a:cubicBezTo>
                    <a:pt x="29030" y="467976"/>
                    <a:pt x="14413" y="477852"/>
                    <a:pt x="0" y="487764"/>
                  </a:cubicBezTo>
                  <a:cubicBezTo>
                    <a:pt x="1069883" y="1223140"/>
                    <a:pt x="711895" y="2195428"/>
                    <a:pt x="57577" y="2195428"/>
                  </a:cubicBezTo>
                  <a:lnTo>
                    <a:pt x="470714" y="2195428"/>
                  </a:lnTo>
                  <a:cubicBezTo>
                    <a:pt x="1133848" y="2195433"/>
                    <a:pt x="1492669" y="1196749"/>
                    <a:pt x="369159" y="458163"/>
                  </a:cubicBezTo>
                  <a:close/>
                </a:path>
              </a:pathLst>
            </a:custGeom>
            <a:solidFill>
              <a:srgbClr val="00A9E7"/>
            </a:solidFill>
            <a:ln w="5228" cap="flat">
              <a:noFill/>
              <a:prstDash val="solid"/>
              <a:miter/>
            </a:ln>
          </p:spPr>
          <p:txBody>
            <a:bodyPr rtlCol="0" anchor="ctr"/>
            <a:lstStyle/>
            <a:p>
              <a:endParaRPr lang="cs-CZ"/>
            </a:p>
          </p:txBody>
        </p:sp>
        <p:sp>
          <p:nvSpPr>
            <p:cNvPr id="18" name="Volný tvar 17">
              <a:extLst>
                <a:ext uri="{FF2B5EF4-FFF2-40B4-BE49-F238E27FC236}">
                  <a16:creationId xmlns:a16="http://schemas.microsoft.com/office/drawing/2014/main" id="{F8E349EA-3843-11AC-B7C9-41347D0DD5F1}"/>
                </a:ext>
              </a:extLst>
            </p:cNvPr>
            <p:cNvSpPr/>
            <p:nvPr/>
          </p:nvSpPr>
          <p:spPr>
            <a:xfrm>
              <a:off x="9790684" y="2527236"/>
              <a:ext cx="1769620" cy="2195433"/>
            </a:xfrm>
            <a:custGeom>
              <a:avLst/>
              <a:gdLst>
                <a:gd name="connsiteX0" fmla="*/ 1045431 w 1769620"/>
                <a:gd name="connsiteY0" fmla="*/ 458163 h 2195433"/>
                <a:gd name="connsiteX1" fmla="*/ 1228752 w 1769620"/>
                <a:gd name="connsiteY1" fmla="*/ 28400 h 2195433"/>
                <a:gd name="connsiteX2" fmla="*/ 1129883 w 1769620"/>
                <a:gd name="connsiteY2" fmla="*/ 40091 h 2195433"/>
                <a:gd name="connsiteX3" fmla="*/ 1007328 w 1769620"/>
                <a:gd name="connsiteY3" fmla="*/ 0 h 2195433"/>
                <a:gd name="connsiteX4" fmla="*/ 884789 w 1769620"/>
                <a:gd name="connsiteY4" fmla="*/ 40091 h 2195433"/>
                <a:gd name="connsiteX5" fmla="*/ 762260 w 1769620"/>
                <a:gd name="connsiteY5" fmla="*/ 0 h 2195433"/>
                <a:gd name="connsiteX6" fmla="*/ 639727 w 1769620"/>
                <a:gd name="connsiteY6" fmla="*/ 40091 h 2195433"/>
                <a:gd name="connsiteX7" fmla="*/ 540716 w 1769620"/>
                <a:gd name="connsiteY7" fmla="*/ 27839 h 2195433"/>
                <a:gd name="connsiteX8" fmla="*/ 720239 w 1769620"/>
                <a:gd name="connsiteY8" fmla="*/ 458158 h 2195433"/>
                <a:gd name="connsiteX9" fmla="*/ 622650 w 1769620"/>
                <a:gd name="connsiteY9" fmla="*/ 2195433 h 2195433"/>
                <a:gd name="connsiteX10" fmla="*/ 1146986 w 1769620"/>
                <a:gd name="connsiteY10" fmla="*/ 2195433 h 2195433"/>
                <a:gd name="connsiteX11" fmla="*/ 1045431 w 1769620"/>
                <a:gd name="connsiteY11" fmla="*/ 458163 h 21954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769620" h="2195433">
                  <a:moveTo>
                    <a:pt x="1045431" y="458163"/>
                  </a:moveTo>
                  <a:cubicBezTo>
                    <a:pt x="1045431" y="458163"/>
                    <a:pt x="1302740" y="124207"/>
                    <a:pt x="1228752" y="28400"/>
                  </a:cubicBezTo>
                  <a:cubicBezTo>
                    <a:pt x="1203535" y="-4248"/>
                    <a:pt x="1182032" y="40091"/>
                    <a:pt x="1129883" y="40091"/>
                  </a:cubicBezTo>
                  <a:cubicBezTo>
                    <a:pt x="1068608" y="40091"/>
                    <a:pt x="1068608" y="0"/>
                    <a:pt x="1007328" y="0"/>
                  </a:cubicBezTo>
                  <a:cubicBezTo>
                    <a:pt x="946058" y="0"/>
                    <a:pt x="946058" y="40091"/>
                    <a:pt x="884789" y="40091"/>
                  </a:cubicBezTo>
                  <a:cubicBezTo>
                    <a:pt x="823525" y="40091"/>
                    <a:pt x="823525" y="0"/>
                    <a:pt x="762260" y="0"/>
                  </a:cubicBezTo>
                  <a:cubicBezTo>
                    <a:pt x="700996" y="0"/>
                    <a:pt x="700996" y="40091"/>
                    <a:pt x="639727" y="40091"/>
                  </a:cubicBezTo>
                  <a:cubicBezTo>
                    <a:pt x="587515" y="40091"/>
                    <a:pt x="566100" y="-4825"/>
                    <a:pt x="540716" y="27839"/>
                  </a:cubicBezTo>
                  <a:cubicBezTo>
                    <a:pt x="466691" y="123116"/>
                    <a:pt x="720239" y="458158"/>
                    <a:pt x="720239" y="458158"/>
                  </a:cubicBezTo>
                  <a:cubicBezTo>
                    <a:pt x="-399548" y="1194305"/>
                    <a:pt x="-38492" y="2195433"/>
                    <a:pt x="622650" y="2195433"/>
                  </a:cubicBezTo>
                  <a:lnTo>
                    <a:pt x="1146986" y="2195433"/>
                  </a:lnTo>
                  <a:cubicBezTo>
                    <a:pt x="1810120" y="2195433"/>
                    <a:pt x="2168942" y="1196749"/>
                    <a:pt x="1045431" y="458163"/>
                  </a:cubicBezTo>
                  <a:close/>
                </a:path>
              </a:pathLst>
            </a:custGeom>
            <a:solidFill>
              <a:srgbClr val="00A9E7"/>
            </a:solidFill>
            <a:ln w="5228" cap="flat">
              <a:noFill/>
              <a:prstDash val="solid"/>
              <a:miter/>
            </a:ln>
          </p:spPr>
          <p:txBody>
            <a:bodyPr rtlCol="0" anchor="ctr"/>
            <a:lstStyle/>
            <a:p>
              <a:endParaRPr lang="cs-CZ" dirty="0"/>
            </a:p>
          </p:txBody>
        </p:sp>
        <p:sp>
          <p:nvSpPr>
            <p:cNvPr id="20" name="Volný tvar 19">
              <a:extLst>
                <a:ext uri="{FF2B5EF4-FFF2-40B4-BE49-F238E27FC236}">
                  <a16:creationId xmlns:a16="http://schemas.microsoft.com/office/drawing/2014/main" id="{E75BFA2A-8807-C628-1D96-1BC249ACF372}"/>
                </a:ext>
              </a:extLst>
            </p:cNvPr>
            <p:cNvSpPr/>
            <p:nvPr/>
          </p:nvSpPr>
          <p:spPr>
            <a:xfrm>
              <a:off x="10368711" y="2916288"/>
              <a:ext cx="583730" cy="216208"/>
            </a:xfrm>
            <a:custGeom>
              <a:avLst/>
              <a:gdLst>
                <a:gd name="connsiteX0" fmla="*/ 515247 w 583730"/>
                <a:gd name="connsiteY0" fmla="*/ 187889 h 216208"/>
                <a:gd name="connsiteX1" fmla="*/ 68481 w 583730"/>
                <a:gd name="connsiteY1" fmla="*/ 187889 h 216208"/>
                <a:gd name="connsiteX2" fmla="*/ 5659 w 583730"/>
                <a:gd name="connsiteY2" fmla="*/ 63021 h 216208"/>
                <a:gd name="connsiteX3" fmla="*/ 6288 w 583730"/>
                <a:gd name="connsiteY3" fmla="*/ 61238 h 216208"/>
                <a:gd name="connsiteX4" fmla="*/ 110182 w 583730"/>
                <a:gd name="connsiteY4" fmla="*/ 2565 h 216208"/>
                <a:gd name="connsiteX5" fmla="*/ 473551 w 583730"/>
                <a:gd name="connsiteY5" fmla="*/ 2565 h 216208"/>
                <a:gd name="connsiteX6" fmla="*/ 577445 w 583730"/>
                <a:gd name="connsiteY6" fmla="*/ 61238 h 216208"/>
                <a:gd name="connsiteX7" fmla="*/ 578074 w 583730"/>
                <a:gd name="connsiteY7" fmla="*/ 63021 h 216208"/>
                <a:gd name="connsiteX8" fmla="*/ 515247 w 583730"/>
                <a:gd name="connsiteY8" fmla="*/ 187889 h 216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83730" h="216208">
                  <a:moveTo>
                    <a:pt x="515247" y="187889"/>
                  </a:moveTo>
                  <a:cubicBezTo>
                    <a:pt x="365734" y="225646"/>
                    <a:pt x="218020" y="225652"/>
                    <a:pt x="68481" y="187889"/>
                  </a:cubicBezTo>
                  <a:cubicBezTo>
                    <a:pt x="16432" y="174746"/>
                    <a:pt x="-13070" y="116219"/>
                    <a:pt x="5659" y="63021"/>
                  </a:cubicBezTo>
                  <a:cubicBezTo>
                    <a:pt x="5869" y="62429"/>
                    <a:pt x="6079" y="61831"/>
                    <a:pt x="6288" y="61238"/>
                  </a:cubicBezTo>
                  <a:cubicBezTo>
                    <a:pt x="21991" y="16637"/>
                    <a:pt x="66530" y="-8391"/>
                    <a:pt x="110182" y="2565"/>
                  </a:cubicBezTo>
                  <a:cubicBezTo>
                    <a:pt x="232611" y="33304"/>
                    <a:pt x="351085" y="33310"/>
                    <a:pt x="473551" y="2565"/>
                  </a:cubicBezTo>
                  <a:cubicBezTo>
                    <a:pt x="517203" y="-8397"/>
                    <a:pt x="561737" y="16637"/>
                    <a:pt x="577445" y="61238"/>
                  </a:cubicBezTo>
                  <a:cubicBezTo>
                    <a:pt x="577655" y="61831"/>
                    <a:pt x="577864" y="62429"/>
                    <a:pt x="578074" y="63021"/>
                  </a:cubicBezTo>
                  <a:cubicBezTo>
                    <a:pt x="596798" y="116224"/>
                    <a:pt x="567296" y="174746"/>
                    <a:pt x="515247" y="187889"/>
                  </a:cubicBezTo>
                  <a:close/>
                </a:path>
              </a:pathLst>
            </a:custGeom>
            <a:solidFill>
              <a:schemeClr val="bg1"/>
            </a:solidFill>
            <a:ln w="5228" cap="flat">
              <a:noFill/>
              <a:prstDash val="solid"/>
              <a:miter/>
            </a:ln>
          </p:spPr>
          <p:txBody>
            <a:bodyPr rtlCol="0" anchor="ctr"/>
            <a:lstStyle/>
            <a:p>
              <a:endParaRPr lang="cs-CZ"/>
            </a:p>
          </p:txBody>
        </p:sp>
        <p:grpSp>
          <p:nvGrpSpPr>
            <p:cNvPr id="22" name="Grafický objekt 13">
              <a:extLst>
                <a:ext uri="{FF2B5EF4-FFF2-40B4-BE49-F238E27FC236}">
                  <a16:creationId xmlns:a16="http://schemas.microsoft.com/office/drawing/2014/main" id="{EF3C1A7C-7A8D-C7D7-553C-2FE029006141}"/>
                </a:ext>
              </a:extLst>
            </p:cNvPr>
            <p:cNvGrpSpPr/>
            <p:nvPr/>
          </p:nvGrpSpPr>
          <p:grpSpPr>
            <a:xfrm>
              <a:off x="9478148" y="4154885"/>
              <a:ext cx="2317378" cy="978707"/>
              <a:chOff x="9211930" y="4085437"/>
              <a:chExt cx="2317378" cy="978707"/>
            </a:xfrm>
            <a:solidFill>
              <a:schemeClr val="bg1"/>
            </a:solidFill>
          </p:grpSpPr>
          <p:sp>
            <p:nvSpPr>
              <p:cNvPr id="23" name="Volný tvar 22">
                <a:extLst>
                  <a:ext uri="{FF2B5EF4-FFF2-40B4-BE49-F238E27FC236}">
                    <a16:creationId xmlns:a16="http://schemas.microsoft.com/office/drawing/2014/main" id="{213DB3DF-FAE3-5C94-8FF7-9FA5508BAD30}"/>
                  </a:ext>
                </a:extLst>
              </p:cNvPr>
              <p:cNvSpPr/>
              <p:nvPr/>
            </p:nvSpPr>
            <p:spPr>
              <a:xfrm>
                <a:off x="9211930" y="4085437"/>
                <a:ext cx="2317375" cy="978702"/>
              </a:xfrm>
              <a:custGeom>
                <a:avLst/>
                <a:gdLst>
                  <a:gd name="connsiteX0" fmla="*/ 0 w 2317375"/>
                  <a:gd name="connsiteY0" fmla="*/ 739545 h 978702"/>
                  <a:gd name="connsiteX1" fmla="*/ 569405 w 2317375"/>
                  <a:gd name="connsiteY1" fmla="*/ 951487 h 978702"/>
                  <a:gd name="connsiteX2" fmla="*/ 720549 w 2317375"/>
                  <a:gd name="connsiteY2" fmla="*/ 978702 h 978702"/>
                  <a:gd name="connsiteX3" fmla="*/ 1307366 w 2317375"/>
                  <a:gd name="connsiteY3" fmla="*/ 978702 h 978702"/>
                  <a:gd name="connsiteX4" fmla="*/ 1539285 w 2317375"/>
                  <a:gd name="connsiteY4" fmla="*/ 911412 h 978702"/>
                  <a:gd name="connsiteX5" fmla="*/ 2274037 w 2317375"/>
                  <a:gd name="connsiteY5" fmla="*/ 445827 h 978702"/>
                  <a:gd name="connsiteX6" fmla="*/ 2295026 w 2317375"/>
                  <a:gd name="connsiteY6" fmla="*/ 276846 h 978702"/>
                  <a:gd name="connsiteX7" fmla="*/ 2116478 w 2317375"/>
                  <a:gd name="connsiteY7" fmla="*/ 242356 h 978702"/>
                  <a:gd name="connsiteX8" fmla="*/ 1401127 w 2317375"/>
                  <a:gd name="connsiteY8" fmla="*/ 557331 h 978702"/>
                  <a:gd name="connsiteX9" fmla="*/ 1401972 w 2317375"/>
                  <a:gd name="connsiteY9" fmla="*/ 441270 h 978702"/>
                  <a:gd name="connsiteX10" fmla="*/ 1224362 w 2317375"/>
                  <a:gd name="connsiteY10" fmla="*/ 256139 h 978702"/>
                  <a:gd name="connsiteX11" fmla="*/ 788736 w 2317375"/>
                  <a:gd name="connsiteY11" fmla="*/ 205984 h 978702"/>
                  <a:gd name="connsiteX12" fmla="*/ 550424 w 2317375"/>
                  <a:gd name="connsiteY12" fmla="*/ 106841 h 978702"/>
                  <a:gd name="connsiteX13" fmla="*/ 156190 w 2317375"/>
                  <a:gd name="connsiteY13" fmla="*/ 0 h 978702"/>
                  <a:gd name="connsiteX14" fmla="*/ 0 w 2317375"/>
                  <a:gd name="connsiteY14" fmla="*/ 0 h 978702"/>
                  <a:gd name="connsiteX15" fmla="*/ 0 w 2317375"/>
                  <a:gd name="connsiteY15" fmla="*/ 739545 h 978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317375" h="978702">
                    <a:moveTo>
                      <a:pt x="0" y="739545"/>
                    </a:moveTo>
                    <a:lnTo>
                      <a:pt x="569405" y="951487"/>
                    </a:lnTo>
                    <a:cubicBezTo>
                      <a:pt x="617767" y="969487"/>
                      <a:pt x="668951" y="978702"/>
                      <a:pt x="720549" y="978702"/>
                    </a:cubicBezTo>
                    <a:lnTo>
                      <a:pt x="1307366" y="978702"/>
                    </a:lnTo>
                    <a:cubicBezTo>
                      <a:pt x="1389489" y="978702"/>
                      <a:pt x="1469918" y="955363"/>
                      <a:pt x="1539285" y="911412"/>
                    </a:cubicBezTo>
                    <a:lnTo>
                      <a:pt x="2274037" y="445827"/>
                    </a:lnTo>
                    <a:cubicBezTo>
                      <a:pt x="2322514" y="402783"/>
                      <a:pt x="2331499" y="330442"/>
                      <a:pt x="2295026" y="276846"/>
                    </a:cubicBezTo>
                    <a:cubicBezTo>
                      <a:pt x="2255124" y="218204"/>
                      <a:pt x="2189113" y="208008"/>
                      <a:pt x="2116478" y="242356"/>
                    </a:cubicBezTo>
                    <a:lnTo>
                      <a:pt x="1401127" y="557331"/>
                    </a:lnTo>
                    <a:lnTo>
                      <a:pt x="1401972" y="441270"/>
                    </a:lnTo>
                    <a:cubicBezTo>
                      <a:pt x="1392500" y="346009"/>
                      <a:pt x="1319151" y="269555"/>
                      <a:pt x="1224362" y="256139"/>
                    </a:cubicBezTo>
                    <a:lnTo>
                      <a:pt x="788736" y="205984"/>
                    </a:lnTo>
                    <a:cubicBezTo>
                      <a:pt x="688246" y="191765"/>
                      <a:pt x="638027" y="158088"/>
                      <a:pt x="550424" y="106841"/>
                    </a:cubicBezTo>
                    <a:cubicBezTo>
                      <a:pt x="430822" y="36876"/>
                      <a:pt x="294751" y="0"/>
                      <a:pt x="156190" y="0"/>
                    </a:cubicBezTo>
                    <a:lnTo>
                      <a:pt x="0" y="0"/>
                    </a:lnTo>
                    <a:lnTo>
                      <a:pt x="0" y="739545"/>
                    </a:lnTo>
                    <a:close/>
                  </a:path>
                </a:pathLst>
              </a:custGeom>
              <a:grpFill/>
              <a:ln w="5228" cap="flat">
                <a:noFill/>
                <a:prstDash val="solid"/>
                <a:miter/>
              </a:ln>
            </p:spPr>
            <p:txBody>
              <a:bodyPr rtlCol="0" anchor="ctr"/>
              <a:lstStyle/>
              <a:p>
                <a:endParaRPr lang="cs-CZ"/>
              </a:p>
            </p:txBody>
          </p:sp>
          <p:sp>
            <p:nvSpPr>
              <p:cNvPr id="24" name="Volný tvar 23">
                <a:extLst>
                  <a:ext uri="{FF2B5EF4-FFF2-40B4-BE49-F238E27FC236}">
                    <a16:creationId xmlns:a16="http://schemas.microsoft.com/office/drawing/2014/main" id="{252ED5DC-A15F-8488-3836-6631231331F6}"/>
                  </a:ext>
                </a:extLst>
              </p:cNvPr>
              <p:cNvSpPr/>
              <p:nvPr/>
            </p:nvSpPr>
            <p:spPr>
              <a:xfrm>
                <a:off x="9211930" y="4085437"/>
                <a:ext cx="2317375" cy="978702"/>
              </a:xfrm>
              <a:custGeom>
                <a:avLst/>
                <a:gdLst>
                  <a:gd name="connsiteX0" fmla="*/ 0 w 2317375"/>
                  <a:gd name="connsiteY0" fmla="*/ 739545 h 978702"/>
                  <a:gd name="connsiteX1" fmla="*/ 569405 w 2317375"/>
                  <a:gd name="connsiteY1" fmla="*/ 951487 h 978702"/>
                  <a:gd name="connsiteX2" fmla="*/ 720549 w 2317375"/>
                  <a:gd name="connsiteY2" fmla="*/ 978702 h 978702"/>
                  <a:gd name="connsiteX3" fmla="*/ 1307366 w 2317375"/>
                  <a:gd name="connsiteY3" fmla="*/ 978702 h 978702"/>
                  <a:gd name="connsiteX4" fmla="*/ 1539285 w 2317375"/>
                  <a:gd name="connsiteY4" fmla="*/ 911412 h 978702"/>
                  <a:gd name="connsiteX5" fmla="*/ 2274037 w 2317375"/>
                  <a:gd name="connsiteY5" fmla="*/ 445827 h 978702"/>
                  <a:gd name="connsiteX6" fmla="*/ 2295026 w 2317375"/>
                  <a:gd name="connsiteY6" fmla="*/ 276846 h 978702"/>
                  <a:gd name="connsiteX7" fmla="*/ 2116478 w 2317375"/>
                  <a:gd name="connsiteY7" fmla="*/ 242356 h 978702"/>
                  <a:gd name="connsiteX8" fmla="*/ 1401127 w 2317375"/>
                  <a:gd name="connsiteY8" fmla="*/ 557331 h 978702"/>
                  <a:gd name="connsiteX9" fmla="*/ 1401972 w 2317375"/>
                  <a:gd name="connsiteY9" fmla="*/ 441270 h 978702"/>
                  <a:gd name="connsiteX10" fmla="*/ 1224362 w 2317375"/>
                  <a:gd name="connsiteY10" fmla="*/ 256139 h 978702"/>
                  <a:gd name="connsiteX11" fmla="*/ 788736 w 2317375"/>
                  <a:gd name="connsiteY11" fmla="*/ 205984 h 978702"/>
                  <a:gd name="connsiteX12" fmla="*/ 550424 w 2317375"/>
                  <a:gd name="connsiteY12" fmla="*/ 106841 h 978702"/>
                  <a:gd name="connsiteX13" fmla="*/ 156190 w 2317375"/>
                  <a:gd name="connsiteY13" fmla="*/ 0 h 978702"/>
                  <a:gd name="connsiteX14" fmla="*/ 0 w 2317375"/>
                  <a:gd name="connsiteY14" fmla="*/ 0 h 978702"/>
                  <a:gd name="connsiteX15" fmla="*/ 0 w 2317375"/>
                  <a:gd name="connsiteY15" fmla="*/ 739545 h 978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317375" h="978702">
                    <a:moveTo>
                      <a:pt x="0" y="739545"/>
                    </a:moveTo>
                    <a:lnTo>
                      <a:pt x="569405" y="951487"/>
                    </a:lnTo>
                    <a:cubicBezTo>
                      <a:pt x="617767" y="969487"/>
                      <a:pt x="668951" y="978702"/>
                      <a:pt x="720549" y="978702"/>
                    </a:cubicBezTo>
                    <a:lnTo>
                      <a:pt x="1307366" y="978702"/>
                    </a:lnTo>
                    <a:cubicBezTo>
                      <a:pt x="1389489" y="978702"/>
                      <a:pt x="1469918" y="955363"/>
                      <a:pt x="1539285" y="911412"/>
                    </a:cubicBezTo>
                    <a:lnTo>
                      <a:pt x="2274037" y="445827"/>
                    </a:lnTo>
                    <a:cubicBezTo>
                      <a:pt x="2322514" y="402783"/>
                      <a:pt x="2331499" y="330442"/>
                      <a:pt x="2295026" y="276846"/>
                    </a:cubicBezTo>
                    <a:cubicBezTo>
                      <a:pt x="2255124" y="218204"/>
                      <a:pt x="2189113" y="208008"/>
                      <a:pt x="2116478" y="242356"/>
                    </a:cubicBezTo>
                    <a:lnTo>
                      <a:pt x="1401127" y="557331"/>
                    </a:lnTo>
                    <a:lnTo>
                      <a:pt x="1401972" y="441270"/>
                    </a:lnTo>
                    <a:cubicBezTo>
                      <a:pt x="1392500" y="346009"/>
                      <a:pt x="1319151" y="269555"/>
                      <a:pt x="1224362" y="256139"/>
                    </a:cubicBezTo>
                    <a:lnTo>
                      <a:pt x="788736" y="205984"/>
                    </a:lnTo>
                    <a:cubicBezTo>
                      <a:pt x="688246" y="191765"/>
                      <a:pt x="638027" y="158088"/>
                      <a:pt x="550424" y="106841"/>
                    </a:cubicBezTo>
                    <a:cubicBezTo>
                      <a:pt x="430822" y="36876"/>
                      <a:pt x="294751" y="0"/>
                      <a:pt x="156190" y="0"/>
                    </a:cubicBezTo>
                    <a:lnTo>
                      <a:pt x="0" y="0"/>
                    </a:lnTo>
                    <a:lnTo>
                      <a:pt x="0" y="739545"/>
                    </a:lnTo>
                    <a:close/>
                  </a:path>
                </a:pathLst>
              </a:custGeom>
              <a:grpFill/>
              <a:ln w="5228" cap="flat">
                <a:noFill/>
                <a:prstDash val="solid"/>
                <a:miter/>
              </a:ln>
            </p:spPr>
            <p:txBody>
              <a:bodyPr rtlCol="0" anchor="ctr"/>
              <a:lstStyle/>
              <a:p>
                <a:endParaRPr lang="cs-CZ"/>
              </a:p>
            </p:txBody>
          </p:sp>
          <p:sp>
            <p:nvSpPr>
              <p:cNvPr id="25" name="Volný tvar 24">
                <a:extLst>
                  <a:ext uri="{FF2B5EF4-FFF2-40B4-BE49-F238E27FC236}">
                    <a16:creationId xmlns:a16="http://schemas.microsoft.com/office/drawing/2014/main" id="{A969EC45-23C5-1DD8-BA77-DE20970D2D34}"/>
                  </a:ext>
                </a:extLst>
              </p:cNvPr>
              <p:cNvSpPr/>
              <p:nvPr/>
            </p:nvSpPr>
            <p:spPr>
              <a:xfrm>
                <a:off x="9211935" y="4308152"/>
                <a:ext cx="2317373" cy="755992"/>
              </a:xfrm>
              <a:custGeom>
                <a:avLst/>
                <a:gdLst>
                  <a:gd name="connsiteX0" fmla="*/ 2295026 w 2317373"/>
                  <a:gd name="connsiteY0" fmla="*/ 54136 h 755992"/>
                  <a:gd name="connsiteX1" fmla="*/ 2116478 w 2317373"/>
                  <a:gd name="connsiteY1" fmla="*/ 19646 h 755992"/>
                  <a:gd name="connsiteX2" fmla="*/ 1919715 w 2317373"/>
                  <a:gd name="connsiteY2" fmla="*/ 106285 h 755992"/>
                  <a:gd name="connsiteX3" fmla="*/ 1936824 w 2317373"/>
                  <a:gd name="connsiteY3" fmla="*/ 133406 h 755992"/>
                  <a:gd name="connsiteX4" fmla="*/ 1915834 w 2317373"/>
                  <a:gd name="connsiteY4" fmla="*/ 302387 h 755992"/>
                  <a:gd name="connsiteX5" fmla="*/ 1487708 w 2317373"/>
                  <a:gd name="connsiteY5" fmla="*/ 573673 h 755992"/>
                  <a:gd name="connsiteX6" fmla="*/ 1307366 w 2317373"/>
                  <a:gd name="connsiteY6" fmla="*/ 613030 h 755992"/>
                  <a:gd name="connsiteX7" fmla="*/ 720549 w 2317373"/>
                  <a:gd name="connsiteY7" fmla="*/ 613030 h 755992"/>
                  <a:gd name="connsiteX8" fmla="*/ 569405 w 2317373"/>
                  <a:gd name="connsiteY8" fmla="*/ 585815 h 755992"/>
                  <a:gd name="connsiteX9" fmla="*/ 0 w 2317373"/>
                  <a:gd name="connsiteY9" fmla="*/ 373873 h 755992"/>
                  <a:gd name="connsiteX10" fmla="*/ 0 w 2317373"/>
                  <a:gd name="connsiteY10" fmla="*/ 516836 h 755992"/>
                  <a:gd name="connsiteX11" fmla="*/ 569405 w 2317373"/>
                  <a:gd name="connsiteY11" fmla="*/ 728777 h 755992"/>
                  <a:gd name="connsiteX12" fmla="*/ 720549 w 2317373"/>
                  <a:gd name="connsiteY12" fmla="*/ 755992 h 755992"/>
                  <a:gd name="connsiteX13" fmla="*/ 1199985 w 2317373"/>
                  <a:gd name="connsiteY13" fmla="*/ 755992 h 755992"/>
                  <a:gd name="connsiteX14" fmla="*/ 1307366 w 2317373"/>
                  <a:gd name="connsiteY14" fmla="*/ 755992 h 755992"/>
                  <a:gd name="connsiteX15" fmla="*/ 1539285 w 2317373"/>
                  <a:gd name="connsiteY15" fmla="*/ 688702 h 755992"/>
                  <a:gd name="connsiteX16" fmla="*/ 2274037 w 2317373"/>
                  <a:gd name="connsiteY16" fmla="*/ 223123 h 755992"/>
                  <a:gd name="connsiteX17" fmla="*/ 2295026 w 2317373"/>
                  <a:gd name="connsiteY17" fmla="*/ 54136 h 755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317373" h="755992">
                    <a:moveTo>
                      <a:pt x="2295026" y="54136"/>
                    </a:moveTo>
                    <a:cubicBezTo>
                      <a:pt x="2255124" y="-4506"/>
                      <a:pt x="2189113" y="-14702"/>
                      <a:pt x="2116478" y="19646"/>
                    </a:cubicBezTo>
                    <a:lnTo>
                      <a:pt x="1919715" y="106285"/>
                    </a:lnTo>
                    <a:cubicBezTo>
                      <a:pt x="1929245" y="121369"/>
                      <a:pt x="1936824" y="133406"/>
                      <a:pt x="1936824" y="133406"/>
                    </a:cubicBezTo>
                    <a:cubicBezTo>
                      <a:pt x="1973291" y="187002"/>
                      <a:pt x="1964306" y="259338"/>
                      <a:pt x="1915834" y="302387"/>
                    </a:cubicBezTo>
                    <a:lnTo>
                      <a:pt x="1487708" y="573673"/>
                    </a:lnTo>
                    <a:cubicBezTo>
                      <a:pt x="1431321" y="599488"/>
                      <a:pt x="1369842" y="613030"/>
                      <a:pt x="1307366" y="613030"/>
                    </a:cubicBezTo>
                    <a:lnTo>
                      <a:pt x="720549" y="613030"/>
                    </a:lnTo>
                    <a:cubicBezTo>
                      <a:pt x="668951" y="613030"/>
                      <a:pt x="617762" y="603815"/>
                      <a:pt x="569405" y="585815"/>
                    </a:cubicBezTo>
                    <a:lnTo>
                      <a:pt x="0" y="373873"/>
                    </a:lnTo>
                    <a:lnTo>
                      <a:pt x="0" y="516836"/>
                    </a:lnTo>
                    <a:lnTo>
                      <a:pt x="569405" y="728777"/>
                    </a:lnTo>
                    <a:cubicBezTo>
                      <a:pt x="617767" y="746777"/>
                      <a:pt x="668951" y="755992"/>
                      <a:pt x="720549" y="755992"/>
                    </a:cubicBezTo>
                    <a:lnTo>
                      <a:pt x="1199985" y="755992"/>
                    </a:lnTo>
                    <a:lnTo>
                      <a:pt x="1307366" y="755992"/>
                    </a:lnTo>
                    <a:cubicBezTo>
                      <a:pt x="1389489" y="755992"/>
                      <a:pt x="1469918" y="732653"/>
                      <a:pt x="1539285" y="688702"/>
                    </a:cubicBezTo>
                    <a:lnTo>
                      <a:pt x="2274037" y="223123"/>
                    </a:lnTo>
                    <a:cubicBezTo>
                      <a:pt x="2322509" y="180074"/>
                      <a:pt x="2331499" y="107732"/>
                      <a:pt x="2295026" y="54136"/>
                    </a:cubicBezTo>
                    <a:close/>
                  </a:path>
                </a:pathLst>
              </a:custGeom>
              <a:grpFill/>
              <a:ln w="5228" cap="flat">
                <a:noFill/>
                <a:prstDash val="solid"/>
                <a:miter/>
              </a:ln>
            </p:spPr>
            <p:txBody>
              <a:bodyPr rtlCol="0" anchor="ctr"/>
              <a:lstStyle/>
              <a:p>
                <a:endParaRPr lang="cs-CZ"/>
              </a:p>
            </p:txBody>
          </p:sp>
          <p:sp>
            <p:nvSpPr>
              <p:cNvPr id="26" name="Volný tvar 25">
                <a:extLst>
                  <a:ext uri="{FF2B5EF4-FFF2-40B4-BE49-F238E27FC236}">
                    <a16:creationId xmlns:a16="http://schemas.microsoft.com/office/drawing/2014/main" id="{EFF94BA8-4DC2-AE9B-C5C4-EABCF6B0F8C9}"/>
                  </a:ext>
                </a:extLst>
              </p:cNvPr>
              <p:cNvSpPr/>
              <p:nvPr/>
            </p:nvSpPr>
            <p:spPr>
              <a:xfrm>
                <a:off x="10560473" y="4407152"/>
                <a:ext cx="1846" cy="2800"/>
              </a:xfrm>
              <a:custGeom>
                <a:avLst/>
                <a:gdLst>
                  <a:gd name="connsiteX0" fmla="*/ 21 w 1846"/>
                  <a:gd name="connsiteY0" fmla="*/ 0 h 2800"/>
                  <a:gd name="connsiteX1" fmla="*/ 0 w 1846"/>
                  <a:gd name="connsiteY1" fmla="*/ 2801 h 2800"/>
                  <a:gd name="connsiteX2" fmla="*/ 1846 w 1846"/>
                  <a:gd name="connsiteY2" fmla="*/ 1988 h 2800"/>
                  <a:gd name="connsiteX3" fmla="*/ 21 w 1846"/>
                  <a:gd name="connsiteY3" fmla="*/ 0 h 2800"/>
                </a:gdLst>
                <a:ahLst/>
                <a:cxnLst>
                  <a:cxn ang="0">
                    <a:pos x="connsiteX0" y="connsiteY0"/>
                  </a:cxn>
                  <a:cxn ang="0">
                    <a:pos x="connsiteX1" y="connsiteY1"/>
                  </a:cxn>
                  <a:cxn ang="0">
                    <a:pos x="connsiteX2" y="connsiteY2"/>
                  </a:cxn>
                  <a:cxn ang="0">
                    <a:pos x="connsiteX3" y="connsiteY3"/>
                  </a:cxn>
                </a:cxnLst>
                <a:rect l="l" t="t" r="r" b="b"/>
                <a:pathLst>
                  <a:path w="1846" h="2800">
                    <a:moveTo>
                      <a:pt x="21" y="0"/>
                    </a:moveTo>
                    <a:lnTo>
                      <a:pt x="0" y="2801"/>
                    </a:lnTo>
                    <a:lnTo>
                      <a:pt x="1846" y="1988"/>
                    </a:lnTo>
                    <a:cubicBezTo>
                      <a:pt x="1254" y="1311"/>
                      <a:pt x="629" y="661"/>
                      <a:pt x="21" y="0"/>
                    </a:cubicBezTo>
                    <a:close/>
                  </a:path>
                </a:pathLst>
              </a:custGeom>
              <a:grpFill/>
              <a:ln w="5228" cap="flat">
                <a:noFill/>
                <a:prstDash val="solid"/>
                <a:miter/>
              </a:ln>
            </p:spPr>
            <p:txBody>
              <a:bodyPr rtlCol="0" anchor="ctr"/>
              <a:lstStyle/>
              <a:p>
                <a:endParaRPr lang="cs-CZ"/>
              </a:p>
            </p:txBody>
          </p:sp>
        </p:grpSp>
        <p:sp>
          <p:nvSpPr>
            <p:cNvPr id="27" name="Volný tvar 26">
              <a:extLst>
                <a:ext uri="{FF2B5EF4-FFF2-40B4-BE49-F238E27FC236}">
                  <a16:creationId xmlns:a16="http://schemas.microsoft.com/office/drawing/2014/main" id="{7C4C7002-7A35-F33D-E5ED-D542459B4E72}"/>
                </a:ext>
              </a:extLst>
            </p:cNvPr>
            <p:cNvSpPr/>
            <p:nvPr/>
          </p:nvSpPr>
          <p:spPr>
            <a:xfrm>
              <a:off x="9270517" y="4017073"/>
              <a:ext cx="330153" cy="1065581"/>
            </a:xfrm>
            <a:custGeom>
              <a:avLst/>
              <a:gdLst>
                <a:gd name="connsiteX0" fmla="*/ 330154 w 330153"/>
                <a:gd name="connsiteY0" fmla="*/ 990776 h 1065581"/>
                <a:gd name="connsiteX1" fmla="*/ 255347 w 330153"/>
                <a:gd name="connsiteY1" fmla="*/ 1065582 h 1065581"/>
                <a:gd name="connsiteX2" fmla="*/ 74806 w 330153"/>
                <a:gd name="connsiteY2" fmla="*/ 1065582 h 1065581"/>
                <a:gd name="connsiteX3" fmla="*/ 0 w 330153"/>
                <a:gd name="connsiteY3" fmla="*/ 990776 h 1065581"/>
                <a:gd name="connsiteX4" fmla="*/ 0 w 330153"/>
                <a:gd name="connsiteY4" fmla="*/ 74806 h 1065581"/>
                <a:gd name="connsiteX5" fmla="*/ 74806 w 330153"/>
                <a:gd name="connsiteY5" fmla="*/ 0 h 1065581"/>
                <a:gd name="connsiteX6" fmla="*/ 255347 w 330153"/>
                <a:gd name="connsiteY6" fmla="*/ 0 h 1065581"/>
                <a:gd name="connsiteX7" fmla="*/ 330154 w 330153"/>
                <a:gd name="connsiteY7" fmla="*/ 74806 h 10655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0153" h="1065581">
                  <a:moveTo>
                    <a:pt x="330154" y="990776"/>
                  </a:moveTo>
                  <a:cubicBezTo>
                    <a:pt x="330154" y="1032089"/>
                    <a:pt x="296660" y="1065582"/>
                    <a:pt x="255347" y="1065582"/>
                  </a:cubicBezTo>
                  <a:lnTo>
                    <a:pt x="74806" y="1065582"/>
                  </a:lnTo>
                  <a:cubicBezTo>
                    <a:pt x="33493" y="1065582"/>
                    <a:pt x="0" y="1032089"/>
                    <a:pt x="0" y="990776"/>
                  </a:cubicBezTo>
                  <a:lnTo>
                    <a:pt x="0" y="74806"/>
                  </a:lnTo>
                  <a:cubicBezTo>
                    <a:pt x="0" y="33493"/>
                    <a:pt x="33493" y="0"/>
                    <a:pt x="74806" y="0"/>
                  </a:cubicBezTo>
                  <a:lnTo>
                    <a:pt x="255347" y="0"/>
                  </a:lnTo>
                  <a:cubicBezTo>
                    <a:pt x="296660" y="0"/>
                    <a:pt x="330154" y="33493"/>
                    <a:pt x="330154" y="74806"/>
                  </a:cubicBezTo>
                  <a:close/>
                </a:path>
              </a:pathLst>
            </a:custGeom>
            <a:solidFill>
              <a:srgbClr val="00A9E7"/>
            </a:solidFill>
            <a:ln w="5228" cap="flat">
              <a:noFill/>
              <a:prstDash val="solid"/>
              <a:miter/>
            </a:ln>
          </p:spPr>
          <p:txBody>
            <a:bodyPr rtlCol="0" anchor="ctr"/>
            <a:lstStyle/>
            <a:p>
              <a:endParaRPr lang="cs-CZ"/>
            </a:p>
          </p:txBody>
        </p:sp>
        <p:sp>
          <p:nvSpPr>
            <p:cNvPr id="29" name="Volný tvar 28">
              <a:extLst>
                <a:ext uri="{FF2B5EF4-FFF2-40B4-BE49-F238E27FC236}">
                  <a16:creationId xmlns:a16="http://schemas.microsoft.com/office/drawing/2014/main" id="{C9BCFBE3-E1B9-8B73-5B2D-4C86471C8BD1}"/>
                </a:ext>
              </a:extLst>
            </p:cNvPr>
            <p:cNvSpPr/>
            <p:nvPr/>
          </p:nvSpPr>
          <p:spPr>
            <a:xfrm>
              <a:off x="9231192" y="2499159"/>
              <a:ext cx="2603538" cy="2685311"/>
            </a:xfrm>
            <a:custGeom>
              <a:avLst/>
              <a:gdLst>
                <a:gd name="connsiteX0" fmla="*/ 2574505 w 2603538"/>
                <a:gd name="connsiteY0" fmla="*/ 1922028 h 2685311"/>
                <a:gd name="connsiteX1" fmla="*/ 2347133 w 2603538"/>
                <a:gd name="connsiteY1" fmla="*/ 1873876 h 2685311"/>
                <a:gd name="connsiteX2" fmla="*/ 2298210 w 2603538"/>
                <a:gd name="connsiteY2" fmla="*/ 1895417 h 2685311"/>
                <a:gd name="connsiteX3" fmla="*/ 2346520 w 2603538"/>
                <a:gd name="connsiteY3" fmla="*/ 1374573 h 2685311"/>
                <a:gd name="connsiteX4" fmla="*/ 2029903 w 2603538"/>
                <a:gd name="connsiteY4" fmla="*/ 802032 h 2685311"/>
                <a:gd name="connsiteX5" fmla="*/ 1974334 w 2603538"/>
                <a:gd name="connsiteY5" fmla="*/ 799619 h 2685311"/>
                <a:gd name="connsiteX6" fmla="*/ 1971922 w 2603538"/>
                <a:gd name="connsiteY6" fmla="*/ 855188 h 2685311"/>
                <a:gd name="connsiteX7" fmla="*/ 2269731 w 2603538"/>
                <a:gd name="connsiteY7" fmla="*/ 1391603 h 2685311"/>
                <a:gd name="connsiteX8" fmla="*/ 2177417 w 2603538"/>
                <a:gd name="connsiteY8" fmla="*/ 1948599 h 2685311"/>
                <a:gd name="connsiteX9" fmla="*/ 1687859 w 2603538"/>
                <a:gd name="connsiteY9" fmla="*/ 2164154 h 2685311"/>
                <a:gd name="connsiteX10" fmla="*/ 1688263 w 2603538"/>
                <a:gd name="connsiteY10" fmla="*/ 2108863 h 2685311"/>
                <a:gd name="connsiteX11" fmla="*/ 1688069 w 2603538"/>
                <a:gd name="connsiteY11" fmla="*/ 2104683 h 2685311"/>
                <a:gd name="connsiteX12" fmla="*/ 1476830 w 2603538"/>
                <a:gd name="connsiteY12" fmla="*/ 1884507 h 2685311"/>
                <a:gd name="connsiteX13" fmla="*/ 1475818 w 2603538"/>
                <a:gd name="connsiteY13" fmla="*/ 1884376 h 2685311"/>
                <a:gd name="connsiteX14" fmla="*/ 1040706 w 2603538"/>
                <a:gd name="connsiteY14" fmla="*/ 1834278 h 2685311"/>
                <a:gd name="connsiteX15" fmla="*/ 603706 w 2603538"/>
                <a:gd name="connsiteY15" fmla="*/ 1653024 h 2685311"/>
                <a:gd name="connsiteX16" fmla="*/ 666118 w 2603538"/>
                <a:gd name="connsiteY16" fmla="*/ 1236924 h 2685311"/>
                <a:gd name="connsiteX17" fmla="*/ 1154428 w 2603538"/>
                <a:gd name="connsiteY17" fmla="*/ 635290 h 2685311"/>
                <a:gd name="connsiteX18" fmla="*/ 1716941 w 2603538"/>
                <a:gd name="connsiteY18" fmla="*/ 625068 h 2685311"/>
                <a:gd name="connsiteX19" fmla="*/ 1843587 w 2603538"/>
                <a:gd name="connsiteY19" fmla="*/ 729030 h 2685311"/>
                <a:gd name="connsiteX20" fmla="*/ 1869738 w 2603538"/>
                <a:gd name="connsiteY20" fmla="*/ 738995 h 2685311"/>
                <a:gd name="connsiteX21" fmla="*/ 1899114 w 2603538"/>
                <a:gd name="connsiteY21" fmla="*/ 725831 h 2685311"/>
                <a:gd name="connsiteX22" fmla="*/ 1895909 w 2603538"/>
                <a:gd name="connsiteY22" fmla="*/ 670304 h 2685311"/>
                <a:gd name="connsiteX23" fmla="*/ 1756844 w 2603538"/>
                <a:gd name="connsiteY23" fmla="*/ 556603 h 2685311"/>
                <a:gd name="connsiteX24" fmla="*/ 1709882 w 2603538"/>
                <a:gd name="connsiteY24" fmla="*/ 417086 h 2685311"/>
                <a:gd name="connsiteX25" fmla="*/ 1819367 w 2603538"/>
                <a:gd name="connsiteY25" fmla="*/ 44009 h 2685311"/>
                <a:gd name="connsiteX26" fmla="*/ 1725060 w 2603538"/>
                <a:gd name="connsiteY26" fmla="*/ 29481 h 2685311"/>
                <a:gd name="connsiteX27" fmla="*/ 1649625 w 2603538"/>
                <a:gd name="connsiteY27" fmla="*/ 26785 h 2685311"/>
                <a:gd name="connsiteX28" fmla="*/ 1484016 w 2603538"/>
                <a:gd name="connsiteY28" fmla="*/ 26785 h 2685311"/>
                <a:gd name="connsiteX29" fmla="*/ 1404552 w 2603538"/>
                <a:gd name="connsiteY29" fmla="*/ 26785 h 2685311"/>
                <a:gd name="connsiteX30" fmla="*/ 1238948 w 2603538"/>
                <a:gd name="connsiteY30" fmla="*/ 26785 h 2685311"/>
                <a:gd name="connsiteX31" fmla="*/ 1163607 w 2603538"/>
                <a:gd name="connsiteY31" fmla="*/ 29303 h 2685311"/>
                <a:gd name="connsiteX32" fmla="*/ 1069154 w 2603538"/>
                <a:gd name="connsiteY32" fmla="*/ 43354 h 2685311"/>
                <a:gd name="connsiteX33" fmla="*/ 1167981 w 2603538"/>
                <a:gd name="connsiteY33" fmla="*/ 404420 h 2685311"/>
                <a:gd name="connsiteX34" fmla="*/ 1147988 w 2603538"/>
                <a:gd name="connsiteY34" fmla="*/ 417784 h 2685311"/>
                <a:gd name="connsiteX35" fmla="*/ 919279 w 2603538"/>
                <a:gd name="connsiteY35" fmla="*/ 331334 h 2685311"/>
                <a:gd name="connsiteX36" fmla="*/ 723617 w 2603538"/>
                <a:gd name="connsiteY36" fmla="*/ 285075 h 2685311"/>
                <a:gd name="connsiteX37" fmla="*/ 669050 w 2603538"/>
                <a:gd name="connsiteY37" fmla="*/ 295837 h 2685311"/>
                <a:gd name="connsiteX38" fmla="*/ 679813 w 2603538"/>
                <a:gd name="connsiteY38" fmla="*/ 350404 h 2685311"/>
                <a:gd name="connsiteX39" fmla="*/ 928006 w 2603538"/>
                <a:gd name="connsiteY39" fmla="*/ 409502 h 2685311"/>
                <a:gd name="connsiteX40" fmla="*/ 1103649 w 2603538"/>
                <a:gd name="connsiteY40" fmla="*/ 486328 h 2685311"/>
                <a:gd name="connsiteX41" fmla="*/ 1102306 w 2603538"/>
                <a:gd name="connsiteY41" fmla="*/ 491384 h 2685311"/>
                <a:gd name="connsiteX42" fmla="*/ 977595 w 2603538"/>
                <a:gd name="connsiteY42" fmla="*/ 504978 h 2685311"/>
                <a:gd name="connsiteX43" fmla="*/ 721655 w 2603538"/>
                <a:gd name="connsiteY43" fmla="*/ 668846 h 2685311"/>
                <a:gd name="connsiteX44" fmla="*/ 735738 w 2603538"/>
                <a:gd name="connsiteY44" fmla="*/ 722658 h 2685311"/>
                <a:gd name="connsiteX45" fmla="*/ 789544 w 2603538"/>
                <a:gd name="connsiteY45" fmla="*/ 708570 h 2685311"/>
                <a:gd name="connsiteX46" fmla="*/ 1105846 w 2603538"/>
                <a:gd name="connsiteY46" fmla="*/ 570076 h 2685311"/>
                <a:gd name="connsiteX47" fmla="*/ 1106811 w 2603538"/>
                <a:gd name="connsiteY47" fmla="*/ 572657 h 2685311"/>
                <a:gd name="connsiteX48" fmla="*/ 593179 w 2603538"/>
                <a:gd name="connsiteY48" fmla="*/ 1207485 h 2685311"/>
                <a:gd name="connsiteX49" fmla="*/ 523009 w 2603538"/>
                <a:gd name="connsiteY49" fmla="*/ 1636896 h 2685311"/>
                <a:gd name="connsiteX50" fmla="*/ 408810 w 2603538"/>
                <a:gd name="connsiteY50" fmla="*/ 1628059 h 2685311"/>
                <a:gd name="connsiteX51" fmla="*/ 408810 w 2603538"/>
                <a:gd name="connsiteY51" fmla="*/ 1604274 h 2685311"/>
                <a:gd name="connsiteX52" fmla="*/ 294678 w 2603538"/>
                <a:gd name="connsiteY52" fmla="*/ 1490147 h 2685311"/>
                <a:gd name="connsiteX53" fmla="*/ 114132 w 2603538"/>
                <a:gd name="connsiteY53" fmla="*/ 1490147 h 2685311"/>
                <a:gd name="connsiteX54" fmla="*/ 0 w 2603538"/>
                <a:gd name="connsiteY54" fmla="*/ 1604274 h 2685311"/>
                <a:gd name="connsiteX55" fmla="*/ 0 w 2603538"/>
                <a:gd name="connsiteY55" fmla="*/ 2520243 h 2685311"/>
                <a:gd name="connsiteX56" fmla="*/ 114132 w 2603538"/>
                <a:gd name="connsiteY56" fmla="*/ 2634374 h 2685311"/>
                <a:gd name="connsiteX57" fmla="*/ 294673 w 2603538"/>
                <a:gd name="connsiteY57" fmla="*/ 2634374 h 2685311"/>
                <a:gd name="connsiteX58" fmla="*/ 408804 w 2603538"/>
                <a:gd name="connsiteY58" fmla="*/ 2520243 h 2685311"/>
                <a:gd name="connsiteX59" fmla="*/ 408804 w 2603538"/>
                <a:gd name="connsiteY59" fmla="*/ 2509040 h 2685311"/>
                <a:gd name="connsiteX60" fmla="*/ 802640 w 2603538"/>
                <a:gd name="connsiteY60" fmla="*/ 2655626 h 2685311"/>
                <a:gd name="connsiteX61" fmla="*/ 967504 w 2603538"/>
                <a:gd name="connsiteY61" fmla="*/ 2685312 h 2685311"/>
                <a:gd name="connsiteX62" fmla="*/ 1554322 w 2603538"/>
                <a:gd name="connsiteY62" fmla="*/ 2685312 h 2685311"/>
                <a:gd name="connsiteX63" fmla="*/ 1807293 w 2603538"/>
                <a:gd name="connsiteY63" fmla="*/ 2611911 h 2685311"/>
                <a:gd name="connsiteX64" fmla="*/ 2547106 w 2603538"/>
                <a:gd name="connsiteY64" fmla="*/ 2142519 h 2685311"/>
                <a:gd name="connsiteX65" fmla="*/ 2574505 w 2603538"/>
                <a:gd name="connsiteY65" fmla="*/ 1922028 h 2685311"/>
                <a:gd name="connsiteX66" fmla="*/ 1643137 w 2603538"/>
                <a:gd name="connsiteY66" fmla="*/ 578463 h 2685311"/>
                <a:gd name="connsiteX67" fmla="*/ 1215625 w 2603538"/>
                <a:gd name="connsiteY67" fmla="*/ 578463 h 2685311"/>
                <a:gd name="connsiteX68" fmla="*/ 1238119 w 2603538"/>
                <a:gd name="connsiteY68" fmla="*/ 469408 h 2685311"/>
                <a:gd name="connsiteX69" fmla="*/ 1620642 w 2603538"/>
                <a:gd name="connsiteY69" fmla="*/ 469408 h 2685311"/>
                <a:gd name="connsiteX70" fmla="*/ 1643137 w 2603538"/>
                <a:gd name="connsiteY70" fmla="*/ 578463 h 2685311"/>
                <a:gd name="connsiteX71" fmla="*/ 1127685 w 2603538"/>
                <a:gd name="connsiteY71" fmla="*/ 99295 h 2685311"/>
                <a:gd name="connsiteX72" fmla="*/ 1128598 w 2603538"/>
                <a:gd name="connsiteY72" fmla="*/ 99751 h 2685311"/>
                <a:gd name="connsiteX73" fmla="*/ 1282013 w 2603538"/>
                <a:gd name="connsiteY73" fmla="*/ 92613 h 2685311"/>
                <a:gd name="connsiteX74" fmla="*/ 1444276 w 2603538"/>
                <a:gd name="connsiteY74" fmla="*/ 119078 h 2685311"/>
                <a:gd name="connsiteX75" fmla="*/ 1527075 w 2603538"/>
                <a:gd name="connsiteY75" fmla="*/ 92613 h 2685311"/>
                <a:gd name="connsiteX76" fmla="*/ 1606560 w 2603538"/>
                <a:gd name="connsiteY76" fmla="*/ 92613 h 2685311"/>
                <a:gd name="connsiteX77" fmla="*/ 1760631 w 2603538"/>
                <a:gd name="connsiteY77" fmla="*/ 99651 h 2685311"/>
                <a:gd name="connsiteX78" fmla="*/ 1633785 w 2603538"/>
                <a:gd name="connsiteY78" fmla="*/ 389420 h 2685311"/>
                <a:gd name="connsiteX79" fmla="*/ 1253917 w 2603538"/>
                <a:gd name="connsiteY79" fmla="*/ 392368 h 2685311"/>
                <a:gd name="connsiteX80" fmla="*/ 1127685 w 2603538"/>
                <a:gd name="connsiteY80" fmla="*/ 99295 h 2685311"/>
                <a:gd name="connsiteX81" fmla="*/ 2497019 w 2603538"/>
                <a:gd name="connsiteY81" fmla="*/ 2081769 h 2685311"/>
                <a:gd name="connsiteX82" fmla="*/ 1765194 w 2603538"/>
                <a:gd name="connsiteY82" fmla="*/ 2545497 h 2685311"/>
                <a:gd name="connsiteX83" fmla="*/ 1554327 w 2603538"/>
                <a:gd name="connsiteY83" fmla="*/ 2606682 h 2685311"/>
                <a:gd name="connsiteX84" fmla="*/ 967510 w 2603538"/>
                <a:gd name="connsiteY84" fmla="*/ 2606682 h 2685311"/>
                <a:gd name="connsiteX85" fmla="*/ 830081 w 2603538"/>
                <a:gd name="connsiteY85" fmla="*/ 2581932 h 2685311"/>
                <a:gd name="connsiteX86" fmla="*/ 408804 w 2603538"/>
                <a:gd name="connsiteY86" fmla="*/ 2425129 h 2685311"/>
                <a:gd name="connsiteX87" fmla="*/ 408804 w 2603538"/>
                <a:gd name="connsiteY87" fmla="*/ 2001587 h 2685311"/>
                <a:gd name="connsiteX88" fmla="*/ 369479 w 2603538"/>
                <a:gd name="connsiteY88" fmla="*/ 1962256 h 2685311"/>
                <a:gd name="connsiteX89" fmla="*/ 330154 w 2603538"/>
                <a:gd name="connsiteY89" fmla="*/ 2001587 h 2685311"/>
                <a:gd name="connsiteX90" fmla="*/ 330154 w 2603538"/>
                <a:gd name="connsiteY90" fmla="*/ 2520264 h 2685311"/>
                <a:gd name="connsiteX91" fmla="*/ 294678 w 2603538"/>
                <a:gd name="connsiteY91" fmla="*/ 2555739 h 2685311"/>
                <a:gd name="connsiteX92" fmla="*/ 114132 w 2603538"/>
                <a:gd name="connsiteY92" fmla="*/ 2555739 h 2685311"/>
                <a:gd name="connsiteX93" fmla="*/ 78656 w 2603538"/>
                <a:gd name="connsiteY93" fmla="*/ 2520264 h 2685311"/>
                <a:gd name="connsiteX94" fmla="*/ 78656 w 2603538"/>
                <a:gd name="connsiteY94" fmla="*/ 1604294 h 2685311"/>
                <a:gd name="connsiteX95" fmla="*/ 114132 w 2603538"/>
                <a:gd name="connsiteY95" fmla="*/ 1568824 h 2685311"/>
                <a:gd name="connsiteX96" fmla="*/ 294673 w 2603538"/>
                <a:gd name="connsiteY96" fmla="*/ 1568824 h 2685311"/>
                <a:gd name="connsiteX97" fmla="*/ 330148 w 2603538"/>
                <a:gd name="connsiteY97" fmla="*/ 1604294 h 2685311"/>
                <a:gd name="connsiteX98" fmla="*/ 330148 w 2603538"/>
                <a:gd name="connsiteY98" fmla="*/ 1817726 h 2685311"/>
                <a:gd name="connsiteX99" fmla="*/ 369474 w 2603538"/>
                <a:gd name="connsiteY99" fmla="*/ 1857056 h 2685311"/>
                <a:gd name="connsiteX100" fmla="*/ 408799 w 2603538"/>
                <a:gd name="connsiteY100" fmla="*/ 1817726 h 2685311"/>
                <a:gd name="connsiteX101" fmla="*/ 408799 w 2603538"/>
                <a:gd name="connsiteY101" fmla="*/ 1706736 h 2685311"/>
                <a:gd name="connsiteX102" fmla="*/ 1030180 w 2603538"/>
                <a:gd name="connsiteY102" fmla="*/ 1912231 h 2685311"/>
                <a:gd name="connsiteX103" fmla="*/ 1031187 w 2603538"/>
                <a:gd name="connsiteY103" fmla="*/ 1912362 h 2685311"/>
                <a:gd name="connsiteX104" fmla="*/ 1466278 w 2603538"/>
                <a:gd name="connsiteY104" fmla="*/ 1962455 h 2685311"/>
                <a:gd name="connsiteX105" fmla="*/ 1609581 w 2603538"/>
                <a:gd name="connsiteY105" fmla="*/ 2110500 h 2685311"/>
                <a:gd name="connsiteX106" fmla="*/ 1609035 w 2603538"/>
                <a:gd name="connsiteY106" fmla="*/ 2185311 h 2685311"/>
                <a:gd name="connsiteX107" fmla="*/ 1203273 w 2603538"/>
                <a:gd name="connsiteY107" fmla="*/ 2185311 h 2685311"/>
                <a:gd name="connsiteX108" fmla="*/ 1163942 w 2603538"/>
                <a:gd name="connsiteY108" fmla="*/ 2224642 h 2685311"/>
                <a:gd name="connsiteX109" fmla="*/ 1203273 w 2603538"/>
                <a:gd name="connsiteY109" fmla="*/ 2263972 h 2685311"/>
                <a:gd name="connsiteX110" fmla="*/ 1648078 w 2603538"/>
                <a:gd name="connsiteY110" fmla="*/ 2263972 h 2685311"/>
                <a:gd name="connsiteX111" fmla="*/ 1663775 w 2603538"/>
                <a:gd name="connsiteY111" fmla="*/ 2260694 h 2685311"/>
                <a:gd name="connsiteX112" fmla="*/ 2379279 w 2603538"/>
                <a:gd name="connsiteY112" fmla="*/ 1945667 h 2685311"/>
                <a:gd name="connsiteX113" fmla="*/ 2509464 w 2603538"/>
                <a:gd name="connsiteY113" fmla="*/ 1966284 h 2685311"/>
                <a:gd name="connsiteX114" fmla="*/ 2497019 w 2603538"/>
                <a:gd name="connsiteY114" fmla="*/ 2081769 h 26853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Lst>
              <a:rect l="l" t="t" r="r" b="b"/>
              <a:pathLst>
                <a:path w="2603538" h="2685311">
                  <a:moveTo>
                    <a:pt x="2574505" y="1922028"/>
                  </a:moveTo>
                  <a:cubicBezTo>
                    <a:pt x="2524412" y="1848413"/>
                    <a:pt x="2439441" y="1830439"/>
                    <a:pt x="2347133" y="1873876"/>
                  </a:cubicBezTo>
                  <a:lnTo>
                    <a:pt x="2298210" y="1895417"/>
                  </a:lnTo>
                  <a:cubicBezTo>
                    <a:pt x="2375350" y="1730993"/>
                    <a:pt x="2384922" y="1547703"/>
                    <a:pt x="2346520" y="1374573"/>
                  </a:cubicBezTo>
                  <a:cubicBezTo>
                    <a:pt x="2302416" y="1175728"/>
                    <a:pt x="2195890" y="983098"/>
                    <a:pt x="2029903" y="802032"/>
                  </a:cubicBezTo>
                  <a:cubicBezTo>
                    <a:pt x="2015228" y="786020"/>
                    <a:pt x="1990352" y="784939"/>
                    <a:pt x="1974334" y="799619"/>
                  </a:cubicBezTo>
                  <a:cubicBezTo>
                    <a:pt x="1958322" y="814294"/>
                    <a:pt x="1957242" y="839170"/>
                    <a:pt x="1971922" y="855188"/>
                  </a:cubicBezTo>
                  <a:cubicBezTo>
                    <a:pt x="2128457" y="1025937"/>
                    <a:pt x="2228654" y="1206415"/>
                    <a:pt x="2269731" y="1391603"/>
                  </a:cubicBezTo>
                  <a:cubicBezTo>
                    <a:pt x="2312995" y="1586672"/>
                    <a:pt x="2287825" y="1787841"/>
                    <a:pt x="2177417" y="1948599"/>
                  </a:cubicBezTo>
                  <a:lnTo>
                    <a:pt x="1687859" y="2164154"/>
                  </a:lnTo>
                  <a:lnTo>
                    <a:pt x="1688263" y="2108863"/>
                  </a:lnTo>
                  <a:cubicBezTo>
                    <a:pt x="1688274" y="2107468"/>
                    <a:pt x="1688211" y="2106073"/>
                    <a:pt x="1688069" y="2104683"/>
                  </a:cubicBezTo>
                  <a:cubicBezTo>
                    <a:pt x="1676766" y="1991044"/>
                    <a:pt x="1589903" y="1900504"/>
                    <a:pt x="1476830" y="1884507"/>
                  </a:cubicBezTo>
                  <a:cubicBezTo>
                    <a:pt x="1476495" y="1884455"/>
                    <a:pt x="1476159" y="1884413"/>
                    <a:pt x="1475818" y="1884376"/>
                  </a:cubicBezTo>
                  <a:lnTo>
                    <a:pt x="1040706" y="1834278"/>
                  </a:lnTo>
                  <a:cubicBezTo>
                    <a:pt x="873392" y="1810461"/>
                    <a:pt x="830301" y="1710197"/>
                    <a:pt x="603706" y="1653024"/>
                  </a:cubicBezTo>
                  <a:cubicBezTo>
                    <a:pt x="588050" y="1520173"/>
                    <a:pt x="608919" y="1378727"/>
                    <a:pt x="666118" y="1236924"/>
                  </a:cubicBezTo>
                  <a:cubicBezTo>
                    <a:pt x="752264" y="1023367"/>
                    <a:pt x="920794" y="815884"/>
                    <a:pt x="1154428" y="635290"/>
                  </a:cubicBezTo>
                  <a:cubicBezTo>
                    <a:pt x="1241507" y="697032"/>
                    <a:pt x="1630004" y="704715"/>
                    <a:pt x="1716941" y="625068"/>
                  </a:cubicBezTo>
                  <a:cubicBezTo>
                    <a:pt x="1761480" y="658892"/>
                    <a:pt x="1803989" y="693748"/>
                    <a:pt x="1843587" y="729030"/>
                  </a:cubicBezTo>
                  <a:cubicBezTo>
                    <a:pt x="1851082" y="735712"/>
                    <a:pt x="1860428" y="738995"/>
                    <a:pt x="1869738" y="738995"/>
                  </a:cubicBezTo>
                  <a:cubicBezTo>
                    <a:pt x="1880563" y="738995"/>
                    <a:pt x="1891346" y="734553"/>
                    <a:pt x="1899114" y="725831"/>
                  </a:cubicBezTo>
                  <a:cubicBezTo>
                    <a:pt x="1913563" y="709614"/>
                    <a:pt x="1912126" y="684754"/>
                    <a:pt x="1895909" y="670304"/>
                  </a:cubicBezTo>
                  <a:cubicBezTo>
                    <a:pt x="1852503" y="631634"/>
                    <a:pt x="1805814" y="593479"/>
                    <a:pt x="1756844" y="556603"/>
                  </a:cubicBezTo>
                  <a:cubicBezTo>
                    <a:pt x="1768319" y="507942"/>
                    <a:pt x="1752260" y="450988"/>
                    <a:pt x="1709882" y="417086"/>
                  </a:cubicBezTo>
                  <a:cubicBezTo>
                    <a:pt x="1833024" y="230309"/>
                    <a:pt x="1868841" y="108059"/>
                    <a:pt x="1819367" y="44009"/>
                  </a:cubicBezTo>
                  <a:cubicBezTo>
                    <a:pt x="1785386" y="11"/>
                    <a:pt x="1743113" y="20660"/>
                    <a:pt x="1725060" y="29481"/>
                  </a:cubicBezTo>
                  <a:cubicBezTo>
                    <a:pt x="1694462" y="44418"/>
                    <a:pt x="1677779" y="45205"/>
                    <a:pt x="1649625" y="26785"/>
                  </a:cubicBezTo>
                  <a:cubicBezTo>
                    <a:pt x="1595913" y="-8360"/>
                    <a:pt x="1539458" y="-9493"/>
                    <a:pt x="1484016" y="26785"/>
                  </a:cubicBezTo>
                  <a:cubicBezTo>
                    <a:pt x="1455505" y="45441"/>
                    <a:pt x="1433052" y="45441"/>
                    <a:pt x="1404552" y="26785"/>
                  </a:cubicBezTo>
                  <a:cubicBezTo>
                    <a:pt x="1350835" y="-8360"/>
                    <a:pt x="1294401" y="-9493"/>
                    <a:pt x="1238948" y="26785"/>
                  </a:cubicBezTo>
                  <a:cubicBezTo>
                    <a:pt x="1210469" y="45425"/>
                    <a:pt x="1193722" y="44272"/>
                    <a:pt x="1163607" y="29303"/>
                  </a:cubicBezTo>
                  <a:cubicBezTo>
                    <a:pt x="1145575" y="20340"/>
                    <a:pt x="1103350" y="-650"/>
                    <a:pt x="1069154" y="43354"/>
                  </a:cubicBezTo>
                  <a:cubicBezTo>
                    <a:pt x="1020791" y="105599"/>
                    <a:pt x="1053146" y="223994"/>
                    <a:pt x="1167981" y="404420"/>
                  </a:cubicBezTo>
                  <a:cubicBezTo>
                    <a:pt x="1160948" y="408223"/>
                    <a:pt x="1154245" y="412686"/>
                    <a:pt x="1147988" y="417784"/>
                  </a:cubicBezTo>
                  <a:cubicBezTo>
                    <a:pt x="1102316" y="369553"/>
                    <a:pt x="1027489" y="319250"/>
                    <a:pt x="919279" y="331334"/>
                  </a:cubicBezTo>
                  <a:cubicBezTo>
                    <a:pt x="829525" y="341378"/>
                    <a:pt x="763341" y="311719"/>
                    <a:pt x="723617" y="285075"/>
                  </a:cubicBezTo>
                  <a:cubicBezTo>
                    <a:pt x="705575" y="272991"/>
                    <a:pt x="681145" y="277806"/>
                    <a:pt x="669050" y="295837"/>
                  </a:cubicBezTo>
                  <a:cubicBezTo>
                    <a:pt x="656956" y="313879"/>
                    <a:pt x="661776" y="338310"/>
                    <a:pt x="679813" y="350404"/>
                  </a:cubicBezTo>
                  <a:cubicBezTo>
                    <a:pt x="730451" y="384354"/>
                    <a:pt x="814609" y="422147"/>
                    <a:pt x="928006" y="409502"/>
                  </a:cubicBezTo>
                  <a:cubicBezTo>
                    <a:pt x="1011608" y="400125"/>
                    <a:pt x="1068335" y="442849"/>
                    <a:pt x="1103649" y="486328"/>
                  </a:cubicBezTo>
                  <a:cubicBezTo>
                    <a:pt x="1103166" y="488006"/>
                    <a:pt x="1102720" y="489695"/>
                    <a:pt x="1102306" y="491384"/>
                  </a:cubicBezTo>
                  <a:cubicBezTo>
                    <a:pt x="1072185" y="491856"/>
                    <a:pt x="1027169" y="494667"/>
                    <a:pt x="977595" y="504978"/>
                  </a:cubicBezTo>
                  <a:cubicBezTo>
                    <a:pt x="858371" y="529781"/>
                    <a:pt x="769871" y="586440"/>
                    <a:pt x="721655" y="668846"/>
                  </a:cubicBezTo>
                  <a:cubicBezTo>
                    <a:pt x="710689" y="687591"/>
                    <a:pt x="716993" y="711685"/>
                    <a:pt x="735738" y="722658"/>
                  </a:cubicBezTo>
                  <a:cubicBezTo>
                    <a:pt x="754488" y="733624"/>
                    <a:pt x="778577" y="727315"/>
                    <a:pt x="789544" y="708570"/>
                  </a:cubicBezTo>
                  <a:cubicBezTo>
                    <a:pt x="861261" y="586005"/>
                    <a:pt x="1036316" y="571015"/>
                    <a:pt x="1105846" y="570076"/>
                  </a:cubicBezTo>
                  <a:cubicBezTo>
                    <a:pt x="1106145" y="570942"/>
                    <a:pt x="1106496" y="571797"/>
                    <a:pt x="1106811" y="572657"/>
                  </a:cubicBezTo>
                  <a:cubicBezTo>
                    <a:pt x="858691" y="764055"/>
                    <a:pt x="685949" y="977501"/>
                    <a:pt x="593179" y="1207485"/>
                  </a:cubicBezTo>
                  <a:cubicBezTo>
                    <a:pt x="534543" y="1352854"/>
                    <a:pt x="511119" y="1498492"/>
                    <a:pt x="523009" y="1636896"/>
                  </a:cubicBezTo>
                  <a:cubicBezTo>
                    <a:pt x="485294" y="1631316"/>
                    <a:pt x="447144" y="1628321"/>
                    <a:pt x="408810" y="1628059"/>
                  </a:cubicBezTo>
                  <a:lnTo>
                    <a:pt x="408810" y="1604274"/>
                  </a:lnTo>
                  <a:cubicBezTo>
                    <a:pt x="408810" y="1541341"/>
                    <a:pt x="357610" y="1490147"/>
                    <a:pt x="294678" y="1490147"/>
                  </a:cubicBezTo>
                  <a:lnTo>
                    <a:pt x="114132" y="1490147"/>
                  </a:lnTo>
                  <a:cubicBezTo>
                    <a:pt x="51200" y="1490147"/>
                    <a:pt x="0" y="1541347"/>
                    <a:pt x="0" y="1604274"/>
                  </a:cubicBezTo>
                  <a:lnTo>
                    <a:pt x="0" y="2520243"/>
                  </a:lnTo>
                  <a:cubicBezTo>
                    <a:pt x="0" y="2583180"/>
                    <a:pt x="51200" y="2634374"/>
                    <a:pt x="114132" y="2634374"/>
                  </a:cubicBezTo>
                  <a:lnTo>
                    <a:pt x="294673" y="2634374"/>
                  </a:lnTo>
                  <a:cubicBezTo>
                    <a:pt x="357605" y="2634374"/>
                    <a:pt x="408804" y="2583175"/>
                    <a:pt x="408804" y="2520243"/>
                  </a:cubicBezTo>
                  <a:lnTo>
                    <a:pt x="408804" y="2509040"/>
                  </a:lnTo>
                  <a:lnTo>
                    <a:pt x="802640" y="2655626"/>
                  </a:lnTo>
                  <a:cubicBezTo>
                    <a:pt x="855565" y="2675320"/>
                    <a:pt x="911034" y="2685312"/>
                    <a:pt x="967504" y="2685312"/>
                  </a:cubicBezTo>
                  <a:lnTo>
                    <a:pt x="1554322" y="2685312"/>
                  </a:lnTo>
                  <a:cubicBezTo>
                    <a:pt x="1644039" y="2685312"/>
                    <a:pt x="1731517" y="2659927"/>
                    <a:pt x="1807293" y="2611911"/>
                  </a:cubicBezTo>
                  <a:cubicBezTo>
                    <a:pt x="2590124" y="2115650"/>
                    <a:pt x="2542585" y="2146526"/>
                    <a:pt x="2547106" y="2142519"/>
                  </a:cubicBezTo>
                  <a:cubicBezTo>
                    <a:pt x="2610164" y="2086547"/>
                    <a:pt x="2621944" y="1991753"/>
                    <a:pt x="2574505" y="1922028"/>
                  </a:cubicBezTo>
                  <a:close/>
                  <a:moveTo>
                    <a:pt x="1643137" y="578463"/>
                  </a:moveTo>
                  <a:cubicBezTo>
                    <a:pt x="1499315" y="614778"/>
                    <a:pt x="1359478" y="614778"/>
                    <a:pt x="1215625" y="578463"/>
                  </a:cubicBezTo>
                  <a:cubicBezTo>
                    <a:pt x="1153899" y="562860"/>
                    <a:pt x="1171783" y="452772"/>
                    <a:pt x="1238119" y="469408"/>
                  </a:cubicBezTo>
                  <a:cubicBezTo>
                    <a:pt x="1366816" y="501716"/>
                    <a:pt x="1491935" y="501716"/>
                    <a:pt x="1620642" y="469408"/>
                  </a:cubicBezTo>
                  <a:cubicBezTo>
                    <a:pt x="1685824" y="453044"/>
                    <a:pt x="1705854" y="562613"/>
                    <a:pt x="1643137" y="578463"/>
                  </a:cubicBezTo>
                  <a:close/>
                  <a:moveTo>
                    <a:pt x="1127685" y="99295"/>
                  </a:moveTo>
                  <a:cubicBezTo>
                    <a:pt x="1127995" y="99447"/>
                    <a:pt x="1128304" y="99604"/>
                    <a:pt x="1128598" y="99751"/>
                  </a:cubicBezTo>
                  <a:cubicBezTo>
                    <a:pt x="1181827" y="126206"/>
                    <a:pt x="1228469" y="127643"/>
                    <a:pt x="1282013" y="92613"/>
                  </a:cubicBezTo>
                  <a:cubicBezTo>
                    <a:pt x="1349020" y="48751"/>
                    <a:pt x="1356295" y="119078"/>
                    <a:pt x="1444276" y="119078"/>
                  </a:cubicBezTo>
                  <a:cubicBezTo>
                    <a:pt x="1486633" y="119078"/>
                    <a:pt x="1510009" y="103784"/>
                    <a:pt x="1527075" y="92613"/>
                  </a:cubicBezTo>
                  <a:cubicBezTo>
                    <a:pt x="1555591" y="73952"/>
                    <a:pt x="1578049" y="73962"/>
                    <a:pt x="1606560" y="92613"/>
                  </a:cubicBezTo>
                  <a:cubicBezTo>
                    <a:pt x="1660340" y="127805"/>
                    <a:pt x="1705854" y="126069"/>
                    <a:pt x="1760631" y="99651"/>
                  </a:cubicBezTo>
                  <a:cubicBezTo>
                    <a:pt x="1768723" y="128823"/>
                    <a:pt x="1750408" y="215786"/>
                    <a:pt x="1633785" y="389420"/>
                  </a:cubicBezTo>
                  <a:cubicBezTo>
                    <a:pt x="1575873" y="388434"/>
                    <a:pt x="1491830" y="445314"/>
                    <a:pt x="1253917" y="392368"/>
                  </a:cubicBezTo>
                  <a:cubicBezTo>
                    <a:pt x="1137546" y="216489"/>
                    <a:pt x="1119551" y="128681"/>
                    <a:pt x="1127685" y="99295"/>
                  </a:cubicBezTo>
                  <a:close/>
                  <a:moveTo>
                    <a:pt x="2497019" y="2081769"/>
                  </a:moveTo>
                  <a:lnTo>
                    <a:pt x="1765194" y="2545497"/>
                  </a:lnTo>
                  <a:cubicBezTo>
                    <a:pt x="1702031" y="2585519"/>
                    <a:pt x="1629112" y="2606682"/>
                    <a:pt x="1554327" y="2606682"/>
                  </a:cubicBezTo>
                  <a:lnTo>
                    <a:pt x="967510" y="2606682"/>
                  </a:lnTo>
                  <a:cubicBezTo>
                    <a:pt x="920438" y="2606682"/>
                    <a:pt x="874200" y="2598353"/>
                    <a:pt x="830081" y="2581932"/>
                  </a:cubicBezTo>
                  <a:lnTo>
                    <a:pt x="408804" y="2425129"/>
                  </a:lnTo>
                  <a:lnTo>
                    <a:pt x="408804" y="2001587"/>
                  </a:lnTo>
                  <a:cubicBezTo>
                    <a:pt x="408804" y="1979863"/>
                    <a:pt x="391198" y="1962256"/>
                    <a:pt x="369479" y="1962256"/>
                  </a:cubicBezTo>
                  <a:cubicBezTo>
                    <a:pt x="347760" y="1962256"/>
                    <a:pt x="330154" y="1979863"/>
                    <a:pt x="330154" y="2001587"/>
                  </a:cubicBezTo>
                  <a:lnTo>
                    <a:pt x="330154" y="2520264"/>
                  </a:lnTo>
                  <a:cubicBezTo>
                    <a:pt x="330154" y="2539827"/>
                    <a:pt x="314236" y="2555739"/>
                    <a:pt x="294678" y="2555739"/>
                  </a:cubicBezTo>
                  <a:lnTo>
                    <a:pt x="114132" y="2555739"/>
                  </a:lnTo>
                  <a:cubicBezTo>
                    <a:pt x="94569" y="2555739"/>
                    <a:pt x="78656" y="2539822"/>
                    <a:pt x="78656" y="2520264"/>
                  </a:cubicBezTo>
                  <a:lnTo>
                    <a:pt x="78656" y="1604294"/>
                  </a:lnTo>
                  <a:cubicBezTo>
                    <a:pt x="78656" y="1584732"/>
                    <a:pt x="94569" y="1568824"/>
                    <a:pt x="114132" y="1568824"/>
                  </a:cubicBezTo>
                  <a:lnTo>
                    <a:pt x="294673" y="1568824"/>
                  </a:lnTo>
                  <a:cubicBezTo>
                    <a:pt x="314236" y="1568824"/>
                    <a:pt x="330148" y="1584737"/>
                    <a:pt x="330148" y="1604294"/>
                  </a:cubicBezTo>
                  <a:lnTo>
                    <a:pt x="330148" y="1817726"/>
                  </a:lnTo>
                  <a:cubicBezTo>
                    <a:pt x="330148" y="1839449"/>
                    <a:pt x="347755" y="1857056"/>
                    <a:pt x="369474" y="1857056"/>
                  </a:cubicBezTo>
                  <a:cubicBezTo>
                    <a:pt x="391192" y="1857056"/>
                    <a:pt x="408799" y="1839449"/>
                    <a:pt x="408799" y="1817726"/>
                  </a:cubicBezTo>
                  <a:lnTo>
                    <a:pt x="408799" y="1706736"/>
                  </a:lnTo>
                  <a:cubicBezTo>
                    <a:pt x="734138" y="1709227"/>
                    <a:pt x="807287" y="1880705"/>
                    <a:pt x="1030180" y="1912231"/>
                  </a:cubicBezTo>
                  <a:cubicBezTo>
                    <a:pt x="1030515" y="1912284"/>
                    <a:pt x="1030851" y="1912326"/>
                    <a:pt x="1031187" y="1912362"/>
                  </a:cubicBezTo>
                  <a:lnTo>
                    <a:pt x="1466278" y="1962455"/>
                  </a:lnTo>
                  <a:cubicBezTo>
                    <a:pt x="1542463" y="1973454"/>
                    <a:pt x="1601095" y="2034120"/>
                    <a:pt x="1609581" y="2110500"/>
                  </a:cubicBezTo>
                  <a:lnTo>
                    <a:pt x="1609035" y="2185311"/>
                  </a:lnTo>
                  <a:lnTo>
                    <a:pt x="1203273" y="2185311"/>
                  </a:lnTo>
                  <a:cubicBezTo>
                    <a:pt x="1181554" y="2185311"/>
                    <a:pt x="1163942" y="2202918"/>
                    <a:pt x="1163942" y="2224642"/>
                  </a:cubicBezTo>
                  <a:cubicBezTo>
                    <a:pt x="1163942" y="2246366"/>
                    <a:pt x="1181549" y="2263972"/>
                    <a:pt x="1203273" y="2263972"/>
                  </a:cubicBezTo>
                  <a:lnTo>
                    <a:pt x="1648078" y="2263972"/>
                  </a:lnTo>
                  <a:cubicBezTo>
                    <a:pt x="1653044" y="2263972"/>
                    <a:pt x="1658782" y="2262871"/>
                    <a:pt x="1663775" y="2260694"/>
                  </a:cubicBezTo>
                  <a:cubicBezTo>
                    <a:pt x="1664578" y="2260338"/>
                    <a:pt x="2378445" y="1946034"/>
                    <a:pt x="2379279" y="1945667"/>
                  </a:cubicBezTo>
                  <a:cubicBezTo>
                    <a:pt x="2430735" y="1922799"/>
                    <a:pt x="2477650" y="1919532"/>
                    <a:pt x="2509464" y="1966284"/>
                  </a:cubicBezTo>
                  <a:cubicBezTo>
                    <a:pt x="2534199" y="2002615"/>
                    <a:pt x="2528723" y="2051732"/>
                    <a:pt x="2497019" y="2081769"/>
                  </a:cubicBezTo>
                  <a:close/>
                </a:path>
              </a:pathLst>
            </a:custGeom>
            <a:solidFill>
              <a:srgbClr val="29235C"/>
            </a:solidFill>
            <a:ln w="5228" cap="flat">
              <a:noFill/>
              <a:prstDash val="solid"/>
              <a:miter/>
            </a:ln>
          </p:spPr>
          <p:txBody>
            <a:bodyPr rtlCol="0" anchor="ctr"/>
            <a:lstStyle/>
            <a:p>
              <a:endParaRPr lang="cs-CZ"/>
            </a:p>
          </p:txBody>
        </p:sp>
        <p:sp>
          <p:nvSpPr>
            <p:cNvPr id="31" name="TextovéPole 30">
              <a:extLst>
                <a:ext uri="{FF2B5EF4-FFF2-40B4-BE49-F238E27FC236}">
                  <a16:creationId xmlns:a16="http://schemas.microsoft.com/office/drawing/2014/main" id="{E4A56EBC-34E1-9B7B-7289-4E4FECC22855}"/>
                </a:ext>
              </a:extLst>
            </p:cNvPr>
            <p:cNvSpPr txBox="1"/>
            <p:nvPr/>
          </p:nvSpPr>
          <p:spPr>
            <a:xfrm>
              <a:off x="10232021" y="3379808"/>
              <a:ext cx="869149" cy="1107996"/>
            </a:xfrm>
            <a:prstGeom prst="rect">
              <a:avLst/>
            </a:prstGeom>
            <a:noFill/>
          </p:spPr>
          <p:txBody>
            <a:bodyPr wrap="none" rtlCol="0">
              <a:spAutoFit/>
            </a:bodyPr>
            <a:lstStyle/>
            <a:p>
              <a:r>
                <a:rPr lang="cs-CZ" sz="6600" b="1" dirty="0">
                  <a:solidFill>
                    <a:schemeClr val="bg1"/>
                  </a:solidFill>
                  <a:latin typeface="Alt Gothic Cond ATF" panose="020B0606040502040204" pitchFamily="34" charset="0"/>
                </a:rPr>
                <a:t>Kč</a:t>
              </a:r>
            </a:p>
          </p:txBody>
        </p:sp>
      </p:grpSp>
    </p:spTree>
    <p:extLst>
      <p:ext uri="{BB962C8B-B14F-4D97-AF65-F5344CB8AC3E}">
        <p14:creationId xmlns:p14="http://schemas.microsoft.com/office/powerpoint/2010/main" val="120381624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Obrázek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93553" y="6123641"/>
            <a:ext cx="1532239" cy="418497"/>
          </a:xfrm>
          <a:prstGeom prst="rect">
            <a:avLst/>
          </a:prstGeom>
        </p:spPr>
      </p:pic>
      <p:pic>
        <p:nvPicPr>
          <p:cNvPr id="10" name="Obrázek 9"/>
          <p:cNvPicPr>
            <a:picLocks noChangeAspect="1"/>
          </p:cNvPicPr>
          <p:nvPr/>
        </p:nvPicPr>
        <p:blipFill rotWithShape="1">
          <a:blip r:embed="rId4" cstate="print">
            <a:extLst>
              <a:ext uri="{28A0092B-C50C-407E-A947-70E740481C1C}">
                <a14:useLocalDpi xmlns:a14="http://schemas.microsoft.com/office/drawing/2010/main" val="0"/>
              </a:ext>
            </a:extLst>
          </a:blip>
          <a:srcRect l="11497" t="24752" r="12704" b="29712"/>
          <a:stretch/>
        </p:blipFill>
        <p:spPr>
          <a:xfrm>
            <a:off x="10119523" y="6102031"/>
            <a:ext cx="1767678" cy="530976"/>
          </a:xfrm>
          <a:prstGeom prst="rect">
            <a:avLst/>
          </a:prstGeom>
        </p:spPr>
      </p:pic>
      <p:sp>
        <p:nvSpPr>
          <p:cNvPr id="3" name="Zástupný obsah 2">
            <a:extLst>
              <a:ext uri="{FF2B5EF4-FFF2-40B4-BE49-F238E27FC236}">
                <a16:creationId xmlns:a16="http://schemas.microsoft.com/office/drawing/2014/main" id="{433FE67F-C944-A70D-AF51-B4C1B963F38A}"/>
              </a:ext>
            </a:extLst>
          </p:cNvPr>
          <p:cNvSpPr>
            <a:spLocks noGrp="1"/>
          </p:cNvSpPr>
          <p:nvPr>
            <p:ph idx="1"/>
          </p:nvPr>
        </p:nvSpPr>
        <p:spPr>
          <a:xfrm>
            <a:off x="1260000" y="1980000"/>
            <a:ext cx="7630000" cy="4320000"/>
          </a:xfrm>
        </p:spPr>
        <p:txBody>
          <a:bodyPr>
            <a:normAutofit fontScale="85000" lnSpcReduction="10000"/>
          </a:bodyPr>
          <a:lstStyle/>
          <a:p>
            <a:r>
              <a:rPr lang="cs-CZ" dirty="0"/>
              <a:t>odstranění právní úpravy kárné odpovědnosti</a:t>
            </a:r>
          </a:p>
          <a:p>
            <a:pPr lvl="1"/>
            <a:r>
              <a:rPr lang="cs-CZ" dirty="0"/>
              <a:t>nebude rozhodovat kárná komise, ale služební orgán</a:t>
            </a:r>
          </a:p>
          <a:p>
            <a:pPr lvl="1"/>
            <a:r>
              <a:rPr lang="cs-CZ" dirty="0"/>
              <a:t>za méně závažné porušení kázně - napomenutí</a:t>
            </a:r>
          </a:p>
          <a:p>
            <a:pPr lvl="1"/>
            <a:r>
              <a:rPr lang="cs-CZ" dirty="0"/>
              <a:t>za závažné porušení kázně – skončení služebního poměru</a:t>
            </a:r>
          </a:p>
          <a:p>
            <a:pPr lvl="1"/>
            <a:r>
              <a:rPr lang="cs-CZ" dirty="0"/>
              <a:t>za zvlášť závažné porušení kázně – okamžité skončení služebního poměru</a:t>
            </a:r>
          </a:p>
          <a:p>
            <a:r>
              <a:rPr lang="cs-CZ" dirty="0"/>
              <a:t>úkony ke zjištění stavu věci, návrhy napomenutí, návrhy rozhodnutí</a:t>
            </a:r>
          </a:p>
          <a:p>
            <a:r>
              <a:rPr lang="cs-CZ" dirty="0"/>
              <a:t>služební komise</a:t>
            </a:r>
          </a:p>
          <a:p>
            <a:endParaRPr lang="cs-CZ" dirty="0"/>
          </a:p>
        </p:txBody>
      </p:sp>
      <p:sp>
        <p:nvSpPr>
          <p:cNvPr id="2" name="Nadpis 1">
            <a:extLst>
              <a:ext uri="{FF2B5EF4-FFF2-40B4-BE49-F238E27FC236}">
                <a16:creationId xmlns:a16="http://schemas.microsoft.com/office/drawing/2014/main" id="{37961B70-537D-B57E-8BB9-1E824F0901DE}"/>
              </a:ext>
            </a:extLst>
          </p:cNvPr>
          <p:cNvSpPr>
            <a:spLocks noGrp="1"/>
          </p:cNvSpPr>
          <p:nvPr>
            <p:ph type="title"/>
          </p:nvPr>
        </p:nvSpPr>
        <p:spPr/>
        <p:txBody>
          <a:bodyPr>
            <a:normAutofit fontScale="90000"/>
          </a:bodyPr>
          <a:lstStyle/>
          <a:p>
            <a:r>
              <a:rPr lang="cs-CZ" b="0" dirty="0"/>
              <a:t>Porušení povinností ze služebního poměru</a:t>
            </a:r>
          </a:p>
        </p:txBody>
      </p:sp>
      <p:pic>
        <p:nvPicPr>
          <p:cNvPr id="11" name="Obrázek 10">
            <a:extLst>
              <a:ext uri="{FF2B5EF4-FFF2-40B4-BE49-F238E27FC236}">
                <a16:creationId xmlns:a16="http://schemas.microsoft.com/office/drawing/2014/main" id="{0A61BB30-D01E-1270-128B-9A04DA65F24D}"/>
              </a:ext>
            </a:extLst>
          </p:cNvPr>
          <p:cNvPicPr>
            <a:picLocks noChangeAspect="1"/>
          </p:cNvPicPr>
          <p:nvPr/>
        </p:nvPicPr>
        <p:blipFill>
          <a:blip r:embed="rId5"/>
          <a:stretch>
            <a:fillRect/>
          </a:stretch>
        </p:blipFill>
        <p:spPr>
          <a:xfrm rot="720000">
            <a:off x="7154638" y="415508"/>
            <a:ext cx="6252257" cy="914400"/>
          </a:xfrm>
          <a:prstGeom prst="rect">
            <a:avLst/>
          </a:prstGeom>
        </p:spPr>
      </p:pic>
      <p:sp>
        <p:nvSpPr>
          <p:cNvPr id="12" name="TextovéPole 11">
            <a:extLst>
              <a:ext uri="{FF2B5EF4-FFF2-40B4-BE49-F238E27FC236}">
                <a16:creationId xmlns:a16="http://schemas.microsoft.com/office/drawing/2014/main" id="{348F6E29-6786-8E6E-E23B-DFED7177FBFF}"/>
              </a:ext>
            </a:extLst>
          </p:cNvPr>
          <p:cNvSpPr txBox="1"/>
          <p:nvPr/>
        </p:nvSpPr>
        <p:spPr>
          <a:xfrm rot="720000">
            <a:off x="7796362" y="414000"/>
            <a:ext cx="4366966" cy="738664"/>
          </a:xfrm>
          <a:prstGeom prst="rect">
            <a:avLst/>
          </a:prstGeom>
          <a:noFill/>
        </p:spPr>
        <p:txBody>
          <a:bodyPr wrap="none" lIns="0" tIns="0" rIns="0" bIns="0" rtlCol="0">
            <a:spAutoFit/>
          </a:bodyPr>
          <a:lstStyle/>
          <a:p>
            <a:pPr algn="ctr"/>
            <a:r>
              <a:rPr lang="cs-CZ" sz="4800" b="1" dirty="0">
                <a:solidFill>
                  <a:schemeClr val="bg1"/>
                </a:solidFill>
                <a:latin typeface="Franklin Gothic Heavy" panose="020B0603020102020204" pitchFamily="34" charset="0"/>
              </a:rPr>
              <a:t>§ 87 – 97, 162a</a:t>
            </a:r>
          </a:p>
        </p:txBody>
      </p:sp>
      <p:pic>
        <p:nvPicPr>
          <p:cNvPr id="5" name="Grafický objekt 4">
            <a:extLst>
              <a:ext uri="{FF2B5EF4-FFF2-40B4-BE49-F238E27FC236}">
                <a16:creationId xmlns:a16="http://schemas.microsoft.com/office/drawing/2014/main" id="{35E6C6CF-8E99-7E49-DC85-D23AFDD3688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809205" y="2075934"/>
            <a:ext cx="2382795" cy="2382795"/>
          </a:xfrm>
          <a:prstGeom prst="rect">
            <a:avLst/>
          </a:prstGeom>
        </p:spPr>
      </p:pic>
      <p:sp>
        <p:nvSpPr>
          <p:cNvPr id="8" name="Obdélník 7">
            <a:extLst>
              <a:ext uri="{FF2B5EF4-FFF2-40B4-BE49-F238E27FC236}">
                <a16:creationId xmlns:a16="http://schemas.microsoft.com/office/drawing/2014/main" id="{4C356074-585E-584F-612C-639EDF0244FA}"/>
              </a:ext>
            </a:extLst>
          </p:cNvPr>
          <p:cNvSpPr/>
          <p:nvPr/>
        </p:nvSpPr>
        <p:spPr>
          <a:xfrm>
            <a:off x="9761838" y="3830595"/>
            <a:ext cx="407773" cy="790832"/>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pic>
        <p:nvPicPr>
          <p:cNvPr id="7" name="Grafický objekt 6">
            <a:extLst>
              <a:ext uri="{FF2B5EF4-FFF2-40B4-BE49-F238E27FC236}">
                <a16:creationId xmlns:a16="http://schemas.microsoft.com/office/drawing/2014/main" id="{7AE1E3EA-A663-CE5B-5DED-34038256AE69}"/>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8540238" y="3694670"/>
            <a:ext cx="2372157" cy="2372157"/>
          </a:xfrm>
          <a:prstGeom prst="rect">
            <a:avLst/>
          </a:prstGeom>
        </p:spPr>
      </p:pic>
    </p:spTree>
    <p:extLst>
      <p:ext uri="{BB962C8B-B14F-4D97-AF65-F5344CB8AC3E}">
        <p14:creationId xmlns:p14="http://schemas.microsoft.com/office/powerpoint/2010/main" val="344289823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Obrázek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93553" y="6123641"/>
            <a:ext cx="1532239" cy="418497"/>
          </a:xfrm>
          <a:prstGeom prst="rect">
            <a:avLst/>
          </a:prstGeom>
        </p:spPr>
      </p:pic>
      <p:pic>
        <p:nvPicPr>
          <p:cNvPr id="10" name="Obrázek 9"/>
          <p:cNvPicPr>
            <a:picLocks noChangeAspect="1"/>
          </p:cNvPicPr>
          <p:nvPr/>
        </p:nvPicPr>
        <p:blipFill rotWithShape="1">
          <a:blip r:embed="rId4" cstate="print">
            <a:extLst>
              <a:ext uri="{28A0092B-C50C-407E-A947-70E740481C1C}">
                <a14:useLocalDpi xmlns:a14="http://schemas.microsoft.com/office/drawing/2010/main" val="0"/>
              </a:ext>
            </a:extLst>
          </a:blip>
          <a:srcRect l="11497" t="24752" r="12704" b="29712"/>
          <a:stretch/>
        </p:blipFill>
        <p:spPr>
          <a:xfrm>
            <a:off x="10119523" y="6102031"/>
            <a:ext cx="1767678" cy="530976"/>
          </a:xfrm>
          <a:prstGeom prst="rect">
            <a:avLst/>
          </a:prstGeom>
        </p:spPr>
      </p:pic>
      <p:sp>
        <p:nvSpPr>
          <p:cNvPr id="3" name="Zástupný obsah 2">
            <a:extLst>
              <a:ext uri="{FF2B5EF4-FFF2-40B4-BE49-F238E27FC236}">
                <a16:creationId xmlns:a16="http://schemas.microsoft.com/office/drawing/2014/main" id="{F1CD3393-2659-D754-AA27-F3080AD7AC59}"/>
              </a:ext>
            </a:extLst>
          </p:cNvPr>
          <p:cNvSpPr>
            <a:spLocks noGrp="1"/>
          </p:cNvSpPr>
          <p:nvPr>
            <p:ph idx="1"/>
          </p:nvPr>
        </p:nvSpPr>
        <p:spPr>
          <a:xfrm>
            <a:off x="1242245" y="1969876"/>
            <a:ext cx="6987355" cy="4320000"/>
          </a:xfrm>
        </p:spPr>
        <p:txBody>
          <a:bodyPr>
            <a:normAutofit fontScale="92500" lnSpcReduction="10000"/>
          </a:bodyPr>
          <a:lstStyle/>
          <a:p>
            <a:r>
              <a:rPr lang="cs-CZ" dirty="0"/>
              <a:t>struktura</a:t>
            </a:r>
          </a:p>
          <a:p>
            <a:r>
              <a:rPr lang="cs-CZ" dirty="0"/>
              <a:t>adaptační proces</a:t>
            </a:r>
          </a:p>
          <a:p>
            <a:pPr lvl="1"/>
            <a:r>
              <a:rPr lang="cs-CZ" dirty="0"/>
              <a:t>rámcová úprava</a:t>
            </a:r>
          </a:p>
          <a:p>
            <a:r>
              <a:rPr lang="cs-CZ" dirty="0"/>
              <a:t>příprava na úřednickou zkoušku</a:t>
            </a:r>
          </a:p>
          <a:p>
            <a:pPr lvl="1"/>
            <a:r>
              <a:rPr lang="cs-CZ" dirty="0"/>
              <a:t>nároková příprava (2 dny na obecnou část a 2 dny na zvláštní část + ev. studijní volno)</a:t>
            </a:r>
          </a:p>
          <a:p>
            <a:pPr lvl="1"/>
            <a:r>
              <a:rPr lang="cs-CZ" dirty="0"/>
              <a:t>studijní materiály zajištěné sekcí pro státní službu (obecná část) a garanty oborů služby (zvláštní část)</a:t>
            </a:r>
          </a:p>
        </p:txBody>
      </p:sp>
      <p:sp>
        <p:nvSpPr>
          <p:cNvPr id="2" name="Nadpis 1">
            <a:extLst>
              <a:ext uri="{FF2B5EF4-FFF2-40B4-BE49-F238E27FC236}">
                <a16:creationId xmlns:a16="http://schemas.microsoft.com/office/drawing/2014/main" id="{F83C9BA2-EDD7-51F1-F70C-C59F1D44F04D}"/>
              </a:ext>
            </a:extLst>
          </p:cNvPr>
          <p:cNvSpPr>
            <a:spLocks noGrp="1"/>
          </p:cNvSpPr>
          <p:nvPr>
            <p:ph type="title"/>
          </p:nvPr>
        </p:nvSpPr>
        <p:spPr/>
        <p:txBody>
          <a:bodyPr/>
          <a:lstStyle/>
          <a:p>
            <a:r>
              <a:rPr lang="cs-CZ" b="0" dirty="0"/>
              <a:t>Vzdělávání</a:t>
            </a:r>
          </a:p>
        </p:txBody>
      </p:sp>
      <p:pic>
        <p:nvPicPr>
          <p:cNvPr id="11" name="Obrázek 10">
            <a:extLst>
              <a:ext uri="{FF2B5EF4-FFF2-40B4-BE49-F238E27FC236}">
                <a16:creationId xmlns:a16="http://schemas.microsoft.com/office/drawing/2014/main" id="{9CCF2CE8-4842-7512-6BE6-ECE6BBDA8301}"/>
              </a:ext>
            </a:extLst>
          </p:cNvPr>
          <p:cNvPicPr>
            <a:picLocks noChangeAspect="1"/>
          </p:cNvPicPr>
          <p:nvPr/>
        </p:nvPicPr>
        <p:blipFill>
          <a:blip r:embed="rId5"/>
          <a:stretch>
            <a:fillRect/>
          </a:stretch>
        </p:blipFill>
        <p:spPr>
          <a:xfrm rot="720000">
            <a:off x="7154638" y="415508"/>
            <a:ext cx="6252257" cy="914400"/>
          </a:xfrm>
          <a:prstGeom prst="rect">
            <a:avLst/>
          </a:prstGeom>
        </p:spPr>
      </p:pic>
      <p:sp>
        <p:nvSpPr>
          <p:cNvPr id="12" name="TextovéPole 11">
            <a:extLst>
              <a:ext uri="{FF2B5EF4-FFF2-40B4-BE49-F238E27FC236}">
                <a16:creationId xmlns:a16="http://schemas.microsoft.com/office/drawing/2014/main" id="{7C28FC15-2B90-D3B1-A3BA-A7F6D1837488}"/>
              </a:ext>
            </a:extLst>
          </p:cNvPr>
          <p:cNvSpPr txBox="1"/>
          <p:nvPr/>
        </p:nvSpPr>
        <p:spPr>
          <a:xfrm rot="720000">
            <a:off x="8337600" y="414000"/>
            <a:ext cx="3129510" cy="738664"/>
          </a:xfrm>
          <a:prstGeom prst="rect">
            <a:avLst/>
          </a:prstGeom>
          <a:noFill/>
        </p:spPr>
        <p:txBody>
          <a:bodyPr wrap="none" lIns="0" tIns="0" rIns="0" bIns="0" rtlCol="0">
            <a:spAutoFit/>
          </a:bodyPr>
          <a:lstStyle/>
          <a:p>
            <a:pPr algn="ctr"/>
            <a:r>
              <a:rPr lang="cs-CZ" sz="4800" b="1" dirty="0">
                <a:solidFill>
                  <a:schemeClr val="bg1"/>
                </a:solidFill>
                <a:latin typeface="Franklin Gothic Heavy" panose="020B0603020102020204" pitchFamily="34" charset="0"/>
              </a:rPr>
              <a:t>§ 107 - 111</a:t>
            </a:r>
          </a:p>
        </p:txBody>
      </p:sp>
      <p:pic>
        <p:nvPicPr>
          <p:cNvPr id="5" name="Grafický objekt 4">
            <a:extLst>
              <a:ext uri="{FF2B5EF4-FFF2-40B4-BE49-F238E27FC236}">
                <a16:creationId xmlns:a16="http://schemas.microsoft.com/office/drawing/2014/main" id="{B697AED1-5D1F-B5B4-4D4C-743A81A2AA4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390237" y="2061518"/>
            <a:ext cx="3447535" cy="3447535"/>
          </a:xfrm>
          <a:prstGeom prst="rect">
            <a:avLst/>
          </a:prstGeom>
        </p:spPr>
      </p:pic>
    </p:spTree>
    <p:extLst>
      <p:ext uri="{BB962C8B-B14F-4D97-AF65-F5344CB8AC3E}">
        <p14:creationId xmlns:p14="http://schemas.microsoft.com/office/powerpoint/2010/main" val="69898789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Obrázek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93553" y="6123641"/>
            <a:ext cx="1532239" cy="418497"/>
          </a:xfrm>
          <a:prstGeom prst="rect">
            <a:avLst/>
          </a:prstGeom>
        </p:spPr>
      </p:pic>
      <p:pic>
        <p:nvPicPr>
          <p:cNvPr id="10" name="Obrázek 9"/>
          <p:cNvPicPr>
            <a:picLocks noChangeAspect="1"/>
          </p:cNvPicPr>
          <p:nvPr/>
        </p:nvPicPr>
        <p:blipFill rotWithShape="1">
          <a:blip r:embed="rId4" cstate="print">
            <a:extLst>
              <a:ext uri="{28A0092B-C50C-407E-A947-70E740481C1C}">
                <a14:useLocalDpi xmlns:a14="http://schemas.microsoft.com/office/drawing/2010/main" val="0"/>
              </a:ext>
            </a:extLst>
          </a:blip>
          <a:srcRect l="11497" t="24752" r="12704" b="29712"/>
          <a:stretch/>
        </p:blipFill>
        <p:spPr>
          <a:xfrm>
            <a:off x="10119523" y="6102031"/>
            <a:ext cx="1767678" cy="530976"/>
          </a:xfrm>
          <a:prstGeom prst="rect">
            <a:avLst/>
          </a:prstGeom>
        </p:spPr>
      </p:pic>
      <p:sp>
        <p:nvSpPr>
          <p:cNvPr id="3" name="Zástupný obsah 2">
            <a:extLst>
              <a:ext uri="{FF2B5EF4-FFF2-40B4-BE49-F238E27FC236}">
                <a16:creationId xmlns:a16="http://schemas.microsoft.com/office/drawing/2014/main" id="{3AAF7B28-21E0-EDD9-E8FF-4994B67A10BC}"/>
              </a:ext>
            </a:extLst>
          </p:cNvPr>
          <p:cNvSpPr>
            <a:spLocks noGrp="1"/>
          </p:cNvSpPr>
          <p:nvPr>
            <p:ph idx="1"/>
          </p:nvPr>
        </p:nvSpPr>
        <p:spPr>
          <a:xfrm>
            <a:off x="1260000" y="1980000"/>
            <a:ext cx="6626700" cy="3577421"/>
          </a:xfrm>
        </p:spPr>
        <p:txBody>
          <a:bodyPr anchor="ctr">
            <a:normAutofit/>
          </a:bodyPr>
          <a:lstStyle/>
          <a:p>
            <a:r>
              <a:rPr lang="cs-CZ" dirty="0"/>
              <a:t>vynětí rozhodování o náhradě majetkové a nemajetkové újmy z řízení ve věcech služby</a:t>
            </a:r>
          </a:p>
        </p:txBody>
      </p:sp>
      <p:sp>
        <p:nvSpPr>
          <p:cNvPr id="2" name="Nadpis 1">
            <a:extLst>
              <a:ext uri="{FF2B5EF4-FFF2-40B4-BE49-F238E27FC236}">
                <a16:creationId xmlns:a16="http://schemas.microsoft.com/office/drawing/2014/main" id="{BB59752A-EC85-1F40-2EBE-3D42728DC629}"/>
              </a:ext>
            </a:extLst>
          </p:cNvPr>
          <p:cNvSpPr>
            <a:spLocks noGrp="1"/>
          </p:cNvSpPr>
          <p:nvPr>
            <p:ph type="title"/>
          </p:nvPr>
        </p:nvSpPr>
        <p:spPr/>
        <p:txBody>
          <a:bodyPr/>
          <a:lstStyle/>
          <a:p>
            <a:r>
              <a:rPr lang="cs-CZ" b="0" dirty="0"/>
              <a:t>Náhrada škody</a:t>
            </a:r>
          </a:p>
        </p:txBody>
      </p:sp>
      <p:pic>
        <p:nvPicPr>
          <p:cNvPr id="11" name="Obrázek 10">
            <a:extLst>
              <a:ext uri="{FF2B5EF4-FFF2-40B4-BE49-F238E27FC236}">
                <a16:creationId xmlns:a16="http://schemas.microsoft.com/office/drawing/2014/main" id="{23DC5698-AFF1-5361-DA9C-72FB47F4C0B7}"/>
              </a:ext>
            </a:extLst>
          </p:cNvPr>
          <p:cNvPicPr>
            <a:picLocks noChangeAspect="1"/>
          </p:cNvPicPr>
          <p:nvPr/>
        </p:nvPicPr>
        <p:blipFill>
          <a:blip r:embed="rId5"/>
          <a:stretch>
            <a:fillRect/>
          </a:stretch>
        </p:blipFill>
        <p:spPr>
          <a:xfrm rot="720000">
            <a:off x="7154638" y="415508"/>
            <a:ext cx="6252257" cy="914400"/>
          </a:xfrm>
          <a:prstGeom prst="rect">
            <a:avLst/>
          </a:prstGeom>
        </p:spPr>
      </p:pic>
      <p:sp>
        <p:nvSpPr>
          <p:cNvPr id="12" name="TextovéPole 11">
            <a:extLst>
              <a:ext uri="{FF2B5EF4-FFF2-40B4-BE49-F238E27FC236}">
                <a16:creationId xmlns:a16="http://schemas.microsoft.com/office/drawing/2014/main" id="{B687724F-8999-2BB9-6EEA-E75EB858B20A}"/>
              </a:ext>
            </a:extLst>
          </p:cNvPr>
          <p:cNvSpPr txBox="1"/>
          <p:nvPr/>
        </p:nvSpPr>
        <p:spPr>
          <a:xfrm rot="720000">
            <a:off x="8381818" y="414000"/>
            <a:ext cx="3319820" cy="738664"/>
          </a:xfrm>
          <a:prstGeom prst="rect">
            <a:avLst/>
          </a:prstGeom>
          <a:noFill/>
        </p:spPr>
        <p:txBody>
          <a:bodyPr wrap="none" lIns="0" tIns="0" rIns="0" bIns="0" rtlCol="0">
            <a:spAutoFit/>
          </a:bodyPr>
          <a:lstStyle/>
          <a:p>
            <a:pPr algn="ctr"/>
            <a:r>
              <a:rPr lang="cs-CZ" sz="4800" b="1" dirty="0">
                <a:solidFill>
                  <a:schemeClr val="bg1"/>
                </a:solidFill>
                <a:latin typeface="Franklin Gothic Heavy" panose="020B0603020102020204" pitchFamily="34" charset="0"/>
              </a:rPr>
              <a:t>§ 122 - 125 </a:t>
            </a:r>
          </a:p>
        </p:txBody>
      </p:sp>
      <p:pic>
        <p:nvPicPr>
          <p:cNvPr id="5" name="Grafický objekt 4">
            <a:extLst>
              <a:ext uri="{FF2B5EF4-FFF2-40B4-BE49-F238E27FC236}">
                <a16:creationId xmlns:a16="http://schemas.microsoft.com/office/drawing/2014/main" id="{AFBA13DE-0BBC-8E90-C098-CFE383671C2D}"/>
              </a:ext>
            </a:extLst>
          </p:cNvPr>
          <p:cNvPicPr>
            <a:picLocks noChangeAspect="1"/>
          </p:cNvPicPr>
          <p:nvPr/>
        </p:nvPicPr>
        <p:blipFill>
          <a:blip r:embed="rId6">
            <a:extLst>
              <a:ext uri="{96DAC541-7B7A-43D3-8B79-37D633B846F1}">
                <asvg:svgBlip xmlns:asvg="http://schemas.microsoft.com/office/drawing/2016/SVG/main" r:embed="rId7"/>
              </a:ext>
            </a:extLst>
          </a:blip>
          <a:srcRect/>
          <a:stretch/>
        </p:blipFill>
        <p:spPr>
          <a:xfrm>
            <a:off x="6956854" y="1410730"/>
            <a:ext cx="4876800" cy="4876800"/>
          </a:xfrm>
          <a:prstGeom prst="rect">
            <a:avLst/>
          </a:prstGeom>
        </p:spPr>
      </p:pic>
    </p:spTree>
    <p:extLst>
      <p:ext uri="{BB962C8B-B14F-4D97-AF65-F5344CB8AC3E}">
        <p14:creationId xmlns:p14="http://schemas.microsoft.com/office/powerpoint/2010/main" val="342021475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a:extLst>
              <a:ext uri="{FF2B5EF4-FFF2-40B4-BE49-F238E27FC236}">
                <a16:creationId xmlns:a16="http://schemas.microsoft.com/office/drawing/2014/main" id="{6AF5C165-8CCA-FD41-2485-F1AC545E2D87}"/>
              </a:ext>
            </a:extLst>
          </p:cNvPr>
          <p:cNvSpPr>
            <a:spLocks noGrp="1"/>
          </p:cNvSpPr>
          <p:nvPr>
            <p:ph type="title"/>
          </p:nvPr>
        </p:nvSpPr>
        <p:spPr/>
        <p:txBody>
          <a:bodyPr rIns="5220000">
            <a:normAutofit/>
          </a:bodyPr>
          <a:lstStyle/>
          <a:p>
            <a:r>
              <a:rPr lang="cs-CZ" b="0" dirty="0">
                <a:latin typeface="Franklin Gothic Demi" panose="020B0603020102020204" pitchFamily="34" charset="0"/>
              </a:rPr>
              <a:t>Platové třídy</a:t>
            </a:r>
          </a:p>
        </p:txBody>
      </p:sp>
      <p:pic>
        <p:nvPicPr>
          <p:cNvPr id="9" name="Obrázek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93553" y="6123641"/>
            <a:ext cx="1532239" cy="418497"/>
          </a:xfrm>
          <a:prstGeom prst="rect">
            <a:avLst/>
          </a:prstGeom>
        </p:spPr>
      </p:pic>
      <p:pic>
        <p:nvPicPr>
          <p:cNvPr id="10" name="Obrázek 9"/>
          <p:cNvPicPr>
            <a:picLocks noChangeAspect="1"/>
          </p:cNvPicPr>
          <p:nvPr/>
        </p:nvPicPr>
        <p:blipFill rotWithShape="1">
          <a:blip r:embed="rId4" cstate="print">
            <a:extLst>
              <a:ext uri="{28A0092B-C50C-407E-A947-70E740481C1C}">
                <a14:useLocalDpi xmlns:a14="http://schemas.microsoft.com/office/drawing/2010/main" val="0"/>
              </a:ext>
            </a:extLst>
          </a:blip>
          <a:srcRect l="11497" t="24752" r="12704" b="29712"/>
          <a:stretch/>
        </p:blipFill>
        <p:spPr>
          <a:xfrm>
            <a:off x="10119523" y="6102031"/>
            <a:ext cx="1767678" cy="530976"/>
          </a:xfrm>
          <a:prstGeom prst="rect">
            <a:avLst/>
          </a:prstGeom>
        </p:spPr>
      </p:pic>
      <p:sp>
        <p:nvSpPr>
          <p:cNvPr id="11" name="Zástupný obsah 10">
            <a:extLst>
              <a:ext uri="{FF2B5EF4-FFF2-40B4-BE49-F238E27FC236}">
                <a16:creationId xmlns:a16="http://schemas.microsoft.com/office/drawing/2014/main" id="{06AA9E3D-B848-C68B-6D7B-EFEB4DC446A4}"/>
              </a:ext>
            </a:extLst>
          </p:cNvPr>
          <p:cNvSpPr>
            <a:spLocks noGrp="1"/>
          </p:cNvSpPr>
          <p:nvPr>
            <p:ph idx="1"/>
          </p:nvPr>
        </p:nvSpPr>
        <p:spPr>
          <a:xfrm>
            <a:off x="1260000" y="1980000"/>
            <a:ext cx="6605616" cy="4320000"/>
          </a:xfrm>
        </p:spPr>
        <p:txBody>
          <a:bodyPr>
            <a:normAutofit/>
          </a:bodyPr>
          <a:lstStyle/>
          <a:p>
            <a:r>
              <a:rPr lang="cs-CZ" dirty="0">
                <a:sym typeface="Wingdings" panose="05000000000000000000" pitchFamily="2" charset="2"/>
              </a:rPr>
              <a:t>5. platová třída nebude státní služba</a:t>
            </a:r>
            <a:endParaRPr lang="cs-CZ" dirty="0"/>
          </a:p>
          <a:p>
            <a:pPr marL="540000" lvl="1" indent="0">
              <a:buNone/>
            </a:pPr>
            <a:endParaRPr lang="cs-CZ" dirty="0"/>
          </a:p>
          <a:p>
            <a:pPr lvl="1"/>
            <a:endParaRPr lang="cs-CZ" dirty="0"/>
          </a:p>
          <a:p>
            <a:endParaRPr lang="cs-CZ" dirty="0"/>
          </a:p>
          <a:p>
            <a:endParaRPr lang="cs-CZ" dirty="0"/>
          </a:p>
        </p:txBody>
      </p:sp>
      <p:pic>
        <p:nvPicPr>
          <p:cNvPr id="18" name="Obrázek 17">
            <a:extLst>
              <a:ext uri="{FF2B5EF4-FFF2-40B4-BE49-F238E27FC236}">
                <a16:creationId xmlns:a16="http://schemas.microsoft.com/office/drawing/2014/main" id="{9D27AA8F-234A-4B54-515A-F6B001848732}"/>
              </a:ext>
            </a:extLst>
          </p:cNvPr>
          <p:cNvPicPr>
            <a:picLocks noChangeAspect="1"/>
          </p:cNvPicPr>
          <p:nvPr/>
        </p:nvPicPr>
        <p:blipFill>
          <a:blip r:embed="rId5"/>
          <a:stretch>
            <a:fillRect/>
          </a:stretch>
        </p:blipFill>
        <p:spPr>
          <a:xfrm rot="720000">
            <a:off x="7154638" y="415508"/>
            <a:ext cx="6252257" cy="914400"/>
          </a:xfrm>
          <a:prstGeom prst="rect">
            <a:avLst/>
          </a:prstGeom>
        </p:spPr>
      </p:pic>
      <p:sp>
        <p:nvSpPr>
          <p:cNvPr id="16" name="TextovéPole 15">
            <a:extLst>
              <a:ext uri="{FF2B5EF4-FFF2-40B4-BE49-F238E27FC236}">
                <a16:creationId xmlns:a16="http://schemas.microsoft.com/office/drawing/2014/main" id="{F3860B7D-12C9-48C6-634C-E6C961734CDA}"/>
              </a:ext>
            </a:extLst>
          </p:cNvPr>
          <p:cNvSpPr txBox="1"/>
          <p:nvPr/>
        </p:nvSpPr>
        <p:spPr>
          <a:xfrm rot="720000">
            <a:off x="9208519" y="402172"/>
            <a:ext cx="1602618" cy="738664"/>
          </a:xfrm>
          <a:prstGeom prst="rect">
            <a:avLst/>
          </a:prstGeom>
          <a:noFill/>
        </p:spPr>
        <p:txBody>
          <a:bodyPr wrap="none" lIns="0" tIns="0" rIns="0" bIns="0" rtlCol="0">
            <a:spAutoFit/>
          </a:bodyPr>
          <a:lstStyle/>
          <a:p>
            <a:pPr algn="ctr"/>
            <a:r>
              <a:rPr lang="cs-CZ" sz="4800" b="1" dirty="0">
                <a:solidFill>
                  <a:schemeClr val="bg1"/>
                </a:solidFill>
                <a:latin typeface="Franklin Gothic Heavy" panose="020B0603020102020204" pitchFamily="34" charset="0"/>
              </a:rPr>
              <a:t>§ 145</a:t>
            </a:r>
          </a:p>
        </p:txBody>
      </p:sp>
      <p:pic>
        <p:nvPicPr>
          <p:cNvPr id="4" name="Obrázek 3">
            <a:extLst>
              <a:ext uri="{FF2B5EF4-FFF2-40B4-BE49-F238E27FC236}">
                <a16:creationId xmlns:a16="http://schemas.microsoft.com/office/drawing/2014/main" id="{FDE1A6C6-0F02-638C-F452-B4B0C6A4ED69}"/>
              </a:ext>
            </a:extLst>
          </p:cNvPr>
          <p:cNvPicPr>
            <a:picLocks noChangeAspect="1"/>
          </p:cNvPicPr>
          <p:nvPr/>
        </p:nvPicPr>
        <p:blipFill>
          <a:blip r:embed="rId6">
            <a:extLst>
              <a:ext uri="{96DAC541-7B7A-43D3-8B79-37D633B846F1}">
                <asvg:svgBlip xmlns:asvg="http://schemas.microsoft.com/office/drawing/2016/SVG/main" r:embed="rId7"/>
              </a:ext>
            </a:extLst>
          </a:blip>
          <a:srcRect/>
          <a:stretch/>
        </p:blipFill>
        <p:spPr>
          <a:xfrm>
            <a:off x="7772860" y="2139618"/>
            <a:ext cx="3817778" cy="3817778"/>
          </a:xfrm>
          <a:prstGeom prst="rect">
            <a:avLst/>
          </a:prstGeom>
        </p:spPr>
      </p:pic>
    </p:spTree>
    <p:extLst>
      <p:ext uri="{BB962C8B-B14F-4D97-AF65-F5344CB8AC3E}">
        <p14:creationId xmlns:p14="http://schemas.microsoft.com/office/powerpoint/2010/main" val="60054340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Obrázek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93553" y="6123641"/>
            <a:ext cx="1532239" cy="418497"/>
          </a:xfrm>
          <a:prstGeom prst="rect">
            <a:avLst/>
          </a:prstGeom>
        </p:spPr>
      </p:pic>
      <p:pic>
        <p:nvPicPr>
          <p:cNvPr id="10" name="Obrázek 9"/>
          <p:cNvPicPr>
            <a:picLocks noChangeAspect="1"/>
          </p:cNvPicPr>
          <p:nvPr/>
        </p:nvPicPr>
        <p:blipFill rotWithShape="1">
          <a:blip r:embed="rId4" cstate="print">
            <a:extLst>
              <a:ext uri="{28A0092B-C50C-407E-A947-70E740481C1C}">
                <a14:useLocalDpi xmlns:a14="http://schemas.microsoft.com/office/drawing/2010/main" val="0"/>
              </a:ext>
            </a:extLst>
          </a:blip>
          <a:srcRect l="11497" t="24752" r="12704" b="29712"/>
          <a:stretch/>
        </p:blipFill>
        <p:spPr>
          <a:xfrm>
            <a:off x="10119523" y="6102031"/>
            <a:ext cx="1767678" cy="530976"/>
          </a:xfrm>
          <a:prstGeom prst="rect">
            <a:avLst/>
          </a:prstGeom>
        </p:spPr>
      </p:pic>
      <p:sp>
        <p:nvSpPr>
          <p:cNvPr id="3" name="Zástupný obsah 2">
            <a:extLst>
              <a:ext uri="{FF2B5EF4-FFF2-40B4-BE49-F238E27FC236}">
                <a16:creationId xmlns:a16="http://schemas.microsoft.com/office/drawing/2014/main" id="{8E8F9D56-924E-E019-EECB-D64BFC29E29A}"/>
              </a:ext>
            </a:extLst>
          </p:cNvPr>
          <p:cNvSpPr>
            <a:spLocks noGrp="1"/>
          </p:cNvSpPr>
          <p:nvPr>
            <p:ph idx="1"/>
          </p:nvPr>
        </p:nvSpPr>
        <p:spPr>
          <a:xfrm>
            <a:off x="1260001" y="1980000"/>
            <a:ext cx="7606208" cy="4320000"/>
          </a:xfrm>
        </p:spPr>
        <p:txBody>
          <a:bodyPr>
            <a:normAutofit/>
          </a:bodyPr>
          <a:lstStyle/>
          <a:p>
            <a:r>
              <a:rPr lang="cs-CZ" dirty="0"/>
              <a:t>pouze hodnocení výkonu služby</a:t>
            </a:r>
          </a:p>
          <a:p>
            <a:r>
              <a:rPr lang="cs-CZ" dirty="0"/>
              <a:t>první hodnocení zachováno</a:t>
            </a:r>
          </a:p>
          <a:p>
            <a:pPr lvl="1"/>
            <a:r>
              <a:rPr lang="cs-CZ" dirty="0"/>
              <a:t>v závěru adaptačního procesu</a:t>
            </a:r>
          </a:p>
          <a:p>
            <a:r>
              <a:rPr lang="cs-CZ" dirty="0"/>
              <a:t>vypuštění pravidelného hodnocení – ledaže by jeho provádění stanovil služební orgán služebním předpisem pro svůj služební úřad</a:t>
            </a:r>
          </a:p>
          <a:p>
            <a:pPr marL="0" indent="0">
              <a:buNone/>
            </a:pPr>
            <a:endParaRPr lang="cs-CZ" dirty="0"/>
          </a:p>
          <a:p>
            <a:endParaRPr lang="cs-CZ" dirty="0"/>
          </a:p>
        </p:txBody>
      </p:sp>
      <p:sp>
        <p:nvSpPr>
          <p:cNvPr id="2" name="Nadpis 1">
            <a:extLst>
              <a:ext uri="{FF2B5EF4-FFF2-40B4-BE49-F238E27FC236}">
                <a16:creationId xmlns:a16="http://schemas.microsoft.com/office/drawing/2014/main" id="{5C2DB7C4-0AD6-34CC-F251-D7A1A8EBF7D1}"/>
              </a:ext>
            </a:extLst>
          </p:cNvPr>
          <p:cNvSpPr>
            <a:spLocks noGrp="1"/>
          </p:cNvSpPr>
          <p:nvPr>
            <p:ph type="title"/>
          </p:nvPr>
        </p:nvSpPr>
        <p:spPr/>
        <p:txBody>
          <a:bodyPr/>
          <a:lstStyle/>
          <a:p>
            <a:r>
              <a:rPr lang="cs-CZ" b="0" dirty="0"/>
              <a:t>Služební hodnocení</a:t>
            </a:r>
          </a:p>
        </p:txBody>
      </p:sp>
      <p:pic>
        <p:nvPicPr>
          <p:cNvPr id="11" name="Obrázek 10">
            <a:extLst>
              <a:ext uri="{FF2B5EF4-FFF2-40B4-BE49-F238E27FC236}">
                <a16:creationId xmlns:a16="http://schemas.microsoft.com/office/drawing/2014/main" id="{D15EC82A-B91C-E36A-FA23-9A983A199BE7}"/>
              </a:ext>
            </a:extLst>
          </p:cNvPr>
          <p:cNvPicPr>
            <a:picLocks noChangeAspect="1"/>
          </p:cNvPicPr>
          <p:nvPr/>
        </p:nvPicPr>
        <p:blipFill>
          <a:blip r:embed="rId5"/>
          <a:stretch>
            <a:fillRect/>
          </a:stretch>
        </p:blipFill>
        <p:spPr>
          <a:xfrm rot="720000">
            <a:off x="7154638" y="415508"/>
            <a:ext cx="6252257" cy="914400"/>
          </a:xfrm>
          <a:prstGeom prst="rect">
            <a:avLst/>
          </a:prstGeom>
        </p:spPr>
      </p:pic>
      <p:sp>
        <p:nvSpPr>
          <p:cNvPr id="12" name="TextovéPole 11">
            <a:extLst>
              <a:ext uri="{FF2B5EF4-FFF2-40B4-BE49-F238E27FC236}">
                <a16:creationId xmlns:a16="http://schemas.microsoft.com/office/drawing/2014/main" id="{9AC8C50A-5610-7690-1BE6-BC7440F2697E}"/>
              </a:ext>
            </a:extLst>
          </p:cNvPr>
          <p:cNvSpPr txBox="1"/>
          <p:nvPr/>
        </p:nvSpPr>
        <p:spPr>
          <a:xfrm rot="720000">
            <a:off x="8151723" y="414000"/>
            <a:ext cx="3716209" cy="738664"/>
          </a:xfrm>
          <a:prstGeom prst="rect">
            <a:avLst/>
          </a:prstGeom>
          <a:noFill/>
        </p:spPr>
        <p:txBody>
          <a:bodyPr wrap="none" lIns="0" tIns="0" rIns="0" bIns="0" rtlCol="0">
            <a:spAutoFit/>
          </a:bodyPr>
          <a:lstStyle/>
          <a:p>
            <a:pPr algn="ctr"/>
            <a:r>
              <a:rPr lang="cs-CZ" sz="4800" b="1" dirty="0">
                <a:solidFill>
                  <a:schemeClr val="bg1"/>
                </a:solidFill>
                <a:latin typeface="Franklin Gothic Heavy" panose="020B0603020102020204" pitchFamily="34" charset="0"/>
              </a:rPr>
              <a:t>§ 155 – 156a</a:t>
            </a:r>
          </a:p>
        </p:txBody>
      </p:sp>
      <p:pic>
        <p:nvPicPr>
          <p:cNvPr id="5" name="Grafický objekt 4">
            <a:extLst>
              <a:ext uri="{FF2B5EF4-FFF2-40B4-BE49-F238E27FC236}">
                <a16:creationId xmlns:a16="http://schemas.microsoft.com/office/drawing/2014/main" id="{D5343A63-B7BD-A7BF-06D2-D0305D9D4D0B}"/>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546756" y="1890584"/>
            <a:ext cx="3645244" cy="3645244"/>
          </a:xfrm>
          <a:prstGeom prst="rect">
            <a:avLst/>
          </a:prstGeom>
        </p:spPr>
      </p:pic>
    </p:spTree>
    <p:extLst>
      <p:ext uri="{BB962C8B-B14F-4D97-AF65-F5344CB8AC3E}">
        <p14:creationId xmlns:p14="http://schemas.microsoft.com/office/powerpoint/2010/main" val="15641688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Obrázek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93553" y="6123641"/>
            <a:ext cx="1532239" cy="418497"/>
          </a:xfrm>
          <a:prstGeom prst="rect">
            <a:avLst/>
          </a:prstGeom>
        </p:spPr>
      </p:pic>
      <p:pic>
        <p:nvPicPr>
          <p:cNvPr id="10" name="Obrázek 9"/>
          <p:cNvPicPr>
            <a:picLocks noChangeAspect="1"/>
          </p:cNvPicPr>
          <p:nvPr/>
        </p:nvPicPr>
        <p:blipFill rotWithShape="1">
          <a:blip r:embed="rId4" cstate="print">
            <a:extLst>
              <a:ext uri="{28A0092B-C50C-407E-A947-70E740481C1C}">
                <a14:useLocalDpi xmlns:a14="http://schemas.microsoft.com/office/drawing/2010/main" val="0"/>
              </a:ext>
            </a:extLst>
          </a:blip>
          <a:srcRect l="11497" t="24752" r="12704" b="29712"/>
          <a:stretch/>
        </p:blipFill>
        <p:spPr>
          <a:xfrm>
            <a:off x="10119523" y="6102031"/>
            <a:ext cx="1767678" cy="530976"/>
          </a:xfrm>
          <a:prstGeom prst="rect">
            <a:avLst/>
          </a:prstGeom>
        </p:spPr>
      </p:pic>
      <p:sp>
        <p:nvSpPr>
          <p:cNvPr id="3" name="Zástupný obsah 2">
            <a:extLst>
              <a:ext uri="{FF2B5EF4-FFF2-40B4-BE49-F238E27FC236}">
                <a16:creationId xmlns:a16="http://schemas.microsoft.com/office/drawing/2014/main" id="{D245A11D-026C-93A4-B0AB-1EA5347E9FF4}"/>
              </a:ext>
            </a:extLst>
          </p:cNvPr>
          <p:cNvSpPr>
            <a:spLocks noGrp="1"/>
          </p:cNvSpPr>
          <p:nvPr>
            <p:ph idx="1"/>
          </p:nvPr>
        </p:nvSpPr>
        <p:spPr>
          <a:xfrm>
            <a:off x="1260000" y="1980000"/>
            <a:ext cx="7432587" cy="4320000"/>
          </a:xfrm>
        </p:spPr>
        <p:txBody>
          <a:bodyPr>
            <a:normAutofit fontScale="92500" lnSpcReduction="10000"/>
          </a:bodyPr>
          <a:lstStyle/>
          <a:p>
            <a:r>
              <a:rPr lang="cs-CZ" dirty="0"/>
              <a:t>povinnost podat stížnost v přiměřené časové souvislosti s její podstatou</a:t>
            </a:r>
          </a:p>
          <a:p>
            <a:r>
              <a:rPr lang="cs-CZ" dirty="0"/>
              <a:t>pravidlo, že stížnost se přešetřuje jen jednou</a:t>
            </a:r>
          </a:p>
          <a:p>
            <a:r>
              <a:rPr lang="cs-CZ" dirty="0"/>
              <a:t>pravidlo, kdy smí stížnost podat bývalý zaměstnanec</a:t>
            </a:r>
          </a:p>
          <a:p>
            <a:pPr lvl="1"/>
            <a:r>
              <a:rPr lang="cs-CZ" dirty="0"/>
              <a:t>služební posudek</a:t>
            </a:r>
          </a:p>
          <a:p>
            <a:pPr lvl="1"/>
            <a:r>
              <a:rPr lang="cs-CZ" dirty="0"/>
              <a:t>potvrzení o službě</a:t>
            </a:r>
          </a:p>
          <a:p>
            <a:r>
              <a:rPr lang="cs-CZ" dirty="0"/>
              <a:t>povinnost informovat o došlých a vyřízených stížnostech služební orgán</a:t>
            </a:r>
          </a:p>
          <a:p>
            <a:endParaRPr lang="cs-CZ" dirty="0"/>
          </a:p>
          <a:p>
            <a:endParaRPr lang="cs-CZ" dirty="0"/>
          </a:p>
        </p:txBody>
      </p:sp>
      <p:sp>
        <p:nvSpPr>
          <p:cNvPr id="2" name="Nadpis 1">
            <a:extLst>
              <a:ext uri="{FF2B5EF4-FFF2-40B4-BE49-F238E27FC236}">
                <a16:creationId xmlns:a16="http://schemas.microsoft.com/office/drawing/2014/main" id="{09EA8213-098A-C603-DD19-DE1F049F06D7}"/>
              </a:ext>
            </a:extLst>
          </p:cNvPr>
          <p:cNvSpPr>
            <a:spLocks noGrp="1"/>
          </p:cNvSpPr>
          <p:nvPr>
            <p:ph type="title"/>
          </p:nvPr>
        </p:nvSpPr>
        <p:spPr/>
        <p:txBody>
          <a:bodyPr/>
          <a:lstStyle/>
          <a:p>
            <a:r>
              <a:rPr lang="cs-CZ" b="0" dirty="0"/>
              <a:t>Stížnost</a:t>
            </a:r>
          </a:p>
        </p:txBody>
      </p:sp>
      <p:pic>
        <p:nvPicPr>
          <p:cNvPr id="11" name="Obrázek 10">
            <a:extLst>
              <a:ext uri="{FF2B5EF4-FFF2-40B4-BE49-F238E27FC236}">
                <a16:creationId xmlns:a16="http://schemas.microsoft.com/office/drawing/2014/main" id="{44B997F1-D25D-F094-1764-73F02FF29B53}"/>
              </a:ext>
            </a:extLst>
          </p:cNvPr>
          <p:cNvPicPr>
            <a:picLocks noChangeAspect="1"/>
          </p:cNvPicPr>
          <p:nvPr/>
        </p:nvPicPr>
        <p:blipFill>
          <a:blip r:embed="rId5"/>
          <a:stretch>
            <a:fillRect/>
          </a:stretch>
        </p:blipFill>
        <p:spPr>
          <a:xfrm rot="720000">
            <a:off x="7154638" y="415508"/>
            <a:ext cx="6252257" cy="914400"/>
          </a:xfrm>
          <a:prstGeom prst="rect">
            <a:avLst/>
          </a:prstGeom>
        </p:spPr>
      </p:pic>
      <p:sp>
        <p:nvSpPr>
          <p:cNvPr id="12" name="TextovéPole 11">
            <a:extLst>
              <a:ext uri="{FF2B5EF4-FFF2-40B4-BE49-F238E27FC236}">
                <a16:creationId xmlns:a16="http://schemas.microsoft.com/office/drawing/2014/main" id="{B805DD23-F7C6-64FA-8352-784A71DF1390}"/>
              </a:ext>
            </a:extLst>
          </p:cNvPr>
          <p:cNvSpPr txBox="1"/>
          <p:nvPr/>
        </p:nvSpPr>
        <p:spPr>
          <a:xfrm rot="720000">
            <a:off x="9112258" y="402172"/>
            <a:ext cx="1582486" cy="738664"/>
          </a:xfrm>
          <a:prstGeom prst="rect">
            <a:avLst/>
          </a:prstGeom>
          <a:noFill/>
        </p:spPr>
        <p:txBody>
          <a:bodyPr wrap="none" lIns="0" tIns="0" rIns="0" bIns="0" rtlCol="0">
            <a:spAutoFit/>
          </a:bodyPr>
          <a:lstStyle/>
          <a:p>
            <a:pPr algn="ctr"/>
            <a:r>
              <a:rPr lang="cs-CZ" sz="4800" b="1" dirty="0">
                <a:solidFill>
                  <a:schemeClr val="bg1"/>
                </a:solidFill>
                <a:latin typeface="Franklin Gothic Heavy" panose="020B0603020102020204" pitchFamily="34" charset="0"/>
              </a:rPr>
              <a:t>§ 157</a:t>
            </a:r>
          </a:p>
        </p:txBody>
      </p:sp>
      <p:pic>
        <p:nvPicPr>
          <p:cNvPr id="5" name="Grafický objekt 4">
            <a:extLst>
              <a:ext uri="{FF2B5EF4-FFF2-40B4-BE49-F238E27FC236}">
                <a16:creationId xmlns:a16="http://schemas.microsoft.com/office/drawing/2014/main" id="{9E2619A1-AD9C-62D5-2933-F5AB04F69FDF}"/>
              </a:ext>
            </a:extLst>
          </p:cNvPr>
          <p:cNvPicPr>
            <a:picLocks noChangeAspect="1"/>
          </p:cNvPicPr>
          <p:nvPr/>
        </p:nvPicPr>
        <p:blipFill>
          <a:blip r:embed="rId6">
            <a:extLst>
              <a:ext uri="{96DAC541-7B7A-43D3-8B79-37D633B846F1}">
                <asvg:svgBlip xmlns:asvg="http://schemas.microsoft.com/office/drawing/2016/SVG/main" r:embed="rId7"/>
              </a:ext>
            </a:extLst>
          </a:blip>
          <a:srcRect/>
          <a:stretch/>
        </p:blipFill>
        <p:spPr>
          <a:xfrm>
            <a:off x="8513805" y="2110945"/>
            <a:ext cx="3249827" cy="3249827"/>
          </a:xfrm>
          <a:prstGeom prst="rect">
            <a:avLst/>
          </a:prstGeom>
        </p:spPr>
      </p:pic>
    </p:spTree>
    <p:extLst>
      <p:ext uri="{BB962C8B-B14F-4D97-AF65-F5344CB8AC3E}">
        <p14:creationId xmlns:p14="http://schemas.microsoft.com/office/powerpoint/2010/main" val="289623204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Obrázek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93553" y="6123641"/>
            <a:ext cx="1532239" cy="418497"/>
          </a:xfrm>
          <a:prstGeom prst="rect">
            <a:avLst/>
          </a:prstGeom>
        </p:spPr>
      </p:pic>
      <p:pic>
        <p:nvPicPr>
          <p:cNvPr id="10" name="Obrázek 9"/>
          <p:cNvPicPr>
            <a:picLocks noChangeAspect="1"/>
          </p:cNvPicPr>
          <p:nvPr/>
        </p:nvPicPr>
        <p:blipFill rotWithShape="1">
          <a:blip r:embed="rId4" cstate="print">
            <a:extLst>
              <a:ext uri="{28A0092B-C50C-407E-A947-70E740481C1C}">
                <a14:useLocalDpi xmlns:a14="http://schemas.microsoft.com/office/drawing/2010/main" val="0"/>
              </a:ext>
            </a:extLst>
          </a:blip>
          <a:srcRect l="11497" t="24752" r="12704" b="29712"/>
          <a:stretch/>
        </p:blipFill>
        <p:spPr>
          <a:xfrm>
            <a:off x="10119523" y="6102031"/>
            <a:ext cx="1767678" cy="530976"/>
          </a:xfrm>
          <a:prstGeom prst="rect">
            <a:avLst/>
          </a:prstGeom>
        </p:spPr>
      </p:pic>
      <p:sp>
        <p:nvSpPr>
          <p:cNvPr id="3" name="Zástupný obsah 2">
            <a:extLst>
              <a:ext uri="{FF2B5EF4-FFF2-40B4-BE49-F238E27FC236}">
                <a16:creationId xmlns:a16="http://schemas.microsoft.com/office/drawing/2014/main" id="{D245A11D-026C-93A4-B0AB-1EA5347E9FF4}"/>
              </a:ext>
            </a:extLst>
          </p:cNvPr>
          <p:cNvSpPr>
            <a:spLocks noGrp="1"/>
          </p:cNvSpPr>
          <p:nvPr>
            <p:ph idx="1"/>
          </p:nvPr>
        </p:nvSpPr>
        <p:spPr>
          <a:xfrm>
            <a:off x="1260000" y="1980000"/>
            <a:ext cx="7432587" cy="3666198"/>
          </a:xfrm>
        </p:spPr>
        <p:txBody>
          <a:bodyPr anchor="ctr">
            <a:normAutofit/>
          </a:bodyPr>
          <a:lstStyle/>
          <a:p>
            <a:r>
              <a:rPr lang="cs-CZ" dirty="0"/>
              <a:t>úkony státních zaměstnanců</a:t>
            </a:r>
          </a:p>
          <a:p>
            <a:r>
              <a:rPr lang="cs-CZ" dirty="0"/>
              <a:t>doručování státním zaměstnancům </a:t>
            </a:r>
          </a:p>
          <a:p>
            <a:pPr lvl="1"/>
            <a:r>
              <a:rPr lang="cs-CZ" dirty="0"/>
              <a:t>na místě, elektronický nástroj, DS</a:t>
            </a:r>
          </a:p>
          <a:p>
            <a:pPr lvl="1"/>
            <a:r>
              <a:rPr lang="cs-CZ" dirty="0"/>
              <a:t>e-mail (soukromý, služební)</a:t>
            </a:r>
          </a:p>
          <a:p>
            <a:pPr lvl="1"/>
            <a:r>
              <a:rPr lang="cs-CZ" dirty="0"/>
              <a:t>SŘ</a:t>
            </a:r>
          </a:p>
          <a:p>
            <a:pPr lvl="1"/>
            <a:r>
              <a:rPr lang="cs-CZ" dirty="0"/>
              <a:t>potvrzení převzetí, fikce</a:t>
            </a:r>
          </a:p>
        </p:txBody>
      </p:sp>
      <p:sp>
        <p:nvSpPr>
          <p:cNvPr id="2" name="Nadpis 1">
            <a:extLst>
              <a:ext uri="{FF2B5EF4-FFF2-40B4-BE49-F238E27FC236}">
                <a16:creationId xmlns:a16="http://schemas.microsoft.com/office/drawing/2014/main" id="{09EA8213-098A-C603-DD19-DE1F049F06D7}"/>
              </a:ext>
            </a:extLst>
          </p:cNvPr>
          <p:cNvSpPr>
            <a:spLocks noGrp="1"/>
          </p:cNvSpPr>
          <p:nvPr>
            <p:ph type="title"/>
          </p:nvPr>
        </p:nvSpPr>
        <p:spPr/>
        <p:txBody>
          <a:bodyPr/>
          <a:lstStyle/>
          <a:p>
            <a:r>
              <a:rPr lang="cs-CZ" b="0" dirty="0"/>
              <a:t>Doručování</a:t>
            </a:r>
          </a:p>
        </p:txBody>
      </p:sp>
      <p:pic>
        <p:nvPicPr>
          <p:cNvPr id="11" name="Obrázek 10">
            <a:extLst>
              <a:ext uri="{FF2B5EF4-FFF2-40B4-BE49-F238E27FC236}">
                <a16:creationId xmlns:a16="http://schemas.microsoft.com/office/drawing/2014/main" id="{44B997F1-D25D-F094-1764-73F02FF29B53}"/>
              </a:ext>
            </a:extLst>
          </p:cNvPr>
          <p:cNvPicPr>
            <a:picLocks noChangeAspect="1"/>
          </p:cNvPicPr>
          <p:nvPr/>
        </p:nvPicPr>
        <p:blipFill>
          <a:blip r:embed="rId5"/>
          <a:stretch>
            <a:fillRect/>
          </a:stretch>
        </p:blipFill>
        <p:spPr>
          <a:xfrm rot="720000">
            <a:off x="7154638" y="415508"/>
            <a:ext cx="6252257" cy="914400"/>
          </a:xfrm>
          <a:prstGeom prst="rect">
            <a:avLst/>
          </a:prstGeom>
        </p:spPr>
      </p:pic>
      <p:sp>
        <p:nvSpPr>
          <p:cNvPr id="12" name="TextovéPole 11">
            <a:extLst>
              <a:ext uri="{FF2B5EF4-FFF2-40B4-BE49-F238E27FC236}">
                <a16:creationId xmlns:a16="http://schemas.microsoft.com/office/drawing/2014/main" id="{B805DD23-F7C6-64FA-8352-784A71DF1390}"/>
              </a:ext>
            </a:extLst>
          </p:cNvPr>
          <p:cNvSpPr txBox="1"/>
          <p:nvPr/>
        </p:nvSpPr>
        <p:spPr>
          <a:xfrm rot="720000">
            <a:off x="8041327" y="402172"/>
            <a:ext cx="3724354" cy="738664"/>
          </a:xfrm>
          <a:prstGeom prst="rect">
            <a:avLst/>
          </a:prstGeom>
          <a:noFill/>
        </p:spPr>
        <p:txBody>
          <a:bodyPr wrap="none" lIns="0" tIns="0" rIns="0" bIns="0" rtlCol="0">
            <a:spAutoFit/>
          </a:bodyPr>
          <a:lstStyle/>
          <a:p>
            <a:pPr algn="ctr"/>
            <a:r>
              <a:rPr lang="cs-CZ" sz="4800" b="1" dirty="0">
                <a:solidFill>
                  <a:schemeClr val="bg1"/>
                </a:solidFill>
                <a:latin typeface="Franklin Gothic Heavy" panose="020B0603020102020204" pitchFamily="34" charset="0"/>
              </a:rPr>
              <a:t>§ 183 – 183b</a:t>
            </a:r>
          </a:p>
        </p:txBody>
      </p:sp>
      <p:pic>
        <p:nvPicPr>
          <p:cNvPr id="6" name="Grafický objekt 5">
            <a:extLst>
              <a:ext uri="{FF2B5EF4-FFF2-40B4-BE49-F238E27FC236}">
                <a16:creationId xmlns:a16="http://schemas.microsoft.com/office/drawing/2014/main" id="{DF0329A9-5BAD-DEF7-F3BC-6A92F1AB6D5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7834184" y="1987378"/>
            <a:ext cx="3744097" cy="3744097"/>
          </a:xfrm>
          <a:prstGeom prst="rect">
            <a:avLst/>
          </a:prstGeom>
        </p:spPr>
      </p:pic>
    </p:spTree>
    <p:extLst>
      <p:ext uri="{BB962C8B-B14F-4D97-AF65-F5344CB8AC3E}">
        <p14:creationId xmlns:p14="http://schemas.microsoft.com/office/powerpoint/2010/main" val="300420112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Nadpis 3"/>
          <p:cNvSpPr txBox="1">
            <a:spLocks/>
          </p:cNvSpPr>
          <p:nvPr/>
        </p:nvSpPr>
        <p:spPr>
          <a:xfrm>
            <a:off x="1011128" y="344601"/>
            <a:ext cx="9861753" cy="126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cs-CZ" b="1" spc="100" dirty="0">
              <a:solidFill>
                <a:srgbClr val="29235C"/>
              </a:solidFill>
            </a:endParaRPr>
          </a:p>
        </p:txBody>
      </p:sp>
      <p:pic>
        <p:nvPicPr>
          <p:cNvPr id="9" name="Obrázek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93553" y="6123641"/>
            <a:ext cx="1532239" cy="418497"/>
          </a:xfrm>
          <a:prstGeom prst="rect">
            <a:avLst/>
          </a:prstGeom>
        </p:spPr>
      </p:pic>
      <p:pic>
        <p:nvPicPr>
          <p:cNvPr id="10" name="Obrázek 9"/>
          <p:cNvPicPr>
            <a:picLocks noChangeAspect="1"/>
          </p:cNvPicPr>
          <p:nvPr/>
        </p:nvPicPr>
        <p:blipFill rotWithShape="1">
          <a:blip r:embed="rId4" cstate="print">
            <a:extLst>
              <a:ext uri="{28A0092B-C50C-407E-A947-70E740481C1C}">
                <a14:useLocalDpi xmlns:a14="http://schemas.microsoft.com/office/drawing/2010/main" val="0"/>
              </a:ext>
            </a:extLst>
          </a:blip>
          <a:srcRect l="11497" t="24752" r="12704" b="29712"/>
          <a:stretch/>
        </p:blipFill>
        <p:spPr>
          <a:xfrm>
            <a:off x="10119523" y="6102031"/>
            <a:ext cx="1767678" cy="530976"/>
          </a:xfrm>
          <a:prstGeom prst="rect">
            <a:avLst/>
          </a:prstGeom>
        </p:spPr>
      </p:pic>
      <p:sp>
        <p:nvSpPr>
          <p:cNvPr id="3" name="Zástupný obsah 2">
            <a:extLst>
              <a:ext uri="{FF2B5EF4-FFF2-40B4-BE49-F238E27FC236}">
                <a16:creationId xmlns:a16="http://schemas.microsoft.com/office/drawing/2014/main" id="{5E1AE5E1-FC83-44DE-468C-F4562A422A05}"/>
              </a:ext>
            </a:extLst>
          </p:cNvPr>
          <p:cNvSpPr>
            <a:spLocks noGrp="1"/>
          </p:cNvSpPr>
          <p:nvPr>
            <p:ph idx="1"/>
          </p:nvPr>
        </p:nvSpPr>
        <p:spPr>
          <a:xfrm>
            <a:off x="1260000" y="1980000"/>
            <a:ext cx="9757188" cy="3843751"/>
          </a:xfrm>
        </p:spPr>
        <p:txBody>
          <a:bodyPr anchor="ctr">
            <a:normAutofit fontScale="92500" lnSpcReduction="20000"/>
          </a:bodyPr>
          <a:lstStyle/>
          <a:p>
            <a:r>
              <a:rPr lang="cs-CZ" dirty="0"/>
              <a:t>dovolená </a:t>
            </a:r>
          </a:p>
          <a:p>
            <a:r>
              <a:rPr lang="cs-CZ" dirty="0"/>
              <a:t>překážky ve službě na straně státního zaměstnance </a:t>
            </a:r>
          </a:p>
          <a:p>
            <a:r>
              <a:rPr lang="cs-CZ" dirty="0"/>
              <a:t>osobní spis</a:t>
            </a:r>
          </a:p>
          <a:p>
            <a:r>
              <a:rPr lang="cs-CZ" dirty="0"/>
              <a:t>řízení ve věcech služby</a:t>
            </a:r>
          </a:p>
          <a:p>
            <a:r>
              <a:rPr lang="cs-CZ" dirty="0"/>
              <a:t>zaměstnanci v pracovním poměru na služebních místech (podle § 178)</a:t>
            </a:r>
          </a:p>
          <a:p>
            <a:r>
              <a:rPr lang="cs-CZ" dirty="0" err="1"/>
              <a:t>ISoSS</a:t>
            </a:r>
            <a:endParaRPr lang="cs-CZ" dirty="0"/>
          </a:p>
          <a:p>
            <a:r>
              <a:rPr lang="cs-CZ" dirty="0"/>
              <a:t>přechodná ustanovení</a:t>
            </a:r>
          </a:p>
        </p:txBody>
      </p:sp>
      <p:sp>
        <p:nvSpPr>
          <p:cNvPr id="2" name="Nadpis 1">
            <a:extLst>
              <a:ext uri="{FF2B5EF4-FFF2-40B4-BE49-F238E27FC236}">
                <a16:creationId xmlns:a16="http://schemas.microsoft.com/office/drawing/2014/main" id="{766B9380-4F04-B4D5-74B7-1C2D0518D528}"/>
              </a:ext>
            </a:extLst>
          </p:cNvPr>
          <p:cNvSpPr>
            <a:spLocks noGrp="1"/>
          </p:cNvSpPr>
          <p:nvPr>
            <p:ph type="title"/>
          </p:nvPr>
        </p:nvSpPr>
        <p:spPr/>
        <p:txBody>
          <a:bodyPr/>
          <a:lstStyle/>
          <a:p>
            <a:r>
              <a:rPr lang="cs-CZ" b="0" dirty="0"/>
              <a:t>a další</a:t>
            </a:r>
          </a:p>
        </p:txBody>
      </p:sp>
    </p:spTree>
    <p:extLst>
      <p:ext uri="{BB962C8B-B14F-4D97-AF65-F5344CB8AC3E}">
        <p14:creationId xmlns:p14="http://schemas.microsoft.com/office/powerpoint/2010/main" val="93172411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délník 1"/>
          <p:cNvSpPr/>
          <p:nvPr/>
        </p:nvSpPr>
        <p:spPr>
          <a:xfrm>
            <a:off x="0" y="-1"/>
            <a:ext cx="12249665" cy="5733535"/>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pic>
        <p:nvPicPr>
          <p:cNvPr id="3" name="Obrázek 2"/>
          <p:cNvPicPr>
            <a:picLocks noChangeAspect="1"/>
          </p:cNvPicPr>
          <p:nvPr/>
        </p:nvPicPr>
        <p:blipFill>
          <a:blip r:embed="rId3" cstate="print"/>
          <a:stretch>
            <a:fillRect/>
          </a:stretch>
        </p:blipFill>
        <p:spPr>
          <a:xfrm>
            <a:off x="280085" y="5915633"/>
            <a:ext cx="2314834" cy="636196"/>
          </a:xfrm>
          <a:prstGeom prst="rect">
            <a:avLst/>
          </a:prstGeom>
        </p:spPr>
      </p:pic>
      <p:pic>
        <p:nvPicPr>
          <p:cNvPr id="4" name="Obrázek 3"/>
          <p:cNvPicPr>
            <a:picLocks noChangeAspect="1"/>
          </p:cNvPicPr>
          <p:nvPr/>
        </p:nvPicPr>
        <p:blipFill rotWithShape="1">
          <a:blip r:embed="rId4" cstate="print">
            <a:extLst>
              <a:ext uri="{28A0092B-C50C-407E-A947-70E740481C1C}">
                <a14:useLocalDpi xmlns:a14="http://schemas.microsoft.com/office/drawing/2010/main" val="0"/>
              </a:ext>
            </a:extLst>
          </a:blip>
          <a:srcRect l="11497" t="24752" r="7257" b="29712"/>
          <a:stretch/>
        </p:blipFill>
        <p:spPr>
          <a:xfrm>
            <a:off x="9267787" y="5767031"/>
            <a:ext cx="2800425" cy="784798"/>
          </a:xfrm>
          <a:prstGeom prst="rect">
            <a:avLst/>
          </a:prstGeom>
        </p:spPr>
      </p:pic>
      <p:pic>
        <p:nvPicPr>
          <p:cNvPr id="5" name="Obrázek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92562" y="988539"/>
            <a:ext cx="2581266" cy="3789953"/>
          </a:xfrm>
          <a:prstGeom prst="rect">
            <a:avLst/>
          </a:prstGeom>
        </p:spPr>
      </p:pic>
      <p:sp>
        <p:nvSpPr>
          <p:cNvPr id="6" name="Nadpis 5"/>
          <p:cNvSpPr txBox="1">
            <a:spLocks/>
          </p:cNvSpPr>
          <p:nvPr/>
        </p:nvSpPr>
        <p:spPr>
          <a:xfrm>
            <a:off x="3986899" y="2255611"/>
            <a:ext cx="7772400" cy="1655989"/>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cs-CZ" sz="5400" spc="100" dirty="0">
                <a:solidFill>
                  <a:schemeClr val="bg1"/>
                </a:solidFill>
                <a:latin typeface="Franklin Gothic Heavy" panose="020B0603020102020204" pitchFamily="34" charset="0"/>
              </a:rPr>
              <a:t>Děkujeme </a:t>
            </a:r>
          </a:p>
          <a:p>
            <a:r>
              <a:rPr lang="cs-CZ" sz="5400" spc="100" dirty="0">
                <a:solidFill>
                  <a:schemeClr val="bg1"/>
                </a:solidFill>
                <a:latin typeface="Franklin Gothic Heavy" panose="020B0603020102020204" pitchFamily="34" charset="0"/>
              </a:rPr>
              <a:t>za pozornost</a:t>
            </a:r>
          </a:p>
        </p:txBody>
      </p:sp>
    </p:spTree>
    <p:extLst>
      <p:ext uri="{BB962C8B-B14F-4D97-AF65-F5344CB8AC3E}">
        <p14:creationId xmlns:p14="http://schemas.microsoft.com/office/powerpoint/2010/main" val="2791335164"/>
      </p:ext>
    </p:extLst>
  </p:cSld>
  <p:clrMapOvr>
    <a:masterClrMapping/>
  </p:clrMapOvr>
</p:sld>
</file>

<file path=ppt/theme/theme1.xml><?xml version="1.0" encoding="utf-8"?>
<a:theme xmlns:a="http://schemas.openxmlformats.org/drawingml/2006/main" name="Motiv Office">
  <a:themeElements>
    <a:clrScheme name="Sekce pro státní službu">
      <a:dk1>
        <a:sysClr val="windowText" lastClr="000000"/>
      </a:dk1>
      <a:lt1>
        <a:sysClr val="window" lastClr="FFFFFF"/>
      </a:lt1>
      <a:dk2>
        <a:srgbClr val="29235C"/>
      </a:dk2>
      <a:lt2>
        <a:srgbClr val="00A9E7"/>
      </a:lt2>
      <a:accent1>
        <a:srgbClr val="5B9BD5"/>
      </a:accent1>
      <a:accent2>
        <a:srgbClr val="C2DFFD"/>
      </a:accent2>
      <a:accent3>
        <a:srgbClr val="A5A5A5"/>
      </a:accent3>
      <a:accent4>
        <a:srgbClr val="002060"/>
      </a:accent4>
      <a:accent5>
        <a:srgbClr val="B3AEE0"/>
      </a:accent5>
      <a:accent6>
        <a:srgbClr val="ABE9FF"/>
      </a:accent6>
      <a:hlink>
        <a:srgbClr val="0563C1"/>
      </a:hlink>
      <a:folHlink>
        <a:srgbClr val="954F72"/>
      </a:folHlink>
    </a:clrScheme>
    <a:fontScheme name="Vlastní 2">
      <a:majorFont>
        <a:latin typeface="Franklin Gothic Book"/>
        <a:ea typeface=""/>
        <a:cs typeface=""/>
      </a:majorFont>
      <a:minorFont>
        <a:latin typeface="Franklin Gothic Book"/>
        <a:ea typeface=""/>
        <a:cs typeface=""/>
      </a:minorFont>
    </a:fontScheme>
    <a:fmtScheme name="Kancelář">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Moti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Motiv Office">
  <a:themeElements>
    <a:clrScheme name="Kancelář">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ancelář">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2765</TotalTime>
  <Words>7421</Words>
  <Application>Microsoft Office PowerPoint</Application>
  <PresentationFormat>Širokoúhlá obrazovka</PresentationFormat>
  <Paragraphs>613</Paragraphs>
  <Slides>28</Slides>
  <Notes>28</Notes>
  <HiddenSlides>0</HiddenSlides>
  <MMClips>0</MMClips>
  <ScaleCrop>false</ScaleCrop>
  <HeadingPairs>
    <vt:vector size="6" baseType="variant">
      <vt:variant>
        <vt:lpstr>Použitá písma</vt:lpstr>
      </vt:variant>
      <vt:variant>
        <vt:i4>12</vt:i4>
      </vt:variant>
      <vt:variant>
        <vt:lpstr>Motiv</vt:lpstr>
      </vt:variant>
      <vt:variant>
        <vt:i4>1</vt:i4>
      </vt:variant>
      <vt:variant>
        <vt:lpstr>Nadpisy snímků</vt:lpstr>
      </vt:variant>
      <vt:variant>
        <vt:i4>28</vt:i4>
      </vt:variant>
    </vt:vector>
  </HeadingPairs>
  <TitlesOfParts>
    <vt:vector size="41" baseType="lpstr">
      <vt:lpstr>Alt Gothic Cond ATF</vt:lpstr>
      <vt:lpstr>Arial</vt:lpstr>
      <vt:lpstr>Calibri</vt:lpstr>
      <vt:lpstr>Cambria</vt:lpstr>
      <vt:lpstr>Courier New</vt:lpstr>
      <vt:lpstr>Franklin Gothic Book</vt:lpstr>
      <vt:lpstr>Franklin Gothic Demi</vt:lpstr>
      <vt:lpstr>Franklin Gothic Heavy</vt:lpstr>
      <vt:lpstr>Standardní systémové písmo</vt:lpstr>
      <vt:lpstr>STIX Two Math Regular</vt:lpstr>
      <vt:lpstr>Symbol</vt:lpstr>
      <vt:lpstr>Wingdings</vt:lpstr>
      <vt:lpstr>Motiv Office</vt:lpstr>
      <vt:lpstr>Prezentace aplikace PowerPoint</vt:lpstr>
      <vt:lpstr>Kariérní řád</vt:lpstr>
      <vt:lpstr>Zastupování</vt:lpstr>
      <vt:lpstr>Služební předpisy nejvyššího státního tajemníka</vt:lpstr>
      <vt:lpstr>Delimitace sekce pro státní službu do Úřadu vlády ČR</vt:lpstr>
      <vt:lpstr>Strategie rozvoje úřadu</vt:lpstr>
      <vt:lpstr>Systemizace a organizační struktura</vt:lpstr>
      <vt:lpstr>Výběrová řízení</vt:lpstr>
      <vt:lpstr>Vzdělání</vt:lpstr>
      <vt:lpstr>Úřednická zkouška</vt:lpstr>
      <vt:lpstr>Změny služebního poměru</vt:lpstr>
      <vt:lpstr>Přeložení</vt:lpstr>
      <vt:lpstr>Zproštění výkonu služby a bezúhonnost</vt:lpstr>
      <vt:lpstr>Zařazení na jiné místo</vt:lpstr>
      <vt:lpstr>Odvolání z místa představeného</vt:lpstr>
      <vt:lpstr>Zařazení mimo výkon služby z organizačních důvodů</vt:lpstr>
      <vt:lpstr>Přerušení výkonu služby</vt:lpstr>
      <vt:lpstr>Skončení služebního poměru</vt:lpstr>
      <vt:lpstr>Odbytné</vt:lpstr>
      <vt:lpstr>Porušení povinností ze služebního poměru</vt:lpstr>
      <vt:lpstr>Vzdělávání</vt:lpstr>
      <vt:lpstr>Náhrada škody</vt:lpstr>
      <vt:lpstr>Platové třídy</vt:lpstr>
      <vt:lpstr>Služební hodnocení</vt:lpstr>
      <vt:lpstr>Stížnost</vt:lpstr>
      <vt:lpstr>Doručování</vt:lpstr>
      <vt:lpstr>a další</vt:lpstr>
      <vt:lpstr>Prezentace aplikace PowerPoint</vt:lpstr>
    </vt:vector>
  </TitlesOfParts>
  <Company>Ministerstvo vnitra ČR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Název prezentace</dc:title>
  <dc:creator>Brücknerová Zuzana, Mgr.</dc:creator>
  <cp:lastModifiedBy>ZuBr</cp:lastModifiedBy>
  <cp:revision>148</cp:revision>
  <cp:lastPrinted>2024-01-13T17:33:17Z</cp:lastPrinted>
  <dcterms:created xsi:type="dcterms:W3CDTF">2023-04-11T12:28:44Z</dcterms:created>
  <dcterms:modified xsi:type="dcterms:W3CDTF">2024-10-25T15:20:11Z</dcterms:modified>
</cp:coreProperties>
</file>