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9" r:id="rId3"/>
    <p:sldId id="295" r:id="rId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9E7"/>
    <a:srgbClr val="00BDFF"/>
    <a:srgbClr val="2923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99" autoAdjust="0"/>
    <p:restoredTop sz="78007"/>
  </p:normalViewPr>
  <p:slideViewPr>
    <p:cSldViewPr snapToGrid="0">
      <p:cViewPr varScale="1">
        <p:scale>
          <a:sx n="82" d="100"/>
          <a:sy n="82" d="100"/>
        </p:scale>
        <p:origin x="19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46" d="100"/>
          <a:sy n="146" d="100"/>
        </p:scale>
        <p:origin x="4600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0AC15E-5246-C74D-BDDA-D5E8D8FF7CDD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ED65E1-AB9F-5D48-B531-F3857F5627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013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ED65E1-AB9F-5D48-B531-F3857F56279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795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zkušební doba a </a:t>
            </a:r>
            <a:r>
              <a:rPr lang="cs-CZ" sz="1100" b="1" kern="100" dirty="0" err="1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osvědčovací</a:t>
            </a: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doba 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Zkušební doba se prodlužuje o pracovní dny státního zaměstnance, v nichž v průběhu zkušební doby neodsloužil celou směnu z důvodu překážky ve službě, čerpání dovolené nebo neomluveného zameškání služby.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napomenutí 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Prodlužuje se doba, po kterou lze státnímu zaměstnanci uložit písemné napomenutí za zaviněné porušení služebních povinností, které se vztahují k výkonu služby, a to z 12 měsíců na 15 měsíců ode dne, kdy k porušení povinnosti došlo. To platí i o období, ve kterém lze rozhodnout o skončení služebního poměru.  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cs-CZ" sz="1100" kern="1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odvolání představeného z důvodu porušení služební kázně 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Období, ve kterém lze představeného ze služebního místa odvolat z důvodu, že mu bylo uloženo již druhé písemné napomenutí za zaviněné porušení služebních povinností, se prodlužuje z 12 na 15 měsíců před zahájením řízení o odvolání ze služebního místa představeného. 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skončení výkonu služby na služebním místě představeného na základě žádosti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Výkon služby na služebním místě představeného skončí na základě písemné žádosti představeného uplynutím doby 2 měsíců, přičemž tato doba začne běžet dnem doručení žádosti a skončí uplynutím dne, který se pojmenováním nebo číslem shoduje se dnem doručení žádosti.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skončení služebního poměru 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Období, ve kterém lze skončit služební poměr státního zaměstnance z důvodu, že závažně nebo zvlášť závažně zaviněně porušil služební povinnosti se prodlužuje z 12 na 15 měsíců před zahájením řízení o skončení služebního poměru. 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Okamžik skončení služebního poměru tak, že služební poměr státního zaměstnance skončí na základě rozhodnutí služebního orgánu, jde-li o případ nevyhovujících výsledků, závažného porušení služební kázně a soustavného porušování služební kázně, již uplynutím doby 1 kalendářního měsíce. 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cs-CZ" sz="1100" kern="1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skončení služebního poměru na základě žádosti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Služební poměr skončí na základě písemné žádosti státního zaměstnance uplynutím doby 2 měsíců, přičemž tato doba začne běžet dnem doručení žádosti a skončí uplynutím dne, který se pojmenováním nebo číslem shoduje se dnem doručení žádosti.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nezákonné skončení služebního poměru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Náhrada platu a nově dovolené. 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  <a:endParaRPr lang="cs-CZ" sz="1100" b="0" kern="1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členství státního zaměstnance v řídících nebo kontrolních orgánech právnických osob provozujících podnikatelskou činnost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Stempel Garamond LT Pro"/>
              </a:rPr>
              <a:t>povolení služebního orgánu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Stempel Garamond LT Pro"/>
              </a:rPr>
              <a:t>do 3 měsíců od vzniku služebního poměru buď ukončit nebo požádat o povolení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Stempel Garamond LT Pro"/>
              </a:rPr>
              <a:t>pokud byli vysláni služebním orgánem – omezený celkový úhrn odměn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Stempel Garamond LT Pro"/>
              </a:rPr>
              <a:t>informovat o odměnách do 31. ledna následujícího kalendářního roku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převod dovolené mezi služební poměrem a pracovním poměrem a naopak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endParaRPr lang="cs-CZ" sz="1100" b="1" kern="100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prokazování splnění minimálního počtu členů odborové organizace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Požádá-li o to služební orgán, je odborová organizace povinna prokázat splnění podmínky minimálního počtu členů vykonávajících ve služebním úřadu službu ve služebním poměru. Služební orgán je povinen k tomu poskytnout nezbytnou součinnost. Neprokáže-li odborová organizace splnění této podmínky jiným způsobem, je povinna poskytnout nezbytnou součinnost notáři sjednanému a hrazenému služebním úřadem za účelem osvědčení splnění této podmínky a sepsání notářského zápisu o tomto osvědčení.</a:t>
            </a:r>
          </a:p>
          <a:p>
            <a:pPr algn="just">
              <a:lnSpc>
                <a:spcPct val="108000"/>
              </a:lnSpc>
              <a:spcAft>
                <a:spcPts val="600"/>
              </a:spcAft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 </a:t>
            </a:r>
          </a:p>
          <a:p>
            <a:pPr marL="285750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b="1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definice osamělého státního zaměstnance</a:t>
            </a:r>
          </a:p>
          <a:p>
            <a:pPr marL="742950" lvl="1" indent="-285750" algn="just">
              <a:lnSpc>
                <a:spcPct val="108000"/>
              </a:lnSpc>
              <a:spcAft>
                <a:spcPts val="600"/>
              </a:spcAft>
              <a:buFontTx/>
              <a:buChar char="-"/>
            </a:pPr>
            <a:r>
              <a:rPr lang="cs-CZ" sz="1100" kern="100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V souvislosti s přijetím zákona č. 123/2024 Sb. a z něj plynoucích změn je třeba upravit definici osamělého státního zaměstnance tak, aby dopadala jak na partnery z registrovaných partnerství uzavřených podle zákona č. 115/2006 Sb., o registrovaném partnerství a o změně souvisejících předpisů, tak na partnery, kteří uzavřou partnerství podle občanského zákoníku.</a:t>
            </a:r>
          </a:p>
          <a:p>
            <a:pPr marL="285750" indent="-285750" algn="just">
              <a:lnSpc>
                <a:spcPct val="108000"/>
              </a:lnSpc>
              <a:spcBef>
                <a:spcPts val="0"/>
              </a:spcBef>
              <a:spcAft>
                <a:spcPts val="600"/>
              </a:spcAft>
              <a:buFontTx/>
              <a:buChar char="-"/>
            </a:pPr>
            <a:endParaRPr lang="cs-CZ" sz="1100" b="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5ED65E1-AB9F-5D48-B531-F3857F56279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9191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58775" y="395288"/>
            <a:ext cx="6122988" cy="3444875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>
          <a:xfrm>
            <a:off x="360000" y="3960000"/>
            <a:ext cx="6120000" cy="390861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FF57A1-B167-40ED-A1AC-91CA4E11C4A2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6477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6104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6682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3152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3707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860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000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97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4641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928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9130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5920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CD664-3C87-479F-A476-A6FDD2022BF3}" type="datetimeFigureOut">
              <a:rPr lang="cs-CZ" smtClean="0"/>
              <a:t>20.10.2024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74B0EC-AC81-469D-8D72-DACA04725C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233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-1"/>
            <a:ext cx="12249665" cy="5733535"/>
          </a:xfrm>
          <a:prstGeom prst="rect">
            <a:avLst/>
          </a:prstGeom>
          <a:solidFill>
            <a:srgbClr val="2923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50" y="6123641"/>
            <a:ext cx="1532239" cy="41849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165" b="34854"/>
          <a:stretch/>
        </p:blipFill>
        <p:spPr>
          <a:xfrm>
            <a:off x="9769136" y="2167772"/>
            <a:ext cx="2472291" cy="3763471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0" y="2127737"/>
            <a:ext cx="9000000" cy="3382977"/>
          </a:xfrm>
          <a:prstGeom prst="rect">
            <a:avLst/>
          </a:prstGeom>
        </p:spPr>
        <p:txBody>
          <a:bodyPr vert="horz" wrap="square" lIns="91440" tIns="45720" rIns="91440" bIns="45720" rtlCol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cs-CZ" sz="4000" b="1" cap="all" spc="100" dirty="0">
                <a:solidFill>
                  <a:srgbClr val="00B0F0"/>
                </a:solidFill>
                <a:latin typeface="Franklin Gothic Demi" panose="020B0603020102020204" pitchFamily="34" charset="0"/>
              </a:rPr>
              <a:t>sněmovní tisk č. 775</a:t>
            </a:r>
            <a:br>
              <a:rPr lang="cs-CZ" sz="4000" b="1" cap="all" spc="100" dirty="0">
                <a:solidFill>
                  <a:srgbClr val="00B0F0"/>
                </a:solidFill>
                <a:latin typeface="Franklin Gothic Demi" panose="020B0603020102020204" pitchFamily="34" charset="0"/>
              </a:rPr>
            </a:br>
            <a:r>
              <a:rPr lang="cs-CZ" sz="4000" b="1" cap="all" spc="100" dirty="0">
                <a:solidFill>
                  <a:srgbClr val="00B0F0"/>
                </a:solidFill>
                <a:latin typeface="Franklin Gothic Demi" panose="020B0603020102020204" pitchFamily="34" charset="0"/>
              </a:rPr>
              <a:t>FLEXINOVELA ZÁKONÍKU PRÁCE</a:t>
            </a:r>
            <a:br>
              <a:rPr lang="cs-CZ" sz="4000" b="1" cap="all" spc="100" dirty="0">
                <a:solidFill>
                  <a:srgbClr val="00B0F0"/>
                </a:solidFill>
                <a:latin typeface="Franklin Gothic Demi" panose="020B0603020102020204" pitchFamily="34" charset="0"/>
              </a:rPr>
            </a:br>
            <a:r>
              <a:rPr lang="cs-CZ" sz="4000" b="1" cap="all" spc="100" dirty="0">
                <a:solidFill>
                  <a:srgbClr val="00B0F0"/>
                </a:solidFill>
                <a:latin typeface="Franklin Gothic Demi" panose="020B0603020102020204" pitchFamily="34" charset="0"/>
              </a:rPr>
              <a:t>A NĚKTERÝCH DALŠÍCH ZÁKONŮ</a:t>
            </a:r>
          </a:p>
          <a:p>
            <a:pPr algn="r">
              <a:lnSpc>
                <a:spcPct val="120000"/>
              </a:lnSpc>
            </a:pPr>
            <a:r>
              <a:rPr lang="cs-CZ" sz="4000" b="1" cap="all" spc="100" dirty="0">
                <a:solidFill>
                  <a:srgbClr val="00B0F0"/>
                </a:solidFill>
                <a:latin typeface="Franklin Gothic Demi" panose="020B0603020102020204" pitchFamily="34" charset="0"/>
              </a:rPr>
              <a:t>od 1. 1. 2025</a:t>
            </a:r>
          </a:p>
          <a:p>
            <a:pPr algn="r">
              <a:lnSpc>
                <a:spcPct val="120000"/>
              </a:lnSpc>
            </a:pPr>
            <a:r>
              <a:rPr lang="cs-CZ" sz="2000" b="1" dirty="0">
                <a:solidFill>
                  <a:schemeClr val="bg1"/>
                </a:solidFill>
              </a:rPr>
              <a:t>novela ZSS ve znění sněmovního tisku č. 673</a:t>
            </a:r>
            <a:endParaRPr lang="cs-CZ" sz="2800" b="1" spc="100" dirty="0">
              <a:solidFill>
                <a:srgbClr val="00B0F0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7" t="24752" r="12704" b="29712"/>
          <a:stretch/>
        </p:blipFill>
        <p:spPr>
          <a:xfrm>
            <a:off x="10119523" y="6102031"/>
            <a:ext cx="1767678" cy="53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161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lný tvar 1">
            <a:extLst>
              <a:ext uri="{FF2B5EF4-FFF2-40B4-BE49-F238E27FC236}">
                <a16:creationId xmlns:a16="http://schemas.microsoft.com/office/drawing/2014/main" id="{DC6F0F3E-A6DE-126E-404D-784FD1E27283}"/>
              </a:ext>
            </a:extLst>
          </p:cNvPr>
          <p:cNvSpPr/>
          <p:nvPr/>
        </p:nvSpPr>
        <p:spPr>
          <a:xfrm>
            <a:off x="545027" y="298105"/>
            <a:ext cx="11646973" cy="1260000"/>
          </a:xfrm>
          <a:custGeom>
            <a:avLst/>
            <a:gdLst>
              <a:gd name="connsiteX0" fmla="*/ 630001 w 11646973"/>
              <a:gd name="connsiteY0" fmla="*/ 0 h 1260000"/>
              <a:gd name="connsiteX1" fmla="*/ 678426 w 11646973"/>
              <a:gd name="connsiteY1" fmla="*/ 4882 h 1260000"/>
              <a:gd name="connsiteX2" fmla="*/ 678426 w 11646973"/>
              <a:gd name="connsiteY2" fmla="*/ 0 h 1260000"/>
              <a:gd name="connsiteX3" fmla="*/ 11646973 w 11646973"/>
              <a:gd name="connsiteY3" fmla="*/ 0 h 1260000"/>
              <a:gd name="connsiteX4" fmla="*/ 11646973 w 11646973"/>
              <a:gd name="connsiteY4" fmla="*/ 1260000 h 1260000"/>
              <a:gd name="connsiteX5" fmla="*/ 678426 w 11646973"/>
              <a:gd name="connsiteY5" fmla="*/ 1260000 h 1260000"/>
              <a:gd name="connsiteX6" fmla="*/ 678426 w 11646973"/>
              <a:gd name="connsiteY6" fmla="*/ 1255118 h 1260000"/>
              <a:gd name="connsiteX7" fmla="*/ 630001 w 11646973"/>
              <a:gd name="connsiteY7" fmla="*/ 1260000 h 1260000"/>
              <a:gd name="connsiteX8" fmla="*/ 0 w 11646973"/>
              <a:gd name="connsiteY8" fmla="*/ 630000 h 1260000"/>
              <a:gd name="connsiteX9" fmla="*/ 630001 w 11646973"/>
              <a:gd name="connsiteY9" fmla="*/ 0 h 12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646973" h="1260000">
                <a:moveTo>
                  <a:pt x="630001" y="0"/>
                </a:moveTo>
                <a:lnTo>
                  <a:pt x="678426" y="4882"/>
                </a:lnTo>
                <a:lnTo>
                  <a:pt x="678426" y="0"/>
                </a:lnTo>
                <a:lnTo>
                  <a:pt x="11646973" y="0"/>
                </a:lnTo>
                <a:lnTo>
                  <a:pt x="11646973" y="1260000"/>
                </a:lnTo>
                <a:lnTo>
                  <a:pt x="678426" y="1260000"/>
                </a:lnTo>
                <a:lnTo>
                  <a:pt x="678426" y="1255118"/>
                </a:lnTo>
                <a:lnTo>
                  <a:pt x="630001" y="1260000"/>
                </a:lnTo>
                <a:cubicBezTo>
                  <a:pt x="282061" y="1260000"/>
                  <a:pt x="0" y="977939"/>
                  <a:pt x="0" y="630000"/>
                </a:cubicBezTo>
                <a:cubicBezTo>
                  <a:pt x="0" y="282061"/>
                  <a:pt x="282061" y="0"/>
                  <a:pt x="630001" y="0"/>
                </a:cubicBezTo>
                <a:close/>
              </a:path>
            </a:pathLst>
          </a:custGeom>
          <a:solidFill>
            <a:srgbClr val="00A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0" rtlCol="0" anchor="ctr">
            <a:noAutofit/>
          </a:bodyPr>
          <a:lstStyle/>
          <a:p>
            <a:r>
              <a:rPr lang="cs-CZ" sz="4400" b="1" dirty="0">
                <a:solidFill>
                  <a:srgbClr val="29235C"/>
                </a:solidFill>
                <a:latin typeface="Franklin Gothic Demi" panose="020B0603020102020204" pitchFamily="34" charset="0"/>
              </a:rPr>
              <a:t>ZMĚNY V ZÁKONĚ O STÁTNÍ SLUŽBĚ </a:t>
            </a:r>
          </a:p>
        </p:txBody>
      </p:sp>
      <p:sp>
        <p:nvSpPr>
          <p:cNvPr id="8" name="Podnadpis 5"/>
          <p:cNvSpPr txBox="1">
            <a:spLocks/>
          </p:cNvSpPr>
          <p:nvPr/>
        </p:nvSpPr>
        <p:spPr>
          <a:xfrm>
            <a:off x="1245527" y="1807746"/>
            <a:ext cx="10360320" cy="4185761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zkušební doba a osvědčovací doba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napomenutí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odvolání představeného z důvodu porušení služební kázně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skončení výkonu služby na služebním místě představeného na základě žádosti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skončení služebního poměru z důvodu porušení služební kázně a z důvodu nevyhovujících výsledků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skončení služebního poměru na základě žádosti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nezákonné skončení služebního poměru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členství státního zaměstnance v řídících nebo kontrolních orgánech právnických osob provozujících podnikatelskou činnost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převod dovolené mezi služební poměrem a pracovním poměrem a naopak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prokazování splnění minimálního počtu členů odborové organizace</a:t>
            </a:r>
          </a:p>
          <a:p>
            <a:pPr marL="360000" indent="-360000">
              <a:lnSpc>
                <a:spcPct val="100000"/>
              </a:lnSpc>
              <a:spcBef>
                <a:spcPts val="600"/>
              </a:spcBef>
              <a:buSzPct val="80000"/>
              <a:buFont typeface="Standardní systémové písmo"/>
              <a:buChar char="►"/>
            </a:pPr>
            <a:r>
              <a:rPr lang="cs-CZ" sz="1800" dirty="0"/>
              <a:t>definice osamělého státního zaměstnance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53" y="6123641"/>
            <a:ext cx="1532239" cy="41849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7" t="24752" r="12704" b="29712"/>
          <a:stretch/>
        </p:blipFill>
        <p:spPr>
          <a:xfrm>
            <a:off x="10119523" y="6102031"/>
            <a:ext cx="1767678" cy="530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593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" y="-1"/>
            <a:ext cx="12192000" cy="57335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0085" y="5915633"/>
            <a:ext cx="2314834" cy="63619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7" t="24752" r="7257" b="29712"/>
          <a:stretch/>
        </p:blipFill>
        <p:spPr>
          <a:xfrm>
            <a:off x="9267787" y="5767031"/>
            <a:ext cx="2800425" cy="78479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62" y="988539"/>
            <a:ext cx="2581266" cy="3789953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BB7B02C6-DF17-E326-2096-C30B184052A5}"/>
              </a:ext>
            </a:extLst>
          </p:cNvPr>
          <p:cNvSpPr txBox="1">
            <a:spLocks/>
          </p:cNvSpPr>
          <p:nvPr/>
        </p:nvSpPr>
        <p:spPr>
          <a:xfrm>
            <a:off x="4092000" y="1966766"/>
            <a:ext cx="8100000" cy="1800000"/>
          </a:xfrm>
          <a:custGeom>
            <a:avLst/>
            <a:gdLst>
              <a:gd name="connsiteX0" fmla="*/ 900000 w 8100000"/>
              <a:gd name="connsiteY0" fmla="*/ 0 h 1800000"/>
              <a:gd name="connsiteX1" fmla="*/ 1439999 w 8100000"/>
              <a:gd name="connsiteY1" fmla="*/ 0 h 1800000"/>
              <a:gd name="connsiteX2" fmla="*/ 7200000 w 8100000"/>
              <a:gd name="connsiteY2" fmla="*/ 0 h 1800000"/>
              <a:gd name="connsiteX3" fmla="*/ 8099999 w 8100000"/>
              <a:gd name="connsiteY3" fmla="*/ 0 h 1800000"/>
              <a:gd name="connsiteX4" fmla="*/ 8099999 w 8100000"/>
              <a:gd name="connsiteY4" fmla="*/ 899989 h 1800000"/>
              <a:gd name="connsiteX5" fmla="*/ 8100000 w 8100000"/>
              <a:gd name="connsiteY5" fmla="*/ 900000 h 1800000"/>
              <a:gd name="connsiteX6" fmla="*/ 8099999 w 8100000"/>
              <a:gd name="connsiteY6" fmla="*/ 900011 h 1800000"/>
              <a:gd name="connsiteX7" fmla="*/ 8099999 w 8100000"/>
              <a:gd name="connsiteY7" fmla="*/ 1800000 h 1800000"/>
              <a:gd name="connsiteX8" fmla="*/ 7200000 w 8100000"/>
              <a:gd name="connsiteY8" fmla="*/ 1800000 h 1800000"/>
              <a:gd name="connsiteX9" fmla="*/ 1439999 w 8100000"/>
              <a:gd name="connsiteY9" fmla="*/ 1800000 h 1800000"/>
              <a:gd name="connsiteX10" fmla="*/ 900000 w 8100000"/>
              <a:gd name="connsiteY10" fmla="*/ 1800000 h 1800000"/>
              <a:gd name="connsiteX11" fmla="*/ 0 w 8100000"/>
              <a:gd name="connsiteY11" fmla="*/ 900000 h 1800000"/>
              <a:gd name="connsiteX12" fmla="*/ 900000 w 8100000"/>
              <a:gd name="connsiteY12" fmla="*/ 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100000" h="1800000">
                <a:moveTo>
                  <a:pt x="900000" y="0"/>
                </a:moveTo>
                <a:lnTo>
                  <a:pt x="1439999" y="0"/>
                </a:lnTo>
                <a:lnTo>
                  <a:pt x="7200000" y="0"/>
                </a:lnTo>
                <a:lnTo>
                  <a:pt x="8099999" y="0"/>
                </a:lnTo>
                <a:lnTo>
                  <a:pt x="8099999" y="899989"/>
                </a:lnTo>
                <a:lnTo>
                  <a:pt x="8100000" y="900000"/>
                </a:lnTo>
                <a:lnTo>
                  <a:pt x="8099999" y="900011"/>
                </a:lnTo>
                <a:lnTo>
                  <a:pt x="8099999" y="1800000"/>
                </a:lnTo>
                <a:lnTo>
                  <a:pt x="7200000" y="1800000"/>
                </a:lnTo>
                <a:lnTo>
                  <a:pt x="1439999" y="1800000"/>
                </a:lnTo>
                <a:lnTo>
                  <a:pt x="900000" y="1800000"/>
                </a:lnTo>
                <a:cubicBezTo>
                  <a:pt x="402944" y="1800000"/>
                  <a:pt x="0" y="1397056"/>
                  <a:pt x="0" y="900000"/>
                </a:cubicBezTo>
                <a:cubicBezTo>
                  <a:pt x="0" y="402944"/>
                  <a:pt x="402944" y="0"/>
                  <a:pt x="900000" y="0"/>
                </a:cubicBezTo>
                <a:close/>
              </a:path>
            </a:pathLst>
          </a:custGeom>
          <a:solidFill>
            <a:srgbClr val="00A9E7"/>
          </a:solidFill>
          <a:ln>
            <a:noFill/>
          </a:ln>
        </p:spPr>
        <p:txBody>
          <a:bodyPr wrap="square" lIns="36000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cs-CZ" sz="4800" spc="100" dirty="0">
                <a:solidFill>
                  <a:srgbClr val="29235C"/>
                </a:solidFill>
                <a:latin typeface="Franklin Gothic Heavy" panose="020B0603020102020204" pitchFamily="34" charset="0"/>
              </a:rPr>
              <a:t>Děkujeme za pozornost</a:t>
            </a:r>
          </a:p>
        </p:txBody>
      </p:sp>
    </p:spTree>
    <p:extLst>
      <p:ext uri="{BB962C8B-B14F-4D97-AF65-F5344CB8AC3E}">
        <p14:creationId xmlns:p14="http://schemas.microsoft.com/office/powerpoint/2010/main" val="238609196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Sekce pro státní službu">
      <a:dk1>
        <a:sysClr val="windowText" lastClr="000000"/>
      </a:dk1>
      <a:lt1>
        <a:sysClr val="window" lastClr="FFFFFF"/>
      </a:lt1>
      <a:dk2>
        <a:srgbClr val="29235C"/>
      </a:dk2>
      <a:lt2>
        <a:srgbClr val="00A9E7"/>
      </a:lt2>
      <a:accent1>
        <a:srgbClr val="5B9BD5"/>
      </a:accent1>
      <a:accent2>
        <a:srgbClr val="C2DFFD"/>
      </a:accent2>
      <a:accent3>
        <a:srgbClr val="A5A5A5"/>
      </a:accent3>
      <a:accent4>
        <a:srgbClr val="002060"/>
      </a:accent4>
      <a:accent5>
        <a:srgbClr val="B3AEE0"/>
      </a:accent5>
      <a:accent6>
        <a:srgbClr val="ABE9FF"/>
      </a:accent6>
      <a:hlink>
        <a:srgbClr val="0563C1"/>
      </a:hlink>
      <a:folHlink>
        <a:srgbClr val="954F72"/>
      </a:folHlink>
    </a:clrScheme>
    <a:fontScheme name="Vlastní 2">
      <a:majorFont>
        <a:latin typeface="Franklin Gothic Book"/>
        <a:ea typeface=""/>
        <a:cs typeface=""/>
      </a:majorFont>
      <a:minorFont>
        <a:latin typeface="Franklin Gothic Book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e_SSS_template2" id="{D6581609-F25D-0E44-AE15-3FA491C52BD2}" vid="{F0B26278-EB62-E940-82D9-4BBDF107B1EE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1002</TotalTime>
  <Words>661</Words>
  <Application>Microsoft Office PowerPoint</Application>
  <PresentationFormat>Širokoúhlá obrazovka</PresentationFormat>
  <Paragraphs>54</Paragraphs>
  <Slides>3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11" baseType="lpstr">
      <vt:lpstr>Aptos</vt:lpstr>
      <vt:lpstr>Arial</vt:lpstr>
      <vt:lpstr>Cambria</vt:lpstr>
      <vt:lpstr>Franklin Gothic Book</vt:lpstr>
      <vt:lpstr>Franklin Gothic Demi</vt:lpstr>
      <vt:lpstr>Franklin Gothic Heavy</vt:lpstr>
      <vt:lpstr>Standardní systémové písmo</vt:lpstr>
      <vt:lpstr>Motiv Office</vt:lpstr>
      <vt:lpstr>Prezentace aplikace PowerPoint</vt:lpstr>
      <vt:lpstr>Prezentace aplikace PowerPoint</vt:lpstr>
      <vt:lpstr>Prezentace aplikace PowerPoint</vt:lpstr>
    </vt:vector>
  </TitlesOfParts>
  <Company>Ministerstvo vnitra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</dc:title>
  <dc:creator/>
  <cp:lastModifiedBy>ZuBr</cp:lastModifiedBy>
  <cp:revision>29</cp:revision>
  <cp:lastPrinted>2024-10-19T20:50:19Z</cp:lastPrinted>
  <dcterms:created xsi:type="dcterms:W3CDTF">2023-04-11T12:28:44Z</dcterms:created>
  <dcterms:modified xsi:type="dcterms:W3CDTF">2024-10-20T19:32:33Z</dcterms:modified>
</cp:coreProperties>
</file>