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08" r:id="rId1"/>
  </p:sldMasterIdLst>
  <p:notesMasterIdLst>
    <p:notesMasterId r:id="rId17"/>
  </p:notesMasterIdLst>
  <p:sldIdLst>
    <p:sldId id="256" r:id="rId2"/>
    <p:sldId id="262" r:id="rId3"/>
    <p:sldId id="259" r:id="rId4"/>
    <p:sldId id="258" r:id="rId5"/>
    <p:sldId id="268" r:id="rId6"/>
    <p:sldId id="269" r:id="rId7"/>
    <p:sldId id="257" r:id="rId8"/>
    <p:sldId id="260" r:id="rId9"/>
    <p:sldId id="264" r:id="rId10"/>
    <p:sldId id="265" r:id="rId11"/>
    <p:sldId id="263" r:id="rId12"/>
    <p:sldId id="266" r:id="rId13"/>
    <p:sldId id="267" r:id="rId14"/>
    <p:sldId id="261" r:id="rId15"/>
    <p:sldId id="270" r:id="rId16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615" autoAdjust="0"/>
    <p:restoredTop sz="86391" autoAdjust="0"/>
  </p:normalViewPr>
  <p:slideViewPr>
    <p:cSldViewPr>
      <p:cViewPr varScale="1">
        <p:scale>
          <a:sx n="73" d="100"/>
          <a:sy n="73" d="100"/>
        </p:scale>
        <p:origin x="-994" y="-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64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Filip%20Vr&#225;tn&#253;\Plocha\MKDS_08-09\porovn&#225;n&#237;%20MKDS%2009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Filip%20Vr&#225;tn&#253;\Plocha\MKDS_08-09\porovn&#225;n&#237;%20MKDS%2009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\\filesrv03\mphome\vratnyf\personal\MKDS\STATISTIKY\porovn&#225;n&#237;%20MKDS%20-%20xp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cs-CZ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2.6119780481985252E-2"/>
                  <c:y val="-4.0727475437251824E-2"/>
                </c:manualLayout>
              </c:layout>
              <c:showVal val="1"/>
            </c:dLbl>
            <c:dLbl>
              <c:idx val="1"/>
              <c:layout>
                <c:manualLayout>
                  <c:x val="7.7217656883798946E-2"/>
                  <c:y val="3.20172810257126E-2"/>
                </c:manualLayout>
              </c:layout>
              <c:showVal val="1"/>
            </c:dLbl>
            <c:dLbl>
              <c:idx val="2"/>
              <c:layout>
                <c:manualLayout>
                  <c:x val="-6.7456358864232902E-2"/>
                  <c:y val="-3.6003995075836938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/>
                </a:pPr>
                <a:endParaRPr lang="cs-CZ"/>
              </a:p>
            </c:txPr>
            <c:showVal val="1"/>
            <c:showLeaderLines val="1"/>
          </c:dLbls>
          <c:cat>
            <c:strRef>
              <c:f>'2007'!$H$4:$H$6</c:f>
              <c:strCache>
                <c:ptCount val="3"/>
                <c:pt idx="0">
                  <c:v>Žádost PČR</c:v>
                </c:pt>
                <c:pt idx="1">
                  <c:v>Trestný čin</c:v>
                </c:pt>
                <c:pt idx="2">
                  <c:v>Přestupek</c:v>
                </c:pt>
              </c:strCache>
            </c:strRef>
          </c:cat>
          <c:val>
            <c:numRef>
              <c:f>'2007'!$I$4:$I$6</c:f>
              <c:numCache>
                <c:formatCode>0.00%</c:formatCode>
                <c:ptCount val="3"/>
                <c:pt idx="0">
                  <c:v>8.8888888888889322E-2</c:v>
                </c:pt>
                <c:pt idx="1">
                  <c:v>0.68888888888889155</c:v>
                </c:pt>
                <c:pt idx="2">
                  <c:v>0.22222222222222265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74902102531880599"/>
          <c:y val="6.3153307504492176E-2"/>
          <c:w val="0.22304492835760298"/>
          <c:h val="0.30356449947168346"/>
        </c:manualLayout>
      </c:layout>
      <c:txPr>
        <a:bodyPr/>
        <a:lstStyle/>
        <a:p>
          <a:pPr>
            <a:defRPr sz="1800"/>
          </a:pPr>
          <a:endParaRPr lang="cs-CZ"/>
        </a:p>
      </c:txPr>
    </c:legend>
    <c:plotVisOnly val="1"/>
  </c:chart>
  <c:spPr>
    <a:ln>
      <a:noFill/>
    </a:ln>
  </c:sp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cs-CZ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1.4131469964003093E-2"/>
                  <c:y val="-3.733153355830536E-2"/>
                </c:manualLayout>
              </c:layout>
              <c:spPr/>
              <c:txPr>
                <a:bodyPr/>
                <a:lstStyle/>
                <a:p>
                  <a:pPr>
                    <a:defRPr sz="1400" b="1"/>
                  </a:pPr>
                  <a:endParaRPr lang="cs-CZ"/>
                </a:p>
              </c:txPr>
              <c:showVal val="1"/>
            </c:dLbl>
            <c:dLbl>
              <c:idx val="1"/>
              <c:layout>
                <c:manualLayout>
                  <c:x val="4.0091198731490654E-2"/>
                  <c:y val="-9.4765354330708707E-2"/>
                </c:manualLayout>
              </c:layout>
              <c:spPr/>
              <c:txPr>
                <a:bodyPr/>
                <a:lstStyle/>
                <a:p>
                  <a:pPr>
                    <a:defRPr sz="1400" b="1"/>
                  </a:pPr>
                  <a:endParaRPr lang="cs-CZ"/>
                </a:p>
              </c:txPr>
              <c:showVal val="1"/>
            </c:dLbl>
            <c:dLbl>
              <c:idx val="2"/>
              <c:layout>
                <c:manualLayout>
                  <c:x val="-2.8801662456358092E-2"/>
                  <c:y val="0.15852268466441694"/>
                </c:manualLayout>
              </c:layout>
              <c:spPr/>
              <c:txPr>
                <a:bodyPr/>
                <a:lstStyle/>
                <a:p>
                  <a:pPr>
                    <a:defRPr sz="1400" b="1"/>
                  </a:pPr>
                  <a:endParaRPr lang="cs-CZ"/>
                </a:p>
              </c:txPr>
              <c:showVal val="1"/>
            </c:dLbl>
            <c:txPr>
              <a:bodyPr/>
              <a:lstStyle/>
              <a:p>
                <a:pPr>
                  <a:defRPr sz="1400"/>
                </a:pPr>
                <a:endParaRPr lang="cs-CZ"/>
              </a:p>
            </c:txPr>
            <c:showVal val="1"/>
            <c:showLeaderLines val="1"/>
          </c:dLbls>
          <c:cat>
            <c:strRef>
              <c:f>'2008'!$H$3:$H$5</c:f>
              <c:strCache>
                <c:ptCount val="3"/>
                <c:pt idx="0">
                  <c:v>Žádost PČR</c:v>
                </c:pt>
                <c:pt idx="1">
                  <c:v>Trestný čin</c:v>
                </c:pt>
                <c:pt idx="2">
                  <c:v>Přestupek</c:v>
                </c:pt>
              </c:strCache>
            </c:strRef>
          </c:cat>
          <c:val>
            <c:numRef>
              <c:f>'2008'!$I$3:$I$5</c:f>
              <c:numCache>
                <c:formatCode>0%</c:formatCode>
                <c:ptCount val="3"/>
                <c:pt idx="0">
                  <c:v>8.7500000000000008E-2</c:v>
                </c:pt>
                <c:pt idx="1">
                  <c:v>0.23750000000000004</c:v>
                </c:pt>
                <c:pt idx="2">
                  <c:v>0.67500000000000204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7691956143302906"/>
          <c:y val="0.62115179120426478"/>
          <c:w val="0.20752601373338406"/>
          <c:h val="0.32782530311080493"/>
        </c:manualLayout>
      </c:layout>
      <c:txPr>
        <a:bodyPr/>
        <a:lstStyle/>
        <a:p>
          <a:pPr>
            <a:defRPr sz="1800"/>
          </a:pPr>
          <a:endParaRPr lang="cs-CZ"/>
        </a:p>
      </c:txPr>
    </c:legend>
    <c:plotVisOnly val="1"/>
  </c:chart>
  <c:spPr>
    <a:ln>
      <a:noFill/>
    </a:ln>
  </c:sp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cs-CZ"/>
  <c:style val="5"/>
  <c:chart>
    <c:title/>
    <c:plotArea>
      <c:layout/>
      <c:barChart>
        <c:barDir val="col"/>
        <c:grouping val="clustered"/>
        <c:ser>
          <c:idx val="0"/>
          <c:order val="0"/>
          <c:tx>
            <c:strRef>
              <c:f>porovnání!$A$41</c:f>
              <c:strCache>
                <c:ptCount val="1"/>
                <c:pt idx="0">
                  <c:v>celkový počet událostí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cs-CZ"/>
              </a:p>
            </c:txPr>
            <c:showVal val="1"/>
          </c:dLbls>
          <c:cat>
            <c:numRef>
              <c:f>porovnání!$B$40:$D$40</c:f>
              <c:numCache>
                <c:formatCode>General</c:formatCode>
                <c:ptCount val="3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</c:numCache>
            </c:numRef>
          </c:cat>
          <c:val>
            <c:numRef>
              <c:f>porovnání!$B$41:$D$41</c:f>
              <c:numCache>
                <c:formatCode>General</c:formatCode>
                <c:ptCount val="3"/>
                <c:pt idx="0">
                  <c:v>45</c:v>
                </c:pt>
                <c:pt idx="1">
                  <c:v>80</c:v>
                </c:pt>
                <c:pt idx="2">
                  <c:v>50</c:v>
                </c:pt>
              </c:numCache>
            </c:numRef>
          </c:val>
        </c:ser>
        <c:axId val="88861696"/>
        <c:axId val="88871680"/>
      </c:barChart>
      <c:catAx>
        <c:axId val="88861696"/>
        <c:scaling>
          <c:orientation val="minMax"/>
        </c:scaling>
        <c:axPos val="b"/>
        <c:numFmt formatCode="General" sourceLinked="1"/>
        <c:tickLblPos val="nextTo"/>
        <c:crossAx val="88871680"/>
        <c:crosses val="autoZero"/>
        <c:auto val="1"/>
        <c:lblAlgn val="ctr"/>
        <c:lblOffset val="100"/>
      </c:catAx>
      <c:valAx>
        <c:axId val="88871680"/>
        <c:scaling>
          <c:orientation val="minMax"/>
        </c:scaling>
        <c:axPos val="l"/>
        <c:majorGridlines/>
        <c:numFmt formatCode="General" sourceLinked="1"/>
        <c:tickLblPos val="nextTo"/>
        <c:crossAx val="88861696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cs-CZ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4A0DCB-2AE8-40D9-B0D6-3BC36A5A3319}" type="datetimeFigureOut">
              <a:rPr lang="cs-CZ" smtClean="0"/>
              <a:pPr/>
              <a:t>13.10.2009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1CDFB2-11A9-4F00-B544-BA102443717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1CDFB2-11A9-4F00-B544-BA1024437171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1CDFB2-11A9-4F00-B544-BA1024437171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1CDFB2-11A9-4F00-B544-BA1024437171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1CDFB2-11A9-4F00-B544-BA1024437171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1CDFB2-11A9-4F00-B544-BA1024437171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1CDFB2-11A9-4F00-B544-BA1024437171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1CDFB2-11A9-4F00-B544-BA1024437171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1CDFB2-11A9-4F00-B544-BA1024437171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1CDFB2-11A9-4F00-B544-BA1024437171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1CDFB2-11A9-4F00-B544-BA1024437171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1CDFB2-11A9-4F00-B544-BA1024437171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1CDFB2-11A9-4F00-B544-BA1024437171}" type="slidenum">
              <a:rPr lang="cs-CZ" smtClean="0"/>
              <a:pPr/>
              <a:t>14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B58BC6D-BA61-4B05-8888-AB6F91D6A92A}" type="datetime1">
              <a:rPr lang="cs-CZ" smtClean="0"/>
              <a:pPr/>
              <a:t>13.10.2009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Kamerový systém v Českých Budějovicích</a:t>
            </a:r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39F6116-8BF2-4682-A2A6-D600F4809F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2000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A75504D-19DF-4D8C-BC95-01BD2958C955}" type="datetime1">
              <a:rPr lang="cs-CZ" smtClean="0"/>
              <a:pPr/>
              <a:t>13.10.2009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Kamerový systém v Českých Budějovicích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39F6116-8BF2-4682-A2A6-D600F4809F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2000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4CA159B-4154-414D-97A6-92A6D34C808D}" type="datetime1">
              <a:rPr lang="cs-CZ" smtClean="0"/>
              <a:pPr/>
              <a:t>13.10.2009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Kamerový systém v Českých Budějovicích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39F6116-8BF2-4682-A2A6-D600F4809F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2000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06922D5-0556-4F98-95B2-6FF311545ACF}" type="datetime1">
              <a:rPr lang="cs-CZ" smtClean="0"/>
              <a:pPr/>
              <a:t>13.10.2009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Kamerový systém v Českých Budějovicích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39F6116-8BF2-4682-A2A6-D600F4809F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2000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75C08D9-7DA5-45F0-8794-F47D7B72054D}" type="datetime1">
              <a:rPr lang="cs-CZ" smtClean="0"/>
              <a:pPr/>
              <a:t>13.10.2009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Kamerový systém v Českých Budějovicích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39F6116-8BF2-4682-A2A6-D600F4809F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2000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A34E6C6-ECF6-4349-A5DE-B96AD0EF73CA}" type="datetime1">
              <a:rPr lang="cs-CZ" smtClean="0"/>
              <a:pPr/>
              <a:t>13.10.2009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Kamerový systém v Českých Budějovicích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39F6116-8BF2-4682-A2A6-D600F4809F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2000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282EBC0-082E-4D69-B6DA-BBC5046BED64}" type="datetime1">
              <a:rPr lang="cs-CZ" smtClean="0"/>
              <a:pPr/>
              <a:t>13.10.2009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Kamerový systém v Českých Budějovicích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39F6116-8BF2-4682-A2A6-D600F4809F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2000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261B89D-D1D2-4CBF-AC32-DF5EB28A3BC5}" type="datetime1">
              <a:rPr lang="cs-CZ" smtClean="0"/>
              <a:pPr/>
              <a:t>13.10.2009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Kamerový systém v Českých Budějovicích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39F6116-8BF2-4682-A2A6-D600F4809F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2000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F570D7-92B7-4CC9-9425-94662F6115F2}" type="datetime1">
              <a:rPr lang="cs-CZ" smtClean="0"/>
              <a:pPr/>
              <a:t>13.10.2009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Kamerový systém v Českých Budějovicích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39F6116-8BF2-4682-A2A6-D600F4809F8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</p:spTree>
  </p:cSld>
  <p:clrMapOvr>
    <a:masterClrMapping/>
  </p:clrMapOvr>
  <p:transition advClick="0" advTm="2000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62DDA8-4A7D-4BD2-94D9-00A0157DFE40}" type="datetime1">
              <a:rPr lang="cs-CZ" smtClean="0"/>
              <a:pPr/>
              <a:t>13.10.2009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Kamerový systém v Českých Budějovicích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39F6116-8BF2-4682-A2A6-D600F4809F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2000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505B1F3-F6CE-476F-A739-8DFC164740C1}" type="datetime1">
              <a:rPr lang="cs-CZ" smtClean="0"/>
              <a:pPr/>
              <a:t>13.10.2009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cs-CZ" smtClean="0"/>
              <a:t>Kamerový systém v Českých Budějovicích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39F6116-8BF2-4682-A2A6-D600F4809F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2000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alpha val="4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1EB3C27-38D7-4E18-A835-18F08785D45B}" type="datetime1">
              <a:rPr lang="cs-CZ" smtClean="0"/>
              <a:pPr/>
              <a:t>13.10.2009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r>
              <a:rPr lang="cs-CZ" smtClean="0"/>
              <a:t>Kamerový systém v Českých Budějovicích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D39F6116-8BF2-4682-A2A6-D600F4809F8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 advClick="0" advTm="2000">
    <p:fade thruBlk="1"/>
  </p:transition>
  <p:hf hdr="0" dt="0"/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71472" y="928670"/>
            <a:ext cx="7994742" cy="1434452"/>
          </a:xfrm>
          <a:solidFill>
            <a:schemeClr val="bg1">
              <a:alpha val="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KAMEROVÝ SYSTÉM V ČESKÝCH BUDĚJOVICÍCH</a:t>
            </a:r>
            <a:endParaRPr lang="cs-CZ" dirty="0">
              <a:solidFill>
                <a:srgbClr val="C00000"/>
              </a:solidFill>
            </a:endParaRPr>
          </a:p>
        </p:txBody>
      </p:sp>
      <p:pic>
        <p:nvPicPr>
          <p:cNvPr id="6" name="Obrázek 5" descr="logoCB.tif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83376" y="4714884"/>
            <a:ext cx="2568947" cy="1410287"/>
          </a:xfrm>
          <a:prstGeom prst="rect">
            <a:avLst/>
          </a:prstGeom>
        </p:spPr>
      </p:pic>
      <p:pic>
        <p:nvPicPr>
          <p:cNvPr id="7" name="Obrázek 6" descr="prevenc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1009" y="4857761"/>
            <a:ext cx="1937851" cy="1123954"/>
          </a:xfrm>
          <a:prstGeom prst="rect">
            <a:avLst/>
          </a:prstGeom>
        </p:spPr>
      </p:pic>
      <p:pic>
        <p:nvPicPr>
          <p:cNvPr id="8" name="Obrázek 7" descr="znak bmp.bmp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47006" y="4500570"/>
            <a:ext cx="1301109" cy="1466704"/>
          </a:xfrm>
          <a:prstGeom prst="rect">
            <a:avLst/>
          </a:prstGeom>
        </p:spPr>
      </p:pic>
    </p:spTree>
  </p:cSld>
  <p:clrMapOvr>
    <a:masterClrMapping/>
  </p:clrMapOvr>
  <p:transition advClick="0"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ÚVOD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>
                <a:latin typeface="Calibri" pitchFamily="34" charset="0"/>
              </a:rPr>
              <a:t>Statutární město České Budějovice má 95 800 obyvatel</a:t>
            </a:r>
          </a:p>
          <a:p>
            <a:r>
              <a:rPr lang="cs-CZ" dirty="0" smtClean="0">
                <a:latin typeface="Calibri" pitchFamily="34" charset="0"/>
              </a:rPr>
              <a:t>MKDS provozuje prostřednictvím městské policie od roku 2006, současný počet kamerových bodů je 27</a:t>
            </a:r>
          </a:p>
          <a:p>
            <a:r>
              <a:rPr lang="cs-CZ" dirty="0" smtClean="0">
                <a:latin typeface="Calibri" pitchFamily="34" charset="0"/>
              </a:rPr>
              <a:t>Městská policie zajišťuje provoz i další rozvoj kamerového systému</a:t>
            </a:r>
          </a:p>
          <a:p>
            <a:r>
              <a:rPr lang="cs-CZ" dirty="0" smtClean="0">
                <a:latin typeface="Calibri" pitchFamily="34" charset="0"/>
              </a:rPr>
              <a:t>Do kamerového systému má přístup policie na okresním i krajském ředitelství, dále se jedná se složkami IZS (HZS)</a:t>
            </a:r>
          </a:p>
          <a:p>
            <a:r>
              <a:rPr lang="cs-CZ" dirty="0" smtClean="0">
                <a:latin typeface="Calibri" pitchFamily="34" charset="0"/>
              </a:rPr>
              <a:t>Také dopravní podnik projevil zájem o zpřístupnění živého obrazu, zejména z velkých křižovatek ve městě</a:t>
            </a:r>
          </a:p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F6116-8BF2-4682-A2A6-D600F4809F85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Kamerový systém v Českých Budějovicích</a:t>
            </a:r>
            <a:endParaRPr lang="cs-CZ"/>
          </a:p>
        </p:txBody>
      </p:sp>
      <p:pic>
        <p:nvPicPr>
          <p:cNvPr id="7" name="Obrázek 6" descr="znak bmp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034" y="6000768"/>
            <a:ext cx="413895" cy="466572"/>
          </a:xfrm>
          <a:prstGeom prst="rect">
            <a:avLst/>
          </a:prstGeom>
        </p:spPr>
      </p:pic>
    </p:spTree>
  </p:cSld>
  <p:clrMapOvr>
    <a:masterClrMapping/>
  </p:clrMapOvr>
  <p:transition advClick="0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ROZHODNUTÍ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>
                <a:latin typeface="Calibri"/>
                <a:ea typeface="Calibri"/>
                <a:cs typeface="Times New Roman"/>
              </a:rPr>
              <a:t>Základem byla analýza trestné a jiné závadové činnosti,</a:t>
            </a:r>
          </a:p>
          <a:p>
            <a:r>
              <a:rPr lang="cs-CZ" dirty="0" smtClean="0">
                <a:latin typeface="Calibri"/>
                <a:ea typeface="Calibri"/>
                <a:cs typeface="Times New Roman"/>
              </a:rPr>
              <a:t>Na analýze se podílela také policie ČR</a:t>
            </a:r>
          </a:p>
          <a:p>
            <a:r>
              <a:rPr lang="cs-CZ" dirty="0" smtClean="0">
                <a:latin typeface="Calibri"/>
                <a:ea typeface="Calibri"/>
                <a:cs typeface="Times New Roman"/>
              </a:rPr>
              <a:t>Město věnovalo dostatek času na přípravu projektu, nechalo zpracovat podklady pro rozhodnutí (TES – technicko-ekonomickou studii)</a:t>
            </a:r>
          </a:p>
          <a:p>
            <a:r>
              <a:rPr lang="cs-CZ" dirty="0" smtClean="0">
                <a:latin typeface="Calibri"/>
                <a:ea typeface="Calibri"/>
                <a:cs typeface="Times New Roman"/>
              </a:rPr>
              <a:t>Cílem MKDS je monitorování veřejných prostranství, zejména:</a:t>
            </a:r>
          </a:p>
          <a:p>
            <a:pPr lvl="1"/>
            <a:r>
              <a:rPr lang="cs-CZ" dirty="0" smtClean="0">
                <a:latin typeface="Calibri"/>
                <a:ea typeface="Calibri"/>
                <a:cs typeface="Times New Roman"/>
              </a:rPr>
              <a:t>zvýšení pocitu bezpečnosti občanů a jejich majetku</a:t>
            </a:r>
          </a:p>
          <a:p>
            <a:pPr lvl="1"/>
            <a:r>
              <a:rPr lang="cs-CZ" dirty="0" smtClean="0">
                <a:latin typeface="Calibri"/>
                <a:ea typeface="Calibri"/>
                <a:cs typeface="Times New Roman"/>
              </a:rPr>
              <a:t>snižování míry a závažnosti trestné činnosti</a:t>
            </a:r>
          </a:p>
          <a:p>
            <a:pPr lvl="1"/>
            <a:r>
              <a:rPr lang="cs-CZ" dirty="0" smtClean="0">
                <a:latin typeface="Calibri"/>
                <a:ea typeface="Calibri"/>
                <a:cs typeface="Times New Roman"/>
              </a:rPr>
              <a:t>odhalování trestných činů a přestupků </a:t>
            </a:r>
          </a:p>
          <a:p>
            <a:pPr lvl="1"/>
            <a:r>
              <a:rPr lang="cs-CZ" dirty="0" smtClean="0">
                <a:latin typeface="Calibri"/>
                <a:ea typeface="Calibri"/>
                <a:cs typeface="Times New Roman"/>
              </a:rPr>
              <a:t>vizuální monitoring veřejného pořádku a také bezpečnosti a plynulosti dopravy ve městě </a:t>
            </a:r>
          </a:p>
          <a:p>
            <a:pPr lvl="1"/>
            <a:endParaRPr lang="cs-CZ" dirty="0" smtClean="0">
              <a:latin typeface="Calibri"/>
              <a:ea typeface="Calibri"/>
              <a:cs typeface="Times New Roman"/>
            </a:endParaRPr>
          </a:p>
          <a:p>
            <a:endParaRPr lang="cs-CZ" dirty="0" smtClean="0">
              <a:latin typeface="Calibri"/>
              <a:ea typeface="Calibri"/>
              <a:cs typeface="Times New Roman"/>
            </a:endParaRPr>
          </a:p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F6116-8BF2-4682-A2A6-D600F4809F85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Kamerový systém v Českých Budějovicích</a:t>
            </a:r>
            <a:endParaRPr lang="cs-CZ"/>
          </a:p>
        </p:txBody>
      </p:sp>
      <p:pic>
        <p:nvPicPr>
          <p:cNvPr id="6" name="Obrázek 5" descr="znak bmp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6000768"/>
            <a:ext cx="413895" cy="466572"/>
          </a:xfrm>
          <a:prstGeom prst="rect">
            <a:avLst/>
          </a:prstGeom>
        </p:spPr>
      </p:pic>
    </p:spTree>
  </p:cSld>
  <p:clrMapOvr>
    <a:masterClrMapping/>
  </p:clrMapOvr>
  <p:transition advClick="0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HLAVNÍ PRINCIPY BUDOVÁNÍ MKDS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0"/>
            <a:r>
              <a:rPr lang="cs-CZ" dirty="0" smtClean="0">
                <a:latin typeface="Calibri" pitchFamily="34" charset="0"/>
              </a:rPr>
              <a:t>Na základě analýzy definování rozlohy území, které má být systémem pokryto</a:t>
            </a:r>
          </a:p>
          <a:p>
            <a:pPr lvl="0"/>
            <a:r>
              <a:rPr lang="cs-CZ" dirty="0" smtClean="0">
                <a:latin typeface="Calibri" pitchFamily="34" charset="0"/>
              </a:rPr>
              <a:t>Zdůvodnění účelu pokrytí každého prostoru nebo oblasti</a:t>
            </a:r>
          </a:p>
          <a:p>
            <a:r>
              <a:rPr lang="cs-CZ" dirty="0" smtClean="0">
                <a:latin typeface="Calibri" pitchFamily="34" charset="0"/>
              </a:rPr>
              <a:t>Stanovení </a:t>
            </a:r>
            <a:r>
              <a:rPr lang="cs-CZ" dirty="0" err="1" smtClean="0">
                <a:latin typeface="Calibri" pitchFamily="34" charset="0"/>
              </a:rPr>
              <a:t>klimatomechanických</a:t>
            </a:r>
            <a:r>
              <a:rPr lang="cs-CZ" dirty="0" smtClean="0">
                <a:latin typeface="Calibri" pitchFamily="34" charset="0"/>
              </a:rPr>
              <a:t> požadavků na systém a jeho komponenty (prostředí)</a:t>
            </a:r>
          </a:p>
          <a:p>
            <a:pPr lvl="0"/>
            <a:r>
              <a:rPr lang="cs-CZ" dirty="0" smtClean="0">
                <a:latin typeface="Calibri" pitchFamily="34" charset="0"/>
              </a:rPr>
              <a:t>Stanovení metody přenosu informací (obrazů z kamer) případně dalších informací s tím spojených</a:t>
            </a:r>
          </a:p>
          <a:p>
            <a:pPr lvl="0"/>
            <a:r>
              <a:rPr lang="cs-CZ" dirty="0" smtClean="0">
                <a:latin typeface="Calibri" pitchFamily="34" charset="0"/>
              </a:rPr>
              <a:t>Stanovení nároků na provoz sytému (umístění, obsluha a vlastní provoz systému)</a:t>
            </a:r>
          </a:p>
          <a:p>
            <a:pPr lvl="0"/>
            <a:r>
              <a:rPr lang="cs-CZ" dirty="0" smtClean="0">
                <a:latin typeface="Calibri" pitchFamily="34" charset="0"/>
              </a:rPr>
              <a:t>Zajištění kvalitní obsluhu systému (pravidelná školení operátorů)</a:t>
            </a:r>
          </a:p>
          <a:p>
            <a:pPr lvl="0"/>
            <a:r>
              <a:rPr lang="cs-CZ" dirty="0" err="1" smtClean="0">
                <a:latin typeface="Calibri" pitchFamily="34" charset="0"/>
              </a:rPr>
              <a:t>Definovánívazby</a:t>
            </a:r>
            <a:r>
              <a:rPr lang="cs-CZ" dirty="0" smtClean="0">
                <a:latin typeface="Calibri" pitchFamily="34" charset="0"/>
              </a:rPr>
              <a:t> na další systémy nebo aplikace třetích stran</a:t>
            </a:r>
          </a:p>
          <a:p>
            <a:endParaRPr lang="cs-CZ" dirty="0" smtClean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F6116-8BF2-4682-A2A6-D600F4809F85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Kamerový systém v Českých Budějovicích</a:t>
            </a:r>
            <a:endParaRPr lang="cs-CZ"/>
          </a:p>
        </p:txBody>
      </p:sp>
      <p:pic>
        <p:nvPicPr>
          <p:cNvPr id="6" name="Obrázek 5" descr="znak bmp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6000768"/>
            <a:ext cx="413895" cy="466572"/>
          </a:xfrm>
          <a:prstGeom prst="rect">
            <a:avLst/>
          </a:prstGeom>
        </p:spPr>
      </p:pic>
    </p:spTree>
  </p:cSld>
  <p:clrMapOvr>
    <a:masterClrMapping/>
  </p:clrMapOvr>
  <p:transition advClick="0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POŘÍZENÍ SYSTÉMU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>
                <a:latin typeface="Calibri"/>
                <a:ea typeface="Calibri"/>
                <a:cs typeface="Times New Roman"/>
              </a:rPr>
              <a:t>Statutární město České Budějovice připravilo výběrové řízení na 22 kamerových bodů dle výše popsaných zásad</a:t>
            </a:r>
          </a:p>
          <a:p>
            <a:r>
              <a:rPr lang="cs-CZ" dirty="0" smtClean="0">
                <a:latin typeface="Calibri"/>
                <a:ea typeface="Calibri"/>
                <a:cs typeface="Times New Roman"/>
              </a:rPr>
              <a:t>Statutární město České Budějovice také získalo dotaci ve výši 1,9 mil. korun z programu Prevence Ministerstva vnitra, celkové náklady činily 13,7 mil. korun. Systém obsahoval 22 kamerových bodů</a:t>
            </a:r>
          </a:p>
          <a:p>
            <a:r>
              <a:rPr lang="cs-CZ" dirty="0" smtClean="0">
                <a:latin typeface="Calibri"/>
                <a:ea typeface="Calibri"/>
                <a:cs typeface="Times New Roman"/>
              </a:rPr>
              <a:t>Nyní je v systému 27 kamerových bodů, v roce 2008 získala městská policie dotaci na rozšíření kamer do problémové lokality 1 mil. korun také z programu Prevence Ministerstva vnitra. Dotace pokryla náklady na vybudování dvou kamerových bodů.</a:t>
            </a:r>
          </a:p>
          <a:p>
            <a:r>
              <a:rPr lang="cs-CZ" dirty="0" smtClean="0">
                <a:latin typeface="Calibri"/>
                <a:ea typeface="Calibri"/>
                <a:cs typeface="Times New Roman"/>
              </a:rPr>
              <a:t>V současné době připravuje městská policie realizace dalšího kamerového bodu, do konce roku by měl mít systém 28 kamerových bodů</a:t>
            </a:r>
          </a:p>
          <a:p>
            <a:pPr>
              <a:buNone/>
            </a:pPr>
            <a:endParaRPr lang="cs-CZ" dirty="0" smtClean="0">
              <a:latin typeface="Calibri"/>
              <a:ea typeface="Calibri"/>
              <a:cs typeface="Times New Roman"/>
            </a:endParaRPr>
          </a:p>
          <a:p>
            <a:endParaRPr lang="cs-CZ" dirty="0" smtClean="0">
              <a:latin typeface="Calibri"/>
              <a:ea typeface="Calibri"/>
              <a:cs typeface="Times New Roman"/>
            </a:endParaRPr>
          </a:p>
          <a:p>
            <a:endParaRPr lang="cs-CZ" dirty="0" smtClean="0">
              <a:latin typeface="Calibri"/>
              <a:ea typeface="Calibri"/>
              <a:cs typeface="Times New Roman"/>
            </a:endParaRPr>
          </a:p>
          <a:p>
            <a:endParaRPr lang="cs-CZ" dirty="0" smtClean="0">
              <a:latin typeface="Calibri"/>
              <a:ea typeface="Calibri"/>
              <a:cs typeface="Times New Roman"/>
            </a:endParaRPr>
          </a:p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F6116-8BF2-4682-A2A6-D600F4809F85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Kamerový systém v Českých Budějovicích</a:t>
            </a:r>
            <a:endParaRPr lang="cs-CZ"/>
          </a:p>
        </p:txBody>
      </p:sp>
      <p:pic>
        <p:nvPicPr>
          <p:cNvPr id="6" name="Obrázek 5" descr="znak bmp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6000768"/>
            <a:ext cx="413895" cy="466572"/>
          </a:xfrm>
          <a:prstGeom prst="rect">
            <a:avLst/>
          </a:prstGeom>
        </p:spPr>
      </p:pic>
    </p:spTree>
  </p:cSld>
  <p:clrMapOvr>
    <a:masterClrMapping/>
  </p:clrMapOvr>
  <p:transition advClick="0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START SYSTÉMU – ZKUŠEBNÍ PROVOZ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Calibri" pitchFamily="34" charset="0"/>
              </a:rPr>
              <a:t>V roce 2006 bylo ukončeno výběrové řízení</a:t>
            </a:r>
          </a:p>
          <a:p>
            <a:r>
              <a:rPr lang="cs-CZ" dirty="0" smtClean="0">
                <a:latin typeface="Calibri" pitchFamily="34" charset="0"/>
              </a:rPr>
              <a:t>Zkušební provoz odstartoval na přelomu roku 2006 a 2007, systém byl jako celek funkční, potřeboval </a:t>
            </a:r>
            <a:r>
              <a:rPr lang="cs-CZ" smtClean="0">
                <a:latin typeface="Calibri" pitchFamily="34" charset="0"/>
              </a:rPr>
              <a:t>však </a:t>
            </a:r>
            <a:r>
              <a:rPr lang="cs-CZ" smtClean="0">
                <a:latin typeface="Calibri" pitchFamily="34" charset="0"/>
              </a:rPr>
              <a:t>doladit </a:t>
            </a:r>
            <a:r>
              <a:rPr lang="cs-CZ" dirty="0" smtClean="0">
                <a:latin typeface="Calibri" pitchFamily="34" charset="0"/>
              </a:rPr>
              <a:t>některé parametry související s přenosy obrazových dat.</a:t>
            </a:r>
          </a:p>
          <a:p>
            <a:r>
              <a:rPr lang="cs-CZ" dirty="0" smtClean="0">
                <a:latin typeface="Calibri" pitchFamily="34" charset="0"/>
              </a:rPr>
              <a:t>Zkušební provoz byl ukončen v květnu 2007, během této doby se systém nastavil, odladil a stabilizoval </a:t>
            </a:r>
          </a:p>
          <a:p>
            <a:r>
              <a:rPr lang="cs-CZ" dirty="0" smtClean="0">
                <a:latin typeface="Calibri" pitchFamily="34" charset="0"/>
              </a:rPr>
              <a:t>Během zkušebního provozu byla také určena a zaškolena obsluha MKDS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F6116-8BF2-4682-A2A6-D600F4809F85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Kamerový systém v Českých Budějovicích</a:t>
            </a:r>
            <a:endParaRPr lang="cs-CZ"/>
          </a:p>
        </p:txBody>
      </p:sp>
      <p:pic>
        <p:nvPicPr>
          <p:cNvPr id="6" name="Obrázek 5" descr="znak bmp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6000768"/>
            <a:ext cx="413895" cy="466572"/>
          </a:xfrm>
          <a:prstGeom prst="rect">
            <a:avLst/>
          </a:prstGeom>
        </p:spPr>
      </p:pic>
    </p:spTree>
  </p:cSld>
  <p:clrMapOvr>
    <a:masterClrMapping/>
  </p:clrMapOvr>
  <p:transition advClick="0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POUŽITÁ TECHNOLOGIE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613160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>
                <a:latin typeface="Calibri" pitchFamily="34" charset="0"/>
              </a:rPr>
              <a:t>Kamerový systém v ČB je digitální</a:t>
            </a:r>
          </a:p>
          <a:p>
            <a:r>
              <a:rPr lang="cs-CZ" dirty="0" smtClean="0">
                <a:latin typeface="Calibri" pitchFamily="34" charset="0"/>
              </a:rPr>
              <a:t>Použité kamery jsou analogové s A/D převodníkem zajišťující digitalizaci obrazového signálu</a:t>
            </a:r>
          </a:p>
          <a:p>
            <a:r>
              <a:rPr lang="cs-CZ" dirty="0" smtClean="0">
                <a:latin typeface="Calibri" pitchFamily="34" charset="0"/>
              </a:rPr>
              <a:t>Většina kamerových bodů je řešena bezdrátově v pásmu 10GHz, z největšího uzlu jsou data přenášena optikou</a:t>
            </a:r>
          </a:p>
          <a:p>
            <a:r>
              <a:rPr lang="cs-CZ" dirty="0" smtClean="0">
                <a:latin typeface="Calibri" pitchFamily="34" charset="0"/>
              </a:rPr>
              <a:t>Obraz je kódovaný v mpeg4, rozlišení 720x540 obrazových bodů a  25 snímků/s – norma PAL</a:t>
            </a:r>
          </a:p>
          <a:p>
            <a:r>
              <a:rPr lang="cs-CZ" dirty="0" smtClean="0">
                <a:latin typeface="Calibri" pitchFamily="34" charset="0"/>
              </a:rPr>
              <a:t>Celý systém pracuje na SW platformě OMNICAST (server, klient)</a:t>
            </a:r>
          </a:p>
          <a:p>
            <a:r>
              <a:rPr lang="cs-CZ" dirty="0" smtClean="0">
                <a:latin typeface="Calibri" pitchFamily="34" charset="0"/>
              </a:rPr>
              <a:t>Díky tomuto řešení bylo možné do kamerového systému integrovat další rozhraní pro ovládání a integraci s informačním systémem MP. 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F6116-8BF2-4682-A2A6-D600F4809F85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Kamerový systém v Českých Budějovicích</a:t>
            </a:r>
            <a:endParaRPr lang="cs-CZ"/>
          </a:p>
        </p:txBody>
      </p:sp>
      <p:pic>
        <p:nvPicPr>
          <p:cNvPr id="6" name="Obrázek 5" descr="znak bmp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6000768"/>
            <a:ext cx="413895" cy="466572"/>
          </a:xfrm>
          <a:prstGeom prst="rect">
            <a:avLst/>
          </a:prstGeom>
        </p:spPr>
      </p:pic>
    </p:spTree>
  </p:cSld>
  <p:clrMapOvr>
    <a:masterClrMapping/>
  </p:clrMapOvr>
  <p:transition advClick="0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MOŽNOSTI OVLÁDÁNÍ MKDS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684598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>
                <a:latin typeface="Calibri" pitchFamily="34" charset="0"/>
              </a:rPr>
              <a:t>Systém je možné ovládat joystickem nebo počítačem přes dodaný SW</a:t>
            </a:r>
          </a:p>
          <a:p>
            <a:r>
              <a:rPr lang="cs-CZ" dirty="0" smtClean="0">
                <a:latin typeface="Calibri" pitchFamily="34" charset="0"/>
              </a:rPr>
              <a:t>V softwaru je možné nastavit veškeré oprávnění a priority</a:t>
            </a:r>
          </a:p>
          <a:p>
            <a:r>
              <a:rPr lang="cs-CZ" dirty="0" smtClean="0">
                <a:latin typeface="Calibri" pitchFamily="34" charset="0"/>
              </a:rPr>
              <a:t>Díky integraci kamerového systému do informačního prostředí s podporou GIS, je možné kamery ovládat přímo výběrem z mapy pomocí myši (stejně jako 3D)</a:t>
            </a:r>
          </a:p>
          <a:p>
            <a:r>
              <a:rPr lang="cs-CZ" dirty="0" smtClean="0">
                <a:latin typeface="Calibri" pitchFamily="34" charset="0"/>
              </a:rPr>
              <a:t>Je také možné využívat vazeb na události v informačním systému, např. zaměřovat nejbližší kameru na událost poblíž kamerového bodu</a:t>
            </a:r>
          </a:p>
          <a:p>
            <a:r>
              <a:rPr lang="cs-CZ" dirty="0" smtClean="0">
                <a:latin typeface="Calibri" pitchFamily="34" charset="0"/>
              </a:rPr>
              <a:t>Zobrazení kamerových bodů v mapě také poskytuje rychlý přehled a orientaci při práci s MKDS.</a:t>
            </a:r>
          </a:p>
          <a:p>
            <a:r>
              <a:rPr lang="cs-CZ" dirty="0" smtClean="0">
                <a:latin typeface="Calibri" pitchFamily="34" charset="0"/>
              </a:rPr>
              <a:t>Práce se záznamy probíhá přes samostatného klienta, některé funkce vyhledávání a procházení záznamů jsou integrované do informačního systému MP (rychlé kroky vzad, přetáčení situace o okamžik zpět apod.)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F6116-8BF2-4682-A2A6-D600F4809F85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Kamerový systém v Českých Budějovicích</a:t>
            </a:r>
            <a:endParaRPr lang="cs-CZ"/>
          </a:p>
        </p:txBody>
      </p:sp>
      <p:pic>
        <p:nvPicPr>
          <p:cNvPr id="6" name="Obrázek 5" descr="znak bmp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6000768"/>
            <a:ext cx="413895" cy="466572"/>
          </a:xfrm>
          <a:prstGeom prst="rect">
            <a:avLst/>
          </a:prstGeom>
        </p:spPr>
      </p:pic>
    </p:spTree>
  </p:cSld>
  <p:clrMapOvr>
    <a:masterClrMapping/>
  </p:clrMapOvr>
  <p:transition advClick="0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ZÁZNAMY A ARCHIVACE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541722"/>
          </a:xfrm>
        </p:spPr>
        <p:txBody>
          <a:bodyPr>
            <a:normAutofit fontScale="92500"/>
          </a:bodyPr>
          <a:lstStyle/>
          <a:p>
            <a:r>
              <a:rPr lang="cs-CZ" dirty="0" smtClean="0"/>
              <a:t>Záznamy se ukládají na diskové pole, jehož současná kapacita je 5TB. Pro 27 kamer to stačí na archiv 20ti dnů záznamu</a:t>
            </a:r>
          </a:p>
          <a:p>
            <a:r>
              <a:rPr lang="cs-CZ" dirty="0" smtClean="0"/>
              <a:t>Záznamy se ukládají s polovičním počtem snímků, při zachování kvality PAL</a:t>
            </a:r>
          </a:p>
          <a:p>
            <a:r>
              <a:rPr lang="cs-CZ" dirty="0" smtClean="0"/>
              <a:t>Záznamy je možné různými způsoby exportovat, včetně šifrovaného exportu</a:t>
            </a:r>
          </a:p>
          <a:p>
            <a:r>
              <a:rPr lang="cs-CZ" dirty="0" smtClean="0"/>
              <a:t>V systému je možné nastavit různé způsoby archivací a ukládání na různá zařízení podporující </a:t>
            </a:r>
            <a:r>
              <a:rPr lang="cs-CZ" dirty="0" err="1" smtClean="0"/>
              <a:t>fat</a:t>
            </a:r>
            <a:r>
              <a:rPr lang="cs-CZ" dirty="0" smtClean="0"/>
              <a:t> nebo </a:t>
            </a:r>
            <a:r>
              <a:rPr lang="cs-CZ" dirty="0" err="1" smtClean="0"/>
              <a:t>ntfs</a:t>
            </a:r>
            <a:r>
              <a:rPr lang="cs-CZ" dirty="0" smtClean="0"/>
              <a:t> </a:t>
            </a:r>
            <a:r>
              <a:rPr lang="cs-CZ" dirty="0" err="1" smtClean="0"/>
              <a:t>filesystem</a:t>
            </a:r>
            <a:endParaRPr lang="cs-CZ" dirty="0" smtClean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F6116-8BF2-4682-A2A6-D600F4809F85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Kamerový systém v Českých Budějovicích</a:t>
            </a:r>
            <a:endParaRPr lang="cs-CZ"/>
          </a:p>
        </p:txBody>
      </p:sp>
      <p:pic>
        <p:nvPicPr>
          <p:cNvPr id="6" name="Obrázek 5" descr="znak bmp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6000768"/>
            <a:ext cx="413895" cy="466572"/>
          </a:xfrm>
          <a:prstGeom prst="rect">
            <a:avLst/>
          </a:prstGeom>
        </p:spPr>
      </p:pic>
    </p:spTree>
  </p:cSld>
  <p:clrMapOvr>
    <a:masterClrMapping/>
  </p:clrMapOvr>
  <p:transition advClick="0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DALŠÍ SUBJEKTY V SYSTÉMU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Městská policie nechala zpracovat audit kamerového systému na úseku zákona o ochraně osobních údajů</a:t>
            </a:r>
          </a:p>
          <a:p>
            <a:r>
              <a:rPr lang="cs-CZ" dirty="0" smtClean="0"/>
              <a:t>Tento audit jasně definoval postupy při exportu a předávání záznamů, definoval opatření při provozu MKDS</a:t>
            </a:r>
          </a:p>
          <a:p>
            <a:r>
              <a:rPr lang="cs-CZ" dirty="0" smtClean="0"/>
              <a:t>Audit odhalil některé drobné nedostatky, které městská policie řeší v rámci koncepčního rozvoje systému. 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F6116-8BF2-4682-A2A6-D600F4809F85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Kamerový systém v Českých Budějovicích</a:t>
            </a:r>
            <a:endParaRPr lang="cs-CZ"/>
          </a:p>
        </p:txBody>
      </p:sp>
      <p:pic>
        <p:nvPicPr>
          <p:cNvPr id="6" name="Obrázek 5" descr="znak bmp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6000768"/>
            <a:ext cx="413895" cy="466572"/>
          </a:xfrm>
          <a:prstGeom prst="rect">
            <a:avLst/>
          </a:prstGeom>
        </p:spPr>
      </p:pic>
    </p:spTree>
  </p:cSld>
  <p:clrMapOvr>
    <a:masterClrMapping/>
  </p:clrMapOvr>
  <p:transition advClick="0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ŘEŠENÉ UDÁLOSTI - 2007</a:t>
            </a:r>
            <a:endParaRPr lang="cs-CZ" dirty="0">
              <a:solidFill>
                <a:srgbClr val="C00000"/>
              </a:solidFill>
            </a:endParaRPr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503238" y="530225"/>
          <a:ext cx="8183562" cy="41878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6072198" y="4786322"/>
            <a:ext cx="2571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Celkem </a:t>
            </a:r>
            <a:r>
              <a:rPr lang="cs-CZ" b="1" dirty="0" smtClean="0"/>
              <a:t>45</a:t>
            </a:r>
            <a:r>
              <a:rPr lang="cs-CZ" dirty="0" smtClean="0"/>
              <a:t> událostí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F6116-8BF2-4682-A2A6-D600F4809F85}" type="slidenum">
              <a:rPr lang="cs-CZ" smtClean="0"/>
              <a:pPr/>
              <a:t>11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Kamerový systém v Českých Budějovicích</a:t>
            </a:r>
            <a:endParaRPr lang="cs-CZ"/>
          </a:p>
        </p:txBody>
      </p:sp>
      <p:pic>
        <p:nvPicPr>
          <p:cNvPr id="7" name="Obrázek 6" descr="znak bmp.bmp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0034" y="6000768"/>
            <a:ext cx="413895" cy="466572"/>
          </a:xfrm>
          <a:prstGeom prst="rect">
            <a:avLst/>
          </a:prstGeom>
        </p:spPr>
      </p:pic>
    </p:spTree>
  </p:cSld>
  <p:clrMapOvr>
    <a:masterClrMapping/>
  </p:clrMapOvr>
  <p:transition advClick="0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ŘEŠENÉ UDÁLOSTI - 2008</a:t>
            </a:r>
            <a:endParaRPr lang="cs-CZ" dirty="0">
              <a:solidFill>
                <a:srgbClr val="C00000"/>
              </a:solidFill>
            </a:endParaRPr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503238" y="530225"/>
          <a:ext cx="8183562" cy="41878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6072198" y="4786322"/>
            <a:ext cx="2571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Celkem </a:t>
            </a:r>
            <a:r>
              <a:rPr lang="cs-CZ" b="1" dirty="0" smtClean="0"/>
              <a:t>80</a:t>
            </a:r>
            <a:r>
              <a:rPr lang="cs-CZ" dirty="0" smtClean="0"/>
              <a:t> událostí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F6116-8BF2-4682-A2A6-D600F4809F85}" type="slidenum">
              <a:rPr lang="cs-CZ" smtClean="0"/>
              <a:pPr/>
              <a:t>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Kamerový systém v Českých Budějovicích</a:t>
            </a:r>
            <a:endParaRPr lang="cs-CZ"/>
          </a:p>
        </p:txBody>
      </p:sp>
      <p:pic>
        <p:nvPicPr>
          <p:cNvPr id="7" name="Obrázek 6" descr="znak bmp.bmp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0034" y="6000768"/>
            <a:ext cx="413895" cy="466572"/>
          </a:xfrm>
          <a:prstGeom prst="rect">
            <a:avLst/>
          </a:prstGeom>
        </p:spPr>
      </p:pic>
    </p:spTree>
  </p:cSld>
  <p:clrMapOvr>
    <a:masterClrMapping/>
  </p:clrMapOvr>
  <p:transition advClick="0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ŘEŠENÉ UDÁLOSTI CELKEM</a:t>
            </a:r>
            <a:endParaRPr lang="cs-CZ" dirty="0">
              <a:solidFill>
                <a:srgbClr val="C00000"/>
              </a:solidFill>
            </a:endParaRPr>
          </a:p>
        </p:txBody>
      </p:sp>
      <p:graphicFrame>
        <p:nvGraphicFramePr>
          <p:cNvPr id="8" name="Zástupný symbol pro obsah 7"/>
          <p:cNvGraphicFramePr>
            <a:graphicFrameLocks noGrp="1"/>
          </p:cNvGraphicFramePr>
          <p:nvPr>
            <p:ph idx="1"/>
          </p:nvPr>
        </p:nvGraphicFramePr>
        <p:xfrm>
          <a:off x="503238" y="530225"/>
          <a:ext cx="8183562" cy="41878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6715140" y="4643446"/>
            <a:ext cx="1643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do července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F6116-8BF2-4682-A2A6-D600F4809F85}" type="slidenum">
              <a:rPr lang="cs-CZ" smtClean="0"/>
              <a:pPr/>
              <a:t>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Kamerový systém v Českých Budějovicích</a:t>
            </a:r>
            <a:endParaRPr lang="cs-CZ"/>
          </a:p>
        </p:txBody>
      </p:sp>
      <p:pic>
        <p:nvPicPr>
          <p:cNvPr id="9" name="Obrázek 8" descr="znak bmp.bmp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0034" y="6000768"/>
            <a:ext cx="413895" cy="466572"/>
          </a:xfrm>
          <a:prstGeom prst="rect">
            <a:avLst/>
          </a:prstGeom>
        </p:spPr>
      </p:pic>
    </p:spTree>
  </p:cSld>
  <p:clrMapOvr>
    <a:masterClrMapping/>
  </p:clrMapOvr>
  <p:transition advClick="0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DALŠÍ ROZVOJ SYSTÉMU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latin typeface="Calibri" pitchFamily="34" charset="0"/>
              </a:rPr>
              <a:t>V letošním se zpracovává </a:t>
            </a:r>
            <a:r>
              <a:rPr lang="cs-CZ" dirty="0" err="1" smtClean="0">
                <a:latin typeface="Calibri" pitchFamily="34" charset="0"/>
              </a:rPr>
              <a:t>technicko</a:t>
            </a:r>
            <a:r>
              <a:rPr lang="cs-CZ" dirty="0" smtClean="0">
                <a:latin typeface="Calibri" pitchFamily="34" charset="0"/>
              </a:rPr>
              <a:t>–ekonomická studie, jejíž výsledkem bude vyhodnocení potřeb rozšíření kamerového systém </a:t>
            </a:r>
          </a:p>
          <a:p>
            <a:r>
              <a:rPr lang="cs-CZ" dirty="0" smtClean="0">
                <a:latin typeface="Calibri" pitchFamily="34" charset="0"/>
              </a:rPr>
              <a:t>Materiál bude sloužit také pro další plánování rozvoje a zejména podá obraz o reálných nákladech na rozvoj</a:t>
            </a:r>
          </a:p>
          <a:p>
            <a:r>
              <a:rPr lang="cs-CZ" dirty="0" smtClean="0">
                <a:latin typeface="Calibri" pitchFamily="34" charset="0"/>
              </a:rPr>
              <a:t>Předpoklad je, že každý rok městská policie rozšíří kamerový systém v souladu s doporučením studie a s ohledem na požadavky na systém o jeden kamerový bod.  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F6116-8BF2-4682-A2A6-D600F4809F85}" type="slidenum">
              <a:rPr lang="cs-CZ" smtClean="0"/>
              <a:pPr/>
              <a:t>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Kamerový systém v Českých Budějovicích</a:t>
            </a:r>
            <a:endParaRPr lang="cs-CZ"/>
          </a:p>
        </p:txBody>
      </p:sp>
      <p:pic>
        <p:nvPicPr>
          <p:cNvPr id="6" name="Obrázek 5" descr="znak bmp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6000768"/>
            <a:ext cx="413895" cy="466572"/>
          </a:xfrm>
          <a:prstGeom prst="rect">
            <a:avLst/>
          </a:prstGeom>
        </p:spPr>
      </p:pic>
    </p:spTree>
  </p:cSld>
  <p:clrMapOvr>
    <a:masterClrMapping/>
  </p:clrMapOvr>
  <p:transition advClick="0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2643182"/>
            <a:ext cx="8183880" cy="1051560"/>
          </a:xfrm>
        </p:spPr>
        <p:txBody>
          <a:bodyPr>
            <a:noAutofit/>
          </a:bodyPr>
          <a:lstStyle/>
          <a:p>
            <a:pPr algn="ctr"/>
            <a:r>
              <a:rPr lang="cs-CZ" sz="6000" dirty="0" smtClean="0">
                <a:solidFill>
                  <a:srgbClr val="C00000"/>
                </a:solidFill>
              </a:rPr>
              <a:t>DĚKUJEME          ZA                    POZORNOST</a:t>
            </a:r>
            <a:endParaRPr lang="cs-CZ" sz="6000" dirty="0">
              <a:solidFill>
                <a:srgbClr val="C00000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F6116-8BF2-4682-A2A6-D600F4809F85}" type="slidenum">
              <a:rPr lang="cs-CZ" smtClean="0"/>
              <a:pPr/>
              <a:t>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Kamerový systém v Českých Budějovicích</a:t>
            </a:r>
            <a:endParaRPr lang="cs-CZ"/>
          </a:p>
        </p:txBody>
      </p:sp>
      <p:pic>
        <p:nvPicPr>
          <p:cNvPr id="7" name="Obrázek 6" descr="logoCB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00760" y="4357694"/>
            <a:ext cx="2578832" cy="1426588"/>
          </a:xfrm>
          <a:prstGeom prst="rect">
            <a:avLst/>
          </a:prstGeom>
        </p:spPr>
      </p:pic>
      <p:pic>
        <p:nvPicPr>
          <p:cNvPr id="8" name="Obrázek 7" descr="prevenc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1538" y="6072206"/>
            <a:ext cx="500066" cy="290039"/>
          </a:xfrm>
          <a:prstGeom prst="rect">
            <a:avLst/>
          </a:prstGeom>
        </p:spPr>
      </p:pic>
      <p:pic>
        <p:nvPicPr>
          <p:cNvPr id="9" name="Obrázek 8" descr="znak bmp.bmp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0034" y="6000768"/>
            <a:ext cx="413895" cy="466572"/>
          </a:xfrm>
          <a:prstGeom prst="rect">
            <a:avLst/>
          </a:prstGeom>
        </p:spPr>
      </p:pic>
    </p:spTree>
  </p:cSld>
  <p:clrMapOvr>
    <a:masterClrMapping/>
  </p:clrMapOvr>
  <p:transition advClick="0">
    <p:fade thruBlk="1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936</TotalTime>
  <Words>884</Words>
  <Application>Microsoft Office PowerPoint</Application>
  <PresentationFormat>Předvádění na obrazovce (4:3)</PresentationFormat>
  <Paragraphs>113</Paragraphs>
  <Slides>15</Slides>
  <Notes>12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Aspekt</vt:lpstr>
      <vt:lpstr>KAMEROVÝ SYSTÉM V ČESKÝCH BUDĚJOVICÍCH</vt:lpstr>
      <vt:lpstr>ÚVOD</vt:lpstr>
      <vt:lpstr>ROZHODNUTÍ</vt:lpstr>
      <vt:lpstr>HLAVNÍ PRINCIPY BUDOVÁNÍ MKDS</vt:lpstr>
      <vt:lpstr>POŘÍZENÍ SYSTÉMU</vt:lpstr>
      <vt:lpstr>START SYSTÉMU – ZKUŠEBNÍ PROVOZ</vt:lpstr>
      <vt:lpstr>POUŽITÁ TECHNOLOGIE</vt:lpstr>
      <vt:lpstr>MOŽNOSTI OVLÁDÁNÍ MKDS</vt:lpstr>
      <vt:lpstr>ZÁZNAMY A ARCHIVACE</vt:lpstr>
      <vt:lpstr>DALŠÍ SUBJEKTY V SYSTÉMU</vt:lpstr>
      <vt:lpstr>ŘEŠENÉ UDÁLOSTI - 2007</vt:lpstr>
      <vt:lpstr>ŘEŠENÉ UDÁLOSTI - 2008</vt:lpstr>
      <vt:lpstr>ŘEŠENÉ UDÁLOSTI CELKEM</vt:lpstr>
      <vt:lpstr>DALŠÍ ROZVOJ SYSTÉMU</vt:lpstr>
      <vt:lpstr>DĚKUJEME          ZA                    POZORNOST</vt:lpstr>
    </vt:vector>
  </TitlesOfParts>
  <Company>Městská policie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KAMEROVÝ SYSTÉM V ČESKÝCH BUDĚJOVICÍCH</dc:title>
  <dc:creator>Filip Vrátný</dc:creator>
  <cp:lastModifiedBy>Filip Vrátný</cp:lastModifiedBy>
  <cp:revision>98</cp:revision>
  <dcterms:created xsi:type="dcterms:W3CDTF">2009-08-31T08:56:19Z</dcterms:created>
  <dcterms:modified xsi:type="dcterms:W3CDTF">2009-10-13T20:41:55Z</dcterms:modified>
</cp:coreProperties>
</file>