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3"/>
  </p:notesMasterIdLst>
  <p:sldIdLst>
    <p:sldId id="262" r:id="rId2"/>
    <p:sldId id="287" r:id="rId3"/>
    <p:sldId id="288" r:id="rId4"/>
    <p:sldId id="289" r:id="rId5"/>
    <p:sldId id="290" r:id="rId6"/>
    <p:sldId id="260" r:id="rId7"/>
    <p:sldId id="277" r:id="rId8"/>
    <p:sldId id="269" r:id="rId9"/>
    <p:sldId id="261" r:id="rId10"/>
    <p:sldId id="271" r:id="rId11"/>
    <p:sldId id="270" r:id="rId12"/>
    <p:sldId id="265" r:id="rId13"/>
    <p:sldId id="293" r:id="rId14"/>
    <p:sldId id="267" r:id="rId15"/>
    <p:sldId id="268" r:id="rId16"/>
    <p:sldId id="272" r:id="rId17"/>
    <p:sldId id="282" r:id="rId18"/>
    <p:sldId id="285" r:id="rId19"/>
    <p:sldId id="278" r:id="rId20"/>
    <p:sldId id="291" r:id="rId21"/>
    <p:sldId id="280" r:id="rId2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182C"/>
    <a:srgbClr val="DE591E"/>
    <a:srgbClr val="CC3300"/>
    <a:srgbClr val="D60093"/>
    <a:srgbClr val="D53F4A"/>
    <a:srgbClr val="D00000"/>
    <a:srgbClr val="E20000"/>
    <a:srgbClr val="486848"/>
    <a:srgbClr val="004C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סגנון בהיר 3 - הדגשה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107" d="100"/>
          <a:sy n="107" d="100"/>
        </p:scale>
        <p:origin x="-7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3E4139-0DE0-4F7F-8E45-59425C90A09B}" type="doc">
      <dgm:prSet loTypeId="urn:microsoft.com/office/officeart/2005/8/layout/pyramid1" loCatId="pyramid" qsTypeId="urn:microsoft.com/office/officeart/2005/8/quickstyle/3d1" qsCatId="3D" csTypeId="urn:microsoft.com/office/officeart/2005/8/colors/colorful1" csCatId="colorful" phldr="1"/>
      <dgm:spPr/>
    </dgm:pt>
    <dgm:pt modelId="{1EB18202-979D-451E-9B8E-7CF366A46375}">
      <dgm:prSet phldrT="[טקסט]" custT="1"/>
      <dgm:spPr>
        <a:solidFill>
          <a:schemeClr val="accent2">
            <a:lumMod val="75000"/>
          </a:schemeClr>
        </a:solidFill>
      </dgm:spPr>
      <dgm:t>
        <a:bodyPr/>
        <a:lstStyle/>
        <a:p>
          <a:pPr marL="0" marR="0" indent="0" algn="ctr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en-US" sz="1800" b="1" dirty="0" smtClean="0"/>
        </a:p>
        <a:p>
          <a:pPr marL="0" marR="0" indent="0" algn="ctr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en-US" sz="1800" b="1" dirty="0" smtClean="0"/>
        </a:p>
        <a:p>
          <a:pPr marL="0" marR="0" indent="0" algn="ctr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en-US" sz="1800" b="1" dirty="0" smtClean="0"/>
            <a:t>Government level Policy Development</a:t>
          </a:r>
        </a:p>
        <a:p>
          <a:pPr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800" dirty="0"/>
        </a:p>
      </dgm:t>
    </dgm:pt>
    <dgm:pt modelId="{C196BE4C-506F-485D-BFA7-7B0F1BC2F5F5}" type="parTrans" cxnId="{EA8360C3-0DC4-4BCD-8808-DD31CD2FE54B}">
      <dgm:prSet/>
      <dgm:spPr/>
      <dgm:t>
        <a:bodyPr/>
        <a:lstStyle/>
        <a:p>
          <a:pPr rtl="1"/>
          <a:endParaRPr lang="he-IL" sz="1800"/>
        </a:p>
      </dgm:t>
    </dgm:pt>
    <dgm:pt modelId="{D00483E3-2062-40E4-9F23-F5D7EC0F7CFE}" type="sibTrans" cxnId="{EA8360C3-0DC4-4BCD-8808-DD31CD2FE54B}">
      <dgm:prSet/>
      <dgm:spPr/>
      <dgm:t>
        <a:bodyPr/>
        <a:lstStyle/>
        <a:p>
          <a:pPr rtl="1"/>
          <a:endParaRPr lang="he-IL" sz="1800"/>
        </a:p>
      </dgm:t>
    </dgm:pt>
    <dgm:pt modelId="{456E0571-45D6-482B-8118-D0E7A2196B24}">
      <dgm:prSet phldrT="[טקסט]" custT="1"/>
      <dgm:spPr/>
      <dgm:t>
        <a:bodyPr/>
        <a:lstStyle/>
        <a:p>
          <a:pPr marL="0" marR="0" indent="0" algn="ctr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en-US" sz="1800" b="1" dirty="0" smtClean="0"/>
        </a:p>
        <a:p>
          <a:pPr marL="0" marR="0" indent="0" algn="ctr" defTabSz="914400" rtl="1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en-US" sz="1800" b="1" dirty="0" smtClean="0"/>
            <a:t>Strengthening Communities:  City-wide Models, Planning</a:t>
          </a:r>
        </a:p>
        <a:p>
          <a:pPr defTabSz="2222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800" dirty="0"/>
        </a:p>
      </dgm:t>
    </dgm:pt>
    <dgm:pt modelId="{7B6C30C6-43EA-44D0-AFFF-8BE008FCACCD}" type="parTrans" cxnId="{CEAC8BD7-6444-4721-AB9C-298F2A4B7E28}">
      <dgm:prSet/>
      <dgm:spPr/>
      <dgm:t>
        <a:bodyPr/>
        <a:lstStyle/>
        <a:p>
          <a:pPr rtl="1"/>
          <a:endParaRPr lang="he-IL" sz="1800"/>
        </a:p>
      </dgm:t>
    </dgm:pt>
    <dgm:pt modelId="{3CCF6939-1420-4D74-9460-B1789923254F}" type="sibTrans" cxnId="{CEAC8BD7-6444-4721-AB9C-298F2A4B7E28}">
      <dgm:prSet/>
      <dgm:spPr/>
      <dgm:t>
        <a:bodyPr/>
        <a:lstStyle/>
        <a:p>
          <a:pPr rtl="1"/>
          <a:endParaRPr lang="he-IL" sz="1800"/>
        </a:p>
      </dgm:t>
    </dgm:pt>
    <dgm:pt modelId="{5BFFDEFD-4ECF-4665-B031-FED1F5D9B9AF}">
      <dgm:prSet phldrT="[טקסט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pPr algn="ctr"/>
          <a:r>
            <a:rPr lang="en-US" altLang="en-US" sz="1800" b="1" dirty="0" smtClean="0"/>
            <a:t>Direct Care:</a:t>
          </a:r>
        </a:p>
        <a:p>
          <a:pPr algn="ctr"/>
          <a:r>
            <a:rPr lang="en-US" altLang="en-US" sz="1800" b="1" dirty="0" smtClean="0"/>
            <a:t>Individuals, Families, Neighborhoods</a:t>
          </a:r>
        </a:p>
        <a:p>
          <a:pPr rtl="1"/>
          <a:endParaRPr lang="he-IL" sz="1800" dirty="0"/>
        </a:p>
      </dgm:t>
    </dgm:pt>
    <dgm:pt modelId="{A7D769A1-EBDC-4B52-AC24-33493A6F11CD}" type="parTrans" cxnId="{4176A36D-D814-4538-8D13-7D43AB98F7B6}">
      <dgm:prSet/>
      <dgm:spPr/>
      <dgm:t>
        <a:bodyPr/>
        <a:lstStyle/>
        <a:p>
          <a:pPr rtl="1"/>
          <a:endParaRPr lang="he-IL" sz="1800"/>
        </a:p>
      </dgm:t>
    </dgm:pt>
    <dgm:pt modelId="{5204D239-F651-4B15-A485-6A0529A802A5}" type="sibTrans" cxnId="{4176A36D-D814-4538-8D13-7D43AB98F7B6}">
      <dgm:prSet/>
      <dgm:spPr/>
      <dgm:t>
        <a:bodyPr/>
        <a:lstStyle/>
        <a:p>
          <a:pPr rtl="1"/>
          <a:endParaRPr lang="he-IL" sz="1800"/>
        </a:p>
      </dgm:t>
    </dgm:pt>
    <dgm:pt modelId="{01AFBD02-AC51-4CE7-9DEA-F3DDE5F96736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pPr rtl="1"/>
          <a:r>
            <a:rPr lang="en-US" altLang="en-US" sz="1800" b="1" dirty="0" smtClean="0"/>
            <a:t>Team Support: Training, Supervision, Helping the Helper</a:t>
          </a:r>
          <a:endParaRPr lang="he-IL" sz="1800" dirty="0"/>
        </a:p>
      </dgm:t>
    </dgm:pt>
    <dgm:pt modelId="{656B83EF-FA2D-46E9-A4A1-70E3D41EE1B2}" type="parTrans" cxnId="{2C2538CB-F617-46E1-AED3-8EEEBFF2D28C}">
      <dgm:prSet/>
      <dgm:spPr/>
      <dgm:t>
        <a:bodyPr/>
        <a:lstStyle/>
        <a:p>
          <a:pPr rtl="1"/>
          <a:endParaRPr lang="he-IL" sz="1800"/>
        </a:p>
      </dgm:t>
    </dgm:pt>
    <dgm:pt modelId="{B911C366-84F6-412D-A443-CAE51CD22086}" type="sibTrans" cxnId="{2C2538CB-F617-46E1-AED3-8EEEBFF2D28C}">
      <dgm:prSet/>
      <dgm:spPr/>
      <dgm:t>
        <a:bodyPr/>
        <a:lstStyle/>
        <a:p>
          <a:pPr rtl="1"/>
          <a:endParaRPr lang="he-IL" sz="1800"/>
        </a:p>
      </dgm:t>
    </dgm:pt>
    <dgm:pt modelId="{71C007CA-0D97-49BB-BE31-9DCE3B652559}" type="pres">
      <dgm:prSet presAssocID="{663E4139-0DE0-4F7F-8E45-59425C90A09B}" presName="Name0" presStyleCnt="0">
        <dgm:presLayoutVars>
          <dgm:dir/>
          <dgm:animLvl val="lvl"/>
          <dgm:resizeHandles val="exact"/>
        </dgm:presLayoutVars>
      </dgm:prSet>
      <dgm:spPr/>
    </dgm:pt>
    <dgm:pt modelId="{BF3556A4-C55D-40DF-9D7C-83F39F5BB1F2}" type="pres">
      <dgm:prSet presAssocID="{1EB18202-979D-451E-9B8E-7CF366A46375}" presName="Name8" presStyleCnt="0"/>
      <dgm:spPr/>
    </dgm:pt>
    <dgm:pt modelId="{3917BE02-B968-4894-8EAF-81DD71B9FEEB}" type="pres">
      <dgm:prSet presAssocID="{1EB18202-979D-451E-9B8E-7CF366A46375}" presName="level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39270F-7F02-4E0E-A538-2807594AAC28}" type="pres">
      <dgm:prSet presAssocID="{1EB18202-979D-451E-9B8E-7CF366A4637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05E752-7153-4915-9503-16295A00F2DA}" type="pres">
      <dgm:prSet presAssocID="{456E0571-45D6-482B-8118-D0E7A2196B24}" presName="Name8" presStyleCnt="0"/>
      <dgm:spPr/>
    </dgm:pt>
    <dgm:pt modelId="{E1C2FAF2-E130-4E46-AB1A-94FCC3A51A28}" type="pres">
      <dgm:prSet presAssocID="{456E0571-45D6-482B-8118-D0E7A2196B24}" presName="level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1F1181C-0010-45DC-8759-3FBE00C32CE7}" type="pres">
      <dgm:prSet presAssocID="{456E0571-45D6-482B-8118-D0E7A2196B2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B6B03C2-D723-4F43-BD43-27106E6CBBE3}" type="pres">
      <dgm:prSet presAssocID="{01AFBD02-AC51-4CE7-9DEA-F3DDE5F96736}" presName="Name8" presStyleCnt="0"/>
      <dgm:spPr/>
    </dgm:pt>
    <dgm:pt modelId="{BF0B807F-611C-49AD-8D6F-AFC5A058BFA4}" type="pres">
      <dgm:prSet presAssocID="{01AFBD02-AC51-4CE7-9DEA-F3DDE5F96736}" presName="level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BC560B-9F74-46BA-B784-A76D92439B78}" type="pres">
      <dgm:prSet presAssocID="{01AFBD02-AC51-4CE7-9DEA-F3DDE5F9673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090FB1-FE65-460B-9043-3A8AB0C2C550}" type="pres">
      <dgm:prSet presAssocID="{5BFFDEFD-4ECF-4665-B031-FED1F5D9B9AF}" presName="Name8" presStyleCnt="0"/>
      <dgm:spPr/>
    </dgm:pt>
    <dgm:pt modelId="{BEA88403-1D97-42A4-9F9B-4ECA9282B474}" type="pres">
      <dgm:prSet presAssocID="{5BFFDEFD-4ECF-4665-B031-FED1F5D9B9AF}" presName="level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8FF879-1839-404B-B10C-D4713DD5448F}" type="pres">
      <dgm:prSet presAssocID="{5BFFDEFD-4ECF-4665-B031-FED1F5D9B9A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A09020-C85A-4CDD-BB24-46DCB50443E7}" type="presOf" srcId="{1EB18202-979D-451E-9B8E-7CF366A46375}" destId="{4A39270F-7F02-4E0E-A538-2807594AAC28}" srcOrd="1" destOrd="0" presId="urn:microsoft.com/office/officeart/2005/8/layout/pyramid1"/>
    <dgm:cxn modelId="{65FEDD41-AB1B-4053-8F4B-0FBBB42EA6AE}" type="presOf" srcId="{456E0571-45D6-482B-8118-D0E7A2196B24}" destId="{61F1181C-0010-45DC-8759-3FBE00C32CE7}" srcOrd="1" destOrd="0" presId="urn:microsoft.com/office/officeart/2005/8/layout/pyramid1"/>
    <dgm:cxn modelId="{3AAA5B63-76D8-4C86-A4B9-9C81B36DA6DA}" type="presOf" srcId="{1EB18202-979D-451E-9B8E-7CF366A46375}" destId="{3917BE02-B968-4894-8EAF-81DD71B9FEEB}" srcOrd="0" destOrd="0" presId="urn:microsoft.com/office/officeart/2005/8/layout/pyramid1"/>
    <dgm:cxn modelId="{637128FC-0205-4704-98C4-87CF99D1E9D0}" type="presOf" srcId="{456E0571-45D6-482B-8118-D0E7A2196B24}" destId="{E1C2FAF2-E130-4E46-AB1A-94FCC3A51A28}" srcOrd="0" destOrd="0" presId="urn:microsoft.com/office/officeart/2005/8/layout/pyramid1"/>
    <dgm:cxn modelId="{7C07D30F-8864-41D2-B0E6-0732404DDF78}" type="presOf" srcId="{663E4139-0DE0-4F7F-8E45-59425C90A09B}" destId="{71C007CA-0D97-49BB-BE31-9DCE3B652559}" srcOrd="0" destOrd="0" presId="urn:microsoft.com/office/officeart/2005/8/layout/pyramid1"/>
    <dgm:cxn modelId="{CEAC8BD7-6444-4721-AB9C-298F2A4B7E28}" srcId="{663E4139-0DE0-4F7F-8E45-59425C90A09B}" destId="{456E0571-45D6-482B-8118-D0E7A2196B24}" srcOrd="1" destOrd="0" parTransId="{7B6C30C6-43EA-44D0-AFFF-8BE008FCACCD}" sibTransId="{3CCF6939-1420-4D74-9460-B1789923254F}"/>
    <dgm:cxn modelId="{4F17A469-A470-482E-A140-70B950805D80}" type="presOf" srcId="{5BFFDEFD-4ECF-4665-B031-FED1F5D9B9AF}" destId="{FA8FF879-1839-404B-B10C-D4713DD5448F}" srcOrd="1" destOrd="0" presId="urn:microsoft.com/office/officeart/2005/8/layout/pyramid1"/>
    <dgm:cxn modelId="{2C2538CB-F617-46E1-AED3-8EEEBFF2D28C}" srcId="{663E4139-0DE0-4F7F-8E45-59425C90A09B}" destId="{01AFBD02-AC51-4CE7-9DEA-F3DDE5F96736}" srcOrd="2" destOrd="0" parTransId="{656B83EF-FA2D-46E9-A4A1-70E3D41EE1B2}" sibTransId="{B911C366-84F6-412D-A443-CAE51CD22086}"/>
    <dgm:cxn modelId="{54D49BCD-0DAA-4382-8A4C-8EBF8DD8AF98}" type="presOf" srcId="{01AFBD02-AC51-4CE7-9DEA-F3DDE5F96736}" destId="{BF0B807F-611C-49AD-8D6F-AFC5A058BFA4}" srcOrd="0" destOrd="0" presId="urn:microsoft.com/office/officeart/2005/8/layout/pyramid1"/>
    <dgm:cxn modelId="{76C711A7-225A-4F69-96FD-BC3A071AE97D}" type="presOf" srcId="{01AFBD02-AC51-4CE7-9DEA-F3DDE5F96736}" destId="{A5BC560B-9F74-46BA-B784-A76D92439B78}" srcOrd="1" destOrd="0" presId="urn:microsoft.com/office/officeart/2005/8/layout/pyramid1"/>
    <dgm:cxn modelId="{B10F59BA-B63E-4647-8FE3-203FC770AA1C}" type="presOf" srcId="{5BFFDEFD-4ECF-4665-B031-FED1F5D9B9AF}" destId="{BEA88403-1D97-42A4-9F9B-4ECA9282B474}" srcOrd="0" destOrd="0" presId="urn:microsoft.com/office/officeart/2005/8/layout/pyramid1"/>
    <dgm:cxn modelId="{EA8360C3-0DC4-4BCD-8808-DD31CD2FE54B}" srcId="{663E4139-0DE0-4F7F-8E45-59425C90A09B}" destId="{1EB18202-979D-451E-9B8E-7CF366A46375}" srcOrd="0" destOrd="0" parTransId="{C196BE4C-506F-485D-BFA7-7B0F1BC2F5F5}" sibTransId="{D00483E3-2062-40E4-9F23-F5D7EC0F7CFE}"/>
    <dgm:cxn modelId="{4176A36D-D814-4538-8D13-7D43AB98F7B6}" srcId="{663E4139-0DE0-4F7F-8E45-59425C90A09B}" destId="{5BFFDEFD-4ECF-4665-B031-FED1F5D9B9AF}" srcOrd="3" destOrd="0" parTransId="{A7D769A1-EBDC-4B52-AC24-33493A6F11CD}" sibTransId="{5204D239-F651-4B15-A485-6A0529A802A5}"/>
    <dgm:cxn modelId="{84C2D31D-B843-4099-B015-E17E3425C701}" type="presParOf" srcId="{71C007CA-0D97-49BB-BE31-9DCE3B652559}" destId="{BF3556A4-C55D-40DF-9D7C-83F39F5BB1F2}" srcOrd="0" destOrd="0" presId="urn:microsoft.com/office/officeart/2005/8/layout/pyramid1"/>
    <dgm:cxn modelId="{F296D6BD-049E-48A0-8CD1-278B11222910}" type="presParOf" srcId="{BF3556A4-C55D-40DF-9D7C-83F39F5BB1F2}" destId="{3917BE02-B968-4894-8EAF-81DD71B9FEEB}" srcOrd="0" destOrd="0" presId="urn:microsoft.com/office/officeart/2005/8/layout/pyramid1"/>
    <dgm:cxn modelId="{91792315-A81A-4EC7-9FF2-7A710BD1AD5B}" type="presParOf" srcId="{BF3556A4-C55D-40DF-9D7C-83F39F5BB1F2}" destId="{4A39270F-7F02-4E0E-A538-2807594AAC28}" srcOrd="1" destOrd="0" presId="urn:microsoft.com/office/officeart/2005/8/layout/pyramid1"/>
    <dgm:cxn modelId="{D8AFEFDC-2479-453A-9249-1837553764F7}" type="presParOf" srcId="{71C007CA-0D97-49BB-BE31-9DCE3B652559}" destId="{AD05E752-7153-4915-9503-16295A00F2DA}" srcOrd="1" destOrd="0" presId="urn:microsoft.com/office/officeart/2005/8/layout/pyramid1"/>
    <dgm:cxn modelId="{71D38B72-E1FC-4EBB-866A-9C9943B63908}" type="presParOf" srcId="{AD05E752-7153-4915-9503-16295A00F2DA}" destId="{E1C2FAF2-E130-4E46-AB1A-94FCC3A51A28}" srcOrd="0" destOrd="0" presId="urn:microsoft.com/office/officeart/2005/8/layout/pyramid1"/>
    <dgm:cxn modelId="{1F7E0EE0-DB05-412E-B70C-EBA5F27D69E9}" type="presParOf" srcId="{AD05E752-7153-4915-9503-16295A00F2DA}" destId="{61F1181C-0010-45DC-8759-3FBE00C32CE7}" srcOrd="1" destOrd="0" presId="urn:microsoft.com/office/officeart/2005/8/layout/pyramid1"/>
    <dgm:cxn modelId="{61522783-8B0A-4D92-A828-454FDA69F9C2}" type="presParOf" srcId="{71C007CA-0D97-49BB-BE31-9DCE3B652559}" destId="{0B6B03C2-D723-4F43-BD43-27106E6CBBE3}" srcOrd="2" destOrd="0" presId="urn:microsoft.com/office/officeart/2005/8/layout/pyramid1"/>
    <dgm:cxn modelId="{F4BFE7B8-AD63-4C05-BE7E-493AE507E3A3}" type="presParOf" srcId="{0B6B03C2-D723-4F43-BD43-27106E6CBBE3}" destId="{BF0B807F-611C-49AD-8D6F-AFC5A058BFA4}" srcOrd="0" destOrd="0" presId="urn:microsoft.com/office/officeart/2005/8/layout/pyramid1"/>
    <dgm:cxn modelId="{F1912137-3B9B-468A-8400-D772B002B2CA}" type="presParOf" srcId="{0B6B03C2-D723-4F43-BD43-27106E6CBBE3}" destId="{A5BC560B-9F74-46BA-B784-A76D92439B78}" srcOrd="1" destOrd="0" presId="urn:microsoft.com/office/officeart/2005/8/layout/pyramid1"/>
    <dgm:cxn modelId="{7364CC33-7C37-4A26-9872-C12A08A5FFCF}" type="presParOf" srcId="{71C007CA-0D97-49BB-BE31-9DCE3B652559}" destId="{A7090FB1-FE65-460B-9043-3A8AB0C2C550}" srcOrd="3" destOrd="0" presId="urn:microsoft.com/office/officeart/2005/8/layout/pyramid1"/>
    <dgm:cxn modelId="{36B5F563-D2D2-4790-AA41-C75C62B3E953}" type="presParOf" srcId="{A7090FB1-FE65-460B-9043-3A8AB0C2C550}" destId="{BEA88403-1D97-42A4-9F9B-4ECA9282B474}" srcOrd="0" destOrd="0" presId="urn:microsoft.com/office/officeart/2005/8/layout/pyramid1"/>
    <dgm:cxn modelId="{948E157B-E296-4C2E-900B-835A94AC3171}" type="presParOf" srcId="{A7090FB1-FE65-460B-9043-3A8AB0C2C550}" destId="{FA8FF879-1839-404B-B10C-D4713DD5448F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17BE02-B968-4894-8EAF-81DD71B9FEEB}">
      <dsp:nvSpPr>
        <dsp:cNvPr id="0" name=""/>
        <dsp:cNvSpPr/>
      </dsp:nvSpPr>
      <dsp:spPr>
        <a:xfrm>
          <a:off x="2835315" y="0"/>
          <a:ext cx="1890210" cy="1314145"/>
        </a:xfrm>
        <a:prstGeom prst="trapezoid">
          <a:avLst>
            <a:gd name="adj" fmla="val 71918"/>
          </a:avLst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en-US" sz="1800" b="1" kern="1200" dirty="0" smtClean="0"/>
        </a:p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en-US" sz="1800" b="1" kern="1200" dirty="0" smtClean="0"/>
        </a:p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en-US" sz="1800" b="1" kern="1200" dirty="0" smtClean="0"/>
            <a:t>Government level Policy Development</a:t>
          </a:r>
        </a:p>
        <a:p>
          <a:pPr lvl="0" defTabSz="17335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800" kern="1200" dirty="0"/>
        </a:p>
      </dsp:txBody>
      <dsp:txXfrm>
        <a:off x="2835315" y="0"/>
        <a:ext cx="1890210" cy="1314145"/>
      </dsp:txXfrm>
    </dsp:sp>
    <dsp:sp modelId="{E1C2FAF2-E130-4E46-AB1A-94FCC3A51A28}">
      <dsp:nvSpPr>
        <dsp:cNvPr id="0" name=""/>
        <dsp:cNvSpPr/>
      </dsp:nvSpPr>
      <dsp:spPr>
        <a:xfrm>
          <a:off x="1890210" y="1314145"/>
          <a:ext cx="3780420" cy="1314145"/>
        </a:xfrm>
        <a:prstGeom prst="trapezoid">
          <a:avLst>
            <a:gd name="adj" fmla="val 71918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altLang="en-US" sz="1800" b="1" kern="1200" dirty="0" smtClean="0"/>
        </a:p>
        <a:p>
          <a:pPr marL="0" marR="0" lvl="0" indent="0" algn="ctr" defTabSz="914400" rtl="1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en-US" sz="1800" b="1" kern="1200" dirty="0" smtClean="0"/>
            <a:t>Strengthening Communities:  City-wide Models, Planning</a:t>
          </a:r>
        </a:p>
        <a:p>
          <a:pPr lvl="0" defTabSz="2222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800" kern="1200" dirty="0"/>
        </a:p>
      </dsp:txBody>
      <dsp:txXfrm>
        <a:off x="2551783" y="1314145"/>
        <a:ext cx="2457273" cy="1314145"/>
      </dsp:txXfrm>
    </dsp:sp>
    <dsp:sp modelId="{BF0B807F-611C-49AD-8D6F-AFC5A058BFA4}">
      <dsp:nvSpPr>
        <dsp:cNvPr id="0" name=""/>
        <dsp:cNvSpPr/>
      </dsp:nvSpPr>
      <dsp:spPr>
        <a:xfrm>
          <a:off x="945104" y="2628291"/>
          <a:ext cx="5670630" cy="1314145"/>
        </a:xfrm>
        <a:prstGeom prst="trapezoid">
          <a:avLst>
            <a:gd name="adj" fmla="val 71918"/>
          </a:avLst>
        </a:prstGeom>
        <a:solidFill>
          <a:schemeClr val="bg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b="1" kern="1200" dirty="0" smtClean="0"/>
            <a:t>Team Support: Training, Supervision, Helping the Helper</a:t>
          </a:r>
          <a:endParaRPr lang="he-IL" sz="1800" kern="1200" dirty="0"/>
        </a:p>
      </dsp:txBody>
      <dsp:txXfrm>
        <a:off x="1937465" y="2628291"/>
        <a:ext cx="3685909" cy="1314145"/>
      </dsp:txXfrm>
    </dsp:sp>
    <dsp:sp modelId="{BEA88403-1D97-42A4-9F9B-4ECA9282B474}">
      <dsp:nvSpPr>
        <dsp:cNvPr id="0" name=""/>
        <dsp:cNvSpPr/>
      </dsp:nvSpPr>
      <dsp:spPr>
        <a:xfrm>
          <a:off x="0" y="3942437"/>
          <a:ext cx="7560840" cy="1314145"/>
        </a:xfrm>
        <a:prstGeom prst="trapezoid">
          <a:avLst>
            <a:gd name="adj" fmla="val 71918"/>
          </a:avLst>
        </a:prstGeom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b="1" kern="1200" dirty="0" smtClean="0"/>
            <a:t>Direct Care: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800" b="1" kern="1200" dirty="0" smtClean="0"/>
            <a:t>Individuals, Families, Neighborhoods</a:t>
          </a:r>
        </a:p>
        <a:p>
          <a:pPr lvl="0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800" kern="1200" dirty="0"/>
        </a:p>
      </dsp:txBody>
      <dsp:txXfrm>
        <a:off x="1323146" y="3942437"/>
        <a:ext cx="4914546" cy="1314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9BAE4BC-7FD8-4810-A8DE-234CA8A1AD2D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FF76C82-2652-4092-8D5C-A028FBBA7F9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88050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Char char="•"/>
            </a:pPr>
            <a:endParaRPr lang="en-US" altLang="en-US" smtClean="0">
              <a:cs typeface="Arial" pitchFamily="34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FECEDA-1BDF-4148-B68D-00FB94873F60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he-IL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he-IL" altLang="en-US" smtClean="0"/>
              <a:t>הסקת מסקנות  בעקבות לבנון השנייה: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he-IL" altLang="en-US" smtClean="0"/>
              <a:t>הוספת נדבך של </a:t>
            </a:r>
            <a:r>
              <a:rPr lang="en-US" altLang="en-US" smtClean="0">
                <a:cs typeface="Arial" pitchFamily="34" charset="0"/>
              </a:rPr>
              <a:t>proactive mode</a:t>
            </a:r>
            <a:r>
              <a:rPr lang="he-IL" altLang="en-US" smtClean="0"/>
              <a:t> נוסף על טיפול ישיר והכשרות מתוך הבנה שניתן לצמצם את נזקי הטראומה ובכך לחסוך משאבים רבים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he-IL" altLang="en-US" smtClean="0"/>
              <a:t>השמת משקל רב על חיזוק החוסן של הקהילה מתוך ההבנה שכל קהילה צריכה להתבסס על משאביה המקומיים במצבי חירום.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he-IL" altLang="en-US" smtClean="0"/>
              <a:t>הובלת מהלך להעלאת חשיבות ההכנה לחירום בקרב הסקטור הציבורי בדגש על משרדי הממשלה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he-IL" altLang="en-US" smtClean="0"/>
              <a:t>בניית מודל מרכזי החוסן</a:t>
            </a:r>
            <a:endParaRPr lang="en-US" altLang="en-US" smtClean="0">
              <a:cs typeface="Arial" pitchFamily="34" charset="0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61B67E-032D-433F-8503-6E119069F152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he-IL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Char char="•"/>
            </a:pPr>
            <a:endParaRPr lang="en-US" altLang="en-US" smtClean="0">
              <a:cs typeface="Arial" pitchFamily="34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B92C82-94FD-4C16-ABD1-92479A51EB37}" type="slidenum">
              <a:rPr lang="ar-SA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he-IL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F76C82-2652-4092-8D5C-A028FBBA7F97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2252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2002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1915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8911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47920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0652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6042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774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01440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60863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0618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6442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52EE2-3ED2-4352-BA09-87C19E092B72}" type="datetimeFigureOut">
              <a:rPr lang="he-IL" smtClean="0"/>
              <a:t>כ'/חשון/תשע"ד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8D68B-B1CE-4C1F-AD59-9218F27DD78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404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747" y="4019585"/>
            <a:ext cx="4028604" cy="1485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18" y="139128"/>
            <a:ext cx="3068302" cy="913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מחבר ישר 5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מחבר ישר 6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מחבר ישר 7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מחבר ישר 8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מלבן 13"/>
          <p:cNvSpPr/>
          <p:nvPr/>
        </p:nvSpPr>
        <p:spPr>
          <a:xfrm>
            <a:off x="970045" y="1772816"/>
            <a:ext cx="73448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n w="1841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European </a:t>
            </a:r>
            <a:r>
              <a:rPr lang="en-US" sz="2800" dirty="0" smtClean="0">
                <a:ln w="1841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Network</a:t>
            </a:r>
          </a:p>
          <a:p>
            <a:pPr algn="ctr"/>
            <a:r>
              <a:rPr lang="en-US" sz="2800" dirty="0" smtClean="0">
                <a:ln w="1841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800" dirty="0">
                <a:ln w="1841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for </a:t>
            </a:r>
            <a:endParaRPr lang="en-US" sz="2800" dirty="0" smtClean="0">
              <a:ln w="18415" cmpd="sng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en-US" sz="2800" dirty="0" smtClean="0">
                <a:ln w="1841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Psychosocial </a:t>
            </a:r>
            <a:r>
              <a:rPr lang="en-US" sz="2800" dirty="0">
                <a:ln w="1841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Crisis Management – </a:t>
            </a:r>
          </a:p>
          <a:p>
            <a:pPr algn="ctr"/>
            <a:r>
              <a:rPr lang="en-US" sz="2800" dirty="0">
                <a:ln w="1841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Assisting Disabled in Case of Disaster (EUNAD)</a:t>
            </a:r>
          </a:p>
          <a:p>
            <a:pPr algn="ctr"/>
            <a:endParaRPr lang="en-US" sz="2800" dirty="0">
              <a:ln w="18415" cmpd="sng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1949906" y="5504615"/>
            <a:ext cx="53850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n w="18415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Status report </a:t>
            </a:r>
            <a:endParaRPr lang="en-US" sz="2800" dirty="0">
              <a:ln w="18415" cmpd="sng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n-US" sz="2800" dirty="0">
              <a:ln w="18415" cmpd="sng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725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143250" y="116632"/>
            <a:ext cx="3000375" cy="1143000"/>
          </a:xfrm>
        </p:spPr>
        <p:txBody>
          <a:bodyPr rtlCol="1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Times New Roman (Hebrew)" pitchFamily="26" charset="0"/>
              </a:rPr>
              <a:t>ITC’S Mission</a:t>
            </a:r>
            <a:endParaRPr lang="en-US" sz="4000" b="1" dirty="0">
              <a:effectLst>
                <a:outerShdw blurRad="38100" dist="38100" dir="2700000" algn="tl">
                  <a:srgbClr val="C0C0C0"/>
                </a:outerShdw>
              </a:effectLst>
              <a:cs typeface="Times New Roman (Hebrew)" pitchFamily="26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143125"/>
            <a:ext cx="1754188" cy="166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4071938"/>
            <a:ext cx="1754187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857750"/>
            <a:ext cx="1857375" cy="177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4357688"/>
            <a:ext cx="1754188" cy="174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2643188"/>
            <a:ext cx="1806575" cy="174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1000125"/>
            <a:ext cx="1981200" cy="174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1143000"/>
            <a:ext cx="187801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Flowchart: Connector 18"/>
          <p:cNvSpPr/>
          <p:nvPr/>
        </p:nvSpPr>
        <p:spPr>
          <a:xfrm>
            <a:off x="2214563" y="1857375"/>
            <a:ext cx="4429125" cy="3786188"/>
          </a:xfrm>
          <a:prstGeom prst="flowChartConnector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59" name="TextBox 20"/>
          <p:cNvSpPr txBox="1">
            <a:spLocks noChangeArrowheads="1"/>
          </p:cNvSpPr>
          <p:nvPr/>
        </p:nvSpPr>
        <p:spPr bwMode="auto">
          <a:xfrm>
            <a:off x="5143500" y="1571625"/>
            <a:ext cx="1428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en-US" altLang="en-US" sz="2800" b="1" dirty="0" err="1"/>
              <a:t>Amcha</a:t>
            </a:r>
            <a:endParaRPr lang="en-US" altLang="en-US" sz="2800" b="1" dirty="0"/>
          </a:p>
        </p:txBody>
      </p:sp>
      <p:sp>
        <p:nvSpPr>
          <p:cNvPr id="2060" name="TextBox 21"/>
          <p:cNvSpPr txBox="1">
            <a:spLocks noChangeArrowheads="1"/>
          </p:cNvSpPr>
          <p:nvPr/>
        </p:nvSpPr>
        <p:spPr bwMode="auto">
          <a:xfrm>
            <a:off x="1428750" y="4833938"/>
            <a:ext cx="1428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en-US" altLang="en-US" sz="2800" b="1" dirty="0"/>
              <a:t>Selah</a:t>
            </a:r>
          </a:p>
        </p:txBody>
      </p:sp>
      <p:sp>
        <p:nvSpPr>
          <p:cNvPr id="2061" name="TextBox 22"/>
          <p:cNvSpPr txBox="1">
            <a:spLocks noChangeArrowheads="1"/>
          </p:cNvSpPr>
          <p:nvPr/>
        </p:nvSpPr>
        <p:spPr bwMode="auto">
          <a:xfrm>
            <a:off x="1143000" y="2643188"/>
            <a:ext cx="1428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en-US" altLang="en-US" sz="2800" b="1" dirty="0"/>
              <a:t>Natal</a:t>
            </a:r>
          </a:p>
        </p:txBody>
      </p:sp>
      <p:sp>
        <p:nvSpPr>
          <p:cNvPr id="2062" name="TextBox 24"/>
          <p:cNvSpPr txBox="1">
            <a:spLocks noChangeArrowheads="1"/>
          </p:cNvSpPr>
          <p:nvPr/>
        </p:nvSpPr>
        <p:spPr bwMode="auto">
          <a:xfrm>
            <a:off x="3071813" y="1357313"/>
            <a:ext cx="1428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en-US" altLang="en-US" sz="2800" b="1" dirty="0"/>
              <a:t>CSPC</a:t>
            </a:r>
          </a:p>
        </p:txBody>
      </p:sp>
      <p:sp>
        <p:nvSpPr>
          <p:cNvPr id="2063" name="TextBox 26"/>
          <p:cNvSpPr txBox="1">
            <a:spLocks noChangeArrowheads="1"/>
          </p:cNvSpPr>
          <p:nvPr/>
        </p:nvSpPr>
        <p:spPr bwMode="auto">
          <a:xfrm>
            <a:off x="6500813" y="3262313"/>
            <a:ext cx="1428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en-US" altLang="en-US" sz="2800" b="1" dirty="0" err="1"/>
              <a:t>Eran</a:t>
            </a:r>
            <a:endParaRPr lang="en-US" altLang="en-US" sz="2800" b="1" dirty="0"/>
          </a:p>
        </p:txBody>
      </p:sp>
      <p:sp>
        <p:nvSpPr>
          <p:cNvPr id="2064" name="TextBox 27"/>
          <p:cNvSpPr txBox="1">
            <a:spLocks noChangeArrowheads="1"/>
          </p:cNvSpPr>
          <p:nvPr/>
        </p:nvSpPr>
        <p:spPr bwMode="auto">
          <a:xfrm>
            <a:off x="5786438" y="5013325"/>
            <a:ext cx="15716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en-US" altLang="en-US" sz="2400" b="1" dirty="0"/>
              <a:t>Hadassah Hospital</a:t>
            </a:r>
          </a:p>
        </p:txBody>
      </p:sp>
      <p:sp>
        <p:nvSpPr>
          <p:cNvPr id="2065" name="TextBox 28"/>
          <p:cNvSpPr txBox="1">
            <a:spLocks noChangeArrowheads="1"/>
          </p:cNvSpPr>
          <p:nvPr/>
        </p:nvSpPr>
        <p:spPr bwMode="auto">
          <a:xfrm>
            <a:off x="3071813" y="5572125"/>
            <a:ext cx="2643187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/>
            <a:r>
              <a:rPr lang="en-US" altLang="en-US" sz="2400" b="1" dirty="0" err="1"/>
              <a:t>Loewenstein</a:t>
            </a:r>
            <a:r>
              <a:rPr lang="en-US" altLang="en-US" sz="2800" b="1" dirty="0"/>
              <a:t> </a:t>
            </a:r>
            <a:r>
              <a:rPr lang="en-US" altLang="en-US" sz="2400" b="1" dirty="0"/>
              <a:t>Hospital</a:t>
            </a:r>
            <a:endParaRPr lang="en-US" altLang="en-US" sz="2800" b="1" dirty="0"/>
          </a:p>
        </p:txBody>
      </p:sp>
      <p:sp>
        <p:nvSpPr>
          <p:cNvPr id="2066" name="Text Box 19"/>
          <p:cNvSpPr txBox="1">
            <a:spLocks noChangeArrowheads="1"/>
          </p:cNvSpPr>
          <p:nvPr/>
        </p:nvSpPr>
        <p:spPr bwMode="auto">
          <a:xfrm>
            <a:off x="2555875" y="2133600"/>
            <a:ext cx="3744913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1800" dirty="0">
                <a:latin typeface="Arial" pitchFamily="34" charset="0"/>
              </a:rPr>
              <a:t>The mission of the Israel     Trauma Coalition (ITC) is to Create  continuum of care, response and preparedness, by leveraging diverse resources to initiate, prioritize and optimize services. The ITC provides a comprehensive view of the trauma field, whilst working towards strengthening community resilience and ensuring national emergency   preparedness</a:t>
            </a:r>
          </a:p>
        </p:txBody>
      </p:sp>
    </p:spTree>
    <p:extLst>
      <p:ext uri="{BB962C8B-B14F-4D97-AF65-F5344CB8AC3E}">
        <p14:creationId xmlns:p14="http://schemas.microsoft.com/office/powerpoint/2010/main" val="141768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40741E-7 L -0.0033 -0.073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3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41 0.03472 L -0.24444 -0.0597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00" y="-4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2.59259E-6 L -0.27952 2.59259E-6 " pathEditMode="relative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-0.17535 0.0754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0" y="38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-0.0309 0.1189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0" y="590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24549 0.1497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00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688" y="188640"/>
            <a:ext cx="5757862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/>
            <a:r>
              <a:rPr lang="en-US" alt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Times New Roman" pitchFamily="18" charset="0"/>
              </a:rPr>
              <a:t>Scope of ITC Activities</a:t>
            </a:r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3287300687"/>
              </p:ext>
            </p:extLst>
          </p:nvPr>
        </p:nvGraphicFramePr>
        <p:xfrm>
          <a:off x="755576" y="1196752"/>
          <a:ext cx="756084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3641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089819" y="482762"/>
            <a:ext cx="6964362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eaLnBrk="1" hangingPunct="1"/>
            <a:r>
              <a:rPr lang="en-US" altLang="en-U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Times New Roman" pitchFamily="18" charset="0"/>
              </a:rPr>
              <a:t>Team Support: Training, Supervision, Helping the Helper</a:t>
            </a:r>
          </a:p>
        </p:txBody>
      </p:sp>
      <p:grpSp>
        <p:nvGrpSpPr>
          <p:cNvPr id="4099" name="Group 4"/>
          <p:cNvGrpSpPr>
            <a:grpSpLocks/>
          </p:cNvGrpSpPr>
          <p:nvPr/>
        </p:nvGrpSpPr>
        <p:grpSpPr bwMode="auto">
          <a:xfrm>
            <a:off x="206021" y="2069439"/>
            <a:ext cx="8829657" cy="2769989"/>
            <a:chOff x="539552" y="2095782"/>
            <a:chExt cx="8830326" cy="2826931"/>
          </a:xfrm>
        </p:grpSpPr>
        <p:sp>
          <p:nvSpPr>
            <p:cNvPr id="2" name="TextBox 1"/>
            <p:cNvSpPr txBox="1"/>
            <p:nvPr/>
          </p:nvSpPr>
          <p:spPr>
            <a:xfrm>
              <a:off x="539552" y="2117755"/>
              <a:ext cx="3311776" cy="2497123"/>
            </a:xfrm>
            <a:prstGeom prst="rect">
              <a:avLst/>
            </a:prstGeom>
            <a:noFill/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>
              <a:defPPr>
                <a:defRPr lang="he-IL"/>
              </a:defPPr>
              <a:lvl1pPr marL="285750" indent="-285750" algn="l" rtl="0"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</a:defRPr>
              </a:lvl1pPr>
            </a:lstStyle>
            <a:p>
              <a:pPr>
                <a:lnSpc>
                  <a:spcPct val="150000"/>
                </a:lnSpc>
                <a:defRPr/>
              </a:pPr>
              <a:r>
                <a:rPr lang="en-US" sz="1600" dirty="0" smtClean="0"/>
                <a:t>Elderly 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sz="1600" dirty="0" smtClean="0"/>
                <a:t>New Immigrants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sz="1600" dirty="0" smtClean="0"/>
                <a:t>Special needs population</a:t>
              </a:r>
            </a:p>
            <a:p>
              <a:pPr>
                <a:lnSpc>
                  <a:spcPct val="150000"/>
                </a:lnSpc>
                <a:defRPr/>
              </a:pPr>
              <a:r>
                <a:rPr lang="en-US" dirty="0" smtClean="0"/>
                <a:t>Children</a:t>
              </a:r>
              <a:endParaRPr lang="en-US" dirty="0" smtClean="0"/>
            </a:p>
            <a:p>
              <a:pPr>
                <a:lnSpc>
                  <a:spcPct val="150000"/>
                </a:lnSpc>
                <a:defRPr/>
              </a:pPr>
              <a:endParaRPr lang="en-US" dirty="0" smtClean="0"/>
            </a:p>
            <a:p>
              <a:pPr>
                <a:lnSpc>
                  <a:spcPct val="150000"/>
                </a:lnSpc>
                <a:defRPr/>
              </a:pPr>
              <a:endParaRPr lang="en-US" dirty="0" smtClean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4401768" y="2095782"/>
              <a:ext cx="4968110" cy="2826931"/>
            </a:xfrm>
            <a:prstGeom prst="rect">
              <a:avLst/>
            </a:prstGeom>
            <a:noFill/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marL="285750" indent="-285750" algn="l" rtl="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1"/>
                  </a:solidFill>
                </a:rPr>
                <a:t>Volunteers</a:t>
              </a:r>
            </a:p>
            <a:p>
              <a:pPr marL="285750" indent="-285750" algn="l" rtl="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1"/>
                  </a:solidFill>
                </a:rPr>
                <a:t>Education </a:t>
              </a:r>
              <a:r>
                <a:rPr lang="en-US" sz="1600" dirty="0" smtClean="0">
                  <a:solidFill>
                    <a:schemeClr val="tx1"/>
                  </a:solidFill>
                </a:rPr>
                <a:t>System</a:t>
              </a:r>
              <a:endParaRPr lang="en-US" sz="1600" dirty="0">
                <a:solidFill>
                  <a:schemeClr val="tx1"/>
                </a:solidFill>
              </a:endParaRPr>
            </a:p>
            <a:p>
              <a:pPr marL="285750" indent="-285750" algn="l" rtl="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1"/>
                  </a:solidFill>
                </a:rPr>
                <a:t>Clinical care (therapists, psychologists, Social workers</a:t>
              </a:r>
              <a:r>
                <a:rPr lang="en-US" sz="1600" dirty="0" smtClean="0">
                  <a:solidFill>
                    <a:schemeClr val="tx1"/>
                  </a:solidFill>
                </a:rPr>
                <a:t>)</a:t>
              </a:r>
            </a:p>
            <a:p>
              <a:pPr marL="285750" indent="-285750" algn="l" rtl="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1"/>
                  </a:solidFill>
                </a:rPr>
                <a:t>First </a:t>
              </a:r>
              <a:r>
                <a:rPr lang="en-US" sz="1600" dirty="0" smtClean="0">
                  <a:solidFill>
                    <a:schemeClr val="tx1"/>
                  </a:solidFill>
                </a:rPr>
                <a:t>responders</a:t>
              </a:r>
            </a:p>
            <a:p>
              <a:pPr marL="285750" indent="-285750" algn="l" rtl="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1"/>
                  </a:solidFill>
                </a:rPr>
                <a:t>Hospitals</a:t>
              </a:r>
            </a:p>
            <a:p>
              <a:pPr marL="285750" indent="-285750" algn="l" rtl="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endParaRPr lang="en-US" dirty="0">
                <a:solidFill>
                  <a:schemeClr val="tx1"/>
                </a:solidFill>
              </a:endParaRPr>
            </a:p>
            <a:p>
              <a:pPr marL="285750" indent="-285750" algn="l" rtl="0">
                <a:lnSpc>
                  <a:spcPct val="150000"/>
                </a:lnSpc>
                <a:buFont typeface="Arial" panose="020B0604020202020204" pitchFamily="34" charset="0"/>
                <a:buChar char="•"/>
                <a:defRPr/>
              </a:pPr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4100" name="TextBox 3"/>
          <p:cNvSpPr txBox="1">
            <a:spLocks noChangeArrowheads="1"/>
          </p:cNvSpPr>
          <p:nvPr/>
        </p:nvSpPr>
        <p:spPr bwMode="auto">
          <a:xfrm>
            <a:off x="35496" y="1628775"/>
            <a:ext cx="586898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rtl="0"/>
            <a:r>
              <a:rPr lang="en-US" altLang="he-IL" sz="2000" b="1" dirty="0">
                <a:latin typeface="Arial" pitchFamily="34" charset="0"/>
              </a:rPr>
              <a:t>Targeted </a:t>
            </a:r>
            <a:r>
              <a:rPr lang="en-US" altLang="he-IL" sz="2000" b="1" dirty="0" smtClean="0">
                <a:latin typeface="Arial" pitchFamily="34" charset="0"/>
              </a:rPr>
              <a:t>audience                     </a:t>
            </a:r>
            <a:r>
              <a:rPr lang="en-US" altLang="he-IL" sz="2000" b="1" dirty="0" smtClean="0">
                <a:latin typeface="Arial" pitchFamily="34" charset="0"/>
              </a:rPr>
              <a:t>   </a:t>
            </a:r>
            <a:r>
              <a:rPr lang="en-US" altLang="he-IL" sz="2000" b="1" dirty="0" smtClean="0">
                <a:latin typeface="Arial" pitchFamily="34" charset="0"/>
              </a:rPr>
              <a:t>Caregivers</a:t>
            </a:r>
            <a:endParaRPr lang="en-US" altLang="he-IL" sz="2000" b="1" dirty="0">
              <a:latin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9750" y="4319588"/>
            <a:ext cx="8064500" cy="22336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10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4446588"/>
            <a:ext cx="973137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3" y="5570538"/>
            <a:ext cx="992187" cy="98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4" name="TextBox 6"/>
          <p:cNvSpPr txBox="1">
            <a:spLocks noChangeArrowheads="1"/>
          </p:cNvSpPr>
          <p:nvPr/>
        </p:nvSpPr>
        <p:spPr bwMode="auto">
          <a:xfrm>
            <a:off x="1547813" y="4319588"/>
            <a:ext cx="68405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342900" indent="-342900" algn="l" rtl="0">
              <a:buFont typeface="Wingdings" pitchFamily="2" charset="2"/>
              <a:buChar char="v"/>
            </a:pPr>
            <a:r>
              <a:rPr lang="en-US" altLang="he-IL" sz="1800" dirty="0">
                <a:latin typeface="Arial" pitchFamily="34" charset="0"/>
              </a:rPr>
              <a:t>Training for care takers of </a:t>
            </a:r>
            <a:r>
              <a:rPr lang="en-US" altLang="he-IL" sz="1800" dirty="0" smtClean="0">
                <a:latin typeface="Arial" pitchFamily="34" charset="0"/>
              </a:rPr>
              <a:t>hearing and sight impaired</a:t>
            </a:r>
            <a:endParaRPr lang="en-US" altLang="he-IL" sz="1800" dirty="0">
              <a:latin typeface="Arial" pitchFamily="34" charset="0"/>
            </a:endParaRPr>
          </a:p>
          <a:p>
            <a:pPr marL="342900" indent="-342900" algn="l" rtl="0">
              <a:buFont typeface="Wingdings" pitchFamily="2" charset="2"/>
              <a:buChar char="v"/>
            </a:pPr>
            <a:r>
              <a:rPr lang="en-US" altLang="he-IL" sz="1800" dirty="0">
                <a:latin typeface="Arial" pitchFamily="34" charset="0"/>
              </a:rPr>
              <a:t>Emergency preparedness of institutions for </a:t>
            </a:r>
            <a:r>
              <a:rPr lang="en-US" altLang="he-IL" sz="1800" dirty="0" smtClean="0">
                <a:latin typeface="Arial" pitchFamily="34" charset="0"/>
              </a:rPr>
              <a:t>hearing and sight impaired</a:t>
            </a:r>
          </a:p>
          <a:p>
            <a:pPr marL="342900" indent="-342900" algn="l" rtl="0">
              <a:buFont typeface="Wingdings" pitchFamily="2" charset="2"/>
              <a:buChar char="v"/>
            </a:pPr>
            <a:r>
              <a:rPr lang="en-US" altLang="he-IL" sz="1800" dirty="0" smtClean="0">
                <a:latin typeface="Arial" pitchFamily="34" charset="0"/>
              </a:rPr>
              <a:t>Psycho-education</a:t>
            </a:r>
            <a:endParaRPr lang="en-US" altLang="he-IL" sz="1800" dirty="0">
              <a:latin typeface="Arial" pitchFamily="34" charset="0"/>
            </a:endParaRPr>
          </a:p>
          <a:p>
            <a:pPr marL="342900" indent="-342900" algn="l" rtl="0">
              <a:buFont typeface="Wingdings" pitchFamily="2" charset="2"/>
              <a:buChar char="v"/>
            </a:pPr>
            <a:r>
              <a:rPr lang="en-US" altLang="he-IL" sz="1800" dirty="0">
                <a:latin typeface="Arial" pitchFamily="34" charset="0"/>
              </a:rPr>
              <a:t>Training for Social services</a:t>
            </a:r>
          </a:p>
          <a:p>
            <a:pPr marL="342900" indent="-342900" algn="l" rtl="0">
              <a:buFont typeface="Wingdings" pitchFamily="2" charset="2"/>
              <a:buChar char="v"/>
            </a:pPr>
            <a:r>
              <a:rPr lang="en-US" altLang="he-IL" sz="1800" dirty="0">
                <a:latin typeface="Arial" pitchFamily="34" charset="0"/>
              </a:rPr>
              <a:t>Training for First responders </a:t>
            </a:r>
          </a:p>
        </p:txBody>
      </p:sp>
    </p:spTree>
    <p:extLst>
      <p:ext uri="{BB962C8B-B14F-4D97-AF65-F5344CB8AC3E}">
        <p14:creationId xmlns:p14="http://schemas.microsoft.com/office/powerpoint/2010/main" val="173578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1814513" y="44450"/>
            <a:ext cx="8229600" cy="1143000"/>
          </a:xfrm>
        </p:spPr>
        <p:txBody>
          <a:bodyPr/>
          <a:lstStyle/>
          <a:p>
            <a:pPr algn="just" rtl="0" eaLnBrk="1" hangingPunct="1"/>
            <a:r>
              <a:rPr lang="en-US" altLang="en-US" dirty="0" smtClean="0">
                <a:cs typeface="Times New Roman" pitchFamily="18" charset="0"/>
              </a:rPr>
              <a:t>ITC-International Aid  </a:t>
            </a:r>
          </a:p>
        </p:txBody>
      </p:sp>
      <p:pic>
        <p:nvPicPr>
          <p:cNvPr id="5123" name="Picture 2" descr="\\ISERVER\Users\roni.lior\My Documents\My Pictures\world_ma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908050"/>
            <a:ext cx="8967787" cy="563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משושה 3"/>
          <p:cNvSpPr/>
          <p:nvPr/>
        </p:nvSpPr>
        <p:spPr>
          <a:xfrm>
            <a:off x="4575175" y="2547938"/>
            <a:ext cx="68263" cy="71437"/>
          </a:xfrm>
          <a:prstGeom prst="hexagon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4359612"/>
            <a:ext cx="1223888" cy="400110"/>
          </a:xfrm>
          <a:prstGeom prst="rect">
            <a:avLst/>
          </a:prstGeom>
          <a:solidFill>
            <a:schemeClr val="tx1"/>
          </a:solidFill>
        </p:spPr>
        <p:txBody>
          <a:bodyPr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Arial"/>
              </a:rPr>
              <a:t>Toulouse</a:t>
            </a:r>
            <a:endParaRPr lang="he-IL" sz="20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Arial"/>
            </a:endParaRPr>
          </a:p>
        </p:txBody>
      </p:sp>
      <p:cxnSp>
        <p:nvCxnSpPr>
          <p:cNvPr id="7" name="מחבר חץ ישר 6"/>
          <p:cNvCxnSpPr/>
          <p:nvPr/>
        </p:nvCxnSpPr>
        <p:spPr>
          <a:xfrm flipV="1">
            <a:off x="4575175" y="2655888"/>
            <a:ext cx="68263" cy="1703387"/>
          </a:xfrm>
          <a:prstGeom prst="straightConnector1">
            <a:avLst/>
          </a:prstGeom>
          <a:noFill/>
          <a:ln w="57150" cap="flat" cmpd="sng" algn="ctr">
            <a:solidFill>
              <a:srgbClr val="C0504D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8" name="משושה 8"/>
          <p:cNvSpPr/>
          <p:nvPr/>
        </p:nvSpPr>
        <p:spPr>
          <a:xfrm>
            <a:off x="6343650" y="3278188"/>
            <a:ext cx="68263" cy="71437"/>
          </a:xfrm>
          <a:prstGeom prst="hexagon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20072" y="5078531"/>
            <a:ext cx="1224136" cy="400110"/>
          </a:xfrm>
          <a:prstGeom prst="rect">
            <a:avLst/>
          </a:prstGeom>
          <a:solidFill>
            <a:schemeClr val="tx1"/>
          </a:solidFill>
        </p:spPr>
        <p:txBody>
          <a:bodyPr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Arial"/>
              </a:rPr>
              <a:t>Mumbai</a:t>
            </a:r>
            <a:endParaRPr lang="he-IL" sz="20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Arial"/>
            </a:endParaRPr>
          </a:p>
        </p:txBody>
      </p:sp>
      <p:cxnSp>
        <p:nvCxnSpPr>
          <p:cNvPr id="10" name="מחבר חץ ישר 10"/>
          <p:cNvCxnSpPr/>
          <p:nvPr/>
        </p:nvCxnSpPr>
        <p:spPr>
          <a:xfrm flipV="1">
            <a:off x="6088063" y="3411538"/>
            <a:ext cx="255587" cy="1655762"/>
          </a:xfrm>
          <a:prstGeom prst="straightConnector1">
            <a:avLst/>
          </a:prstGeom>
          <a:noFill/>
          <a:ln w="57150" cap="flat" cmpd="sng" algn="ctr">
            <a:solidFill>
              <a:srgbClr val="C0504D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1" name="משושה 11"/>
          <p:cNvSpPr/>
          <p:nvPr/>
        </p:nvSpPr>
        <p:spPr>
          <a:xfrm>
            <a:off x="6559550" y="3494088"/>
            <a:ext cx="68263" cy="73025"/>
          </a:xfrm>
          <a:prstGeom prst="hexagon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04248" y="4005064"/>
            <a:ext cx="1535837" cy="400110"/>
          </a:xfrm>
          <a:prstGeom prst="rect">
            <a:avLst/>
          </a:prstGeom>
          <a:solidFill>
            <a:schemeClr val="tx1"/>
          </a:solidFill>
        </p:spPr>
        <p:txBody>
          <a:bodyPr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Arial"/>
              </a:rPr>
              <a:t>Sri Lanka</a:t>
            </a:r>
          </a:p>
        </p:txBody>
      </p:sp>
      <p:cxnSp>
        <p:nvCxnSpPr>
          <p:cNvPr id="13" name="מחבר חץ ישר 13"/>
          <p:cNvCxnSpPr/>
          <p:nvPr/>
        </p:nvCxnSpPr>
        <p:spPr>
          <a:xfrm flipH="1" flipV="1">
            <a:off x="6627813" y="3611563"/>
            <a:ext cx="247650" cy="519112"/>
          </a:xfrm>
          <a:prstGeom prst="straightConnector1">
            <a:avLst/>
          </a:prstGeom>
          <a:noFill/>
          <a:ln w="57150" cap="flat" cmpd="sng" algn="ctr">
            <a:solidFill>
              <a:srgbClr val="C0504D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4" name="משושה 15"/>
          <p:cNvSpPr/>
          <p:nvPr/>
        </p:nvSpPr>
        <p:spPr>
          <a:xfrm>
            <a:off x="5572125" y="2508250"/>
            <a:ext cx="69850" cy="71438"/>
          </a:xfrm>
          <a:prstGeom prst="hexagon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24077" y="1179066"/>
            <a:ext cx="1184027" cy="400110"/>
          </a:xfrm>
          <a:prstGeom prst="rect">
            <a:avLst/>
          </a:prstGeom>
          <a:solidFill>
            <a:schemeClr val="tx1"/>
          </a:solidFill>
        </p:spPr>
        <p:txBody>
          <a:bodyPr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 err="1">
                <a:ln w="11430">
                  <a:solidFill>
                    <a:srgbClr val="EC182C"/>
                  </a:solidFill>
                </a:ln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cs typeface="Arial" charset="0"/>
              </a:rPr>
              <a:t>Beslan</a:t>
            </a:r>
            <a:endParaRPr lang="he-IL" sz="20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Arial"/>
            </a:endParaRPr>
          </a:p>
        </p:txBody>
      </p:sp>
      <p:cxnSp>
        <p:nvCxnSpPr>
          <p:cNvPr id="16" name="מחבר חץ ישר 17"/>
          <p:cNvCxnSpPr/>
          <p:nvPr/>
        </p:nvCxnSpPr>
        <p:spPr>
          <a:xfrm>
            <a:off x="5003800" y="1898650"/>
            <a:ext cx="568325" cy="609600"/>
          </a:xfrm>
          <a:prstGeom prst="straightConnector1">
            <a:avLst/>
          </a:prstGeom>
          <a:noFill/>
          <a:ln w="25400" cap="flat" cmpd="sng" algn="ctr">
            <a:solidFill>
              <a:srgbClr val="C0504D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7" name="משושה 19"/>
          <p:cNvSpPr/>
          <p:nvPr/>
        </p:nvSpPr>
        <p:spPr>
          <a:xfrm>
            <a:off x="5673725" y="2557463"/>
            <a:ext cx="68263" cy="73025"/>
          </a:xfrm>
          <a:prstGeom prst="hexagon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cxnSp>
        <p:nvCxnSpPr>
          <p:cNvPr id="18" name="מחבר חץ ישר 20"/>
          <p:cNvCxnSpPr/>
          <p:nvPr/>
        </p:nvCxnSpPr>
        <p:spPr>
          <a:xfrm flipH="1">
            <a:off x="5832475" y="1827213"/>
            <a:ext cx="511175" cy="715962"/>
          </a:xfrm>
          <a:prstGeom prst="straightConnector1">
            <a:avLst/>
          </a:prstGeom>
          <a:noFill/>
          <a:ln w="57150" cap="flat" cmpd="sng" algn="ctr">
            <a:solidFill>
              <a:srgbClr val="C0504D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19" name="TextBox 18"/>
          <p:cNvSpPr txBox="1"/>
          <p:nvPr/>
        </p:nvSpPr>
        <p:spPr>
          <a:xfrm>
            <a:off x="5692229" y="1427028"/>
            <a:ext cx="1472059" cy="400110"/>
          </a:xfrm>
          <a:prstGeom prst="rect">
            <a:avLst/>
          </a:prstGeom>
          <a:solidFill>
            <a:schemeClr val="tx1"/>
          </a:solidFill>
        </p:spPr>
        <p:txBody>
          <a:bodyPr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Arial"/>
              </a:rPr>
              <a:t>Chechnya</a:t>
            </a:r>
            <a:endParaRPr lang="he-IL" sz="20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Arial"/>
            </a:endParaRPr>
          </a:p>
        </p:txBody>
      </p:sp>
      <p:sp>
        <p:nvSpPr>
          <p:cNvPr id="20" name="משושה 24"/>
          <p:cNvSpPr/>
          <p:nvPr/>
        </p:nvSpPr>
        <p:spPr>
          <a:xfrm>
            <a:off x="2886075" y="3267075"/>
            <a:ext cx="69850" cy="71438"/>
          </a:xfrm>
          <a:prstGeom prst="hexagon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7488" y="3411314"/>
            <a:ext cx="906240" cy="400110"/>
          </a:xfrm>
          <a:prstGeom prst="rect">
            <a:avLst/>
          </a:prstGeom>
          <a:solidFill>
            <a:schemeClr val="tx1"/>
          </a:solidFill>
        </p:spPr>
        <p:txBody>
          <a:bodyPr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Arial"/>
              </a:rPr>
              <a:t>Haiti</a:t>
            </a:r>
            <a:endParaRPr lang="he-IL" sz="20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Arial"/>
            </a:endParaRPr>
          </a:p>
        </p:txBody>
      </p:sp>
      <p:cxnSp>
        <p:nvCxnSpPr>
          <p:cNvPr id="22" name="מחבר חץ ישר 26"/>
          <p:cNvCxnSpPr/>
          <p:nvPr/>
        </p:nvCxnSpPr>
        <p:spPr>
          <a:xfrm flipV="1">
            <a:off x="2124075" y="3335338"/>
            <a:ext cx="719138" cy="231775"/>
          </a:xfrm>
          <a:prstGeom prst="straightConnector1">
            <a:avLst/>
          </a:prstGeom>
          <a:noFill/>
          <a:ln w="57150" cap="flat" cmpd="sng" algn="ctr">
            <a:solidFill>
              <a:srgbClr val="C0504D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26" name="TextBox 25"/>
          <p:cNvSpPr txBox="1"/>
          <p:nvPr/>
        </p:nvSpPr>
        <p:spPr>
          <a:xfrm>
            <a:off x="8172400" y="3123282"/>
            <a:ext cx="825356" cy="400110"/>
          </a:xfrm>
          <a:prstGeom prst="rect">
            <a:avLst/>
          </a:prstGeom>
          <a:solidFill>
            <a:schemeClr val="tx1"/>
          </a:solidFill>
        </p:spPr>
        <p:txBody>
          <a:bodyPr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Arial"/>
              </a:rPr>
              <a:t>Japan</a:t>
            </a:r>
            <a:endParaRPr lang="he-IL" sz="20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Arial"/>
            </a:endParaRPr>
          </a:p>
        </p:txBody>
      </p:sp>
      <p:cxnSp>
        <p:nvCxnSpPr>
          <p:cNvPr id="27" name="מחבר חץ ישר 13"/>
          <p:cNvCxnSpPr>
            <a:stCxn id="26" idx="0"/>
          </p:cNvCxnSpPr>
          <p:nvPr/>
        </p:nvCxnSpPr>
        <p:spPr>
          <a:xfrm flipH="1" flipV="1">
            <a:off x="8172450" y="2835275"/>
            <a:ext cx="412750" cy="287338"/>
          </a:xfrm>
          <a:prstGeom prst="straightConnector1">
            <a:avLst/>
          </a:prstGeom>
          <a:noFill/>
          <a:ln w="57150" cap="flat" cmpd="sng" algn="ctr">
            <a:solidFill>
              <a:srgbClr val="C0504D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30" name="TextBox 29"/>
          <p:cNvSpPr txBox="1"/>
          <p:nvPr/>
        </p:nvSpPr>
        <p:spPr>
          <a:xfrm>
            <a:off x="2843808" y="1899146"/>
            <a:ext cx="1080120" cy="400110"/>
          </a:xfrm>
          <a:prstGeom prst="rect">
            <a:avLst/>
          </a:prstGeom>
          <a:solidFill>
            <a:schemeClr val="tx1"/>
          </a:solidFill>
        </p:spPr>
        <p:txBody>
          <a:bodyPr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Arial"/>
              </a:rPr>
              <a:t>Boston</a:t>
            </a:r>
            <a:endParaRPr lang="he-IL" sz="20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Arial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59831" y="2579156"/>
            <a:ext cx="1264245" cy="400110"/>
          </a:xfrm>
          <a:prstGeom prst="rect">
            <a:avLst/>
          </a:prstGeom>
          <a:solidFill>
            <a:schemeClr val="tx1"/>
          </a:solidFill>
        </p:spPr>
        <p:txBody>
          <a:bodyPr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Arial"/>
              </a:rPr>
              <a:t>New York</a:t>
            </a:r>
            <a:endParaRPr lang="he-IL" sz="20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/>
              <a:cs typeface="Arial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7504" y="2636912"/>
            <a:ext cx="1584176" cy="707886"/>
          </a:xfrm>
          <a:prstGeom prst="rect">
            <a:avLst/>
          </a:prstGeom>
          <a:solidFill>
            <a:schemeClr val="tx1"/>
          </a:solidFill>
        </p:spPr>
        <p:txBody>
          <a:bodyPr rtlCol="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Arial"/>
              </a:rPr>
              <a:t>New Orleans</a:t>
            </a:r>
          </a:p>
        </p:txBody>
      </p:sp>
      <p:cxnSp>
        <p:nvCxnSpPr>
          <p:cNvPr id="34" name="מחבר חץ ישר 26"/>
          <p:cNvCxnSpPr/>
          <p:nvPr/>
        </p:nvCxnSpPr>
        <p:spPr>
          <a:xfrm flipV="1">
            <a:off x="1692275" y="2979738"/>
            <a:ext cx="647700" cy="71437"/>
          </a:xfrm>
          <a:prstGeom prst="straightConnector1">
            <a:avLst/>
          </a:prstGeom>
          <a:noFill/>
          <a:ln w="57150" cap="flat" cmpd="sng" algn="ctr">
            <a:solidFill>
              <a:srgbClr val="C0504D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6" name="מחבר חץ ישר 26"/>
          <p:cNvCxnSpPr/>
          <p:nvPr/>
        </p:nvCxnSpPr>
        <p:spPr>
          <a:xfrm flipH="1">
            <a:off x="2843213" y="2298700"/>
            <a:ext cx="396875" cy="280988"/>
          </a:xfrm>
          <a:prstGeom prst="straightConnector1">
            <a:avLst/>
          </a:prstGeom>
          <a:noFill/>
          <a:ln w="57150" cap="flat" cmpd="sng" algn="ctr">
            <a:solidFill>
              <a:srgbClr val="C0504D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cxnSp>
        <p:nvCxnSpPr>
          <p:cNvPr id="39" name="מחבר חץ ישר 26"/>
          <p:cNvCxnSpPr/>
          <p:nvPr/>
        </p:nvCxnSpPr>
        <p:spPr>
          <a:xfrm flipH="1" flipV="1">
            <a:off x="2757488" y="2681288"/>
            <a:ext cx="301625" cy="98425"/>
          </a:xfrm>
          <a:prstGeom prst="straightConnector1">
            <a:avLst/>
          </a:prstGeom>
          <a:noFill/>
          <a:ln w="57150" cap="flat" cmpd="sng" algn="ctr">
            <a:solidFill>
              <a:srgbClr val="C0504D"/>
            </a:solidFill>
            <a:prstDash val="solid"/>
            <a:tailEnd type="arrow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sp>
        <p:nvSpPr>
          <p:cNvPr id="47" name="משושה 24"/>
          <p:cNvSpPr/>
          <p:nvPr/>
        </p:nvSpPr>
        <p:spPr>
          <a:xfrm>
            <a:off x="2339975" y="2906713"/>
            <a:ext cx="68263" cy="73025"/>
          </a:xfrm>
          <a:prstGeom prst="hexagon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48" name="משושה 24"/>
          <p:cNvSpPr/>
          <p:nvPr/>
        </p:nvSpPr>
        <p:spPr>
          <a:xfrm>
            <a:off x="2700338" y="2619375"/>
            <a:ext cx="68262" cy="71438"/>
          </a:xfrm>
          <a:prstGeom prst="hexagon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49" name="משושה 24"/>
          <p:cNvSpPr/>
          <p:nvPr/>
        </p:nvSpPr>
        <p:spPr>
          <a:xfrm>
            <a:off x="2771775" y="2547938"/>
            <a:ext cx="69850" cy="71437"/>
          </a:xfrm>
          <a:prstGeom prst="hexagon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>
              <a:solidFill>
                <a:prstClr val="white"/>
              </a:solidFill>
              <a:latin typeface="Calibri"/>
              <a:cs typeface="Arial"/>
            </a:endParaRPr>
          </a:p>
        </p:txBody>
      </p:sp>
      <p:sp>
        <p:nvSpPr>
          <p:cNvPr id="50" name="משושה 24"/>
          <p:cNvSpPr/>
          <p:nvPr/>
        </p:nvSpPr>
        <p:spPr>
          <a:xfrm>
            <a:off x="8027988" y="2763838"/>
            <a:ext cx="69850" cy="71437"/>
          </a:xfrm>
          <a:prstGeom prst="hexagon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e-IL" kern="0">
              <a:solidFill>
                <a:prstClr val="white"/>
              </a:solidFill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175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bg1">
                <a:tint val="80000"/>
                <a:satMod val="300000"/>
                <a:lumMod val="0"/>
                <a:lumOff val="100000"/>
                <a:alpha val="34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3406916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מלבן 1"/>
          <p:cNvSpPr/>
          <p:nvPr/>
        </p:nvSpPr>
        <p:spPr>
          <a:xfrm>
            <a:off x="4480951" y="1577727"/>
            <a:ext cx="435856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Signs in Emergency</a:t>
            </a:r>
            <a:endParaRPr lang="he-IL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66548" y="3212976"/>
            <a:ext cx="4176464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0"/>
            <a:r>
              <a:rPr lang="en-US" sz="2400" dirty="0" smtClean="0"/>
              <a:t>A conversation manual </a:t>
            </a:r>
          </a:p>
          <a:p>
            <a:pPr algn="ctr" rtl="0"/>
            <a:endParaRPr lang="en-US" sz="2400" dirty="0"/>
          </a:p>
          <a:p>
            <a:pPr algn="ctr" rtl="0"/>
            <a:r>
              <a:rPr lang="en-US" sz="2400" dirty="0" smtClean="0"/>
              <a:t>Communicating with  hearing impaired people in sign language  in times of crisis</a:t>
            </a:r>
          </a:p>
          <a:p>
            <a:pPr algn="ctr" rtl="0"/>
            <a:endParaRPr lang="en-US" sz="2400" dirty="0"/>
          </a:p>
          <a:p>
            <a:pPr algn="ctr" rtl="0"/>
            <a:r>
              <a:rPr lang="en-US" sz="2400" dirty="0" smtClean="0"/>
              <a:t>Hebrew</a:t>
            </a:r>
          </a:p>
          <a:p>
            <a:pPr algn="ctr" rtl="0"/>
            <a:r>
              <a:rPr lang="en-US" sz="2400" dirty="0" smtClean="0"/>
              <a:t>Arabic</a:t>
            </a:r>
          </a:p>
          <a:p>
            <a:pPr algn="ctr" rtl="0"/>
            <a:r>
              <a:rPr lang="en-US" sz="2400" dirty="0" smtClean="0"/>
              <a:t>Russian 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277748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bg1">
                <a:tint val="80000"/>
                <a:satMod val="300000"/>
                <a:lumMod val="0"/>
                <a:lumOff val="100000"/>
                <a:alpha val="34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352123"/>
            <a:ext cx="3425427" cy="5481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הסבר מלבני 21"/>
          <p:cNvSpPr/>
          <p:nvPr/>
        </p:nvSpPr>
        <p:spPr>
          <a:xfrm>
            <a:off x="1433220" y="2420888"/>
            <a:ext cx="2188650" cy="1872208"/>
          </a:xfrm>
          <a:prstGeom prst="wedgeRectCallout">
            <a:avLst>
              <a:gd name="adj1" fmla="val 69351"/>
              <a:gd name="adj2" fmla="val 42823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Do you</a:t>
            </a:r>
          </a:p>
          <a:p>
            <a:pPr algn="ctr" rtl="0"/>
            <a:r>
              <a:rPr 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Know what </a:t>
            </a:r>
          </a:p>
          <a:p>
            <a:pPr algn="ctr" rtl="0"/>
            <a:r>
              <a:rPr 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Happened</a:t>
            </a:r>
          </a:p>
          <a:p>
            <a:pPr algn="ctr" rtl="0"/>
            <a:r>
              <a:rPr 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to </a:t>
            </a:r>
            <a:r>
              <a:rPr 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you?</a:t>
            </a:r>
            <a:endParaRPr lang="he-IL" sz="2000" b="1" i="1" dirty="0">
              <a:ln w="12700"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971600" y="1484784"/>
            <a:ext cx="21752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Questions</a:t>
            </a:r>
            <a:endParaRPr lang="he-IL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4458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Users\m2\AppData\Local\Microsoft\Windows\Temporary Internet Files\Content.Outlook\55B7CBMS\שיחון חרשים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729" y="1484784"/>
            <a:ext cx="6264696" cy="489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מלבן 8"/>
          <p:cNvSpPr/>
          <p:nvPr/>
        </p:nvSpPr>
        <p:spPr>
          <a:xfrm>
            <a:off x="2950193" y="694437"/>
            <a:ext cx="29705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Key sentences</a:t>
            </a:r>
            <a:endParaRPr lang="he-IL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הסבר מלבני 9"/>
          <p:cNvSpPr/>
          <p:nvPr/>
        </p:nvSpPr>
        <p:spPr>
          <a:xfrm>
            <a:off x="6948264" y="3109529"/>
            <a:ext cx="1224136" cy="463487"/>
          </a:xfrm>
          <a:prstGeom prst="wedgeRectCallout">
            <a:avLst>
              <a:gd name="adj1" fmla="val -95094"/>
              <a:gd name="adj2" fmla="val 145645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Relax</a:t>
            </a:r>
            <a:endParaRPr lang="he-IL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הסבר מלבני 12"/>
          <p:cNvSpPr/>
          <p:nvPr/>
        </p:nvSpPr>
        <p:spPr>
          <a:xfrm>
            <a:off x="323528" y="2798442"/>
            <a:ext cx="1598989" cy="1998710"/>
          </a:xfrm>
          <a:prstGeom prst="wedgeRectCallout">
            <a:avLst>
              <a:gd name="adj1" fmla="val 107008"/>
              <a:gd name="adj2" fmla="val -13668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Give me a phone number for….</a:t>
            </a:r>
            <a:endParaRPr lang="he-IL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775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bg1">
                <a:tint val="80000"/>
                <a:satMod val="300000"/>
                <a:lumMod val="0"/>
                <a:lumOff val="100000"/>
                <a:alpha val="34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301" y="1547627"/>
            <a:ext cx="6840760" cy="5055179"/>
          </a:xfrm>
          <a:prstGeom prst="rect">
            <a:avLst/>
          </a:prstGeom>
          <a:ln/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pic>
      <p:sp>
        <p:nvSpPr>
          <p:cNvPr id="21" name="הסבר מלבני 20"/>
          <p:cNvSpPr/>
          <p:nvPr/>
        </p:nvSpPr>
        <p:spPr>
          <a:xfrm>
            <a:off x="7637691" y="4092157"/>
            <a:ext cx="1272792" cy="576064"/>
          </a:xfrm>
          <a:prstGeom prst="wedgeRectCallout">
            <a:avLst>
              <a:gd name="adj1" fmla="val -62674"/>
              <a:gd name="adj2" fmla="val 177180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/>
          </a:p>
        </p:txBody>
      </p:sp>
      <p:sp>
        <p:nvSpPr>
          <p:cNvPr id="30" name="מלבן 29"/>
          <p:cNvSpPr/>
          <p:nvPr/>
        </p:nvSpPr>
        <p:spPr>
          <a:xfrm>
            <a:off x="1505660" y="1171996"/>
            <a:ext cx="724409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Support sentences for people in distress</a:t>
            </a:r>
            <a:endParaRPr lang="he-IL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הסבר מלבני 26"/>
          <p:cNvSpPr/>
          <p:nvPr/>
        </p:nvSpPr>
        <p:spPr>
          <a:xfrm>
            <a:off x="7637690" y="2821497"/>
            <a:ext cx="969576" cy="576064"/>
          </a:xfrm>
          <a:prstGeom prst="wedgeRectCallout">
            <a:avLst>
              <a:gd name="adj1" fmla="val -95094"/>
              <a:gd name="adj2" fmla="val 145645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/>
          </a:p>
        </p:txBody>
      </p:sp>
      <p:sp>
        <p:nvSpPr>
          <p:cNvPr id="28" name="הסבר מלבני 27"/>
          <p:cNvSpPr/>
          <p:nvPr/>
        </p:nvSpPr>
        <p:spPr>
          <a:xfrm>
            <a:off x="910513" y="4958386"/>
            <a:ext cx="2293335" cy="576064"/>
          </a:xfrm>
          <a:prstGeom prst="wedgeRectCallout">
            <a:avLst>
              <a:gd name="adj1" fmla="val 61669"/>
              <a:gd name="adj2" fmla="val -113869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9" name="מלבן 28"/>
          <p:cNvSpPr/>
          <p:nvPr/>
        </p:nvSpPr>
        <p:spPr>
          <a:xfrm>
            <a:off x="7778249" y="4075216"/>
            <a:ext cx="113223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With you</a:t>
            </a:r>
            <a:endParaRPr lang="he-IL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1" name="מלבן 30"/>
          <p:cNvSpPr/>
          <p:nvPr/>
        </p:nvSpPr>
        <p:spPr>
          <a:xfrm>
            <a:off x="7864754" y="2798714"/>
            <a:ext cx="69281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 am </a:t>
            </a:r>
            <a:endParaRPr lang="he-IL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0513" y="4961688"/>
            <a:ext cx="200715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You are not alone</a:t>
            </a:r>
            <a:endParaRPr lang="he-IL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0496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7" grpId="0" animBg="1"/>
      <p:bldP spid="28" grpId="0" animBg="1"/>
      <p:bldP spid="29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" name="Picture 2" descr="C:\Users\m2\AppData\Local\Microsoft\Windows\Temporary Internet Files\Content.Outlook\55B7CBMS\שיחון חרשים 0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594" y="1628800"/>
            <a:ext cx="6546909" cy="484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מלבן 8"/>
          <p:cNvSpPr/>
          <p:nvPr/>
        </p:nvSpPr>
        <p:spPr>
          <a:xfrm>
            <a:off x="3539956" y="762168"/>
            <a:ext cx="266541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Emergencies</a:t>
            </a:r>
            <a:endParaRPr lang="he-IL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הסבר מלבני 9"/>
          <p:cNvSpPr/>
          <p:nvPr/>
        </p:nvSpPr>
        <p:spPr>
          <a:xfrm>
            <a:off x="5280148" y="3110156"/>
            <a:ext cx="969576" cy="576064"/>
          </a:xfrm>
          <a:prstGeom prst="wedgeRectCallout">
            <a:avLst>
              <a:gd name="adj1" fmla="val 116341"/>
              <a:gd name="adj2" fmla="val 12514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/>
              <a:t>Shelter</a:t>
            </a:r>
            <a:endParaRPr lang="he-IL" sz="2000" dirty="0"/>
          </a:p>
        </p:txBody>
      </p:sp>
      <p:sp>
        <p:nvSpPr>
          <p:cNvPr id="13" name="הסבר מלבני 12"/>
          <p:cNvSpPr/>
          <p:nvPr/>
        </p:nvSpPr>
        <p:spPr>
          <a:xfrm>
            <a:off x="5280148" y="4981027"/>
            <a:ext cx="969576" cy="824235"/>
          </a:xfrm>
          <a:prstGeom prst="wedgeRectCallout">
            <a:avLst>
              <a:gd name="adj1" fmla="val 88961"/>
              <a:gd name="adj2" fmla="val -29165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/>
              <a:t>Terror action </a:t>
            </a:r>
            <a:endParaRPr lang="he-IL" sz="2000" dirty="0"/>
          </a:p>
        </p:txBody>
      </p:sp>
      <p:sp>
        <p:nvSpPr>
          <p:cNvPr id="14" name="הסבר מלבני 13"/>
          <p:cNvSpPr/>
          <p:nvPr/>
        </p:nvSpPr>
        <p:spPr>
          <a:xfrm>
            <a:off x="971600" y="2111571"/>
            <a:ext cx="1489110" cy="576064"/>
          </a:xfrm>
          <a:prstGeom prst="wedgeRectCallout">
            <a:avLst>
              <a:gd name="adj1" fmla="val 139158"/>
              <a:gd name="adj2" fmla="val 76519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/>
              <a:t>Earthquake </a:t>
            </a:r>
            <a:endParaRPr lang="he-IL" sz="2000" dirty="0"/>
          </a:p>
        </p:txBody>
      </p:sp>
      <p:sp>
        <p:nvSpPr>
          <p:cNvPr id="15" name="הסבר מלבני 14"/>
          <p:cNvSpPr/>
          <p:nvPr/>
        </p:nvSpPr>
        <p:spPr>
          <a:xfrm>
            <a:off x="521558" y="4653136"/>
            <a:ext cx="969576" cy="576064"/>
          </a:xfrm>
          <a:prstGeom prst="wedgeRectCallout">
            <a:avLst>
              <a:gd name="adj1" fmla="val 216735"/>
              <a:gd name="adj2" fmla="val -287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/>
              <a:t>Fire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420775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C:\Users\m2\AppData\Local\Microsoft\Windows\Temporary Internet Files\Content.Outlook\55B7CBMS\שיחון חרשים 0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705" y="1493018"/>
            <a:ext cx="6192688" cy="5118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מלבן 8"/>
          <p:cNvSpPr/>
          <p:nvPr/>
        </p:nvSpPr>
        <p:spPr>
          <a:xfrm>
            <a:off x="3085086" y="762168"/>
            <a:ext cx="357514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Additional words</a:t>
            </a:r>
            <a:endParaRPr lang="he-IL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הסבר מלבני 10"/>
          <p:cNvSpPr/>
          <p:nvPr/>
        </p:nvSpPr>
        <p:spPr>
          <a:xfrm>
            <a:off x="4661049" y="3315359"/>
            <a:ext cx="1447766" cy="576064"/>
          </a:xfrm>
          <a:prstGeom prst="wedgeRectCallout">
            <a:avLst>
              <a:gd name="adj1" fmla="val 139158"/>
              <a:gd name="adj2" fmla="val 76519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/>
              <a:t>Anxious</a:t>
            </a:r>
            <a:endParaRPr lang="he-IL" sz="2000" dirty="0"/>
          </a:p>
        </p:txBody>
      </p:sp>
      <p:sp>
        <p:nvSpPr>
          <p:cNvPr id="13" name="הסבר מלבני 12"/>
          <p:cNvSpPr/>
          <p:nvPr/>
        </p:nvSpPr>
        <p:spPr>
          <a:xfrm>
            <a:off x="5139239" y="4869160"/>
            <a:ext cx="969576" cy="576064"/>
          </a:xfrm>
          <a:prstGeom prst="wedgeRectCallout">
            <a:avLst>
              <a:gd name="adj1" fmla="val 125468"/>
              <a:gd name="adj2" fmla="val 63718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/>
              <a:t>Tired</a:t>
            </a:r>
            <a:endParaRPr lang="he-IL" sz="2000" dirty="0"/>
          </a:p>
        </p:txBody>
      </p:sp>
      <p:sp>
        <p:nvSpPr>
          <p:cNvPr id="14" name="הסבר מלבני 13"/>
          <p:cNvSpPr/>
          <p:nvPr/>
        </p:nvSpPr>
        <p:spPr>
          <a:xfrm>
            <a:off x="1682060" y="1988840"/>
            <a:ext cx="969576" cy="576064"/>
          </a:xfrm>
          <a:prstGeom prst="wedgeRectCallout">
            <a:avLst>
              <a:gd name="adj1" fmla="val 122426"/>
              <a:gd name="adj2" fmla="val 89320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/>
              <a:t>Sorry</a:t>
            </a:r>
            <a:endParaRPr lang="he-IL" sz="2000" dirty="0"/>
          </a:p>
        </p:txBody>
      </p:sp>
      <p:sp>
        <p:nvSpPr>
          <p:cNvPr id="15" name="הסבר מלבני 14"/>
          <p:cNvSpPr/>
          <p:nvPr/>
        </p:nvSpPr>
        <p:spPr>
          <a:xfrm>
            <a:off x="1689165" y="3764308"/>
            <a:ext cx="969576" cy="576064"/>
          </a:xfrm>
          <a:prstGeom prst="wedgeRectCallout">
            <a:avLst>
              <a:gd name="adj1" fmla="val 158933"/>
              <a:gd name="adj2" fmla="val 86760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000" dirty="0" smtClean="0"/>
          </a:p>
          <a:p>
            <a:pPr algn="ctr"/>
            <a:r>
              <a:rPr lang="en-US" sz="2000" dirty="0" smtClean="0"/>
              <a:t>Nurse</a:t>
            </a:r>
            <a:endParaRPr lang="he-IL" sz="2000" dirty="0"/>
          </a:p>
        </p:txBody>
      </p:sp>
      <p:sp>
        <p:nvSpPr>
          <p:cNvPr id="17" name="הסבר מלבני 16"/>
          <p:cNvSpPr/>
          <p:nvPr/>
        </p:nvSpPr>
        <p:spPr>
          <a:xfrm>
            <a:off x="1403648" y="5445224"/>
            <a:ext cx="1255093" cy="576064"/>
          </a:xfrm>
          <a:prstGeom prst="wedgeRectCallout">
            <a:avLst>
              <a:gd name="adj1" fmla="val 120904"/>
              <a:gd name="adj2" fmla="val 84200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/>
              <a:t>Doctor </a:t>
            </a:r>
            <a:endParaRPr lang="he-IL" sz="2000" dirty="0"/>
          </a:p>
        </p:txBody>
      </p:sp>
      <p:sp>
        <p:nvSpPr>
          <p:cNvPr id="18" name="הסבר מלבני 17"/>
          <p:cNvSpPr/>
          <p:nvPr/>
        </p:nvSpPr>
        <p:spPr>
          <a:xfrm>
            <a:off x="5147032" y="1988840"/>
            <a:ext cx="969576" cy="576064"/>
          </a:xfrm>
          <a:prstGeom prst="wedgeRectCallout">
            <a:avLst>
              <a:gd name="adj1" fmla="val 139158"/>
              <a:gd name="adj2" fmla="val 76519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2000" dirty="0" smtClean="0"/>
              <a:t>Calm</a:t>
            </a: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420775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bg1">
                <a:tint val="80000"/>
                <a:satMod val="300000"/>
                <a:lumMod val="0"/>
                <a:lumOff val="100000"/>
                <a:alpha val="34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283" y="684881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036" y="645443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404664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223224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404664"/>
            <a:ext cx="0" cy="93610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" name="מלבן 3"/>
          <p:cNvSpPr/>
          <p:nvPr/>
        </p:nvSpPr>
        <p:spPr>
          <a:xfrm>
            <a:off x="1834649" y="1795172"/>
            <a:ext cx="6082753" cy="163121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 rtl="0"/>
            <a:r>
              <a:rPr lang="en-US" sz="2000" dirty="0"/>
              <a:t>The Israel Trauma Coalition </a:t>
            </a:r>
            <a:r>
              <a:rPr lang="en-US" sz="2000" dirty="0" smtClean="0"/>
              <a:t>is developing </a:t>
            </a:r>
            <a:r>
              <a:rPr lang="en-US" sz="2000" dirty="0"/>
              <a:t>comprehensive guidelines for the </a:t>
            </a:r>
            <a:r>
              <a:rPr lang="en-US" sz="2000" dirty="0" smtClean="0"/>
              <a:t>hearing </a:t>
            </a:r>
            <a:r>
              <a:rPr lang="en-US" sz="2000" dirty="0"/>
              <a:t>and </a:t>
            </a:r>
            <a:r>
              <a:rPr lang="en-US" sz="2000" dirty="0" smtClean="0"/>
              <a:t>sight impaired </a:t>
            </a:r>
          </a:p>
          <a:p>
            <a:pPr algn="ctr" rtl="0"/>
            <a:r>
              <a:rPr lang="en-US" sz="2000" dirty="0" smtClean="0"/>
              <a:t> </a:t>
            </a:r>
            <a:r>
              <a:rPr lang="en-US" sz="2000" dirty="0"/>
              <a:t>as part of the EUNAD effort in </a:t>
            </a:r>
            <a:r>
              <a:rPr lang="en-US" sz="2000" dirty="0" smtClean="0"/>
              <a:t>Europe to create preparedness and response programs for special needs populations.</a:t>
            </a:r>
            <a:endParaRPr lang="he-IL" sz="2000" dirty="0"/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41" y="684881"/>
            <a:ext cx="971695" cy="95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73" y="1807790"/>
            <a:ext cx="992832" cy="982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מלבן 4"/>
          <p:cNvSpPr/>
          <p:nvPr/>
        </p:nvSpPr>
        <p:spPr>
          <a:xfrm>
            <a:off x="310975" y="3356992"/>
            <a:ext cx="8568952" cy="308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 rtl="0">
              <a:lnSpc>
                <a:spcPct val="20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Psychosocial </a:t>
            </a:r>
            <a:r>
              <a:rPr lang="en-US" sz="2000" dirty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and health related needs </a:t>
            </a: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during </a:t>
            </a:r>
            <a:r>
              <a:rPr lang="en-US" sz="2000" dirty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the cycle of </a:t>
            </a: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emergency</a:t>
            </a:r>
            <a:endParaRPr lang="en-US" sz="2000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marL="342900" indent="-342900" algn="l" rtl="0">
              <a:lnSpc>
                <a:spcPct val="20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Emergency </a:t>
            </a:r>
            <a:r>
              <a:rPr lang="en-US" sz="2000" dirty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preparedness and preparation </a:t>
            </a: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activities</a:t>
            </a:r>
            <a:endParaRPr lang="en-US" sz="2000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marL="342900" indent="-342900" algn="l" rtl="0">
              <a:lnSpc>
                <a:spcPct val="20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Psychosocial </a:t>
            </a:r>
            <a:r>
              <a:rPr lang="en-US" sz="2000" dirty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aftercare activities </a:t>
            </a: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-mental </a:t>
            </a:r>
            <a:r>
              <a:rPr lang="en-US" sz="2000" dirty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health first aid activities that </a:t>
            </a: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prevent </a:t>
            </a:r>
            <a:r>
              <a:rPr lang="en-US" sz="2000" dirty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traumatic process and promote </a:t>
            </a: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resilience</a:t>
            </a:r>
            <a:endParaRPr lang="en-US" sz="2000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marL="342900" indent="-342900" algn="l" rtl="0">
              <a:lnSpc>
                <a:spcPct val="20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Identifying best </a:t>
            </a:r>
            <a:r>
              <a:rPr lang="en-US" sz="2000" dirty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self-help </a:t>
            </a:r>
            <a:r>
              <a:rPr lang="en-US" sz="2000" dirty="0" smtClean="0">
                <a:ln w="1841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behaviors during emergency</a:t>
            </a:r>
            <a:endParaRPr lang="en-US" sz="2000" dirty="0">
              <a:ln w="1841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828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491134" y="2110515"/>
            <a:ext cx="653725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360363" marR="0" lvl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he-IL" sz="2400" i="0" u="none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preliminary literature search</a:t>
            </a:r>
          </a:p>
          <a:p>
            <a:pPr marL="360363"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he-IL" sz="2400" i="0" u="none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Focus group with representatives from key populations</a:t>
            </a:r>
          </a:p>
          <a:p>
            <a:pPr marL="360363"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he-IL" sz="2400" i="0" u="none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Preparation of the questionnaire for the Delphi process</a:t>
            </a:r>
          </a:p>
          <a:p>
            <a:pPr marL="360363"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he-IL" sz="2400" i="0" u="none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Conduction of the Delphi process, </a:t>
            </a:r>
          </a:p>
          <a:p>
            <a:pPr marL="360363"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he-IL" sz="2400" i="0" u="none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Construction of the guidelines. </a:t>
            </a:r>
            <a:endParaRPr kumimoji="0" lang="en-US" altLang="he-IL" sz="2400" i="0" u="none" strike="noStrike" normalizeH="0" baseline="0" dirty="0" smtClean="0">
              <a:ln w="18415" cmpd="sng">
                <a:solidFill>
                  <a:schemeClr val="tx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3954349" y="1390732"/>
            <a:ext cx="14134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Status</a:t>
            </a:r>
            <a:endParaRPr lang="he-IL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1331835" y="2420888"/>
            <a:ext cx="318597" cy="3414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מלבן 12"/>
          <p:cNvSpPr/>
          <p:nvPr/>
        </p:nvSpPr>
        <p:spPr>
          <a:xfrm>
            <a:off x="1331835" y="3921622"/>
            <a:ext cx="318597" cy="3414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4" name="מלבן 13"/>
          <p:cNvSpPr/>
          <p:nvPr/>
        </p:nvSpPr>
        <p:spPr>
          <a:xfrm>
            <a:off x="1331835" y="3036292"/>
            <a:ext cx="318597" cy="3414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מלבן 14"/>
          <p:cNvSpPr/>
          <p:nvPr/>
        </p:nvSpPr>
        <p:spPr>
          <a:xfrm>
            <a:off x="1331834" y="5085184"/>
            <a:ext cx="318597" cy="3414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מלבן 16"/>
          <p:cNvSpPr/>
          <p:nvPr/>
        </p:nvSpPr>
        <p:spPr>
          <a:xfrm>
            <a:off x="1331835" y="5589240"/>
            <a:ext cx="318597" cy="3414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028" name="Picture 4" descr="https://encrypted-tbn1.gstatic.com/images?q=tbn:ANd9GcTpyYR0-OyIzD4sbnudhRzZ9x_pEWiFwNzLvD-6ftp4DCWo6wYyOQ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580" y="2086033"/>
            <a:ext cx="688172" cy="63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s://encrypted-tbn1.gstatic.com/images?q=tbn:ANd9GcTpyYR0-OyIzD4sbnudhRzZ9x_pEWiFwNzLvD-6ftp4DCWo6wYyOQ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586" y="2650632"/>
            <a:ext cx="688172" cy="63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50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230425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מלבן 1"/>
          <p:cNvSpPr/>
          <p:nvPr/>
        </p:nvSpPr>
        <p:spPr>
          <a:xfrm>
            <a:off x="1763688" y="226377"/>
            <a:ext cx="648072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Key themes  for </a:t>
            </a:r>
          </a:p>
          <a:p>
            <a:pPr algn="ctr" rtl="0"/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focus </a:t>
            </a:r>
            <a:r>
              <a:rPr lang="en-US" sz="20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groups with </a:t>
            </a: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hearing and sight impaired</a:t>
            </a:r>
          </a:p>
          <a:p>
            <a:pPr algn="ctr"/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individuals</a:t>
            </a:r>
          </a:p>
          <a:p>
            <a:pPr algn="ctr" rtl="0"/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0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and their </a:t>
            </a:r>
            <a:r>
              <a:rPr lang="en-US" sz="200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relatives</a:t>
            </a:r>
          </a:p>
          <a:p>
            <a:pPr marL="457200" indent="-457200" algn="l" rtl="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Needs</a:t>
            </a:r>
          </a:p>
          <a:p>
            <a:pPr marL="457200" indent="-457200" algn="l" rtl="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Helpful </a:t>
            </a:r>
            <a:r>
              <a:rPr lang="en-US" sz="20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coping </a:t>
            </a: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strategies</a:t>
            </a:r>
          </a:p>
          <a:p>
            <a:pPr marL="457200" indent="-457200" algn="l" rtl="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Key </a:t>
            </a:r>
            <a:r>
              <a:rPr lang="en-US" sz="20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difficulties during routine and </a:t>
            </a: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emergency situations</a:t>
            </a:r>
          </a:p>
          <a:p>
            <a:pPr marL="457200" indent="-457200" algn="l" rtl="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The </a:t>
            </a:r>
            <a:r>
              <a:rPr lang="en-US" sz="20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role of external people in coping and recovering from emergency</a:t>
            </a: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;</a:t>
            </a:r>
          </a:p>
          <a:p>
            <a:pPr marL="457200" indent="-457200" algn="l" rtl="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Key </a:t>
            </a:r>
            <a:r>
              <a:rPr lang="en-US" sz="20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issues in successful communication with emergency authorities</a:t>
            </a: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;</a:t>
            </a:r>
          </a:p>
          <a:p>
            <a:pPr marL="457200" indent="-457200" algn="l" rtl="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Dos </a:t>
            </a:r>
            <a:r>
              <a:rPr lang="en-US" sz="20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and </a:t>
            </a: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don'ts in  the communication </a:t>
            </a:r>
            <a:r>
              <a:rPr lang="en-US" sz="20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with </a:t>
            </a: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emergency authorities</a:t>
            </a:r>
          </a:p>
          <a:p>
            <a:pPr marL="457200" indent="-457200" algn="l" rtl="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Role </a:t>
            </a:r>
            <a:r>
              <a:rPr lang="en-US" sz="20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of family </a:t>
            </a: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members</a:t>
            </a:r>
          </a:p>
          <a:p>
            <a:pPr marL="457200" indent="-457200" algn="l" rtl="0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Expectations </a:t>
            </a:r>
            <a:r>
              <a:rPr lang="en-US" sz="2000" dirty="0">
                <a:ln w="18415" cmpd="sng">
                  <a:solidFill>
                    <a:schemeClr val="tx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from the authorities.</a:t>
            </a:r>
          </a:p>
          <a:p>
            <a:pPr algn="l" rtl="0"/>
            <a:endParaRPr lang="he-IL" sz="2400" b="1" dirty="0"/>
          </a:p>
        </p:txBody>
      </p:sp>
      <p:sp>
        <p:nvSpPr>
          <p:cNvPr id="4" name="מלבן 3"/>
          <p:cNvSpPr/>
          <p:nvPr/>
        </p:nvSpPr>
        <p:spPr>
          <a:xfrm>
            <a:off x="179512" y="1474597"/>
            <a:ext cx="1584176" cy="136815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/>
            <a:r>
              <a:rPr lang="en-US" b="1" dirty="0"/>
              <a:t>A semi structured questionnaire </a:t>
            </a:r>
          </a:p>
        </p:txBody>
      </p:sp>
    </p:spTree>
    <p:extLst>
      <p:ext uri="{BB962C8B-B14F-4D97-AF65-F5344CB8AC3E}">
        <p14:creationId xmlns:p14="http://schemas.microsoft.com/office/powerpoint/2010/main" val="420775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מלבן 1"/>
          <p:cNvSpPr/>
          <p:nvPr/>
        </p:nvSpPr>
        <p:spPr>
          <a:xfrm>
            <a:off x="3593062" y="403647"/>
            <a:ext cx="247138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Focus groups</a:t>
            </a:r>
            <a:endParaRPr lang="he-IL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042145"/>
              </p:ext>
            </p:extLst>
          </p:nvPr>
        </p:nvGraphicFramePr>
        <p:xfrm>
          <a:off x="1187624" y="1506043"/>
          <a:ext cx="7200801" cy="4421980"/>
        </p:xfrm>
        <a:graphic>
          <a:graphicData uri="http://schemas.openxmlformats.org/drawingml/2006/table">
            <a:tbl>
              <a:tblPr rtl="1" firstRow="1" bandRow="1"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tableStyleId>{BC89EF96-8CEA-46FF-86C4-4CE0E7609802}</a:tableStyleId>
              </a:tblPr>
              <a:tblGrid>
                <a:gridCol w="2400267"/>
                <a:gridCol w="2400267"/>
                <a:gridCol w="2400267"/>
              </a:tblGrid>
              <a:tr h="1008220"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date</a:t>
                      </a:r>
                      <a:endParaRPr lang="he-IL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No. of participants </a:t>
                      </a:r>
                      <a:endParaRPr lang="he-IL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Target population</a:t>
                      </a:r>
                      <a:endParaRPr lang="he-IL" sz="20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753812"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July</a:t>
                      </a:r>
                      <a:r>
                        <a:rPr lang="en-US" sz="2000" baseline="0" dirty="0" smtClean="0"/>
                        <a:t> 9 2013</a:t>
                      </a:r>
                      <a:endParaRPr lang="he-IL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15</a:t>
                      </a:r>
                      <a:endParaRPr lang="he-IL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Hearing impaired</a:t>
                      </a:r>
                      <a:endParaRPr lang="he-IL" sz="20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753812"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July 23 2013</a:t>
                      </a:r>
                      <a:endParaRPr lang="he-IL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5</a:t>
                      </a:r>
                      <a:endParaRPr lang="he-IL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Vision impaired</a:t>
                      </a:r>
                      <a:endParaRPr lang="he-IL" sz="20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753812"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July 23 2013</a:t>
                      </a:r>
                      <a:endParaRPr lang="he-IL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16</a:t>
                      </a:r>
                      <a:endParaRPr lang="he-IL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Hearing impaired</a:t>
                      </a:r>
                      <a:endParaRPr lang="he-IL" sz="20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753812"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July 29 2013</a:t>
                      </a:r>
                      <a:endParaRPr lang="he-IL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8</a:t>
                      </a:r>
                      <a:endParaRPr lang="he-IL" sz="2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250000"/>
                        </a:lnSpc>
                      </a:pPr>
                      <a:r>
                        <a:rPr lang="en-US" sz="2000" dirty="0" smtClean="0"/>
                        <a:t>Vision impaired</a:t>
                      </a:r>
                      <a:endParaRPr lang="he-IL" sz="2000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3" name="Picture 1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79" y="2996953"/>
            <a:ext cx="720080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679" y="4386315"/>
            <a:ext cx="720080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022" y="5877272"/>
            <a:ext cx="720080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950" y="3600042"/>
            <a:ext cx="535314" cy="73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062" y="4941168"/>
            <a:ext cx="535314" cy="73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369" y="5868294"/>
            <a:ext cx="535314" cy="73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מלבן 5"/>
          <p:cNvSpPr/>
          <p:nvPr/>
        </p:nvSpPr>
        <p:spPr>
          <a:xfrm>
            <a:off x="2514556" y="5975702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 smtClean="0">
                <a:ln w="18415" cmpd="sng">
                  <a:solidFill>
                    <a:schemeClr val="tx2">
                      <a:lumMod val="60000"/>
                      <a:lumOff val="40000"/>
                    </a:schemeClr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31</a:t>
            </a:r>
            <a:endParaRPr lang="he-IL" sz="2800" b="0" cap="none" spc="0" dirty="0">
              <a:ln w="18415" cmpd="sng">
                <a:solidFill>
                  <a:schemeClr val="tx2">
                    <a:lumMod val="60000"/>
                    <a:lumOff val="40000"/>
                  </a:schemeClr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5070337" y="5975702"/>
            <a:ext cx="5501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13</a:t>
            </a:r>
            <a:endParaRPr lang="he-IL" sz="2800" b="0" cap="none" spc="0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775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3647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107504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107504" y="1340768"/>
            <a:ext cx="151216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מלבן 1"/>
          <p:cNvSpPr/>
          <p:nvPr/>
        </p:nvSpPr>
        <p:spPr>
          <a:xfrm>
            <a:off x="169175" y="2275851"/>
            <a:ext cx="1301265" cy="4197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Key issues </a:t>
            </a:r>
            <a:r>
              <a:rPr lang="en-US" sz="2000" dirty="0" smtClean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emerging from the </a:t>
            </a: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focus group with the </a:t>
            </a:r>
            <a:r>
              <a:rPr lang="en-US" sz="2000" dirty="0" smtClean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sight and </a:t>
            </a: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hearing </a:t>
            </a:r>
            <a:r>
              <a:rPr lang="en-US" sz="2000" dirty="0" smtClean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impaired</a:t>
            </a: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he-IL" sz="2000" dirty="0">
              <a:ln w="18415" cmpd="sng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מלבן 2"/>
          <p:cNvSpPr/>
          <p:nvPr/>
        </p:nvSpPr>
        <p:spPr>
          <a:xfrm>
            <a:off x="1619672" y="1358264"/>
            <a:ext cx="7253483" cy="40934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ctr" rtl="0">
              <a:lnSpc>
                <a:spcPct val="200000"/>
              </a:lnSpc>
            </a:pPr>
            <a:r>
              <a:rPr lang="en-US" sz="2000" b="1" dirty="0"/>
              <a:t>Communication with the medical and security forces </a:t>
            </a:r>
            <a:endParaRPr lang="en-US" sz="2000" b="1" dirty="0" smtClean="0"/>
          </a:p>
          <a:p>
            <a:pPr lvl="0" algn="ctr" rtl="0">
              <a:lnSpc>
                <a:spcPct val="200000"/>
              </a:lnSpc>
            </a:pPr>
            <a:r>
              <a:rPr lang="en-US" sz="2000" b="1" dirty="0" smtClean="0">
                <a:solidFill>
                  <a:srgbClr val="C00000"/>
                </a:solidFill>
              </a:rPr>
              <a:t>One-on-one </a:t>
            </a:r>
            <a:r>
              <a:rPr lang="en-US" sz="2000" b="1" dirty="0">
                <a:solidFill>
                  <a:srgbClr val="C00000"/>
                </a:solidFill>
              </a:rPr>
              <a:t>conversations </a:t>
            </a:r>
            <a:r>
              <a:rPr lang="en-US" sz="2000" b="1" dirty="0" smtClean="0">
                <a:solidFill>
                  <a:srgbClr val="C00000"/>
                </a:solidFill>
              </a:rPr>
              <a:t>works best</a:t>
            </a:r>
            <a:endParaRPr lang="en-US" sz="2000" b="1" dirty="0">
              <a:solidFill>
                <a:srgbClr val="C00000"/>
              </a:solidFill>
            </a:endParaRPr>
          </a:p>
          <a:p>
            <a:pPr algn="l" rtl="0">
              <a:lnSpc>
                <a:spcPct val="200000"/>
              </a:lnSpc>
            </a:pPr>
            <a:r>
              <a:rPr lang="en-US" b="1" dirty="0" smtClean="0"/>
              <a:t>First responders have to:</a:t>
            </a:r>
          </a:p>
          <a:p>
            <a:pPr marL="342900" indent="-342900" algn="l" rtl="0">
              <a:lnSpc>
                <a:spcPct val="200000"/>
              </a:lnSpc>
              <a:buFont typeface="Wingdings" pitchFamily="2" charset="2"/>
              <a:buChar char="§"/>
            </a:pPr>
            <a:r>
              <a:rPr lang="en-US" b="1" dirty="0" smtClean="0"/>
              <a:t> Be </a:t>
            </a:r>
            <a:r>
              <a:rPr lang="en-US" b="1" dirty="0"/>
              <a:t>patient </a:t>
            </a:r>
            <a:endParaRPr lang="en-US" b="1" dirty="0" smtClean="0"/>
          </a:p>
          <a:p>
            <a:pPr marL="342900" indent="-342900" algn="l" rtl="0">
              <a:lnSpc>
                <a:spcPct val="200000"/>
              </a:lnSpc>
              <a:buFont typeface="Wingdings" pitchFamily="2" charset="2"/>
              <a:buChar char="§"/>
            </a:pPr>
            <a:r>
              <a:rPr lang="en-US" b="1" dirty="0" smtClean="0"/>
              <a:t> Maintain </a:t>
            </a:r>
            <a:r>
              <a:rPr lang="en-US" b="1" dirty="0"/>
              <a:t>eye </a:t>
            </a:r>
            <a:r>
              <a:rPr lang="en-US" b="1" dirty="0" smtClean="0"/>
              <a:t>contact</a:t>
            </a:r>
          </a:p>
          <a:p>
            <a:pPr marL="342900" indent="-342900" algn="l" rtl="0">
              <a:lnSpc>
                <a:spcPct val="200000"/>
              </a:lnSpc>
              <a:buFont typeface="Wingdings" pitchFamily="2" charset="2"/>
              <a:buChar char="§"/>
            </a:pPr>
            <a:r>
              <a:rPr lang="en-US" b="1" dirty="0" smtClean="0"/>
              <a:t>Talk slowly </a:t>
            </a:r>
            <a:r>
              <a:rPr lang="en-US" b="1" dirty="0"/>
              <a:t>and clearly </a:t>
            </a:r>
            <a:endParaRPr lang="en-US" b="1" dirty="0" smtClean="0"/>
          </a:p>
          <a:p>
            <a:pPr marL="342900" indent="-342900" algn="l" rtl="0">
              <a:lnSpc>
                <a:spcPct val="200000"/>
              </a:lnSpc>
              <a:buFont typeface="Wingdings" pitchFamily="2" charset="2"/>
              <a:buChar char="§"/>
            </a:pPr>
            <a:r>
              <a:rPr lang="en-US" b="1" dirty="0" smtClean="0"/>
              <a:t>Use </a:t>
            </a:r>
            <a:r>
              <a:rPr lang="en-US" b="1" dirty="0"/>
              <a:t>family members or neighbors </a:t>
            </a:r>
            <a:r>
              <a:rPr lang="en-US" b="1" dirty="0" smtClean="0"/>
              <a:t>in </a:t>
            </a:r>
            <a:r>
              <a:rPr lang="en-US" b="1" dirty="0"/>
              <a:t>the communication process.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85" y="1440824"/>
            <a:ext cx="895243" cy="8952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מלבן מעוגל 3"/>
          <p:cNvSpPr/>
          <p:nvPr/>
        </p:nvSpPr>
        <p:spPr>
          <a:xfrm>
            <a:off x="2956186" y="2043256"/>
            <a:ext cx="4352117" cy="585623"/>
          </a:xfrm>
          <a:prstGeom prst="roundRect">
            <a:avLst/>
          </a:prstGeom>
          <a:solidFill>
            <a:srgbClr val="FFFF00">
              <a:alpha val="2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775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3647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107504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107504" y="1340768"/>
            <a:ext cx="151216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מלבן 2"/>
          <p:cNvSpPr/>
          <p:nvPr/>
        </p:nvSpPr>
        <p:spPr>
          <a:xfrm>
            <a:off x="1619672" y="1612500"/>
            <a:ext cx="7253483" cy="403187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l" rtl="0">
              <a:lnSpc>
                <a:spcPct val="200000"/>
              </a:lnSpc>
            </a:pPr>
            <a:r>
              <a:rPr lang="en-US" sz="2000" b="1" dirty="0" smtClean="0">
                <a:solidFill>
                  <a:srgbClr val="C00000"/>
                </a:solidFill>
              </a:rPr>
              <a:t>Communication </a:t>
            </a:r>
            <a:r>
              <a:rPr lang="en-US" sz="2000" b="1" dirty="0">
                <a:solidFill>
                  <a:srgbClr val="C00000"/>
                </a:solidFill>
              </a:rPr>
              <a:t>with a large number of people</a:t>
            </a:r>
            <a:r>
              <a:rPr lang="en-US" sz="2000" dirty="0"/>
              <a:t>:</a:t>
            </a:r>
          </a:p>
          <a:p>
            <a:pPr marL="342900" lvl="0" indent="-342900" algn="l" rtl="0">
              <a:lnSpc>
                <a:spcPct val="200000"/>
              </a:lnSpc>
              <a:buFont typeface="+mj-lt"/>
              <a:buAutoNum type="arabicPeriod"/>
            </a:pPr>
            <a:r>
              <a:rPr lang="en-US" b="1" dirty="0" smtClean="0"/>
              <a:t>Large screen with </a:t>
            </a:r>
            <a:r>
              <a:rPr lang="en-US" b="1" dirty="0"/>
              <a:t>sign language and subtitles </a:t>
            </a:r>
          </a:p>
          <a:p>
            <a:pPr marL="342900" lvl="0" indent="-342900" algn="l" rtl="0">
              <a:lnSpc>
                <a:spcPct val="200000"/>
              </a:lnSpc>
              <a:buFont typeface="+mj-lt"/>
              <a:buAutoNum type="arabicPeriod"/>
            </a:pPr>
            <a:r>
              <a:rPr lang="en-US" b="1" dirty="0" smtClean="0"/>
              <a:t>Speak </a:t>
            </a:r>
            <a:r>
              <a:rPr lang="en-US" b="1" dirty="0"/>
              <a:t>slowly and clearly </a:t>
            </a:r>
          </a:p>
          <a:p>
            <a:pPr marL="342900" lvl="0" indent="-342900" algn="l" rtl="0">
              <a:lnSpc>
                <a:spcPct val="200000"/>
              </a:lnSpc>
              <a:buFont typeface="+mj-lt"/>
              <a:buAutoNum type="arabicPeriod"/>
            </a:pPr>
            <a:r>
              <a:rPr lang="en-US" b="1" dirty="0" smtClean="0"/>
              <a:t>Use of emergency beeper </a:t>
            </a:r>
            <a:r>
              <a:rPr lang="en-US" b="1" dirty="0"/>
              <a:t>&amp; </a:t>
            </a:r>
            <a:r>
              <a:rPr lang="en-US" b="1" dirty="0" smtClean="0"/>
              <a:t>video messages</a:t>
            </a:r>
          </a:p>
          <a:p>
            <a:pPr marL="342900" lvl="0" indent="-342900" algn="l" rtl="0">
              <a:lnSpc>
                <a:spcPct val="200000"/>
              </a:lnSpc>
              <a:buFont typeface="+mj-lt"/>
              <a:buAutoNum type="arabicPeriod"/>
            </a:pPr>
            <a:r>
              <a:rPr lang="en-US" b="1" dirty="0" smtClean="0"/>
              <a:t>Use of updated </a:t>
            </a:r>
            <a:r>
              <a:rPr lang="en-US" b="1" dirty="0"/>
              <a:t>emergency contact list (municipal)</a:t>
            </a:r>
          </a:p>
          <a:p>
            <a:pPr marL="342900" lvl="0" indent="-342900" algn="l" rtl="0">
              <a:lnSpc>
                <a:spcPct val="200000"/>
              </a:lnSpc>
              <a:buFont typeface="+mj-lt"/>
              <a:buAutoNum type="arabicPeriod"/>
            </a:pPr>
            <a:r>
              <a:rPr lang="en-US" b="1" dirty="0" smtClean="0"/>
              <a:t>Simplification of language used by authorities</a:t>
            </a:r>
          </a:p>
          <a:p>
            <a:pPr marL="342900" lvl="0" indent="-342900" algn="l" rtl="0">
              <a:lnSpc>
                <a:spcPct val="200000"/>
              </a:lnSpc>
              <a:buFont typeface="+mj-lt"/>
              <a:buAutoNum type="arabicPeriod"/>
            </a:pPr>
            <a:r>
              <a:rPr lang="en-US" b="1" dirty="0" smtClean="0"/>
              <a:t>Community support</a:t>
            </a:r>
            <a:endParaRPr lang="en-US" b="1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99" y="1612500"/>
            <a:ext cx="895243" cy="8952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מלבן 10"/>
          <p:cNvSpPr/>
          <p:nvPr/>
        </p:nvSpPr>
        <p:spPr>
          <a:xfrm>
            <a:off x="183889" y="2554745"/>
            <a:ext cx="1301265" cy="4197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Key issues </a:t>
            </a:r>
            <a:r>
              <a:rPr lang="en-US" sz="2000" dirty="0" smtClean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emerging from the </a:t>
            </a: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focus group with the </a:t>
            </a:r>
            <a:r>
              <a:rPr lang="en-US" sz="2000" dirty="0" smtClean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sight and </a:t>
            </a: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hearing </a:t>
            </a:r>
            <a:r>
              <a:rPr lang="en-US" sz="2000" dirty="0" smtClean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impaired</a:t>
            </a: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he-IL" sz="2000" dirty="0">
              <a:ln w="18415" cmpd="sng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687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0089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107504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107504" y="1340768"/>
            <a:ext cx="151216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מלבן 1"/>
          <p:cNvSpPr/>
          <p:nvPr/>
        </p:nvSpPr>
        <p:spPr>
          <a:xfrm>
            <a:off x="186832" y="3068960"/>
            <a:ext cx="1301265" cy="3274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Key issues </a:t>
            </a:r>
            <a:r>
              <a:rPr lang="en-US" sz="2000" dirty="0" smtClean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emerging from focus groups </a:t>
            </a: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with the </a:t>
            </a:r>
            <a:r>
              <a:rPr lang="en-US" sz="2000" dirty="0" smtClean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visually  impaired</a:t>
            </a:r>
            <a:r>
              <a:rPr lang="en-US" sz="2000" dirty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endParaRPr lang="he-IL" sz="2000" dirty="0">
              <a:ln w="18415" cmpd="sng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מלבן 2"/>
          <p:cNvSpPr/>
          <p:nvPr/>
        </p:nvSpPr>
        <p:spPr>
          <a:xfrm>
            <a:off x="1763689" y="1340768"/>
            <a:ext cx="7272807" cy="19389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 rtl="0"/>
            <a:r>
              <a:rPr lang="en-US" sz="2000" b="1" dirty="0">
                <a:solidFill>
                  <a:srgbClr val="C00000"/>
                </a:solidFill>
              </a:rPr>
              <a:t>Mobility</a:t>
            </a:r>
            <a:endParaRPr lang="en-US" sz="2000" dirty="0">
              <a:solidFill>
                <a:srgbClr val="C00000"/>
              </a:solidFill>
            </a:endParaRPr>
          </a:p>
          <a:p>
            <a:pPr marL="285750" lvl="0" indent="-285750" algn="l" rtl="0">
              <a:buFont typeface="Wingdings" pitchFamily="2" charset="2"/>
              <a:buChar char="§"/>
            </a:pPr>
            <a:r>
              <a:rPr lang="en-US" sz="2000" dirty="0" smtClean="0"/>
              <a:t>Ability to independently locate the nearest shelters</a:t>
            </a:r>
          </a:p>
          <a:p>
            <a:pPr lvl="0" algn="l" rtl="0"/>
            <a:endParaRPr lang="en-US" sz="2000" dirty="0" smtClean="0"/>
          </a:p>
          <a:p>
            <a:pPr marL="285750" lvl="0" indent="-285750" algn="l" rtl="0">
              <a:buFont typeface="Wingdings" pitchFamily="2" charset="2"/>
              <a:buChar char="§"/>
            </a:pPr>
            <a:r>
              <a:rPr lang="en-US" sz="2000" dirty="0" smtClean="0"/>
              <a:t>Notification of location of supplies in </a:t>
            </a:r>
            <a:r>
              <a:rPr lang="en-US" sz="2000" dirty="0"/>
              <a:t>case of </a:t>
            </a:r>
            <a:r>
              <a:rPr lang="en-US" sz="2000" dirty="0" smtClean="0"/>
              <a:t>emergency</a:t>
            </a:r>
          </a:p>
          <a:p>
            <a:pPr lvl="0" algn="l" rtl="0"/>
            <a:endParaRPr lang="en-US" sz="2000" dirty="0" smtClean="0"/>
          </a:p>
          <a:p>
            <a:pPr marL="285750" lvl="0" indent="-285750" algn="l" rtl="0">
              <a:buFont typeface="Wingdings" pitchFamily="2" charset="2"/>
              <a:buChar char="§"/>
            </a:pPr>
            <a:r>
              <a:rPr lang="en-US" sz="2000" dirty="0" smtClean="0"/>
              <a:t> Delivery of supplies  </a:t>
            </a:r>
            <a:endParaRPr lang="en-US" sz="2000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63" y="1614107"/>
            <a:ext cx="836401" cy="1153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מלבן 14"/>
          <p:cNvSpPr/>
          <p:nvPr/>
        </p:nvSpPr>
        <p:spPr>
          <a:xfrm>
            <a:off x="1844175" y="4293096"/>
            <a:ext cx="7111834" cy="96795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 rtl="0">
              <a:lnSpc>
                <a:spcPct val="150000"/>
              </a:lnSpc>
            </a:pPr>
            <a:r>
              <a:rPr lang="en-US" sz="2000" b="1" dirty="0">
                <a:solidFill>
                  <a:srgbClr val="C00000"/>
                </a:solidFill>
              </a:rPr>
              <a:t>Knowing about an emergency</a:t>
            </a:r>
          </a:p>
          <a:p>
            <a:pPr lvl="0" algn="l" rtl="0">
              <a:lnSpc>
                <a:spcPct val="150000"/>
              </a:lnSpc>
            </a:pPr>
            <a:r>
              <a:rPr lang="en-US" sz="2000" dirty="0" smtClean="0"/>
              <a:t>Notification by the CERT- Neighborhood emergency team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51143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3647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19672" y="117199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מלבן 1"/>
          <p:cNvSpPr/>
          <p:nvPr/>
        </p:nvSpPr>
        <p:spPr>
          <a:xfrm>
            <a:off x="2232593" y="2077818"/>
            <a:ext cx="5526360" cy="424731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lvl="0" indent="-285750" algn="l" rt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Preparedness is key to coping</a:t>
            </a:r>
          </a:p>
          <a:p>
            <a:pPr marL="285750" lvl="0" indent="-285750" algn="l" rt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Psycho-education is key to preparedness</a:t>
            </a:r>
          </a:p>
          <a:p>
            <a:pPr marL="285750" lvl="0" indent="-285750" algn="l" rt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Comprehensive  municipal list </a:t>
            </a:r>
            <a:r>
              <a:rPr lang="en-US" dirty="0">
                <a:solidFill>
                  <a:schemeClr val="tx1"/>
                </a:solidFill>
              </a:rPr>
              <a:t>of </a:t>
            </a:r>
            <a:r>
              <a:rPr lang="en-US" dirty="0" smtClean="0">
                <a:solidFill>
                  <a:schemeClr val="tx1"/>
                </a:solidFill>
              </a:rPr>
              <a:t>special needs population</a:t>
            </a:r>
            <a:endParaRPr lang="en-US" dirty="0">
              <a:solidFill>
                <a:schemeClr val="tx1"/>
              </a:solidFill>
            </a:endParaRPr>
          </a:p>
          <a:p>
            <a:pPr marL="285750" lvl="0" indent="-285750" algn="l" rt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A unit </a:t>
            </a:r>
            <a:r>
              <a:rPr lang="en-US" dirty="0">
                <a:solidFill>
                  <a:schemeClr val="tx1"/>
                </a:solidFill>
              </a:rPr>
              <a:t>assigned </a:t>
            </a:r>
            <a:r>
              <a:rPr lang="en-US" dirty="0" smtClean="0">
                <a:solidFill>
                  <a:schemeClr val="tx1"/>
                </a:solidFill>
              </a:rPr>
              <a:t>for people with special needs.</a:t>
            </a:r>
            <a:endParaRPr lang="en-US" dirty="0">
              <a:solidFill>
                <a:schemeClr val="tx1"/>
              </a:solidFill>
            </a:endParaRPr>
          </a:p>
          <a:p>
            <a:pPr marL="285750" lvl="0" indent="-285750" algn="l" rt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>
                <a:solidFill>
                  <a:schemeClr val="tx1"/>
                </a:solidFill>
              </a:rPr>
              <a:t>Call </a:t>
            </a:r>
            <a:r>
              <a:rPr lang="en-US" dirty="0" smtClean="0">
                <a:solidFill>
                  <a:schemeClr val="tx1"/>
                </a:solidFill>
              </a:rPr>
              <a:t>line</a:t>
            </a:r>
          </a:p>
          <a:p>
            <a:pPr lvl="0" algn="l" rtl="0">
              <a:lnSpc>
                <a:spcPct val="150000"/>
              </a:lnSpc>
            </a:pPr>
            <a:endParaRPr lang="en-US" dirty="0" smtClean="0">
              <a:solidFill>
                <a:schemeClr val="tx1"/>
              </a:solidFill>
            </a:endParaRPr>
          </a:p>
          <a:p>
            <a:pPr lvl="0" algn="l" rtl="0">
              <a:lnSpc>
                <a:spcPct val="150000"/>
              </a:lnSpc>
            </a:pPr>
            <a:r>
              <a:rPr lang="en-US" u="sng" dirty="0" smtClean="0">
                <a:solidFill>
                  <a:schemeClr val="tx1"/>
                </a:solidFill>
              </a:rPr>
              <a:t>Technological Aids</a:t>
            </a:r>
          </a:p>
          <a:p>
            <a:pPr marL="285750" lvl="0" indent="-285750" algn="l" rt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Smartphone technology</a:t>
            </a:r>
          </a:p>
          <a:p>
            <a:pPr marL="285750" lvl="0" indent="-285750" algn="l" rt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/>
                </a:solidFill>
              </a:rPr>
              <a:t>Conversation manuals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918" y="1500830"/>
            <a:ext cx="895243" cy="8952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מלבן 9"/>
          <p:cNvSpPr/>
          <p:nvPr/>
        </p:nvSpPr>
        <p:spPr>
          <a:xfrm>
            <a:off x="2989761" y="1467307"/>
            <a:ext cx="356161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Recommendations </a:t>
            </a:r>
            <a:endParaRPr lang="he-IL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511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03647"/>
            <a:ext cx="20843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3647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676387" y="1192127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55576" y="1340768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55576" y="1340768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619672" y="1171997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516216" y="3062812"/>
            <a:ext cx="13681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pic>
        <p:nvPicPr>
          <p:cNvPr id="25" name="Picture 11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735" y="1556792"/>
            <a:ext cx="1224136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מלבן 1"/>
          <p:cNvSpPr/>
          <p:nvPr/>
        </p:nvSpPr>
        <p:spPr>
          <a:xfrm>
            <a:off x="2339752" y="1814514"/>
            <a:ext cx="32787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18415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Next steps </a:t>
            </a:r>
            <a:endParaRPr lang="he-IL" sz="5400" b="0" cap="none" spc="0" dirty="0">
              <a:ln w="18415" cmpd="sng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491134" y="2762326"/>
            <a:ext cx="653725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360363" marR="0" lvl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he-IL" sz="2400" i="0" u="none" strike="noStrike" normalizeH="0" baseline="0" dirty="0" smtClean="0">
                <a:ln w="18415" cmpd="sng">
                  <a:solidFill>
                    <a:schemeClr val="bg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preliminary literature search</a:t>
            </a:r>
          </a:p>
          <a:p>
            <a:pPr marL="360363"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he-IL" sz="2400" i="0" u="none" strike="noStrike" normalizeH="0" baseline="0" dirty="0" smtClean="0">
                <a:ln w="18415" cmpd="sng">
                  <a:solidFill>
                    <a:schemeClr val="bg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Focus groups with representatives from key populations</a:t>
            </a:r>
          </a:p>
          <a:p>
            <a:pPr marL="360363"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he-IL" sz="2400" i="0" u="none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Preparation of the questionnaire for the Delphi process</a:t>
            </a:r>
          </a:p>
          <a:p>
            <a:pPr marL="360363"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he-IL" sz="2400" i="0" u="none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Conduction of the Delphi process, </a:t>
            </a:r>
          </a:p>
          <a:p>
            <a:pPr marL="360363"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he-IL" sz="2400" i="0" u="none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Construction of the guidelines. </a:t>
            </a:r>
            <a:endParaRPr kumimoji="0" lang="en-US" altLang="he-IL" sz="2400" i="0" u="none" strike="noStrike" normalizeH="0" baseline="0" dirty="0" smtClean="0">
              <a:ln w="18415" cmpd="sng">
                <a:solidFill>
                  <a:schemeClr val="tx1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מלבן 13"/>
          <p:cNvSpPr/>
          <p:nvPr/>
        </p:nvSpPr>
        <p:spPr>
          <a:xfrm>
            <a:off x="1331835" y="3072699"/>
            <a:ext cx="318597" cy="3414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מלבן 14"/>
          <p:cNvSpPr/>
          <p:nvPr/>
        </p:nvSpPr>
        <p:spPr>
          <a:xfrm>
            <a:off x="1331835" y="4573433"/>
            <a:ext cx="318597" cy="3414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מלבן 16"/>
          <p:cNvSpPr/>
          <p:nvPr/>
        </p:nvSpPr>
        <p:spPr>
          <a:xfrm>
            <a:off x="1331835" y="3688103"/>
            <a:ext cx="318597" cy="3414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מלבן 17"/>
          <p:cNvSpPr/>
          <p:nvPr/>
        </p:nvSpPr>
        <p:spPr>
          <a:xfrm>
            <a:off x="1331834" y="5736995"/>
            <a:ext cx="318597" cy="3414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מלבן 18"/>
          <p:cNvSpPr/>
          <p:nvPr/>
        </p:nvSpPr>
        <p:spPr>
          <a:xfrm>
            <a:off x="1331835" y="6241051"/>
            <a:ext cx="318597" cy="34143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1" name="Picture 4" descr="https://encrypted-tbn1.gstatic.com/images?q=tbn:ANd9GcTpyYR0-OyIzD4sbnudhRzZ9x_pEWiFwNzLvD-6ftp4DCWo6wYyOQ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580" y="2737844"/>
            <a:ext cx="688172" cy="63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https://encrypted-tbn1.gstatic.com/images?q=tbn:ANd9GcTpyYR0-OyIzD4sbnudhRzZ9x_pEWiFwNzLvD-6ftp4DCWo6wYyOQ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586" y="3302443"/>
            <a:ext cx="688172" cy="63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92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808" y="5387409"/>
            <a:ext cx="2463920" cy="908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26" y="1159771"/>
            <a:ext cx="233521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מחבר ישר 6"/>
          <p:cNvCxnSpPr/>
          <p:nvPr/>
        </p:nvCxnSpPr>
        <p:spPr>
          <a:xfrm>
            <a:off x="1596406" y="846984"/>
            <a:ext cx="608275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מחבר ישר 11"/>
          <p:cNvCxnSpPr/>
          <p:nvPr/>
        </p:nvCxnSpPr>
        <p:spPr>
          <a:xfrm>
            <a:off x="732310" y="1015755"/>
            <a:ext cx="0" cy="525658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מחבר ישר 15"/>
          <p:cNvCxnSpPr/>
          <p:nvPr/>
        </p:nvCxnSpPr>
        <p:spPr>
          <a:xfrm>
            <a:off x="732310" y="1015755"/>
            <a:ext cx="864096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1596406" y="846984"/>
            <a:ext cx="0" cy="16877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8" name="Picture 20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26" y="2235591"/>
            <a:ext cx="3215414" cy="321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מלבן 1"/>
          <p:cNvSpPr/>
          <p:nvPr/>
        </p:nvSpPr>
        <p:spPr>
          <a:xfrm>
            <a:off x="3211538" y="2218925"/>
            <a:ext cx="558566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Thank you for</a:t>
            </a:r>
          </a:p>
          <a:p>
            <a:pPr algn="ctr"/>
            <a:r>
              <a:rPr lang="en-US" sz="36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your </a:t>
            </a:r>
            <a:r>
              <a:rPr lang="en-US" sz="36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Attention </a:t>
            </a:r>
            <a:endParaRPr lang="he-IL" sz="36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3337728" y="4250676"/>
            <a:ext cx="558566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Talia </a:t>
            </a:r>
            <a:r>
              <a:rPr lang="en-US" sz="36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Levanon</a:t>
            </a:r>
          </a:p>
          <a:p>
            <a:pPr algn="ctr"/>
            <a:r>
              <a:rPr lang="en-US" sz="36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Ruvie Rogel</a:t>
            </a:r>
            <a:endParaRPr lang="he-IL" sz="36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3337728" y="3665496"/>
            <a:ext cx="54594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www.israeltraumacoalition.org</a:t>
            </a:r>
            <a:endParaRPr lang="he-IL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511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5388</TotalTime>
  <Words>768</Words>
  <Application>Microsoft Office PowerPoint</Application>
  <PresentationFormat>On-screen Show (4:3)</PresentationFormat>
  <Paragraphs>181</Paragraphs>
  <Slides>21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ערכת נושא Office</vt:lpstr>
      <vt:lpstr>PowerPoint Presentation</vt:lpstr>
      <vt:lpstr>ITC’S Mission</vt:lpstr>
      <vt:lpstr>Scope of ITC Activities</vt:lpstr>
      <vt:lpstr>Team Support: Training, Supervision, Helping the Helper</vt:lpstr>
      <vt:lpstr>ITC-International Aid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m2</dc:creator>
  <cp:lastModifiedBy>omer egozi</cp:lastModifiedBy>
  <cp:revision>81</cp:revision>
  <dcterms:created xsi:type="dcterms:W3CDTF">2013-10-15T08:09:04Z</dcterms:created>
  <dcterms:modified xsi:type="dcterms:W3CDTF">2013-10-24T08:24:27Z</dcterms:modified>
</cp:coreProperties>
</file>