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91" r:id="rId10"/>
    <p:sldId id="292" r:id="rId11"/>
    <p:sldId id="293" r:id="rId12"/>
    <p:sldId id="272" r:id="rId13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>
            <a:extLst>
              <a:ext uri="{FF2B5EF4-FFF2-40B4-BE49-F238E27FC236}">
                <a16:creationId xmlns:a16="http://schemas.microsoft.com/office/drawing/2014/main" id="{1B0E8F1B-8562-427B-AA92-9BD97C1D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6AAE39E7-F40D-4ABC-BA85-65D1D92AFBC4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E96078CC-7A36-41DF-BEA7-39DAC5F729ED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>
            <a:extLst>
              <a:ext uri="{FF2B5EF4-FFF2-40B4-BE49-F238E27FC236}">
                <a16:creationId xmlns:a16="http://schemas.microsoft.com/office/drawing/2014/main" id="{84C14D4D-4491-4ECB-9107-CB198263ED93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F94F52DE-8782-4C5B-B4B5-370594869DE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>
            <a:extLst>
              <a:ext uri="{FF2B5EF4-FFF2-40B4-BE49-F238E27FC236}">
                <a16:creationId xmlns:a16="http://schemas.microsoft.com/office/drawing/2014/main" id="{1D28180B-2FCF-4A09-B5AB-BBDC5C6751C0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B8027AF9-B76B-48EF-8462-BF4789AB5E3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>
            <a:extLst>
              <a:ext uri="{FF2B5EF4-FFF2-40B4-BE49-F238E27FC236}">
                <a16:creationId xmlns:a16="http://schemas.microsoft.com/office/drawing/2014/main" id="{EA8C2E93-55ED-4B2E-9A51-50A04D72D14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>
            <a:extLst>
              <a:ext uri="{FF2B5EF4-FFF2-40B4-BE49-F238E27FC236}">
                <a16:creationId xmlns:a16="http://schemas.microsoft.com/office/drawing/2014/main" id="{EEA10F0E-8043-4857-8146-5AA9C58A2A6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>
            <a:extLst>
              <a:ext uri="{FF2B5EF4-FFF2-40B4-BE49-F238E27FC236}">
                <a16:creationId xmlns:a16="http://schemas.microsoft.com/office/drawing/2014/main" id="{29A5D857-3FD9-48C0-873C-8F7507FAF4EA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5AE4152A-FFE9-43C3-8B94-A4BE1BA8B52A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>
            <a:extLst>
              <a:ext uri="{FF2B5EF4-FFF2-40B4-BE49-F238E27FC236}">
                <a16:creationId xmlns:a16="http://schemas.microsoft.com/office/drawing/2014/main" id="{ACC1484F-13FC-44ED-AA2B-83F905887E0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A418B5A9-7BD5-43AE-8435-1E261DE98BDF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>
            <a:extLst>
              <a:ext uri="{FF2B5EF4-FFF2-40B4-BE49-F238E27FC236}">
                <a16:creationId xmlns:a16="http://schemas.microsoft.com/office/drawing/2014/main" id="{EF85E748-734A-48DA-95C0-2C9023C0EA33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E4B86205-1FA4-4C6F-A7B7-05F4E3988AA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>
            <a:extLst>
              <a:ext uri="{FF2B5EF4-FFF2-40B4-BE49-F238E27FC236}">
                <a16:creationId xmlns:a16="http://schemas.microsoft.com/office/drawing/2014/main" id="{C987D5D7-F3D1-4943-BD30-5C520A407CA4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5A32CC4F-845B-466C-BB96-D127D76CDF6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>
            <a:extLst>
              <a:ext uri="{FF2B5EF4-FFF2-40B4-BE49-F238E27FC236}">
                <a16:creationId xmlns:a16="http://schemas.microsoft.com/office/drawing/2014/main" id="{434FEA05-96F0-4991-B3C7-BBA09EDA09D1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B28C1510-BDE0-43E3-A755-C3654205CA7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54740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>
            <a:extLst>
              <a:ext uri="{FF2B5EF4-FFF2-40B4-BE49-F238E27FC236}">
                <a16:creationId xmlns:a16="http://schemas.microsoft.com/office/drawing/2014/main" id="{E157A742-36E6-4324-803C-D4E4B88D031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F5837405-F899-4C68-B613-9D1FAB9EA9A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29083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>
            <a:extLst>
              <a:ext uri="{FF2B5EF4-FFF2-40B4-BE49-F238E27FC236}">
                <a16:creationId xmlns:a16="http://schemas.microsoft.com/office/drawing/2014/main" id="{E157A742-36E6-4324-803C-D4E4B88D031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F5837405-F899-4C68-B613-9D1FAB9EA9A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3050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>
            <a:extLst>
              <a:ext uri="{FF2B5EF4-FFF2-40B4-BE49-F238E27FC236}">
                <a16:creationId xmlns:a16="http://schemas.microsoft.com/office/drawing/2014/main" id="{C3BB287D-0B5F-40C7-8723-7ACDEB63467E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384BAF90-30EA-4B75-821F-793F99825EBC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4E0C19-3DFE-4174-984B-E8B727C14A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74F2E64-FCD3-4EB5-BF9C-DAD2DAFF8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846A9EB-1ABE-4E2A-9B11-FF402A1A560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1B1F101-2636-44D6-AB4D-10290375B0E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282EAF4-4CD8-43E0-A0AE-F2408E38D73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15F261F-1E31-4587-B3B9-68F097D5E17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2901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6ED46D-89A7-446C-86DA-B67DD392D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B563528-FD36-4249-95D8-D3C36004C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D00C508-C14A-456A-9A4E-E71CEFF8FE4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7FE074-7F8D-401B-8844-03ECE1A578D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F16B37-44A0-4EB4-87F7-B275F7A63A6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7F16664-E3E3-4B25-85C4-9570D50D30D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71544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0276E2-FEDF-473F-89F1-8D63CCC45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911227E-43A5-4AC4-B621-56205B36F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6EA25CC-8F61-418B-997C-FA4D2251806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A6A059F-CE8C-421B-87E1-3D775C70F2E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C02461-B842-4281-8DE6-DBE4998274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9F4408-482F-422E-BBC3-69E94759611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12642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C1F596-7303-44D4-B1E1-A41471C16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9DDB50C-AA40-46F5-B32F-EFB468359A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7013" cy="411162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9AE1330F-6F14-4CA0-9440-7CAC9DE365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4037012" cy="411162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B8653C6-A305-46F6-A54F-160B70924A8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B849158-4713-4B49-ACD9-A0E79FEBC0B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0607B34-ADCD-4042-B0D9-20173CC47E3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0B8B1D4-01BB-4C22-A398-21475D9E5AC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46205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E052C6-0DA8-4611-A0F4-256ECA45E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5B5806E9-ABD7-4ED1-AE88-353D817690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BBE6CF11-342F-485C-A38A-D95DDE0917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7C3A32DA-69A9-4559-964C-6134C76C53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26154566-4E5A-4265-8B67-7B1421BF70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5730C9C-A209-4DF1-AA3B-210B2F12B37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40DF0AD-2C51-4169-AE18-2A46EAAEACA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1D59A0C-8A00-4015-BCFE-92B77BE3722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3C7C8A1-E108-46DE-96D5-A5455119FF1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62953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CD29EB-E0DF-43F1-911B-93CFE1143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C200606-C401-46F9-83F3-8480BB73577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D3584DF-1008-44B5-9E96-7E68C377389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5170848-2D93-438A-99C4-A77406F8D8A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9F8021C-BE62-48C9-BC8C-A4B99E5AB1D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7806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A7A256B-9A55-4269-A974-329329C6EBC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E79D489-E8A7-45C1-8762-E17B7ABFC77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62A27F8-EB11-4517-BFA4-289CE83F2E5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91A7E5C-485F-44F3-9E8E-2EE8DDC82EB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2672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BC1BA7-0434-4EFB-BE67-115375A53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0926BA0-1E81-43A0-8D04-9A35B96924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B81C9FDA-ECF4-4609-8403-EB47793FD5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A24D316-5145-4932-9389-0ED5C4249BD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5523A30-6C82-4AC8-824A-4B6AA100E47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9B8ECD-07D3-4466-966F-7212A8F2F3F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9A818AD-7588-454B-A7B2-AB12265559E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0724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99C2C5-6B4B-4226-89E8-F225EC4F9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AF11FD6-FF48-4154-A917-1508E547F1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640240AF-260A-4011-AE9F-AFD5C2943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1D9D488-DF18-4461-ADAB-1C7EA17C14D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746E636-A773-45C1-A01B-A673B51B520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F6153CA-1AE3-4B3C-B0EA-D6B3C55F6A6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669BAED-2542-4305-8ABB-AD9492E8DC3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9892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1C7227-7795-4FB4-9D7B-12ED26916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111B001-33C3-4BE2-8CC6-4489DECDF8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D170A7-CFCF-4865-B6B6-B0D1E775E1A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0CF8B0-954D-4857-92D5-42BCB12D268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F54969-E427-4937-9458-6F681F8400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F408836-88D0-4018-88AC-97C95DBBB45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86430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B908055-1646-43F7-A804-AC40D0D774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7813" y="381000"/>
            <a:ext cx="2055812" cy="57118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8B06CE3-F558-4303-B9D5-18AB9ED7EF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8213" cy="5711825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AC3250-D407-4795-A008-4B791ACA9A5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1ED4073-CB11-4E21-A332-A9A41840482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73D057-401F-46DA-A6D9-641DD22DF5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2887D5D-174E-4B0A-99E6-5151C14FD9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53495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1F1917-792D-4988-BB0F-FBC6631730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59366C-533E-41F6-8792-012564FB41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A9548C-882E-484F-AA64-26337F5BFB7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E70F98-7219-4D4A-A013-8B4E8F932F8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F11CFF-A89E-4BDF-A278-EF614403C14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1713303-43D0-4F66-96C3-53F5767FC5E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11777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2B0103-7E12-4BC4-919B-60CAFB071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20FBB68-0F4B-4D73-8CCC-A059C788F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D6EA2D-8415-498C-94B0-3AEA63464BB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544CFD-6E7A-4FE5-8FEC-3B3AFA9828F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F73FC8-111F-44CB-9C05-A721A2D141A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4973810-586A-46A7-A3F1-42168A24CC6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676922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364ABB-3CE5-4DFF-AEB3-32C1D8CEF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D0E6FF03-7C1A-4ED9-ACB0-8DA1EA3A0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7FFDC5E-344C-4744-9809-9B2025CC7DD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63F4C1-0C8A-4D59-84D8-BF4E60A99DF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E9CABF-3A56-4875-8483-2F0E180CCEF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F3A0259-E3D0-48B6-8B19-BF135B71F5F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30184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F44270-FD3E-4A73-851A-FD570E8A3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196DF71-7896-44AE-AFF1-84A84BEF09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4712B43E-A118-4BDE-A01E-8547E8DC20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A4EF4D4-EF96-471B-9F79-B3941606279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5A01FBD-EF47-4A21-B1D5-B11EC943CD0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38F4736-4E4C-4E29-8574-C2BEA5E8A3A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EE691D0-6A0F-4105-AF66-056CA0CDD51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82514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C477BC-9D5B-4654-9D56-7BAE2C24D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4C1DA67F-5C3D-455A-8096-C33061EC3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CE9AC1C-F13D-483F-86B7-618B701FE7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F80C57BE-019C-46CE-8F75-861CF8F95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EB0E9519-FCE5-40BE-BD0B-8611CA218C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2500AFD-14EE-4E9F-BE38-A4DB2F4AF66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1F27567-6DE4-4227-BF80-6522A5E0FC1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15B3EA5-A791-4A6B-9658-123427F048E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BD609F5-DE54-4CDC-BEC7-4EDFD03125E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13793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2E27BD-FB18-494F-ADAF-2E5EC9002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6DCC6F7-7CB5-459B-996B-C7BFF5C5B66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3190ECB-BCBA-4934-82DE-94AD519EB0B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31C6325-AFC4-421A-9E0E-36C543752B4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234DFC3-4501-4C17-B9B8-44389CCF820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02638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D931C70-81A0-4C1B-8BB9-7D2A9D37B98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AAAB119-F4E3-44A9-BCA0-EBFF3726E0A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10F9A1E-1A4E-4033-A0A8-09C1F08E5C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05D875F-F808-4436-963D-6D8D7073384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034485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693A54-B801-49BB-AF67-B50B223A5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CFE8B84-5729-4E8E-B7D3-23CDF3AFB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608D7CB2-13E3-4BC2-B26C-32970B82A7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1589CE9-635D-4641-B263-E47EAC469F8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B73AF18-D083-4BB3-BD7D-0221A516B21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B8A4EF3-4766-4051-B0AF-0A8FC5F46B3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622B158-B7DE-4066-B9D2-6A77397FF4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568822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452065-9D7F-4A6D-8B07-7922FB17F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D0C4DFA-0705-4598-9029-3B286C5215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C66CECB4-02E5-4943-B995-B699B6E11A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451CC22-5315-4E45-8A4A-BE4A19EE09A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8D8E2B3-E580-412D-A7E5-46F40E63F14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EFE2AA9-E1B5-44E2-800B-B52C9D79680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FB78700-F35D-40DE-AA24-982630B7DC5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42664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25552E-EE84-413B-BDCB-983F82085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315811B-48A3-4E83-B102-9C279F28C8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5D9F912-AE7C-46E4-B13E-9C6627992D1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1FD8DD5-27FB-4897-821F-6C261FB49C4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4C1BED9-9F92-4555-885D-43A67463087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CC185F4-5D59-42D5-AA4A-BCE48E61A6C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320139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7B5754B-E1DD-42F3-AEA4-264594D6B4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676400"/>
            <a:ext cx="1971675" cy="4500563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4F6F397-7D29-4021-85ED-474A636A81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676400"/>
            <a:ext cx="5762625" cy="4500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10D1CC-84E8-406A-BE89-C7636A1D1FA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FBA292-9282-469D-9EE9-61E9984B14D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6CC25B-3AB7-4445-B7AF-2443454657E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206A71A-027C-4760-8FAE-882E297F0D8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2954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C810CA87-0636-4B73-97F6-9205095949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6425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435D1BB9-4AFD-47CD-A2FD-F656E1F2A2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64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60A4E9C-8B43-4DE5-A5BE-FEDCF4A1587E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EDD3D91-1782-4D4F-8A8F-A8F237D8559F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9E67E66-C5F1-4C03-93E9-1D0AE84476B1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3B134A09-62B6-4BD0-B47C-A0489339EBA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>
            <a:extLst>
              <a:ext uri="{FF2B5EF4-FFF2-40B4-BE49-F238E27FC236}">
                <a16:creationId xmlns:a16="http://schemas.microsoft.com/office/drawing/2014/main" id="{06D30F04-0C9A-44DD-B687-496DA9B719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676400"/>
            <a:ext cx="7769225" cy="182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6B8B38D4-1D0D-4ACB-881A-AF3F9662DF0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71600" y="3886200"/>
            <a:ext cx="6397625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algn="ctr">
              <a:spcBef>
                <a:spcPts val="800"/>
              </a:spcBef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457200" algn="ctr">
              <a:spcBef>
                <a:spcPts val="800"/>
              </a:spcBef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914400" algn="ctr">
              <a:spcBef>
                <a:spcPts val="800"/>
              </a:spcBef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371600" algn="ctr">
              <a:spcBef>
                <a:spcPts val="800"/>
              </a:spcBef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1828800" algn="ctr">
              <a:spcBef>
                <a:spcPts val="800"/>
              </a:spcBef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algn="ctr" defTabSz="449263" fontAlgn="base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algn="ctr" defTabSz="449263" fontAlgn="base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algn="ctr" defTabSz="449263" fontAlgn="base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algn="ctr" defTabSz="449263" fontAlgn="base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32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cs-CZ"/>
              <a:t>Klikněte pro vložení textu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6AF5F070-87AB-4868-84BC-7240E06B60C6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1C7C881A-244A-4C3D-A128-5E6916DF7869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FBF5D939-BCF9-4FB0-8765-E6CFF424165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48A73E29-EE4D-4702-A299-84761F2FF14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E5FFFF"/>
          </a:solidFill>
          <a:effectLst>
            <a:outerShdw blurRad="38100" dist="38100" dir="2700000" algn="tl">
              <a:srgbClr val="C0C0C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ctr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ctr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2pPr>
      <a:lvl3pPr marL="1143000" indent="-228600" algn="ctr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3pPr>
      <a:lvl4pPr marL="1600200" indent="-228600" algn="ctr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4pPr>
      <a:lvl5pPr marL="2057400" indent="-228600" algn="ctr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FFFFFF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>
            <a:extLst>
              <a:ext uri="{FF2B5EF4-FFF2-40B4-BE49-F238E27FC236}">
                <a16:creationId xmlns:a16="http://schemas.microsoft.com/office/drawing/2014/main" id="{337C8292-2804-4835-9D15-43C83F2B2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60350"/>
            <a:ext cx="8353425" cy="94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altLang="cs-CZ" sz="2800" b="1">
                <a:solidFill>
                  <a:srgbClr val="FFCC00"/>
                </a:solidFill>
                <a:latin typeface="Arial" panose="020B0604020202020204" pitchFamily="34" charset="0"/>
              </a:rPr>
              <a:t>Hasičský záchranný sbor hlavního města Prahy</a:t>
            </a:r>
          </a:p>
          <a:p>
            <a:pPr algn="ctr">
              <a:buClrTx/>
              <a:buFontTx/>
              <a:buNone/>
            </a:pPr>
            <a:r>
              <a:rPr lang="cs-CZ" altLang="cs-CZ" sz="2800" b="1">
                <a:solidFill>
                  <a:srgbClr val="FFCC00"/>
                </a:solidFill>
                <a:latin typeface="Arial" panose="020B0604020202020204" pitchFamily="34" charset="0"/>
              </a:rPr>
              <a:t>stanice  Holešovice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E59E2B84-CF51-42F3-80D5-D9658BE08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25538"/>
            <a:ext cx="6840538" cy="546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EA570DEE-D0C7-4E28-9213-F09022B1D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81075"/>
            <a:ext cx="1030287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>
            <a:extLst>
              <a:ext uri="{FF2B5EF4-FFF2-40B4-BE49-F238E27FC236}">
                <a16:creationId xmlns:a16="http://schemas.microsoft.com/office/drawing/2014/main" id="{AEF82950-A3A2-47EF-A410-E5AA670450B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81000"/>
            <a:ext cx="8229600" cy="671513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14E34E07-A4A0-4DAD-A3F2-BAF981F039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256212"/>
          </a:xfrm>
          <a:ln/>
        </p:spPr>
        <p:txBody>
          <a:bodyPr/>
          <a:lstStyle/>
          <a:p>
            <a:pPr marL="339725" indent="-339725">
              <a:spcBef>
                <a:spcPts val="700"/>
              </a:spcBef>
              <a:buClr>
                <a:srgbClr val="FF0000"/>
              </a:buClr>
              <a:buSzPct val="65000"/>
              <a:buFont typeface="Tahoma" panose="020B060403050404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dirty="0">
                <a:solidFill>
                  <a:srgbClr val="FFCC00"/>
                </a:solidFill>
                <a:effectLst/>
              </a:rPr>
              <a:t>Argentinská 149, Praha 7, Holešovice</a:t>
            </a:r>
          </a:p>
          <a:p>
            <a:pPr marL="341313" indent="-339725">
              <a:spcBef>
                <a:spcPts val="225"/>
              </a:spcBef>
              <a:buClrTx/>
              <a:buSzPct val="65000"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altLang="cs-CZ" sz="900" dirty="0">
              <a:solidFill>
                <a:srgbClr val="FFCC00"/>
              </a:solidFill>
              <a:effectLst/>
            </a:endParaRPr>
          </a:p>
          <a:p>
            <a:pPr marL="339725" indent="-339725">
              <a:spcBef>
                <a:spcPts val="700"/>
              </a:spcBef>
              <a:buClr>
                <a:srgbClr val="FF0000"/>
              </a:buClr>
              <a:buSzPct val="65000"/>
              <a:buFont typeface="Tahoma" panose="020B060403050404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dirty="0">
                <a:solidFill>
                  <a:srgbClr val="FFCC00"/>
                </a:solidFill>
                <a:effectLst/>
              </a:rPr>
              <a:t>Postaveno za Protektorátu Čechy a Morava v letech 1942 – 1943 jako součást sítě sedmi stanic pro ochranu Prahy před nálety</a:t>
            </a:r>
          </a:p>
          <a:p>
            <a:pPr marL="341313" indent="-339725">
              <a:spcBef>
                <a:spcPts val="225"/>
              </a:spcBef>
              <a:buClrTx/>
              <a:buSzPct val="65000"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altLang="cs-CZ" sz="900" dirty="0">
              <a:solidFill>
                <a:srgbClr val="FFCC00"/>
              </a:solidFill>
              <a:effectLst/>
            </a:endParaRPr>
          </a:p>
          <a:p>
            <a:pPr marL="339725" indent="-339725">
              <a:spcBef>
                <a:spcPts val="700"/>
              </a:spcBef>
              <a:buClr>
                <a:srgbClr val="FF0000"/>
              </a:buClr>
              <a:buSzPct val="65000"/>
              <a:buFont typeface="Tahoma" panose="020B060403050404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dirty="0">
                <a:solidFill>
                  <a:srgbClr val="FFCC00"/>
                </a:solidFill>
                <a:effectLst/>
              </a:rPr>
              <a:t>Celodřevěná montovaná stavba z prefabrikovaných dílů na podezdívce</a:t>
            </a:r>
          </a:p>
          <a:p>
            <a:pPr marL="341313" indent="-339725">
              <a:spcBef>
                <a:spcPts val="225"/>
              </a:spcBef>
              <a:buClrTx/>
              <a:buSzPct val="65000"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altLang="cs-CZ" sz="900" dirty="0">
              <a:solidFill>
                <a:srgbClr val="FFCC00"/>
              </a:solidFill>
              <a:effectLst/>
            </a:endParaRPr>
          </a:p>
          <a:p>
            <a:pPr marL="339725" indent="-339725">
              <a:spcBef>
                <a:spcPts val="700"/>
              </a:spcBef>
              <a:buClr>
                <a:srgbClr val="FF0000"/>
              </a:buClr>
              <a:buSzPct val="65000"/>
              <a:buFont typeface="Tahoma" panose="020B060403050404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dirty="0">
                <a:solidFill>
                  <a:srgbClr val="FFCC00"/>
                </a:solidFill>
                <a:effectLst/>
              </a:rPr>
              <a:t>Původní stav – provizorium plánované na 5 </a:t>
            </a:r>
            <a:r>
              <a:rPr lang="cs-CZ" altLang="cs-CZ" sz="2800" dirty="0" smtClean="0">
                <a:solidFill>
                  <a:srgbClr val="FFCC00"/>
                </a:solidFill>
                <a:effectLst/>
              </a:rPr>
              <a:t>let</a:t>
            </a:r>
            <a:endParaRPr lang="cs-CZ" altLang="cs-CZ" sz="2800" dirty="0">
              <a:solidFill>
                <a:srgbClr val="FFCC00"/>
              </a:solidFill>
              <a:effectLst/>
            </a:endParaRPr>
          </a:p>
        </p:txBody>
      </p:sp>
      <p:pic>
        <p:nvPicPr>
          <p:cNvPr id="5123" name="Picture 3">
            <a:extLst>
              <a:ext uri="{FF2B5EF4-FFF2-40B4-BE49-F238E27FC236}">
                <a16:creationId xmlns:a16="http://schemas.microsoft.com/office/drawing/2014/main" id="{E659A922-0F81-4DFC-9D6A-223601A7C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>
            <a:extLst>
              <a:ext uri="{FF2B5EF4-FFF2-40B4-BE49-F238E27FC236}">
                <a16:creationId xmlns:a16="http://schemas.microsoft.com/office/drawing/2014/main" id="{AEB75C91-7295-48B3-B1BD-A14459BE2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96950"/>
            <a:ext cx="8713788" cy="538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6" name="Rectangle 2">
            <a:extLst>
              <a:ext uri="{FF2B5EF4-FFF2-40B4-BE49-F238E27FC236}">
                <a16:creationId xmlns:a16="http://schemas.microsoft.com/office/drawing/2014/main" id="{966E6826-776B-46B5-9F5E-80C11F4F9CB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81000"/>
            <a:ext cx="8229600" cy="671513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952B195D-0EC8-433F-A924-B295D91B3C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256212"/>
          </a:xfrm>
          <a:ln/>
        </p:spPr>
        <p:txBody>
          <a:bodyPr/>
          <a:lstStyle/>
          <a:p>
            <a:endParaRPr lang="cs-CZ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47347505-F70B-49EA-8089-56B0418D7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>
            <a:extLst>
              <a:ext uri="{FF2B5EF4-FFF2-40B4-BE49-F238E27FC236}">
                <a16:creationId xmlns:a16="http://schemas.microsoft.com/office/drawing/2014/main" id="{95B0B6E7-928A-4C11-83B2-414CE2DE1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1052513"/>
            <a:ext cx="8351838" cy="573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Rectangle 2">
            <a:extLst>
              <a:ext uri="{FF2B5EF4-FFF2-40B4-BE49-F238E27FC236}">
                <a16:creationId xmlns:a16="http://schemas.microsoft.com/office/drawing/2014/main" id="{E99825AD-07B9-40AA-BA16-3A44D38FED1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29600" cy="671512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D15C48B-50E5-42A5-9150-A9EE90FEFC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256212"/>
          </a:xfrm>
          <a:ln/>
        </p:spPr>
        <p:txBody>
          <a:bodyPr/>
          <a:lstStyle/>
          <a:p>
            <a:endParaRPr lang="cs-CZ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FCF4428A-9DA9-40C3-B85C-54C6A26D3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>
            <a:extLst>
              <a:ext uri="{FF2B5EF4-FFF2-40B4-BE49-F238E27FC236}">
                <a16:creationId xmlns:a16="http://schemas.microsoft.com/office/drawing/2014/main" id="{677952AE-F150-4FA0-8879-08C2DC6D5CC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29600" cy="671512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73B23562-C695-4657-BD4E-3CBAF1A41C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256212"/>
          </a:xfrm>
          <a:ln/>
        </p:spPr>
        <p:txBody>
          <a:bodyPr/>
          <a:lstStyle/>
          <a:p>
            <a:pPr marL="339725" indent="-339725">
              <a:lnSpc>
                <a:spcPct val="90000"/>
              </a:lnSpc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Typ stanice P4, výjezd 2 družstev, počet hasičů na směnu 20, součástí </a:t>
            </a:r>
            <a:r>
              <a:rPr lang="cs-CZ" altLang="cs-CZ" dirty="0" smtClean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skupina </a:t>
            </a:r>
            <a:r>
              <a:rPr lang="cs-CZ" altLang="cs-CZ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pro </a:t>
            </a:r>
            <a:r>
              <a:rPr lang="cs-CZ" altLang="cs-CZ" dirty="0" smtClean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zásahy na </a:t>
            </a:r>
            <a:r>
              <a:rPr lang="cs-CZ" altLang="cs-CZ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vodě</a:t>
            </a:r>
          </a:p>
          <a:p>
            <a:pPr marL="341313" indent="-339725">
              <a:lnSpc>
                <a:spcPct val="90000"/>
              </a:lnSpc>
              <a:spcBef>
                <a:spcPts val="225"/>
              </a:spcBef>
              <a:buClrTx/>
              <a:buSzPct val="65000"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altLang="cs-CZ" sz="900" dirty="0">
              <a:solidFill>
                <a:srgbClr val="FFCC00"/>
              </a:solidFill>
              <a:effectLst/>
              <a:latin typeface="Arial" panose="020B0604020202020204" pitchFamily="34" charset="0"/>
            </a:endParaRPr>
          </a:p>
          <a:p>
            <a:pPr marL="341313" indent="-339725">
              <a:lnSpc>
                <a:spcPct val="90000"/>
              </a:lnSpc>
              <a:spcBef>
                <a:spcPts val="225"/>
              </a:spcBef>
              <a:buClrTx/>
              <a:buSzPct val="65000"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altLang="cs-CZ" sz="900" dirty="0">
              <a:solidFill>
                <a:srgbClr val="FFCC00"/>
              </a:solidFill>
              <a:effectLst/>
              <a:latin typeface="Arial" panose="020B0604020202020204" pitchFamily="34" charset="0"/>
            </a:endParaRPr>
          </a:p>
          <a:p>
            <a:pPr marL="339725" indent="-339725">
              <a:lnSpc>
                <a:spcPct val="90000"/>
              </a:lnSpc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V areálu umístěny dílny oddělení strojní služby, které zajišťují opravu techniky pro HZS hl. m. Prahy</a:t>
            </a:r>
          </a:p>
        </p:txBody>
      </p:sp>
      <p:pic>
        <p:nvPicPr>
          <p:cNvPr id="8195" name="Picture 3">
            <a:extLst>
              <a:ext uri="{FF2B5EF4-FFF2-40B4-BE49-F238E27FC236}">
                <a16:creationId xmlns:a16="http://schemas.microsoft.com/office/drawing/2014/main" id="{E6ABAE5F-755B-4011-BED2-269AA7894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>
            <a:extLst>
              <a:ext uri="{FF2B5EF4-FFF2-40B4-BE49-F238E27FC236}">
                <a16:creationId xmlns:a16="http://schemas.microsoft.com/office/drawing/2014/main" id="{8A42D9F5-37D4-40DE-AA27-2A78DD7CC7F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81000"/>
            <a:ext cx="8229600" cy="671513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D758C56C-6CB8-4C47-8FF5-9D2C3E2DD6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54562"/>
          </a:xfrm>
          <a:ln/>
        </p:spPr>
        <p:txBody>
          <a:bodyPr/>
          <a:lstStyle/>
          <a:p>
            <a:pPr indent="-339725" algn="ctr">
              <a:spcBef>
                <a:spcPts val="700"/>
              </a:spcBef>
              <a:buClrTx/>
              <a:buSzPct val="65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800" b="1">
                <a:solidFill>
                  <a:srgbClr val="FFCC00"/>
                </a:solidFill>
                <a:effectLst/>
              </a:rPr>
              <a:t>Hasební obvod stanice č. 3</a:t>
            </a:r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C455C288-9C45-4196-A699-5C7049D4F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802B215E-3ED4-47D0-A69A-95CF3DAAF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844675"/>
            <a:ext cx="5910263" cy="477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>
            <a:extLst>
              <a:ext uri="{FF2B5EF4-FFF2-40B4-BE49-F238E27FC236}">
                <a16:creationId xmlns:a16="http://schemas.microsoft.com/office/drawing/2014/main" id="{7B79F1B1-3513-4529-86CD-02517C941EB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29600" cy="671512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A6E93C88-1490-4F6D-96EA-253F6036FB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256212"/>
          </a:xfrm>
          <a:ln/>
        </p:spPr>
        <p:txBody>
          <a:bodyPr/>
          <a:lstStyle/>
          <a:p>
            <a:pPr marL="339725" indent="-339725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b="1" u="sng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Projekt stavby:</a:t>
            </a:r>
          </a:p>
          <a:p>
            <a:pPr marL="341313" indent="-339725">
              <a:lnSpc>
                <a:spcPct val="90000"/>
              </a:lnSpc>
              <a:spcBef>
                <a:spcPts val="225"/>
              </a:spcBef>
              <a:buClrTx/>
              <a:buSzPct val="65000"/>
              <a:buFontTx/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cs-CZ" altLang="cs-CZ" sz="900" dirty="0">
              <a:solidFill>
                <a:srgbClr val="FFCC00"/>
              </a:solidFill>
              <a:effectLst/>
              <a:latin typeface="Arial" panose="020B0604020202020204" pitchFamily="34" charset="0"/>
            </a:endParaRPr>
          </a:p>
          <a:p>
            <a:pPr marL="339725" indent="-339725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b="1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Budova A</a:t>
            </a:r>
            <a:r>
              <a:rPr lang="cs-CZ" altLang="cs-CZ" sz="2800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 – hasičská stanice</a:t>
            </a:r>
          </a:p>
          <a:p>
            <a:pPr marL="339725" indent="-339725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b="1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Budova B</a:t>
            </a:r>
            <a:r>
              <a:rPr lang="cs-CZ" altLang="cs-CZ" sz="2800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 – oddělení prevence</a:t>
            </a:r>
          </a:p>
          <a:p>
            <a:pPr marL="339725" indent="-339725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b="1" dirty="0" smtClean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Prostor C</a:t>
            </a:r>
            <a:r>
              <a:rPr lang="cs-CZ" altLang="cs-CZ" sz="2800" dirty="0" smtClean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altLang="cs-CZ" sz="2800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– </a:t>
            </a:r>
            <a:r>
              <a:rPr lang="cs-CZ" altLang="cs-CZ" sz="2800" dirty="0" smtClean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rezerva pro Policii ČR</a:t>
            </a:r>
            <a:endParaRPr lang="cs-CZ" altLang="cs-CZ" sz="2800" dirty="0">
              <a:solidFill>
                <a:srgbClr val="FFCC00"/>
              </a:solidFill>
              <a:effectLst/>
              <a:latin typeface="Arial" panose="020B0604020202020204" pitchFamily="34" charset="0"/>
            </a:endParaRPr>
          </a:p>
          <a:p>
            <a:pPr marL="339725" indent="-339725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b="1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Budova D</a:t>
            </a:r>
            <a:r>
              <a:rPr lang="cs-CZ" altLang="cs-CZ" sz="2800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 – ZZS HMP</a:t>
            </a:r>
          </a:p>
          <a:p>
            <a:pPr marL="339725" indent="-339725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Součástí areálu je i čerpací stanice PHM.</a:t>
            </a:r>
          </a:p>
          <a:p>
            <a:pPr marL="339725" indent="-339725">
              <a:lnSpc>
                <a:spcPct val="90000"/>
              </a:lnSpc>
              <a:spcBef>
                <a:spcPts val="700"/>
              </a:spcBef>
              <a:buClr>
                <a:srgbClr val="FF0000"/>
              </a:buClr>
              <a:buSzPct val="65000"/>
              <a:buFont typeface="Arial" panose="020B0604020202020204" pitchFamily="34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altLang="cs-CZ" sz="2800" dirty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Po dobu výstavby – provizorní buňky </a:t>
            </a:r>
            <a:r>
              <a:rPr lang="cs-CZ" altLang="cs-CZ" sz="2800" dirty="0" smtClean="0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pro 1. družstvo jednotky v areálu, 2. družstvo na zbrojnici JSDHO Letňany</a:t>
            </a:r>
            <a:endParaRPr lang="cs-CZ" altLang="cs-CZ" sz="2800" dirty="0">
              <a:solidFill>
                <a:srgbClr val="FFCC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267" name="Picture 3">
            <a:extLst>
              <a:ext uri="{FF2B5EF4-FFF2-40B4-BE49-F238E27FC236}">
                <a16:creationId xmlns:a16="http://schemas.microsoft.com/office/drawing/2014/main" id="{32DDABCC-A5BA-4681-80D0-34C88E5C7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>
            <a:extLst>
              <a:ext uri="{FF2B5EF4-FFF2-40B4-BE49-F238E27FC236}">
                <a16:creationId xmlns:a16="http://schemas.microsoft.com/office/drawing/2014/main" id="{DA075096-76A4-4134-9D60-D3C7DAB955E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29600" cy="671512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8B49F2C5-5CE1-41B4-B71A-31C36553E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>
            <a:extLst>
              <a:ext uri="{FF2B5EF4-FFF2-40B4-BE49-F238E27FC236}">
                <a16:creationId xmlns:a16="http://schemas.microsoft.com/office/drawing/2014/main" id="{A922E428-2F76-4A04-A06F-1E5309996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514475"/>
            <a:ext cx="8851900" cy="482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88409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00D996A1-C8B1-4546-83C7-5584C03C4DE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29600" cy="671512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1A50733E-B32B-4739-B1B2-30561997D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>
            <a:extLst>
              <a:ext uri="{FF2B5EF4-FFF2-40B4-BE49-F238E27FC236}">
                <a16:creationId xmlns:a16="http://schemas.microsoft.com/office/drawing/2014/main" id="{DB47895D-E271-4836-B1F7-B06F2FC68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595438"/>
            <a:ext cx="8856663" cy="471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001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00D996A1-C8B1-4546-83C7-5584C03C4DE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29600" cy="671512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1A50733E-B32B-4739-B1B2-30561997D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89" y="1484313"/>
            <a:ext cx="8604448" cy="499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724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393072C8-2FD4-4083-B952-4A87017432A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29600" cy="671512"/>
          </a:xfrm>
          <a:ln/>
        </p:spPr>
        <p:txBody>
          <a:bodyPr/>
          <a:lstStyle/>
          <a:p>
            <a:pPr algn="l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2400" b="1">
                <a:solidFill>
                  <a:srgbClr val="FFCC00"/>
                </a:solidFill>
                <a:effectLst/>
              </a:rPr>
              <a:t>HZS hlavního města Prahy stanice  Holešovice</a:t>
            </a:r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339387E5-FA5A-494C-BEB6-98FC03D064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256212"/>
          </a:xfrm>
          <a:ln/>
        </p:spPr>
        <p:txBody>
          <a:bodyPr/>
          <a:lstStyle/>
          <a:p>
            <a:pPr indent="-339725">
              <a:spcBef>
                <a:spcPts val="1200"/>
              </a:spcBef>
              <a:buClrTx/>
              <a:buSzPct val="65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4800" b="1">
              <a:solidFill>
                <a:srgbClr val="FFCC00"/>
              </a:solidFill>
              <a:effectLst/>
              <a:latin typeface="Arial" panose="020B0604020202020204" pitchFamily="34" charset="0"/>
            </a:endParaRPr>
          </a:p>
          <a:p>
            <a:pPr indent="-339725">
              <a:spcBef>
                <a:spcPts val="1200"/>
              </a:spcBef>
              <a:buClrTx/>
              <a:buSzPct val="65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4800" b="1">
              <a:solidFill>
                <a:srgbClr val="FFCC00"/>
              </a:solidFill>
              <a:effectLst/>
              <a:latin typeface="Arial" panose="020B0604020202020204" pitchFamily="34" charset="0"/>
            </a:endParaRPr>
          </a:p>
          <a:p>
            <a:pPr indent="-339725" algn="ctr">
              <a:spcBef>
                <a:spcPts val="1200"/>
              </a:spcBef>
              <a:buClrTx/>
              <a:buSzPct val="65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altLang="cs-CZ" sz="4800" b="1">
                <a:solidFill>
                  <a:srgbClr val="FFCC00"/>
                </a:solidFill>
                <a:effectLst/>
                <a:latin typeface="Arial" panose="020B0604020202020204" pitchFamily="34" charset="0"/>
              </a:rPr>
              <a:t>Děkuji za pozornost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4B85D739-6A0B-46FB-93C8-A652ABF08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463" y="333375"/>
            <a:ext cx="9112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Offic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otiv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Motiv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Offic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otiv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214</Words>
  <Application>Microsoft Office PowerPoint</Application>
  <PresentationFormat>Předvádění na obrazovce (4:3)</PresentationFormat>
  <Paragraphs>35</Paragraphs>
  <Slides>11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Calibri</vt:lpstr>
      <vt:lpstr>Tahoma</vt:lpstr>
      <vt:lpstr>Times New Roman</vt:lpstr>
      <vt:lpstr>Motiv Office</vt:lpstr>
      <vt:lpstr>Motiv Office</vt:lpstr>
      <vt:lpstr>Prezentace aplikace PowerPoint</vt:lpstr>
      <vt:lpstr>HZS hlavního města Prahy stanice  Holešovice</vt:lpstr>
      <vt:lpstr>HZS hlavního města Prahy stanice  Holešovice</vt:lpstr>
      <vt:lpstr>HZS hlavního města Prahy stanice  Holešovice</vt:lpstr>
      <vt:lpstr>HZS hlavního města Prahy stanice  Holešovice</vt:lpstr>
      <vt:lpstr>HZS hlavního města Prahy stanice  Holešovice</vt:lpstr>
      <vt:lpstr>HZS hlavního města Prahy stanice  Holešovice</vt:lpstr>
      <vt:lpstr>HZS hlavního města Prahy stanice  Holešovice</vt:lpstr>
      <vt:lpstr>HZS hlavního města Prahy stanice  Holešovice</vt:lpstr>
      <vt:lpstr>HZS hlavního města Prahy stanice  Holešovice</vt:lpstr>
      <vt:lpstr>HZS hlavního města Prahy stanice  Holešovice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Ryparovi</dc:creator>
  <cp:lastModifiedBy>Roman Hlinovský</cp:lastModifiedBy>
  <cp:revision>61</cp:revision>
  <cp:lastPrinted>1601-01-01T00:00:00Z</cp:lastPrinted>
  <dcterms:created xsi:type="dcterms:W3CDTF">2017-04-27T15:33:31Z</dcterms:created>
  <dcterms:modified xsi:type="dcterms:W3CDTF">2018-11-12T18:13:55Z</dcterms:modified>
</cp:coreProperties>
</file>