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11"/>
  </p:notesMasterIdLst>
  <p:sldIdLst>
    <p:sldId id="256" r:id="rId2"/>
    <p:sldId id="273" r:id="rId3"/>
    <p:sldId id="322" r:id="rId4"/>
    <p:sldId id="324" r:id="rId5"/>
    <p:sldId id="325" r:id="rId6"/>
    <p:sldId id="326" r:id="rId7"/>
    <p:sldId id="327" r:id="rId8"/>
    <p:sldId id="323" r:id="rId9"/>
    <p:sldId id="321" r:id="rId10"/>
  </p:sldIdLst>
  <p:sldSz cx="12192000" cy="6858000"/>
  <p:notesSz cx="6858000" cy="12192000"/>
  <p:embeddedFontLst>
    <p:embeddedFont>
      <p:font typeface="Ubuntu" panose="020B060402020202020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273" userDrawn="1">
          <p15:clr>
            <a:srgbClr val="000000"/>
          </p15:clr>
        </p15:guide>
        <p15:guide id="2" pos="3908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4" y="318"/>
      </p:cViewPr>
      <p:guideLst>
        <p:guide orient="horz" pos="2273"/>
        <p:guide pos="3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:notes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7e39a78b2f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7e39a78b2f_0_29:notes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8760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e39a78b2f_0_4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7e39a78b2f_0_401:notes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542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00B0F0"/>
        </a:solid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2"/>
          <p:cNvSpPr txBox="1">
            <a:spLocks noGrp="1"/>
          </p:cNvSpPr>
          <p:nvPr>
            <p:ph type="ctrTitle"/>
          </p:nvPr>
        </p:nvSpPr>
        <p:spPr>
          <a:xfrm>
            <a:off x="1524000" y="522198"/>
            <a:ext cx="9144000" cy="199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Ubuntu"/>
              <a:buChar char="●"/>
              <a:defRPr sz="6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subTitle" idx="1"/>
          </p:nvPr>
        </p:nvSpPr>
        <p:spPr>
          <a:xfrm>
            <a:off x="1487375" y="2521401"/>
            <a:ext cx="9144000" cy="6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Ubuntu"/>
              <a:buNone/>
              <a:defRPr sz="24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917361" y="3387501"/>
            <a:ext cx="2357269" cy="3165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">
  <p:cSld name="TITLE_1_2">
    <p:bg>
      <p:bgPr>
        <a:solidFill>
          <a:srgbClr val="00B0F0"/>
        </a:soli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ctrTitle"/>
          </p:nvPr>
        </p:nvSpPr>
        <p:spPr>
          <a:xfrm>
            <a:off x="458700" y="3926875"/>
            <a:ext cx="84411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Ubuntu"/>
              <a:buChar char="●"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110500" y="6478575"/>
            <a:ext cx="62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ubTitle" idx="1"/>
          </p:nvPr>
        </p:nvSpPr>
        <p:spPr>
          <a:xfrm>
            <a:off x="458700" y="4537075"/>
            <a:ext cx="8643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800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9183456" y="76000"/>
            <a:ext cx="2549842" cy="724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9354100" y="6478575"/>
            <a:ext cx="144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3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4"/>
          </p:nvPr>
        </p:nvSpPr>
        <p:spPr>
          <a:xfrm>
            <a:off x="458700" y="6478575"/>
            <a:ext cx="8848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_1_1">
    <p:bg>
      <p:bgPr>
        <a:solidFill>
          <a:schemeClr val="lt1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/>
          <p:nvPr/>
        </p:nvSpPr>
        <p:spPr>
          <a:xfrm>
            <a:off x="0" y="0"/>
            <a:ext cx="12192000" cy="876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ctrTitle"/>
          </p:nvPr>
        </p:nvSpPr>
        <p:spPr>
          <a:xfrm>
            <a:off x="458700" y="144000"/>
            <a:ext cx="84411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Ubuntu"/>
              <a:buChar char="●"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Ubuntu"/>
              <a:buNone/>
              <a:defRPr sz="3600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8700" y="1080000"/>
            <a:ext cx="11274600" cy="50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Ubuntu"/>
              <a:buChar char="●"/>
              <a:defRPr sz="22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000"/>
              <a:buFont typeface="Ubuntu"/>
              <a:buChar char="○"/>
              <a:defRPr sz="2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pic>
        <p:nvPicPr>
          <p:cNvPr id="65" name="Google Shape;65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9183456" y="76000"/>
            <a:ext cx="2549842" cy="7246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0"/>
          <p:cNvSpPr txBox="1">
            <a:spLocks noGrp="1"/>
          </p:cNvSpPr>
          <p:nvPr>
            <p:ph type="body" idx="2"/>
          </p:nvPr>
        </p:nvSpPr>
        <p:spPr>
          <a:xfrm>
            <a:off x="9354100" y="6478575"/>
            <a:ext cx="144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3"/>
          </p:nvPr>
        </p:nvSpPr>
        <p:spPr>
          <a:xfrm>
            <a:off x="458700" y="6478575"/>
            <a:ext cx="8848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Color">
  <p:cSld name="TITLE_1_1_1_1_1">
    <p:bg>
      <p:bgPr>
        <a:solidFill>
          <a:schemeClr val="lt1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458700" y="144000"/>
            <a:ext cx="84411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600"/>
              <a:buFont typeface="Ubuntu"/>
              <a:buChar char="●"/>
              <a:defRPr sz="36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5"/>
          <p:cNvSpPr txBox="1">
            <a:spLocks noGrp="1"/>
          </p:cNvSpPr>
          <p:nvPr>
            <p:ph type="body" idx="1"/>
          </p:nvPr>
        </p:nvSpPr>
        <p:spPr>
          <a:xfrm>
            <a:off x="458700" y="1080000"/>
            <a:ext cx="5410500" cy="50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Ubuntu"/>
              <a:buChar char="●"/>
              <a:defRPr sz="22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000"/>
              <a:buFont typeface="Ubuntu"/>
              <a:buChar char="○"/>
              <a:defRPr sz="2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05" name="Google Shape;105;p15"/>
          <p:cNvSpPr txBox="1">
            <a:spLocks noGrp="1"/>
          </p:cNvSpPr>
          <p:nvPr>
            <p:ph type="body" idx="2"/>
          </p:nvPr>
        </p:nvSpPr>
        <p:spPr>
          <a:xfrm>
            <a:off x="6322800" y="1080000"/>
            <a:ext cx="5410500" cy="50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Ubuntu"/>
              <a:buChar char="●"/>
              <a:defRPr sz="22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000"/>
              <a:buFont typeface="Ubuntu"/>
              <a:buChar char="○"/>
              <a:defRPr sz="2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●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○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Ubuntu"/>
              <a:buChar char="■"/>
              <a:defRPr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3"/>
          </p:nvPr>
        </p:nvSpPr>
        <p:spPr>
          <a:xfrm>
            <a:off x="9354100" y="6478575"/>
            <a:ext cx="144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07" name="Google Shape;107;p15"/>
          <p:cNvSpPr txBox="1">
            <a:spLocks noGrp="1"/>
          </p:cNvSpPr>
          <p:nvPr>
            <p:ph type="sldNum" idx="12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body" idx="4"/>
          </p:nvPr>
        </p:nvSpPr>
        <p:spPr>
          <a:xfrm>
            <a:off x="458700" y="6478575"/>
            <a:ext cx="8848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●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○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Ubuntu"/>
              <a:buChar char="■"/>
              <a:defRPr sz="1000">
                <a:solidFill>
                  <a:srgbClr val="666666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pic>
        <p:nvPicPr>
          <p:cNvPr id="109" name="Google Shape;109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9183450" y="86797"/>
            <a:ext cx="2549852" cy="724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no strip 1">
  <p:cSld name="CUSTOM_1_1">
    <p:bg>
      <p:bgPr>
        <a:solidFill>
          <a:srgbClr val="111111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9"/>
          <p:cNvSpPr txBox="1">
            <a:spLocks noGrp="1"/>
          </p:cNvSpPr>
          <p:nvPr>
            <p:ph type="title"/>
          </p:nvPr>
        </p:nvSpPr>
        <p:spPr>
          <a:xfrm>
            <a:off x="1246125" y="63600"/>
            <a:ext cx="10484700" cy="7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37" name="Google Shape;137;p19"/>
          <p:cNvSpPr txBox="1">
            <a:spLocks noGrp="1"/>
          </p:cNvSpPr>
          <p:nvPr>
            <p:ph type="body" idx="1"/>
          </p:nvPr>
        </p:nvSpPr>
        <p:spPr>
          <a:xfrm>
            <a:off x="1242000" y="845700"/>
            <a:ext cx="5085300" cy="55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Ubuntu"/>
              <a:buChar char="●"/>
              <a:defRPr sz="2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Ubuntu"/>
              <a:buChar char="○"/>
              <a:defRPr sz="2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●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○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●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○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38" name="Google Shape;138;p19"/>
          <p:cNvSpPr txBox="1">
            <a:spLocks noGrp="1"/>
          </p:cNvSpPr>
          <p:nvPr>
            <p:ph type="body" idx="2"/>
          </p:nvPr>
        </p:nvSpPr>
        <p:spPr>
          <a:xfrm>
            <a:off x="6645525" y="845700"/>
            <a:ext cx="5085300" cy="55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Ubuntu"/>
              <a:buChar char="●"/>
              <a:defRPr sz="2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Ubuntu"/>
              <a:buChar char="○"/>
              <a:defRPr sz="2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●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○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●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○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Ubuntu"/>
              <a:buChar char="■"/>
              <a:defRPr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39" name="Google Shape;139;p19"/>
          <p:cNvSpPr txBox="1">
            <a:spLocks noGrp="1"/>
          </p:cNvSpPr>
          <p:nvPr>
            <p:ph type="body" idx="3"/>
          </p:nvPr>
        </p:nvSpPr>
        <p:spPr>
          <a:xfrm>
            <a:off x="9354100" y="6478575"/>
            <a:ext cx="144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40" name="Google Shape;140;p19"/>
          <p:cNvSpPr txBox="1">
            <a:spLocks noGrp="1"/>
          </p:cNvSpPr>
          <p:nvPr>
            <p:ph type="sldNum" idx="12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41" name="Google Shape;141;p19"/>
          <p:cNvSpPr txBox="1">
            <a:spLocks noGrp="1"/>
          </p:cNvSpPr>
          <p:nvPr>
            <p:ph type="body" idx="4"/>
          </p:nvPr>
        </p:nvSpPr>
        <p:spPr>
          <a:xfrm>
            <a:off x="1248600" y="6478575"/>
            <a:ext cx="8058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●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○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Ubuntu"/>
              <a:buChar char="■"/>
              <a:defRPr sz="1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142" name="Google Shape;142;p19"/>
          <p:cNvSpPr txBox="1">
            <a:spLocks noGrp="1"/>
          </p:cNvSpPr>
          <p:nvPr>
            <p:ph type="body" idx="5"/>
          </p:nvPr>
        </p:nvSpPr>
        <p:spPr>
          <a:xfrm>
            <a:off x="0" y="1753025"/>
            <a:ext cx="1246200" cy="47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●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○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■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●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○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■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●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○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Ubuntu"/>
              <a:buChar char="■"/>
              <a:defRPr sz="12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pic>
        <p:nvPicPr>
          <p:cNvPr id="143" name="Google Shape;143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91" y="77817"/>
            <a:ext cx="1246200" cy="16735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11110500" y="6478575"/>
            <a:ext cx="62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1pPr>
            <a:lvl2pPr marL="0" lvl="1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2pPr>
            <a:lvl3pPr marL="0" lvl="2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3pPr>
            <a:lvl4pPr marL="0" lvl="3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4pPr>
            <a:lvl5pPr marL="0" lvl="4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5pPr>
            <a:lvl6pPr marL="0" lvl="5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6pPr>
            <a:lvl7pPr marL="0" lvl="6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7pPr>
            <a:lvl8pPr marL="0" lvl="7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8pPr>
            <a:lvl9pPr marL="0" lvl="8" indent="0" algn="r" rtl="0">
              <a:spcBef>
                <a:spcPts val="0"/>
              </a:spcBef>
              <a:buNone/>
              <a:defRPr sz="1000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6" r:id="rId3"/>
    <p:sldLayoutId id="2147483661" r:id="rId4"/>
    <p:sldLayoutId id="2147483665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osveta.nukib.cz/mod/page/view.php?id=2387" TargetMode="External"/><Relationship Id="rId7" Type="http://schemas.openxmlformats.org/officeDocument/2006/relationships/hyperlink" Target="https://osveta.nukib.cz/course/view.php?id=140#section-0" TargetMode="External"/><Relationship Id="rId2" Type="http://schemas.openxmlformats.org/officeDocument/2006/relationships/hyperlink" Target="https://osveta.nukib.cz/mod/page/view.php?id=2385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sveta.nukib.cz/mod/page/view.php?id=2398" TargetMode="External"/><Relationship Id="rId5" Type="http://schemas.openxmlformats.org/officeDocument/2006/relationships/hyperlink" Target="https://osveta.nukib.cz/mod/page/view.php?id=2631" TargetMode="External"/><Relationship Id="rId4" Type="http://schemas.openxmlformats.org/officeDocument/2006/relationships/hyperlink" Target="https://osveta.nukib.cz/mod/page/view.php?id=239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osveta.nukib.cz/mod/page/view.php?id=2628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sveta.nukib.cz/course/view.php?id=11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sveta.nukib.cz/local/dashboar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"/>
          <p:cNvSpPr txBox="1">
            <a:spLocks noGrp="1"/>
          </p:cNvSpPr>
          <p:nvPr>
            <p:ph type="ctrTitle"/>
          </p:nvPr>
        </p:nvSpPr>
        <p:spPr>
          <a:xfrm>
            <a:off x="1524000" y="522198"/>
            <a:ext cx="9144000" cy="1501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Ubuntu"/>
              <a:buNone/>
            </a:pPr>
            <a:r>
              <a:rPr lang="cs-CZ" sz="4800" dirty="0">
                <a:solidFill>
                  <a:schemeClr val="lt1"/>
                </a:solidFill>
                <a:latin typeface="Ubuntu"/>
                <a:ea typeface="Ubuntu"/>
                <a:cs typeface="Ubuntu"/>
                <a:sym typeface="Ubuntu"/>
              </a:rPr>
              <a:t>Aktivity NÚKIB v rámci měsíce kybernetické bezpečnosti</a:t>
            </a:r>
            <a:endParaRPr sz="4800" dirty="0">
              <a:solidFill>
                <a:schemeClr val="l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49" name="Google Shape;149;p20"/>
          <p:cNvSpPr txBox="1">
            <a:spLocks noGrp="1"/>
          </p:cNvSpPr>
          <p:nvPr>
            <p:ph type="subTitle" idx="1"/>
          </p:nvPr>
        </p:nvSpPr>
        <p:spPr>
          <a:xfrm>
            <a:off x="1487375" y="2521400"/>
            <a:ext cx="9144000" cy="99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cs-CZ" dirty="0">
                <a:solidFill>
                  <a:schemeClr val="lt1"/>
                </a:solidFill>
                <a:latin typeface="Ubuntu"/>
                <a:ea typeface="Ubuntu"/>
                <a:cs typeface="Ubuntu"/>
                <a:sym typeface="Ubuntu"/>
              </a:rPr>
              <a:t>RVPPK, Nina Adamcová, 25.10.2022</a:t>
            </a:r>
            <a:endParaRPr dirty="0">
              <a:solidFill>
                <a:schemeClr val="l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3"/>
          <p:cNvSpPr txBox="1">
            <a:spLocks noGrp="1"/>
          </p:cNvSpPr>
          <p:nvPr>
            <p:ph type="sldNum" idx="12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cs-CZ"/>
              <a:t>2</a:t>
            </a:fld>
            <a:endParaRPr/>
          </a:p>
        </p:txBody>
      </p:sp>
      <p:sp>
        <p:nvSpPr>
          <p:cNvPr id="174" name="Google Shape;174;p23"/>
          <p:cNvSpPr txBox="1">
            <a:spLocks noGrp="1"/>
          </p:cNvSpPr>
          <p:nvPr>
            <p:ph type="body" idx="1"/>
          </p:nvPr>
        </p:nvSpPr>
        <p:spPr>
          <a:xfrm>
            <a:off x="458700" y="1582220"/>
            <a:ext cx="11274500" cy="4916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Bef>
                <a:spcPts val="1100"/>
              </a:spcBef>
            </a:pPr>
            <a:r>
              <a:rPr lang="cs-CZ" dirty="0"/>
              <a:t>Od 1. do 31.10.2022</a:t>
            </a:r>
          </a:p>
          <a:p>
            <a:pPr algn="just">
              <a:spcBef>
                <a:spcPts val="1100"/>
              </a:spcBef>
            </a:pPr>
            <a:r>
              <a:rPr lang="cs-CZ" dirty="0"/>
              <a:t>Série vzdělávacích akcí, kampaní, konferencí a webinářů</a:t>
            </a:r>
          </a:p>
          <a:p>
            <a:pPr algn="just">
              <a:spcBef>
                <a:spcPts val="1100"/>
              </a:spcBef>
            </a:pPr>
            <a:r>
              <a:rPr lang="cs-CZ" dirty="0"/>
              <a:t>Motto „Poperte se s bezpečností.“</a:t>
            </a:r>
          </a:p>
          <a:p>
            <a:pPr algn="just">
              <a:spcBef>
                <a:spcPts val="1100"/>
              </a:spcBef>
            </a:pPr>
            <a:r>
              <a:rPr lang="cs-CZ" dirty="0"/>
              <a:t>Hlavní ambasadorkou Martina Ptáčková</a:t>
            </a:r>
          </a:p>
          <a:p>
            <a:pPr algn="just">
              <a:spcBef>
                <a:spcPts val="1100"/>
              </a:spcBef>
            </a:pPr>
            <a:r>
              <a:rPr lang="cs-CZ" dirty="0"/>
              <a:t>Cílové skupiny – zdravotníci, úředníci, knihovníci, učitelé, senioři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1100"/>
              </a:spcBef>
            </a:pPr>
            <a:endParaRPr lang="cs-CZ" dirty="0"/>
          </a:p>
        </p:txBody>
      </p:sp>
      <p:sp>
        <p:nvSpPr>
          <p:cNvPr id="176" name="Google Shape;176;p23"/>
          <p:cNvSpPr txBox="1">
            <a:spLocks noGrp="1"/>
          </p:cNvSpPr>
          <p:nvPr>
            <p:ph type="ctrTitle"/>
          </p:nvPr>
        </p:nvSpPr>
        <p:spPr>
          <a:xfrm>
            <a:off x="458700" y="92630"/>
            <a:ext cx="8441100" cy="66765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None/>
            </a:pPr>
            <a:r>
              <a:rPr lang="cs-CZ" dirty="0">
                <a:solidFill>
                  <a:schemeClr val="bg1"/>
                </a:solidFill>
              </a:rPr>
              <a:t>Festival bezpečného internetu</a:t>
            </a:r>
            <a:endParaRPr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911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D8F540-F801-4A6D-BF58-E94A2E47AA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00" y="144000"/>
            <a:ext cx="8441100" cy="472449"/>
          </a:xfrm>
        </p:spPr>
        <p:txBody>
          <a:bodyPr/>
          <a:lstStyle/>
          <a:p>
            <a:pPr>
              <a:buNone/>
            </a:pPr>
            <a:r>
              <a:rPr lang="cs-CZ" dirty="0"/>
              <a:t>Vlastní vzdělávací aktivity NÚKIB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65E481C-C78F-4A71-AC87-6580738F0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700" y="1664412"/>
            <a:ext cx="11274600" cy="4472087"/>
          </a:xfrm>
        </p:spPr>
        <p:txBody>
          <a:bodyPr/>
          <a:lstStyle/>
          <a:p>
            <a:r>
              <a:rPr lang="cs-CZ" dirty="0">
                <a:hlinkClick r:id="rId2"/>
              </a:rPr>
              <a:t>výtahová kampaň</a:t>
            </a:r>
            <a:r>
              <a:rPr lang="cs-CZ" dirty="0"/>
              <a:t> pro zdravotníky (do všech nemocnic regulovaných dle ZKB + další, které projevily zájem) </a:t>
            </a:r>
          </a:p>
          <a:p>
            <a:r>
              <a:rPr lang="cs-CZ" dirty="0">
                <a:hlinkClick r:id="rId3"/>
              </a:rPr>
              <a:t>vzdělávací webináře </a:t>
            </a:r>
            <a:r>
              <a:rPr lang="cs-CZ" dirty="0"/>
              <a:t>pro úředníky </a:t>
            </a:r>
          </a:p>
          <a:p>
            <a:r>
              <a:rPr lang="cs-CZ" dirty="0" err="1">
                <a:hlinkClick r:id="rId4"/>
              </a:rPr>
              <a:t>Digi</a:t>
            </a:r>
            <a:r>
              <a:rPr lang="cs-CZ" dirty="0">
                <a:hlinkClick r:id="rId4"/>
              </a:rPr>
              <a:t> </a:t>
            </a:r>
            <a:r>
              <a:rPr lang="cs-CZ" dirty="0" err="1">
                <a:hlinkClick r:id="rId4"/>
              </a:rPr>
              <a:t>Days</a:t>
            </a:r>
            <a:r>
              <a:rPr lang="cs-CZ" dirty="0">
                <a:hlinkClick r:id="rId4"/>
              </a:rPr>
              <a:t> </a:t>
            </a:r>
            <a:r>
              <a:rPr lang="cs-CZ" dirty="0"/>
              <a:t>pro učitele (téma, jak pracovat s </a:t>
            </a:r>
            <a:r>
              <a:rPr lang="cs-CZ" dirty="0" err="1"/>
              <a:t>kybertalenty</a:t>
            </a:r>
            <a:r>
              <a:rPr lang="cs-CZ" dirty="0"/>
              <a:t> a nabídka vzdělávacích materiálů), </a:t>
            </a:r>
          </a:p>
          <a:p>
            <a:r>
              <a:rPr lang="cs-CZ" dirty="0">
                <a:hlinkClick r:id="rId5"/>
              </a:rPr>
              <a:t>kampaň „Přísloví napoví“ </a:t>
            </a:r>
            <a:r>
              <a:rPr lang="cs-CZ" dirty="0"/>
              <a:t>pro veřejnost realizovaná ve spolupráci se sítí knihoven</a:t>
            </a:r>
          </a:p>
          <a:p>
            <a:r>
              <a:rPr lang="cs-CZ" dirty="0">
                <a:hlinkClick r:id="rId6"/>
              </a:rPr>
              <a:t>kampaň Petra Výtržného </a:t>
            </a:r>
            <a:r>
              <a:rPr lang="cs-CZ" dirty="0"/>
              <a:t>na vzdělávacím </a:t>
            </a:r>
            <a:r>
              <a:rPr lang="cs-CZ" dirty="0" err="1"/>
              <a:t>instagramu</a:t>
            </a:r>
            <a:r>
              <a:rPr lang="cs-CZ" dirty="0"/>
              <a:t> (téma phishing a ransomware) </a:t>
            </a:r>
          </a:p>
          <a:p>
            <a:r>
              <a:rPr lang="cs-CZ" dirty="0"/>
              <a:t>zveřejnění </a:t>
            </a:r>
            <a:r>
              <a:rPr lang="cs-CZ" dirty="0">
                <a:hlinkClick r:id="rId7"/>
              </a:rPr>
              <a:t>vzdělávací pomůcky pro seniory </a:t>
            </a:r>
            <a:r>
              <a:rPr lang="cs-CZ" dirty="0"/>
              <a:t>(téma phishing) </a:t>
            </a:r>
          </a:p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C718536-1F6F-4548-AB4A-D43137B8DE0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3D03212-ACF6-4DDC-8305-A1E67A574B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3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35FE5B8-1C5F-42EE-99EC-0A0D6F8469D5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533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CA5126-6497-4EEB-8DF3-3D72201F48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00" y="115487"/>
            <a:ext cx="8441100" cy="610200"/>
          </a:xfrm>
        </p:spPr>
        <p:txBody>
          <a:bodyPr/>
          <a:lstStyle/>
          <a:p>
            <a:pPr>
              <a:buNone/>
            </a:pPr>
            <a:r>
              <a:rPr lang="cs-CZ" dirty="0"/>
              <a:t>Výtahová kampaň pro zdravotníky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AB0AFF3-57F5-462D-8C48-02F70FFA93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23F9F0A-6EB0-41FA-9395-76C1F62AE1B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0B755A7-4D85-49F0-AB38-EF31A28DB47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4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DA1E73B-3203-4627-A3C6-CEFD77D666E3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3DBE141F-8E9E-44C1-B315-BEB14929E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1" y="1067762"/>
            <a:ext cx="3680850" cy="5207000"/>
          </a:xfrm>
          <a:prstGeom prst="rect">
            <a:avLst/>
          </a:prstGeom>
        </p:spPr>
      </p:pic>
      <p:pic>
        <p:nvPicPr>
          <p:cNvPr id="18" name="Obrázek 17" descr="Obsah obrázku text&#10;&#10;Popis byl vytvořen automaticky">
            <a:extLst>
              <a:ext uri="{FF2B5EF4-FFF2-40B4-BE49-F238E27FC236}">
                <a16:creationId xmlns:a16="http://schemas.microsoft.com/office/drawing/2014/main" id="{0E954660-FCF0-4A25-8896-3B83DF480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1600" y="1080000"/>
            <a:ext cx="3680850" cy="5207000"/>
          </a:xfrm>
          <a:prstGeom prst="rect">
            <a:avLst/>
          </a:prstGeom>
        </p:spPr>
      </p:pic>
      <p:pic>
        <p:nvPicPr>
          <p:cNvPr id="20" name="Obrázek 19" descr="Obsah obrázku text&#10;&#10;Popis byl vytvořen automaticky">
            <a:extLst>
              <a:ext uri="{FF2B5EF4-FFF2-40B4-BE49-F238E27FC236}">
                <a16:creationId xmlns:a16="http://schemas.microsoft.com/office/drawing/2014/main" id="{7397E708-AC29-4E30-868F-C0B11F5A42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7875" y="1080000"/>
            <a:ext cx="3680850" cy="520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868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A19874-7976-4456-B127-B9F32B4ABE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Vzdělávací pomůcka pro seniory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99F217D-5260-4BBB-A228-E9F885290B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4FB2727-29F6-472A-8D84-71CA3745230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6D0E58E-48AE-42DC-943C-C5EFA83A15A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5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3AB61199-EFB2-469C-A5E9-E3198C9990F5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9C563013-CE26-4B91-939B-A664554D6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11" y="1080000"/>
            <a:ext cx="10877978" cy="560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9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0009AD-974E-4DE8-A4B4-F456FD0A51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Vzdělávací pomůcka pro seniory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186E6F5-A5AF-412F-AE9E-CE042E5DC9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EFE654D-F02E-4921-A398-D1A99AE96A77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67D5ADB-A50F-4252-A094-05993BE8112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6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2D115611-B277-4BB1-A66C-C321D3E21C61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5164907E-64C7-42A1-BB8F-ABBACFCE2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380" y="887207"/>
            <a:ext cx="9445240" cy="597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394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AA881B-DED1-45BD-A8DB-4071D1792E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Kampaň „Přísloví napoví“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8488CE9-170B-4AE8-BF53-49A888F126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70737C0-D9FF-4491-A93A-A4053B22947D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86E29C2-04C0-45D0-BFBE-03C8BA8DD85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7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E5F679E-AF71-4CE3-B63D-78B2C8E5BA57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F398063-8093-4344-9BBE-BBB802FC3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5" y="953527"/>
            <a:ext cx="5128824" cy="4950945"/>
          </a:xfrm>
          <a:prstGeom prst="rect">
            <a:avLst/>
          </a:prstGeom>
        </p:spPr>
      </p:pic>
      <p:pic>
        <p:nvPicPr>
          <p:cNvPr id="10" name="Obrázek 9" descr="Obsah obrázku text&#10;&#10;Popis byl vytvořen automaticky">
            <a:extLst>
              <a:ext uri="{FF2B5EF4-FFF2-40B4-BE49-F238E27FC236}">
                <a16:creationId xmlns:a16="http://schemas.microsoft.com/office/drawing/2014/main" id="{5AFFBE83-469D-4860-949B-F602246C8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950" y="2032000"/>
            <a:ext cx="6937746" cy="339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49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CFB7F5-307D-47B6-B658-98F90376C3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Aktivity partnerů NÚKIB v rámci FBI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25F09BD-4ABD-4577-A296-CEE5B0849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700" y="1171254"/>
            <a:ext cx="11274600" cy="4965246"/>
          </a:xfrm>
        </p:spPr>
        <p:txBody>
          <a:bodyPr/>
          <a:lstStyle/>
          <a:p>
            <a:r>
              <a:rPr lang="cs-CZ" dirty="0"/>
              <a:t>série webinářů pro manažery kybernetické bezpečnosti</a:t>
            </a:r>
          </a:p>
          <a:p>
            <a:r>
              <a:rPr lang="cs-CZ" dirty="0"/>
              <a:t>vzdělávací webinář na téma Evropských certifikací</a:t>
            </a:r>
          </a:p>
          <a:p>
            <a:r>
              <a:rPr lang="cs-CZ" dirty="0"/>
              <a:t>zpřístupnění online vzdělávací hry </a:t>
            </a:r>
            <a:r>
              <a:rPr lang="cs-CZ" dirty="0" err="1"/>
              <a:t>Clashing</a:t>
            </a:r>
            <a:r>
              <a:rPr lang="cs-CZ" dirty="0"/>
              <a:t> a turnaj o ceny</a:t>
            </a:r>
          </a:p>
          <a:p>
            <a:r>
              <a:rPr lang="cs-CZ" dirty="0" err="1"/>
              <a:t>Future</a:t>
            </a:r>
            <a:r>
              <a:rPr lang="cs-CZ" dirty="0"/>
              <a:t> </a:t>
            </a:r>
            <a:r>
              <a:rPr lang="cs-CZ" dirty="0" err="1"/>
              <a:t>Forces</a:t>
            </a:r>
            <a:r>
              <a:rPr lang="cs-CZ" dirty="0"/>
              <a:t> </a:t>
            </a:r>
            <a:r>
              <a:rPr lang="cs-CZ" dirty="0" err="1"/>
              <a:t>Forum</a:t>
            </a:r>
            <a:r>
              <a:rPr lang="cs-CZ" dirty="0"/>
              <a:t>-Live </a:t>
            </a:r>
            <a:r>
              <a:rPr lang="cs-CZ" dirty="0" err="1"/>
              <a:t>Hacking</a:t>
            </a:r>
            <a:r>
              <a:rPr lang="cs-CZ" dirty="0"/>
              <a:t> </a:t>
            </a:r>
            <a:r>
              <a:rPr lang="cs-CZ" dirty="0" err="1"/>
              <a:t>Zone</a:t>
            </a:r>
            <a:r>
              <a:rPr lang="cs-CZ" dirty="0"/>
              <a:t>, AFCEA</a:t>
            </a:r>
          </a:p>
          <a:p>
            <a:r>
              <a:rPr lang="cs-CZ" dirty="0"/>
              <a:t>setkání Komise Republikového výboru pro prevenci kriminality pro koordinaci a spolupráci v prevenci kybernetické kriminality, MV ČR</a:t>
            </a:r>
          </a:p>
          <a:p>
            <a:r>
              <a:rPr lang="cs-CZ" dirty="0" err="1">
                <a:hlinkClick r:id="rId2"/>
              </a:rPr>
              <a:t>Kyberpohádky</a:t>
            </a:r>
            <a:r>
              <a:rPr lang="cs-CZ" dirty="0"/>
              <a:t>, AFCEA</a:t>
            </a:r>
          </a:p>
          <a:p>
            <a:r>
              <a:rPr lang="cs-CZ" dirty="0"/>
              <a:t>Rizika kyberprostoru (kyberšikana), Člověk v tísni</a:t>
            </a:r>
          </a:p>
          <a:p>
            <a:r>
              <a:rPr lang="cs-CZ" dirty="0"/>
              <a:t>Jak na </a:t>
            </a:r>
            <a:r>
              <a:rPr lang="cs-CZ" dirty="0" err="1"/>
              <a:t>digi</a:t>
            </a:r>
            <a:r>
              <a:rPr lang="cs-CZ" dirty="0"/>
              <a:t> technologie bezpečně, </a:t>
            </a:r>
            <a:r>
              <a:rPr lang="cs-CZ" dirty="0" err="1"/>
              <a:t>Replug</a:t>
            </a:r>
            <a:r>
              <a:rPr lang="cs-CZ" dirty="0"/>
              <a:t> </a:t>
            </a:r>
            <a:r>
              <a:rPr lang="cs-CZ" dirty="0" err="1"/>
              <a:t>me</a:t>
            </a:r>
            <a:r>
              <a:rPr lang="cs-CZ" dirty="0"/>
              <a:t> </a:t>
            </a:r>
            <a:r>
              <a:rPr lang="cs-CZ" dirty="0" err="1"/>
              <a:t>Education</a:t>
            </a:r>
            <a:endParaRPr lang="cs-CZ" dirty="0"/>
          </a:p>
          <a:p>
            <a:r>
              <a:rPr lang="cs-CZ" dirty="0"/>
              <a:t>Alef </a:t>
            </a:r>
            <a:r>
              <a:rPr lang="cs-CZ" dirty="0" err="1"/>
              <a:t>Security</a:t>
            </a:r>
            <a:r>
              <a:rPr lang="cs-CZ" dirty="0"/>
              <a:t> Talk, Alef nula</a:t>
            </a:r>
          </a:p>
          <a:p>
            <a:r>
              <a:rPr lang="cs-CZ" dirty="0"/>
              <a:t>KB přeložená do </a:t>
            </a:r>
            <a:r>
              <a:rPr lang="cs-CZ" dirty="0" err="1"/>
              <a:t>lidštiny</a:t>
            </a:r>
            <a:r>
              <a:rPr lang="cs-CZ" dirty="0"/>
              <a:t>, NK ČR</a:t>
            </a:r>
          </a:p>
          <a:p>
            <a:r>
              <a:rPr lang="cs-CZ" dirty="0"/>
              <a:t>Nástrahy internetu, </a:t>
            </a:r>
            <a:r>
              <a:rPr lang="cs-CZ" dirty="0" err="1"/>
              <a:t>Santia</a:t>
            </a:r>
            <a:r>
              <a:rPr lang="cs-CZ" dirty="0"/>
              <a:t> </a:t>
            </a:r>
            <a:r>
              <a:rPr lang="cs-CZ" dirty="0" err="1"/>
              <a:t>Xlearning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EE27B4E-04B6-4A28-AFDA-BAD9E4521BED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EE219BC-A980-4892-9FD5-7730FBFBE6B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 smtClean="0"/>
              <a:t>8</a:t>
            </a:fld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5E55656-BAF8-4C8E-B6D4-EE183B58B84F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760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1"/>
          <p:cNvSpPr txBox="1">
            <a:spLocks noGrp="1"/>
          </p:cNvSpPr>
          <p:nvPr>
            <p:ph type="ctrTitle"/>
          </p:nvPr>
        </p:nvSpPr>
        <p:spPr>
          <a:xfrm>
            <a:off x="997196" y="1592494"/>
            <a:ext cx="10413507" cy="2145006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88900" algn="ctr">
              <a:spcBef>
                <a:spcPts val="1100"/>
              </a:spcBef>
              <a:buNone/>
            </a:pPr>
            <a:r>
              <a:rPr lang="cs-CZ" sz="3200" dirty="0">
                <a:solidFill>
                  <a:schemeClr val="bg1"/>
                </a:solidFill>
              </a:rPr>
              <a:t>Děkuji za pozornost!</a:t>
            </a: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n.adamcova@nukib.cz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fbifest.nukib.cz</a:t>
            </a: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/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osveta.nukib.cz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56" name="Google Shape;156;p21"/>
          <p:cNvSpPr txBox="1">
            <a:spLocks noGrp="1"/>
          </p:cNvSpPr>
          <p:nvPr>
            <p:ph type="sldNum" idx="12"/>
          </p:nvPr>
        </p:nvSpPr>
        <p:spPr>
          <a:xfrm>
            <a:off x="11110500" y="6478575"/>
            <a:ext cx="6228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cs-CZ"/>
              <a:t>9</a:t>
            </a:fld>
            <a:endParaRPr/>
          </a:p>
        </p:txBody>
      </p:sp>
      <p:sp>
        <p:nvSpPr>
          <p:cNvPr id="158" name="Google Shape;158;p21"/>
          <p:cNvSpPr txBox="1">
            <a:spLocks noGrp="1"/>
          </p:cNvSpPr>
          <p:nvPr>
            <p:ph type="sldNum" idx="3"/>
          </p:nvPr>
        </p:nvSpPr>
        <p:spPr>
          <a:xfrm>
            <a:off x="10849400" y="6478575"/>
            <a:ext cx="8838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cs-CZ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2510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111111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4765</TotalTime>
  <Words>262</Words>
  <Application>Microsoft Office PowerPoint</Application>
  <PresentationFormat>Širokoúhlá obrazovka</PresentationFormat>
  <Paragraphs>41</Paragraphs>
  <Slides>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Times New Roman</vt:lpstr>
      <vt:lpstr>Ubuntu</vt:lpstr>
      <vt:lpstr>Calibri</vt:lpstr>
      <vt:lpstr>Arial</vt:lpstr>
      <vt:lpstr>Office Theme</vt:lpstr>
      <vt:lpstr>Aktivity NÚKIB v rámci měsíce kybernetické bezpečnosti</vt:lpstr>
      <vt:lpstr>Festival bezpečného internetu</vt:lpstr>
      <vt:lpstr>Vlastní vzdělávací aktivity NÚKIB</vt:lpstr>
      <vt:lpstr>Výtahová kampaň pro zdravotníky</vt:lpstr>
      <vt:lpstr>Vzdělávací pomůcka pro seniory</vt:lpstr>
      <vt:lpstr>Vzdělávací pomůcka pro seniory</vt:lpstr>
      <vt:lpstr>Kampaň „Přísloví napoví“</vt:lpstr>
      <vt:lpstr>Aktivity partnerů NÚKIB v rámci FBI</vt:lpstr>
      <vt:lpstr>Děkuji za pozornost!    n.adamcova@nukib.cz    fbifest.nukib.cz  osveta.nukib.cz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LOREM IPSUM</dc:title>
  <dc:creator>Compeľ Jaroslav</dc:creator>
  <cp:lastModifiedBy>LINHARTOVÁ Helena, Ing.</cp:lastModifiedBy>
  <cp:revision>107</cp:revision>
  <dcterms:modified xsi:type="dcterms:W3CDTF">2022-10-21T06:43:28Z</dcterms:modified>
</cp:coreProperties>
</file>