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handoutMasterIdLst>
    <p:handoutMasterId r:id="rId30"/>
  </p:handoutMasterIdLst>
  <p:sldIdLst>
    <p:sldId id="281" r:id="rId2"/>
    <p:sldId id="332" r:id="rId3"/>
    <p:sldId id="328" r:id="rId4"/>
    <p:sldId id="338" r:id="rId5"/>
    <p:sldId id="341" r:id="rId6"/>
    <p:sldId id="343" r:id="rId7"/>
    <p:sldId id="339" r:id="rId8"/>
    <p:sldId id="329" r:id="rId9"/>
    <p:sldId id="327" r:id="rId10"/>
    <p:sldId id="323" r:id="rId11"/>
    <p:sldId id="256" r:id="rId12"/>
    <p:sldId id="280" r:id="rId13"/>
    <p:sldId id="330" r:id="rId14"/>
    <p:sldId id="288" r:id="rId15"/>
    <p:sldId id="331" r:id="rId16"/>
    <p:sldId id="263" r:id="rId17"/>
    <p:sldId id="264" r:id="rId18"/>
    <p:sldId id="267" r:id="rId19"/>
    <p:sldId id="336" r:id="rId20"/>
    <p:sldId id="324" r:id="rId21"/>
    <p:sldId id="335" r:id="rId22"/>
    <p:sldId id="334" r:id="rId23"/>
    <p:sldId id="347" r:id="rId24"/>
    <p:sldId id="346" r:id="rId25"/>
    <p:sldId id="337" r:id="rId26"/>
    <p:sldId id="344" r:id="rId27"/>
    <p:sldId id="320" r:id="rId28"/>
  </p:sldIdLst>
  <p:sldSz cx="9144000" cy="6858000" type="screen4x3"/>
  <p:notesSz cx="6797675" cy="9926638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00A9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97" autoAdjust="0"/>
    <p:restoredTop sz="88488" autoAdjust="0"/>
  </p:normalViewPr>
  <p:slideViewPr>
    <p:cSldViewPr>
      <p:cViewPr varScale="1">
        <p:scale>
          <a:sx n="84" d="100"/>
          <a:sy n="84" d="100"/>
        </p:scale>
        <p:origin x="84" y="4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684" tIns="45342" rIns="90684" bIns="45342" numCol="1" anchor="t" anchorCtr="0" compatLnSpc="1">
            <a:prstTxWarp prst="textNoShape">
              <a:avLst/>
            </a:prstTxWarp>
          </a:bodyPr>
          <a:lstStyle>
            <a:lvl1pPr defTabSz="906463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4813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684" tIns="45342" rIns="90684" bIns="45342" numCol="1" anchor="t" anchorCtr="0" compatLnSpc="1">
            <a:prstTxWarp prst="textNoShape">
              <a:avLst/>
            </a:prstTxWarp>
          </a:bodyPr>
          <a:lstStyle>
            <a:lvl1pPr algn="r" defTabSz="906463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00422077-1BDC-45D3-96DA-89A1586AFC2C}" type="datetimeFigureOut">
              <a:rPr lang="cs-CZ" altLang="cs-CZ"/>
              <a:pPr>
                <a:defRPr/>
              </a:pPr>
              <a:t>10.05.2019</a:t>
            </a:fld>
            <a:endParaRPr lang="cs-CZ" altLang="cs-CZ"/>
          </a:p>
        </p:txBody>
      </p:sp>
      <p:sp>
        <p:nvSpPr>
          <p:cNvPr id="399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4813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684" tIns="45342" rIns="90684" bIns="45342" numCol="1" anchor="b" anchorCtr="0" compatLnSpc="1">
            <a:prstTxWarp prst="textNoShape">
              <a:avLst/>
            </a:prstTxWarp>
          </a:bodyPr>
          <a:lstStyle>
            <a:lvl1pPr defTabSz="906463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99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28163"/>
            <a:ext cx="2944813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684" tIns="45342" rIns="90684" bIns="45342" numCol="1" anchor="b" anchorCtr="0" compatLnSpc="1">
            <a:prstTxWarp prst="textNoShape">
              <a:avLst/>
            </a:prstTxWarp>
          </a:bodyPr>
          <a:lstStyle>
            <a:lvl1pPr algn="r" defTabSz="906463">
              <a:defRPr sz="1200"/>
            </a:lvl1pPr>
          </a:lstStyle>
          <a:p>
            <a:pPr>
              <a:defRPr/>
            </a:pPr>
            <a:fld id="{FDC18490-D185-49DC-868B-3F87DF953CEC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684" tIns="45342" rIns="90684" bIns="45342" numCol="1" anchor="t" anchorCtr="0" compatLnSpc="1">
            <a:prstTxWarp prst="textNoShape">
              <a:avLst/>
            </a:prstTxWarp>
          </a:bodyPr>
          <a:lstStyle>
            <a:lvl1pPr defTabSz="906463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684" tIns="45342" rIns="90684" bIns="45342" numCol="1" anchor="t" anchorCtr="0" compatLnSpc="1">
            <a:prstTxWarp prst="textNoShape">
              <a:avLst/>
            </a:prstTxWarp>
          </a:bodyPr>
          <a:lstStyle>
            <a:lvl1pPr algn="r" defTabSz="906463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1AC32038-3A07-4C4A-9A09-872793B5C4D2}" type="datetimeFigureOut">
              <a:rPr lang="cs-CZ" altLang="cs-CZ"/>
              <a:pPr>
                <a:defRPr/>
              </a:pPr>
              <a:t>10.05.2019</a:t>
            </a:fld>
            <a:endParaRPr lang="cs-CZ" altLang="cs-CZ"/>
          </a:p>
        </p:txBody>
      </p:sp>
      <p:sp>
        <p:nvSpPr>
          <p:cNvPr id="410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919163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710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1038" y="4716463"/>
            <a:ext cx="5435600" cy="4465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684" tIns="45342" rIns="90684" bIns="4534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noProof="0" smtClean="0"/>
              <a:t>Klepnutím lze upravit styly předlohy textu.</a:t>
            </a:r>
          </a:p>
          <a:p>
            <a:pPr lvl="1"/>
            <a:r>
              <a:rPr lang="cs-CZ" altLang="cs-CZ" noProof="0" smtClean="0"/>
              <a:t>Druhá úroveň</a:t>
            </a:r>
          </a:p>
          <a:p>
            <a:pPr lvl="2"/>
            <a:r>
              <a:rPr lang="cs-CZ" altLang="cs-CZ" noProof="0" smtClean="0"/>
              <a:t>Třetí úroveň</a:t>
            </a:r>
          </a:p>
          <a:p>
            <a:pPr lvl="3"/>
            <a:r>
              <a:rPr lang="cs-CZ" altLang="cs-CZ" noProof="0" smtClean="0"/>
              <a:t>Čtvrtá úroveň</a:t>
            </a:r>
          </a:p>
          <a:p>
            <a:pPr lvl="4"/>
            <a:r>
              <a:rPr lang="cs-CZ" altLang="cs-CZ" noProof="0" smtClean="0"/>
              <a:t>Pátá úroveň</a:t>
            </a:r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684" tIns="45342" rIns="90684" bIns="45342" numCol="1" anchor="b" anchorCtr="0" compatLnSpc="1">
            <a:prstTxWarp prst="textNoShape">
              <a:avLst/>
            </a:prstTxWarp>
          </a:bodyPr>
          <a:lstStyle>
            <a:lvl1pPr defTabSz="906463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711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684" tIns="45342" rIns="90684" bIns="45342" numCol="1" anchor="b" anchorCtr="0" compatLnSpc="1">
            <a:prstTxWarp prst="textNoShape">
              <a:avLst/>
            </a:prstTxWarp>
          </a:bodyPr>
          <a:lstStyle>
            <a:lvl1pPr algn="r" defTabSz="906463">
              <a:defRPr sz="1200"/>
            </a:lvl1pPr>
          </a:lstStyle>
          <a:p>
            <a:pPr>
              <a:defRPr/>
            </a:pPr>
            <a:fld id="{95A22B4F-5A3E-4F86-872E-AFC46D7CE64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42844" y="1428736"/>
            <a:ext cx="7772400" cy="1470025"/>
          </a:xfrm>
        </p:spPr>
        <p:txBody>
          <a:bodyPr/>
          <a:lstStyle>
            <a:lvl1pPr algn="l">
              <a:defRPr>
                <a:solidFill>
                  <a:srgbClr val="00A9E2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2844" y="3857628"/>
            <a:ext cx="6400800" cy="1752600"/>
          </a:xfrm>
        </p:spPr>
        <p:txBody>
          <a:bodyPr>
            <a:normAutofit/>
          </a:bodyPr>
          <a:lstStyle>
            <a:lvl1pPr marL="0" indent="0" algn="l">
              <a:buNone/>
              <a:defRPr lang="cs-CZ" sz="3200" kern="1200" dirty="0" smtClean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142875" y="6357938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B3042A-80A3-4967-ACF7-2675AEC4B25D}" type="datetime1">
              <a:rPr lang="cs-CZ"/>
              <a:pPr>
                <a:defRPr/>
              </a:pPr>
              <a:t>10.05.2019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F253C4-5C6E-4AEA-8EFA-24AA7D45C313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2301762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488" y="274638"/>
            <a:ext cx="5829312" cy="1143000"/>
          </a:xfr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cs-CZ" sz="3200" kern="1200" dirty="0" smtClean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600200"/>
            <a:ext cx="8472518" cy="45259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DCEB76-004A-4AF5-8C8E-451E72CF741B}" type="datetime1">
              <a:rPr lang="cs-CZ"/>
              <a:pPr>
                <a:defRPr/>
              </a:pPr>
              <a:t>10.05.2019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DADD95-E527-4004-AEA4-6DCC7C752859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4562495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4357694"/>
            <a:ext cx="7772400" cy="1362075"/>
          </a:xfrm>
        </p:spPr>
        <p:txBody>
          <a:bodyPr anchor="t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cs-CZ" sz="3200" kern="1200" dirty="0" smtClean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14282" y="28574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6F8DAA-2957-48A2-A17C-5047CB01ACCB}" type="datetime1">
              <a:rPr lang="cs-CZ"/>
              <a:pPr>
                <a:defRPr/>
              </a:pPr>
              <a:t>10.05.2019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A2AA4B-53FA-402C-931A-C75565E6127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836178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488" y="274638"/>
            <a:ext cx="5829312" cy="1143000"/>
          </a:xfr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cs-CZ" sz="3200" kern="1200" dirty="0" smtClean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14282" y="157161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4893A1-61BD-4D27-AA9C-4ED9A1AE5499}" type="datetime1">
              <a:rPr lang="cs-CZ"/>
              <a:pPr>
                <a:defRPr/>
              </a:pPr>
              <a:t>10.05.2019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184E0A-D172-4CFD-A9B4-D694E266454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8842301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488" y="274638"/>
            <a:ext cx="5829312" cy="1143000"/>
          </a:xfr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cs-CZ" sz="3200" kern="1200" dirty="0" smtClean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14282" y="150335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214282" y="2143116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214313" y="632460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1F01D3-DC06-4D8C-AD6D-0F43FD96AEF5}" type="datetime1">
              <a:rPr lang="cs-CZ"/>
              <a:pPr>
                <a:defRPr/>
              </a:pPr>
              <a:t>10.05.2019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98EE44-D1EA-47A3-8311-2152421952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0106784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488" y="274638"/>
            <a:ext cx="5829312" cy="1143000"/>
          </a:xfr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cs-CZ" sz="3200" kern="1200" dirty="0" smtClean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541C53-07A1-4176-92BF-C1FF5D76C269}" type="datetime1">
              <a:rPr lang="cs-CZ"/>
              <a:pPr>
                <a:defRPr/>
              </a:pPr>
              <a:t>10.05.2019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5F85B6-721F-4007-BAE6-4EA02C47EA24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457109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EBA990-FA67-4706-B413-FD14A0F21265}" type="datetime1">
              <a:rPr lang="cs-CZ"/>
              <a:pPr>
                <a:defRPr/>
              </a:pPr>
              <a:t>10.05.2019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7885AC-D9E1-48AF-A58D-F5651F0B6C3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2132381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1142984"/>
            <a:ext cx="3294065" cy="1285884"/>
          </a:xfrm>
        </p:spPr>
        <p:txBody>
          <a:bodyPr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cs-CZ" sz="2800" kern="1200" dirty="0" smtClean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214282" y="2500306"/>
            <a:ext cx="3251231" cy="362585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0329F5-891E-4775-A8BB-FD16A5DACEE6}" type="datetime1">
              <a:rPr lang="cs-CZ"/>
              <a:pPr>
                <a:defRPr/>
              </a:pPr>
              <a:t>10.05.2019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D27D6B-230A-437F-8C5E-3DCC5080FF0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881799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762492-DD4A-4B5F-A735-5428DA66B736}" type="datetime1">
              <a:rPr lang="cs-CZ"/>
              <a:pPr>
                <a:defRPr/>
              </a:pPr>
              <a:t>10.05.2019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E8E9B0-A63F-47F5-AD21-E468DECDD9A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669725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488" y="274638"/>
            <a:ext cx="5829312" cy="1143000"/>
          </a:xfr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cs-CZ" sz="3200" kern="1200" dirty="0" smtClean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285720" y="1600200"/>
            <a:ext cx="8401080" cy="4525963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BA8C12-6C2E-403F-85E5-A41B99D6C51C}" type="datetime1">
              <a:rPr lang="cs-CZ"/>
              <a:pPr>
                <a:defRPr/>
              </a:pPr>
              <a:t>10.05.2019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4F3530-BBE5-42DA-8825-FE31D8213EAA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51009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 lang="cs-CZ" sz="3200" kern="1200" dirty="0" smtClean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285720" y="1285860"/>
            <a:ext cx="6191280" cy="4840303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1FDAF4-AF9A-4156-8066-8172F40B1CA9}" type="datetime1">
              <a:rPr lang="cs-CZ"/>
              <a:pPr>
                <a:defRPr/>
              </a:pPr>
              <a:t>10.05.2019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D1805C-DB45-419C-9AA7-5F6F271D2FE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922842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57500" y="274638"/>
            <a:ext cx="58293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14313" y="1571625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05313" y="1571625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1CFFFA-F14E-427B-92F7-DEE3D31ED68B}" type="datetime1">
              <a:rPr lang="cs-CZ"/>
              <a:pPr>
                <a:defRPr/>
              </a:pPr>
              <a:t>10.05.2019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F0F7E5-FF70-4722-8650-33A6310E70E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526901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Nadpis a obsah nad text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500" y="274638"/>
            <a:ext cx="58293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14313" y="1571625"/>
            <a:ext cx="8229600" cy="21859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214313" y="3910013"/>
            <a:ext cx="8229600" cy="21875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8E6B14-3114-413D-B5AF-5A5B551D70FB}" type="datetime1">
              <a:rPr lang="cs-CZ"/>
              <a:pPr>
                <a:defRPr/>
              </a:pPr>
              <a:t>10.05.2019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882ACB-1833-440A-A32C-FA08F8570DE9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94399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Obrázek 8" descr="velkybubli_CJ_1502_1.jpg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2857500" y="274638"/>
            <a:ext cx="58293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8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214313" y="1571625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214313" y="63579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862D4A1-9844-45F4-9507-0D655D090C31}" type="datetime1">
              <a:rPr lang="cs-CZ"/>
              <a:pPr>
                <a:defRPr/>
              </a:pPr>
              <a:t>10.05.2019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E0108D40-8CA5-4436-9BBE-ABD01FD67F0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61" r:id="rId1"/>
    <p:sldLayoutId id="2147484050" r:id="rId2"/>
    <p:sldLayoutId id="2147484051" r:id="rId3"/>
    <p:sldLayoutId id="2147484052" r:id="rId4"/>
    <p:sldLayoutId id="2147484062" r:id="rId5"/>
    <p:sldLayoutId id="2147484053" r:id="rId6"/>
    <p:sldLayoutId id="2147484054" r:id="rId7"/>
    <p:sldLayoutId id="2147484055" r:id="rId8"/>
    <p:sldLayoutId id="2147484056" r:id="rId9"/>
    <p:sldLayoutId id="2147484057" r:id="rId10"/>
    <p:sldLayoutId id="2147484058" r:id="rId11"/>
    <p:sldLayoutId id="2147484059" r:id="rId12"/>
    <p:sldLayoutId id="2147484060" r:id="rId13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lang="cs-CZ" sz="3600" kern="1200" dirty="0">
          <a:solidFill>
            <a:srgbClr val="00A9E2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00A9E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00A9E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00A9E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00A9E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rgbClr val="00A9E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rgbClr val="00A9E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rgbClr val="00A9E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rgbClr val="00A9E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hyperlink" Target="https://pkmvcr.konstantinprg.com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pkmvcr.konstantinprg.com/dobra-praxe/domovnik/" TargetMode="External"/><Relationship Id="rId2" Type="http://schemas.openxmlformats.org/officeDocument/2006/relationships/hyperlink" Target="https://pkmvcr.konstantinprg.com/dobra-praxe/apk/" TargetMode="External"/><Relationship Id="rId1" Type="http://schemas.openxmlformats.org/officeDocument/2006/relationships/slideLayout" Target="../slideLayouts/slideLayout5.xml"/><Relationship Id="rId5" Type="http://schemas.openxmlformats.org/officeDocument/2006/relationships/hyperlink" Target="https://pkmvcr.konstantinprg.com/dobra-praxe/fiz/" TargetMode="External"/><Relationship Id="rId4" Type="http://schemas.openxmlformats.org/officeDocument/2006/relationships/hyperlink" Target="https://pkmvcr.konstantinprg.com/dobra-praxe/bezpecna-lokalita/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pkmvcr.konstantinprg.com/dobra-praxe/bezpecna-skola/" TargetMode="External"/><Relationship Id="rId2" Type="http://schemas.openxmlformats.org/officeDocument/2006/relationships/hyperlink" Target="https://pkmvcr.konstantinprg.com/dobra-praxe/mapy-budoucnosti/" TargetMode="Externa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pkmvcr.konstantinprg.com/dobra-praxe/specialni-vyslechove-mistnosti/" TargetMode="External"/><Relationship Id="rId4" Type="http://schemas.openxmlformats.org/officeDocument/2006/relationships/hyperlink" Target="https://pkmvcr.konstantinprg.com/dobra-praxe/obeti-obchodovani-s-lidmi/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pkmvcr.konstantinprg.com/dobra-praxe/ecpa/" TargetMode="External"/><Relationship Id="rId2" Type="http://schemas.openxmlformats.org/officeDocument/2006/relationships/hyperlink" Target="https://pkmvcr.konstantinprg.com/dobra-praxe/nejlepsi-projekt/" TargetMode="Externa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topvloupani.cz/" TargetMode="Externa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channel/UC9mY5BRf04uulW4BbGUMK-Q?view_as=subscriber" TargetMode="External"/><Relationship Id="rId2" Type="http://schemas.openxmlformats.org/officeDocument/2006/relationships/hyperlink" Target="https://twitter.com/EUCPN?lang=nl" TargetMode="External"/><Relationship Id="rId1" Type="http://schemas.openxmlformats.org/officeDocument/2006/relationships/slideLayout" Target="../slideLayouts/slideLayout12.xml"/><Relationship Id="rId4" Type="http://schemas.openxmlformats.org/officeDocument/2006/relationships/hyperlink" Target="https://www.facebook.com/eucpn/" TargetMode="Externa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12.xml"/><Relationship Id="rId1" Type="http://schemas.openxmlformats.org/officeDocument/2006/relationships/video" Target="file:///C:\Users\KlimaPe\Desktop\OPK\PUBLIKOV&#193;N&#205;\EUCPN\Social_badpakvrouw_CZ.mp4" TargetMode="Externa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3"/>
          <p:cNvSpPr>
            <a:spLocks noGrp="1"/>
          </p:cNvSpPr>
          <p:nvPr>
            <p:ph type="ctrTitle"/>
          </p:nvPr>
        </p:nvSpPr>
        <p:spPr>
          <a:xfrm>
            <a:off x="914400" y="1341438"/>
            <a:ext cx="7772400" cy="1943100"/>
          </a:xfrm>
          <a:solidFill>
            <a:srgbClr val="FFFF00"/>
          </a:solidFill>
        </p:spPr>
        <p:txBody>
          <a:bodyPr/>
          <a:lstStyle/>
          <a:p>
            <a:pPr algn="ctr" eaLnBrk="1" hangingPunct="1"/>
            <a:r>
              <a:rPr altLang="cs-CZ" b="1" smtClean="0">
                <a:solidFill>
                  <a:srgbClr val="0070C0"/>
                </a:solidFill>
              </a:rPr>
              <a:t>Nové webové stránky </a:t>
            </a:r>
            <a:br>
              <a:rPr altLang="cs-CZ" b="1" smtClean="0">
                <a:solidFill>
                  <a:srgbClr val="0070C0"/>
                </a:solidFill>
              </a:rPr>
            </a:br>
            <a:r>
              <a:rPr altLang="cs-CZ" smtClean="0"/>
              <a:t>prevencekriminality.cz </a:t>
            </a:r>
            <a:br>
              <a:rPr altLang="cs-CZ" smtClean="0"/>
            </a:br>
            <a:r>
              <a:rPr altLang="cs-CZ" smtClean="0"/>
              <a:t>stopvloupani.cz</a:t>
            </a:r>
            <a:endParaRPr altLang="cs-CZ" b="1" smtClean="0">
              <a:solidFill>
                <a:srgbClr val="0070C0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827088" y="3860800"/>
            <a:ext cx="7489825" cy="1752600"/>
          </a:xfrm>
        </p:spPr>
        <p:txBody>
          <a:bodyPr/>
          <a:lstStyle/>
          <a:p>
            <a:pPr algn="ctr" eaLnBrk="1" hangingPunct="1">
              <a:defRPr/>
            </a:pPr>
            <a:r>
              <a:rPr altLang="cs-CZ" sz="2800">
                <a:solidFill>
                  <a:srgbClr val="0070C0"/>
                </a:solidFill>
              </a:rPr>
              <a:t>Mgr. Petr Klíma, MPA</a:t>
            </a:r>
          </a:p>
          <a:p>
            <a:pPr algn="ctr" eaLnBrk="1" hangingPunct="1">
              <a:defRPr/>
            </a:pPr>
            <a:endParaRPr altLang="cs-CZ" sz="2000" b="1">
              <a:solidFill>
                <a:srgbClr val="0070C0"/>
              </a:solidFill>
            </a:endParaRPr>
          </a:p>
          <a:p>
            <a:pPr algn="ctr" eaLnBrk="1" hangingPunct="1">
              <a:defRPr/>
            </a:pPr>
            <a:r>
              <a:rPr altLang="cs-CZ" b="1">
                <a:solidFill>
                  <a:srgbClr val="0070C0"/>
                </a:solidFill>
              </a:rPr>
              <a:t>Odbor prevence kriminality</a:t>
            </a:r>
          </a:p>
          <a:p>
            <a:pPr eaLnBrk="1" hangingPunct="1">
              <a:defRPr/>
            </a:pPr>
            <a:endParaRPr altLang="cs-CZ" sz="2000" b="1"/>
          </a:p>
          <a:p>
            <a:pPr eaLnBrk="1" hangingPunct="1">
              <a:defRPr/>
            </a:pPr>
            <a:endParaRPr altLang="cs-CZ" sz="2000"/>
          </a:p>
          <a:p>
            <a:pPr eaLnBrk="1" hangingPunct="1">
              <a:defRPr/>
            </a:pPr>
            <a:endParaRPr altLang="cs-CZ" sz="2000"/>
          </a:p>
          <a:p>
            <a:pPr algn="ctr" eaLnBrk="1" hangingPunct="1">
              <a:defRPr/>
            </a:pPr>
            <a:endParaRPr altLang="cs-CZ" sz="2000"/>
          </a:p>
        </p:txBody>
      </p:sp>
      <p:sp>
        <p:nvSpPr>
          <p:cNvPr id="6148" name="Zástupný symbol pro číslo snímku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83701E7-A54E-46A4-B924-86E66C8AC981}" type="slidenum">
              <a:rPr lang="cs-CZ" altLang="cs-CZ" sz="1200" smtClean="0">
                <a:solidFill>
                  <a:srgbClr val="898989"/>
                </a:solidFill>
                <a:latin typeface="Calibri" panose="020F0502020204030204" pitchFamily="34" charset="0"/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cs-CZ" altLang="cs-CZ" sz="1200" smtClean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číslo snímk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2DA2B6D-5A6E-468A-B033-01C6B6796030}" type="slidenum">
              <a:rPr lang="cs-CZ" altLang="cs-CZ" sz="1200" smtClean="0">
                <a:solidFill>
                  <a:srgbClr val="898989"/>
                </a:solidFill>
                <a:latin typeface="Calibri" panose="020F0502020204030204" pitchFamily="34" charset="0"/>
              </a:rPr>
              <a:pPr>
                <a:spcBef>
                  <a:spcPct val="0"/>
                </a:spcBef>
                <a:buFontTx/>
                <a:buNone/>
              </a:pPr>
              <a:t>2</a:t>
            </a:fld>
            <a:endParaRPr lang="cs-CZ" altLang="cs-CZ" sz="1200" smtClean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7171" name="Text Placeholder 4"/>
          <p:cNvSpPr txBox="1">
            <a:spLocks/>
          </p:cNvSpPr>
          <p:nvPr/>
        </p:nvSpPr>
        <p:spPr bwMode="auto">
          <a:xfrm>
            <a:off x="785813" y="949325"/>
            <a:ext cx="7715250" cy="617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cs-CZ" altLang="cs-CZ" sz="3600">
                <a:solidFill>
                  <a:srgbClr val="0070C0"/>
                </a:solidFill>
              </a:rPr>
              <a:t>Proč nový web?</a:t>
            </a:r>
          </a:p>
        </p:txBody>
      </p:sp>
      <p:sp>
        <p:nvSpPr>
          <p:cNvPr id="7172" name="Content Placeholder 5"/>
          <p:cNvSpPr>
            <a:spLocks noGrp="1"/>
          </p:cNvSpPr>
          <p:nvPr>
            <p:ph sz="quarter" idx="4294967295"/>
          </p:nvPr>
        </p:nvSpPr>
        <p:spPr>
          <a:xfrm>
            <a:off x="898525" y="1844675"/>
            <a:ext cx="7489825" cy="3951288"/>
          </a:xfrm>
        </p:spPr>
        <p:txBody>
          <a:bodyPr/>
          <a:lstStyle/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cs-CZ" altLang="cs-CZ" sz="2400" b="1" smtClean="0">
                <a:ea typeface="MS Mincho" pitchFamily="49" charset="-128"/>
                <a:cs typeface="Times New Roman" panose="02020603050405020304" pitchFamily="18" charset="0"/>
              </a:rPr>
              <a:t>současná podoba webů, které OPK spravuje, neodpovídá požadavkům:</a:t>
            </a:r>
          </a:p>
          <a:p>
            <a:pPr lvl="1" eaLnBrk="1" hangingPunct="1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altLang="cs-CZ" sz="2000" b="1" smtClean="0">
                <a:ea typeface="MS Mincho" pitchFamily="49" charset="-128"/>
                <a:cs typeface="Times New Roman" panose="02020603050405020304" pitchFamily="18" charset="0"/>
              </a:rPr>
              <a:t>na srozumitelnou a </a:t>
            </a:r>
          </a:p>
          <a:p>
            <a:pPr lvl="1" eaLnBrk="1" hangingPunct="1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altLang="cs-CZ" sz="2000" b="1" smtClean="0">
                <a:ea typeface="MS Mincho" pitchFamily="49" charset="-128"/>
                <a:cs typeface="Times New Roman" panose="02020603050405020304" pitchFamily="18" charset="0"/>
              </a:rPr>
              <a:t>uživatelsky přívětivou prezentaci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cs-CZ" altLang="cs-CZ" sz="2400" b="1" smtClean="0">
                <a:ea typeface="MS Mincho" pitchFamily="49" charset="-128"/>
                <a:cs typeface="Times New Roman" panose="02020603050405020304" pitchFamily="18" charset="0"/>
              </a:rPr>
              <a:t>potřeba lépe definovat zaměření webů OPK a MV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cs-CZ" altLang="cs-CZ" sz="2400" b="1" smtClean="0">
                <a:ea typeface="MS Mincho" pitchFamily="49" charset="-128"/>
                <a:cs typeface="Times New Roman" panose="02020603050405020304" pitchFamily="18" charset="0"/>
              </a:rPr>
              <a:t>zlepšení sdílení „dobré praxe“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endParaRPr lang="cs-CZ" altLang="cs-CZ" sz="2400" b="1" smtClean="0">
              <a:ea typeface="MS Mincho" pitchFamily="49" charset="-128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číslo snímk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52305A-55D7-4071-9E89-454F6D6AB7D6}" type="slidenum">
              <a:rPr lang="cs-CZ" altLang="cs-CZ" sz="1200" smtClean="0">
                <a:solidFill>
                  <a:srgbClr val="898989"/>
                </a:solidFill>
                <a:latin typeface="Calibri" panose="020F0502020204030204" pitchFamily="34" charset="0"/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cs-CZ" altLang="cs-CZ" sz="1200" smtClean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8195" name="AutoShape 8" descr="https://www.obrazky.cz/?q=vznik+%C4%8Desk%C3%A9+republiky+1918&amp;url=https%3A%2F%2Fimg.ceskatelevize.cz%2Fprogram%2Fporady%2F10150778447%2Ffoto%2Funi_208452801400040.jpg%3F1354095246&amp;imageId=698598f05f5f45e9&amp;data=lgLEEB9aZrCqxXMPPaWteUZWQHXEMFm8r2s10_HH-5mgQTCEICpOPEvYE3BEfjrwrn18IZkbNQC63XHbuKK_y__S7btNYs5bxZtnxALq1ZPEAr80xAILo8QC6Qw%3D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8196" name="Text Placeholder 4"/>
          <p:cNvSpPr txBox="1">
            <a:spLocks/>
          </p:cNvSpPr>
          <p:nvPr/>
        </p:nvSpPr>
        <p:spPr bwMode="auto">
          <a:xfrm>
            <a:off x="785813" y="949325"/>
            <a:ext cx="7715250" cy="617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cs-CZ" altLang="cs-CZ" sz="3600">
                <a:solidFill>
                  <a:srgbClr val="0070C0"/>
                </a:solidFill>
              </a:rPr>
              <a:t>Co web přinese</a:t>
            </a:r>
          </a:p>
        </p:txBody>
      </p:sp>
      <p:sp>
        <p:nvSpPr>
          <p:cNvPr id="8197" name="Content Placeholder 5"/>
          <p:cNvSpPr>
            <a:spLocks noGrp="1"/>
          </p:cNvSpPr>
          <p:nvPr>
            <p:ph sz="quarter" idx="4294967295"/>
          </p:nvPr>
        </p:nvSpPr>
        <p:spPr>
          <a:xfrm>
            <a:off x="898525" y="1985963"/>
            <a:ext cx="7489825" cy="3951287"/>
          </a:xfrm>
        </p:spPr>
        <p:txBody>
          <a:bodyPr/>
          <a:lstStyle/>
          <a:p>
            <a:pPr eaLnBrk="1" hangingPunct="1">
              <a:spcBef>
                <a:spcPts val="800"/>
              </a:spcBef>
              <a:spcAft>
                <a:spcPts val="800"/>
              </a:spcAft>
            </a:pPr>
            <a:r>
              <a:rPr lang="cs-CZ" altLang="cs-CZ" sz="2000" b="1" smtClean="0">
                <a:ea typeface="MS Mincho" pitchFamily="49" charset="-128"/>
                <a:cs typeface="Times New Roman" panose="02020603050405020304" pitchFamily="18" charset="0"/>
              </a:rPr>
              <a:t>zacílení na široký okruh zájemců o problematiku prevence kriminality</a:t>
            </a:r>
          </a:p>
          <a:p>
            <a:pPr eaLnBrk="1" hangingPunct="1">
              <a:spcBef>
                <a:spcPts val="800"/>
              </a:spcBef>
              <a:spcAft>
                <a:spcPts val="800"/>
              </a:spcAft>
            </a:pPr>
            <a:r>
              <a:rPr lang="pt-BR" altLang="cs-CZ" sz="2000" b="1" smtClean="0">
                <a:ea typeface="MS Mincho" pitchFamily="49" charset="-128"/>
                <a:cs typeface="Times New Roman" panose="02020603050405020304" pitchFamily="18" charset="0"/>
              </a:rPr>
              <a:t>prostor pro sdílení dobré praxe a novinek </a:t>
            </a:r>
            <a:endParaRPr lang="cs-CZ" altLang="cs-CZ" sz="2000" b="1" smtClean="0">
              <a:ea typeface="MS Mincho" pitchFamily="49" charset="-128"/>
              <a:cs typeface="Times New Roman" panose="02020603050405020304" pitchFamily="18" charset="0"/>
            </a:endParaRPr>
          </a:p>
          <a:p>
            <a:pPr eaLnBrk="1" hangingPunct="1">
              <a:spcBef>
                <a:spcPts val="800"/>
              </a:spcBef>
              <a:spcAft>
                <a:spcPts val="800"/>
              </a:spcAft>
            </a:pPr>
            <a:r>
              <a:rPr lang="cs-CZ" altLang="cs-CZ" sz="2000" b="1" smtClean="0">
                <a:ea typeface="MS Mincho" pitchFamily="49" charset="-128"/>
                <a:cs typeface="Times New Roman" panose="02020603050405020304" pitchFamily="18" charset="0"/>
              </a:rPr>
              <a:t>uživatelskou přívětivost, přehlednost, moderní vzhled</a:t>
            </a:r>
          </a:p>
          <a:p>
            <a:pPr eaLnBrk="1" hangingPunct="1">
              <a:spcBef>
                <a:spcPts val="800"/>
              </a:spcBef>
              <a:spcAft>
                <a:spcPts val="800"/>
              </a:spcAft>
            </a:pPr>
            <a:r>
              <a:rPr lang="cs-CZ" altLang="cs-CZ" sz="2000" b="1" smtClean="0">
                <a:ea typeface="MS Mincho" pitchFamily="49" charset="-128"/>
                <a:cs typeface="Times New Roman" panose="02020603050405020304" pitchFamily="18" charset="0"/>
              </a:rPr>
              <a:t>možnost sdílet projekty, akce </a:t>
            </a:r>
          </a:p>
          <a:p>
            <a:pPr eaLnBrk="1" hangingPunct="1">
              <a:spcBef>
                <a:spcPts val="800"/>
              </a:spcBef>
              <a:spcAft>
                <a:spcPts val="800"/>
              </a:spcAft>
            </a:pPr>
            <a:r>
              <a:rPr lang="cs-CZ" altLang="cs-CZ" sz="2000" b="1" smtClean="0">
                <a:ea typeface="MS Mincho" pitchFamily="49" charset="-128"/>
                <a:cs typeface="Times New Roman" panose="02020603050405020304" pitchFamily="18" charset="0"/>
              </a:rPr>
              <a:t>přehlednou „databázi“ projektů</a:t>
            </a:r>
          </a:p>
          <a:p>
            <a:pPr eaLnBrk="1" hangingPunct="1">
              <a:spcBef>
                <a:spcPts val="800"/>
              </a:spcBef>
              <a:spcAft>
                <a:spcPts val="800"/>
              </a:spcAft>
            </a:pPr>
            <a:r>
              <a:rPr lang="cs-CZ" altLang="cs-CZ" sz="2000" b="1" smtClean="0">
                <a:ea typeface="MS Mincho" pitchFamily="49" charset="-128"/>
                <a:cs typeface="Times New Roman" panose="02020603050405020304" pitchFamily="18" charset="0"/>
              </a:rPr>
              <a:t>n</a:t>
            </a:r>
            <a:r>
              <a:rPr lang="it-IT" altLang="cs-CZ" sz="2000" b="1" smtClean="0">
                <a:ea typeface="MS Mincho" pitchFamily="49" charset="-128"/>
                <a:cs typeface="Times New Roman" panose="02020603050405020304" pitchFamily="18" charset="0"/>
              </a:rPr>
              <a:t>ovinky </a:t>
            </a:r>
            <a:r>
              <a:rPr lang="cs-CZ" altLang="cs-CZ" sz="2000" b="1" smtClean="0">
                <a:ea typeface="MS Mincho" pitchFamily="49" charset="-128"/>
                <a:cs typeface="Times New Roman" panose="02020603050405020304" pitchFamily="18" charset="0"/>
              </a:rPr>
              <a:t>a reportáže </a:t>
            </a:r>
            <a:r>
              <a:rPr lang="it-IT" altLang="cs-CZ" sz="2000" b="1" smtClean="0">
                <a:ea typeface="MS Mincho" pitchFamily="49" charset="-128"/>
                <a:cs typeface="Times New Roman" panose="02020603050405020304" pitchFamily="18" charset="0"/>
              </a:rPr>
              <a:t>ze světa prevence kriminality pro laickou i odbornou veřejnost</a:t>
            </a:r>
            <a:endParaRPr lang="cs-CZ" altLang="cs-CZ" sz="2000" b="1" smtClean="0">
              <a:ea typeface="MS Mincho" pitchFamily="49" charset="-128"/>
              <a:cs typeface="Times New Roman" panose="02020603050405020304" pitchFamily="18" charset="0"/>
            </a:endParaRP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endParaRPr lang="cs-CZ" altLang="cs-CZ" sz="2400" b="1" smtClean="0">
              <a:ea typeface="MS Mincho" pitchFamily="49" charset="-128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číslo snímk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C698373-F6B5-423D-8FFF-588D97C0CAB5}" type="slidenum">
              <a:rPr lang="cs-CZ" altLang="cs-CZ" sz="1200" smtClean="0">
                <a:solidFill>
                  <a:srgbClr val="898989"/>
                </a:solidFill>
                <a:latin typeface="Calibri" panose="020F0502020204030204" pitchFamily="34" charset="0"/>
              </a:rPr>
              <a:pPr>
                <a:spcBef>
                  <a:spcPct val="0"/>
                </a:spcBef>
                <a:buFontTx/>
                <a:buNone/>
              </a:pPr>
              <a:t>4</a:t>
            </a:fld>
            <a:endParaRPr lang="cs-CZ" altLang="cs-CZ" sz="1200" smtClean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9219" name="Text Placeholder 4"/>
          <p:cNvSpPr txBox="1">
            <a:spLocks/>
          </p:cNvSpPr>
          <p:nvPr/>
        </p:nvSpPr>
        <p:spPr bwMode="auto">
          <a:xfrm>
            <a:off x="755650" y="1052513"/>
            <a:ext cx="7715250" cy="61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cs-CZ" altLang="cs-CZ" sz="2800" b="1">
                <a:solidFill>
                  <a:srgbClr val="0070C0"/>
                </a:solidFill>
              </a:rPr>
              <a:t>Základní rozdělení obsahu mezi web OPK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cs-CZ" altLang="cs-CZ" sz="2800" b="1">
                <a:solidFill>
                  <a:srgbClr val="0070C0"/>
                </a:solidFill>
              </a:rPr>
              <a:t>a web MV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294967295"/>
          </p:nvPr>
        </p:nvSpPr>
        <p:spPr>
          <a:xfrm>
            <a:off x="868363" y="2133600"/>
            <a:ext cx="7489825" cy="3951288"/>
          </a:xfrm>
        </p:spPr>
        <p:txBody>
          <a:bodyPr/>
          <a:lstStyle/>
          <a:p>
            <a:pPr marL="0" indent="0" eaLnBrk="1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altLang="cs-CZ" sz="2000" b="1" u="sng" dirty="0" smtClean="0">
                <a:ea typeface="MS Mincho" pitchFamily="49" charset="-128"/>
                <a:cs typeface="Times New Roman" panose="02020603050405020304" pitchFamily="18" charset="0"/>
              </a:rPr>
              <a:t>prevencekriminality.cz:</a:t>
            </a:r>
            <a:r>
              <a:rPr lang="cs-CZ" altLang="cs-CZ" sz="2000" b="1" dirty="0" smtClean="0">
                <a:ea typeface="MS Mincho" pitchFamily="49" charset="-128"/>
                <a:cs typeface="Times New Roman" panose="02020603050405020304" pitchFamily="18" charset="0"/>
              </a:rPr>
              <a:t> </a:t>
            </a:r>
          </a:p>
          <a:p>
            <a:pPr eaLnBrk="1" hangingPunct="1">
              <a:spcBef>
                <a:spcPts val="400"/>
              </a:spcBef>
              <a:spcAft>
                <a:spcPts val="400"/>
              </a:spcAft>
              <a:defRPr/>
            </a:pPr>
            <a:r>
              <a:rPr lang="cs-CZ" altLang="cs-CZ" sz="1800" dirty="0" smtClean="0">
                <a:ea typeface="MS Mincho" pitchFamily="49" charset="-128"/>
                <a:cs typeface="Times New Roman" panose="02020603050405020304" pitchFamily="18" charset="0"/>
              </a:rPr>
              <a:t>zastřešuje prevenci jako takovou (ne jako činnost OPK)</a:t>
            </a:r>
          </a:p>
          <a:p>
            <a:pPr eaLnBrk="1" hangingPunct="1">
              <a:spcBef>
                <a:spcPts val="400"/>
              </a:spcBef>
              <a:spcAft>
                <a:spcPts val="400"/>
              </a:spcAft>
              <a:defRPr/>
            </a:pPr>
            <a:r>
              <a:rPr lang="cs-CZ" altLang="cs-CZ" sz="1800" dirty="0" smtClean="0">
                <a:ea typeface="MS Mincho" pitchFamily="49" charset="-128"/>
                <a:cs typeface="Times New Roman" panose="02020603050405020304" pitchFamily="18" charset="0"/>
              </a:rPr>
              <a:t>prostor pro aktivity, které nesouvisí s OPK, ale přispívají k prevenci kriminality v ČR</a:t>
            </a:r>
          </a:p>
          <a:p>
            <a:pPr eaLnBrk="1" hangingPunct="1">
              <a:spcBef>
                <a:spcPts val="400"/>
              </a:spcBef>
              <a:spcAft>
                <a:spcPts val="400"/>
              </a:spcAft>
              <a:defRPr/>
            </a:pPr>
            <a:r>
              <a:rPr lang="cs-CZ" altLang="cs-CZ" sz="1800" dirty="0">
                <a:ea typeface="MS Mincho" pitchFamily="49" charset="-128"/>
                <a:cs typeface="Times New Roman" panose="02020603050405020304" pitchFamily="18" charset="0"/>
              </a:rPr>
              <a:t>novinky, akce, </a:t>
            </a:r>
            <a:r>
              <a:rPr lang="cs-CZ" altLang="cs-CZ" sz="1800" dirty="0" smtClean="0">
                <a:ea typeface="MS Mincho" pitchFamily="49" charset="-128"/>
                <a:cs typeface="Times New Roman" panose="02020603050405020304" pitchFamily="18" charset="0"/>
              </a:rPr>
              <a:t>soutěže, </a:t>
            </a:r>
            <a:r>
              <a:rPr lang="cs-CZ" altLang="cs-CZ" sz="1800" dirty="0">
                <a:ea typeface="MS Mincho" pitchFamily="49" charset="-128"/>
                <a:cs typeface="Times New Roman" panose="02020603050405020304" pitchFamily="18" charset="0"/>
              </a:rPr>
              <a:t>reportáže</a:t>
            </a:r>
            <a:r>
              <a:rPr lang="cs-CZ" altLang="cs-CZ" sz="1800" dirty="0" smtClean="0">
                <a:ea typeface="MS Mincho" pitchFamily="49" charset="-128"/>
                <a:cs typeface="Times New Roman" panose="02020603050405020304" pitchFamily="18" charset="0"/>
              </a:rPr>
              <a:t>…</a:t>
            </a:r>
            <a:endParaRPr lang="cs-CZ" altLang="cs-CZ" sz="2400" b="1" dirty="0">
              <a:ea typeface="MS Mincho" pitchFamily="49" charset="-128"/>
              <a:cs typeface="Times New Roman" panose="02020603050405020304" pitchFamily="18" charset="0"/>
            </a:endParaRPr>
          </a:p>
          <a:p>
            <a:pPr marL="0" indent="0" eaLnBrk="1" hangingPunct="1">
              <a:spcBef>
                <a:spcPts val="800"/>
              </a:spcBef>
              <a:spcAft>
                <a:spcPts val="800"/>
              </a:spcAft>
              <a:buFont typeface="Arial" panose="020B0604020202020204" pitchFamily="34" charset="0"/>
              <a:buNone/>
              <a:defRPr/>
            </a:pPr>
            <a:r>
              <a:rPr lang="cs-CZ" altLang="cs-CZ" sz="2000" b="1" u="sng" dirty="0">
                <a:ea typeface="MS Mincho" pitchFamily="49" charset="-128"/>
                <a:cs typeface="Times New Roman" panose="02020603050405020304" pitchFamily="18" charset="0"/>
              </a:rPr>
              <a:t>odkaz na prevenci kriminality na </a:t>
            </a:r>
            <a:r>
              <a:rPr lang="cs-CZ" altLang="cs-CZ" sz="2000" b="1" u="sng" dirty="0" smtClean="0">
                <a:ea typeface="MS Mincho" pitchFamily="49" charset="-128"/>
                <a:cs typeface="Times New Roman" panose="02020603050405020304" pitchFamily="18" charset="0"/>
              </a:rPr>
              <a:t>webu mvcr.cz:</a:t>
            </a:r>
          </a:p>
          <a:p>
            <a:pPr eaLnBrk="1" hangingPunct="1">
              <a:spcBef>
                <a:spcPts val="400"/>
              </a:spcBef>
              <a:spcAft>
                <a:spcPts val="400"/>
              </a:spcAft>
              <a:defRPr/>
            </a:pPr>
            <a:r>
              <a:rPr lang="cs-CZ" altLang="cs-CZ" sz="1800" dirty="0">
                <a:ea typeface="MS Mincho" pitchFamily="49" charset="-128"/>
                <a:cs typeface="Times New Roman" panose="02020603050405020304" pitchFamily="18" charset="0"/>
              </a:rPr>
              <a:t>slouží jako stránky odboru prevence </a:t>
            </a:r>
            <a:r>
              <a:rPr lang="cs-CZ" altLang="cs-CZ" sz="1800" dirty="0" smtClean="0">
                <a:ea typeface="MS Mincho" pitchFamily="49" charset="-128"/>
                <a:cs typeface="Times New Roman" panose="02020603050405020304" pitchFamily="18" charset="0"/>
              </a:rPr>
              <a:t>kriminality</a:t>
            </a:r>
          </a:p>
          <a:p>
            <a:pPr eaLnBrk="1" hangingPunct="1">
              <a:spcBef>
                <a:spcPts val="400"/>
              </a:spcBef>
              <a:spcAft>
                <a:spcPts val="400"/>
              </a:spcAft>
              <a:defRPr/>
            </a:pPr>
            <a:r>
              <a:rPr lang="pl-PL" altLang="cs-CZ" sz="1800" dirty="0" smtClean="0">
                <a:ea typeface="MS Mincho" pitchFamily="49" charset="-128"/>
                <a:cs typeface="Times New Roman" panose="02020603050405020304" pitchFamily="18" charset="0"/>
              </a:rPr>
              <a:t>informace o dotačních titulech a výzvy s nimi spojené</a:t>
            </a:r>
          </a:p>
          <a:p>
            <a:pPr eaLnBrk="1" hangingPunct="1">
              <a:spcBef>
                <a:spcPts val="400"/>
              </a:spcBef>
              <a:spcAft>
                <a:spcPts val="400"/>
              </a:spcAft>
              <a:defRPr/>
            </a:pPr>
            <a:r>
              <a:rPr lang="cs-CZ" altLang="cs-CZ" sz="1800" dirty="0" smtClean="0">
                <a:ea typeface="MS Mincho" pitchFamily="49" charset="-128"/>
                <a:cs typeface="Times New Roman" panose="02020603050405020304" pitchFamily="18" charset="0"/>
              </a:rPr>
              <a:t>informace o RVPPK a tiskové zprávy z jeho zasedání</a:t>
            </a:r>
            <a:endParaRPr lang="cs-CZ" altLang="cs-CZ" sz="1800" dirty="0">
              <a:ea typeface="MS Mincho" pitchFamily="49" charset="-128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Zástupný symbol pro číslo snímk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7592548-60BF-40F6-B22D-7D0565CC152D}" type="slidenum">
              <a:rPr lang="cs-CZ" altLang="cs-CZ" sz="1200" smtClean="0">
                <a:solidFill>
                  <a:srgbClr val="898989"/>
                </a:solidFill>
                <a:latin typeface="Calibri" panose="020F0502020204030204" pitchFamily="34" charset="0"/>
              </a:rPr>
              <a:pPr>
                <a:spcBef>
                  <a:spcPct val="0"/>
                </a:spcBef>
                <a:buFontTx/>
                <a:buNone/>
              </a:pPr>
              <a:t>5</a:t>
            </a:fld>
            <a:endParaRPr lang="cs-CZ" altLang="cs-CZ" sz="1200" smtClean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0243" name="Text Placeholder 4"/>
          <p:cNvSpPr txBox="1">
            <a:spLocks/>
          </p:cNvSpPr>
          <p:nvPr/>
        </p:nvSpPr>
        <p:spPr bwMode="auto">
          <a:xfrm>
            <a:off x="755650" y="1052513"/>
            <a:ext cx="7715250" cy="61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cs-CZ" altLang="cs-CZ">
                <a:solidFill>
                  <a:srgbClr val="0070C0"/>
                </a:solidFill>
              </a:rPr>
              <a:t>Základní rozdělení obsahu mezi web MV a web OPK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294967295"/>
          </p:nvPr>
        </p:nvSpPr>
        <p:spPr>
          <a:xfrm>
            <a:off x="868363" y="2205038"/>
            <a:ext cx="7489825" cy="3951287"/>
          </a:xfrm>
        </p:spPr>
        <p:txBody>
          <a:bodyPr/>
          <a:lstStyle/>
          <a:p>
            <a:pPr marL="0" indent="0" eaLnBrk="1" hangingPunct="1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cs-CZ" altLang="cs-CZ" sz="2400" b="1" u="sng" dirty="0" smtClean="0">
                <a:ea typeface="MS Mincho" pitchFamily="49" charset="-128"/>
                <a:cs typeface="Times New Roman" panose="02020603050405020304" pitchFamily="18" charset="0"/>
              </a:rPr>
              <a:t>na obou webech:</a:t>
            </a:r>
            <a:r>
              <a:rPr lang="cs-CZ" altLang="cs-CZ" sz="2400" b="1" dirty="0" smtClean="0">
                <a:ea typeface="MS Mincho" pitchFamily="49" charset="-128"/>
                <a:cs typeface="Times New Roman" panose="02020603050405020304" pitchFamily="18" charset="0"/>
              </a:rPr>
              <a:t> 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cs-CZ" altLang="cs-CZ" sz="1800" b="1" dirty="0">
                <a:ea typeface="MS Mincho" pitchFamily="49" charset="-128"/>
                <a:cs typeface="Times New Roman" panose="02020603050405020304" pitchFamily="18" charset="0"/>
              </a:rPr>
              <a:t>stránky věnované resortním projektům </a:t>
            </a:r>
            <a:endParaRPr lang="cs-CZ" altLang="cs-CZ" sz="1800" b="1" dirty="0" smtClean="0">
              <a:ea typeface="MS Mincho" pitchFamily="49" charset="-128"/>
              <a:cs typeface="Times New Roman" panose="02020603050405020304" pitchFamily="18" charset="0"/>
            </a:endParaRPr>
          </a:p>
          <a:p>
            <a:pPr marL="742950" lvl="2" indent="-342900" eaLnBrk="1" hangingPunct="1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cs-CZ" altLang="cs-CZ" sz="1800" dirty="0">
                <a:ea typeface="MS Mincho" pitchFamily="49" charset="-128"/>
                <a:cs typeface="Times New Roman" panose="02020603050405020304" pitchFamily="18" charset="0"/>
              </a:rPr>
              <a:t>asistent </a:t>
            </a:r>
            <a:r>
              <a:rPr lang="cs-CZ" altLang="cs-CZ" sz="1800" dirty="0" smtClean="0">
                <a:ea typeface="MS Mincho" pitchFamily="49" charset="-128"/>
                <a:cs typeface="Times New Roman" panose="02020603050405020304" pitchFamily="18" charset="0"/>
              </a:rPr>
              <a:t>prevence </a:t>
            </a:r>
            <a:r>
              <a:rPr lang="cs-CZ" altLang="cs-CZ" sz="1800" dirty="0">
                <a:ea typeface="MS Mincho" pitchFamily="49" charset="-128"/>
                <a:cs typeface="Times New Roman" panose="02020603050405020304" pitchFamily="18" charset="0"/>
              </a:rPr>
              <a:t>kriminality, domovník </a:t>
            </a:r>
            <a:r>
              <a:rPr lang="cs-CZ" altLang="cs-CZ" sz="1800" dirty="0" err="1">
                <a:ea typeface="MS Mincho" pitchFamily="49" charset="-128"/>
                <a:cs typeface="Times New Roman" panose="02020603050405020304" pitchFamily="18" charset="0"/>
              </a:rPr>
              <a:t>preventista</a:t>
            </a:r>
            <a:r>
              <a:rPr lang="cs-CZ" altLang="cs-CZ" sz="1800" dirty="0">
                <a:ea typeface="MS Mincho" pitchFamily="49" charset="-128"/>
                <a:cs typeface="Times New Roman" panose="02020603050405020304" pitchFamily="18" charset="0"/>
              </a:rPr>
              <a:t> </a:t>
            </a:r>
            <a:r>
              <a:rPr lang="cs-CZ" altLang="cs-CZ" sz="1800" dirty="0" smtClean="0">
                <a:ea typeface="MS Mincho" pitchFamily="49" charset="-128"/>
                <a:cs typeface="Times New Roman" panose="02020603050405020304" pitchFamily="18" charset="0"/>
              </a:rPr>
              <a:t>…</a:t>
            </a:r>
          </a:p>
          <a:p>
            <a:pPr marL="1200150" lvl="3" indent="-342900" eaLnBrk="1" hangingPunct="1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cs-CZ" altLang="cs-CZ" sz="1800" dirty="0" smtClean="0">
                <a:ea typeface="MS Mincho" pitchFamily="49" charset="-128"/>
                <a:cs typeface="Times New Roman" panose="02020603050405020304" pitchFamily="18" charset="0"/>
              </a:rPr>
              <a:t>novinky a články k nim budou zveřejněny pouze na prevencekriminality.cz</a:t>
            </a:r>
          </a:p>
          <a:p>
            <a:pPr marL="342900" lvl="1" indent="-342900" eaLnBrk="1" hangingPunct="1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cs-CZ" altLang="cs-CZ" sz="1800" b="1" dirty="0">
                <a:ea typeface="MS Mincho" pitchFamily="49" charset="-128"/>
                <a:cs typeface="Times New Roman" panose="02020603050405020304" pitchFamily="18" charset="0"/>
              </a:rPr>
              <a:t>na mvcr.cz dostupný archiv novinek</a:t>
            </a:r>
          </a:p>
          <a:p>
            <a:pPr marL="342900" lvl="1" indent="-342900" eaLnBrk="1" hangingPunct="1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endParaRPr lang="cs-CZ" altLang="cs-CZ" sz="2200" dirty="0" smtClean="0">
              <a:ea typeface="MS Mincho" pitchFamily="49" charset="-128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Zástupný symbol pro číslo snímk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3D6F0D6-A1F1-48FD-BA50-0888234616BA}" type="slidenum">
              <a:rPr lang="cs-CZ" altLang="cs-CZ" sz="1200" smtClean="0">
                <a:solidFill>
                  <a:srgbClr val="898989"/>
                </a:solidFill>
                <a:latin typeface="Calibri" panose="020F0502020204030204" pitchFamily="34" charset="0"/>
              </a:rPr>
              <a:pPr>
                <a:spcBef>
                  <a:spcPct val="0"/>
                </a:spcBef>
                <a:buFontTx/>
                <a:buNone/>
              </a:pPr>
              <a:t>6</a:t>
            </a:fld>
            <a:endParaRPr lang="cs-CZ" altLang="cs-CZ" sz="1200" smtClean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267" name="Content Placeholder 5"/>
          <p:cNvSpPr>
            <a:spLocks noGrp="1"/>
          </p:cNvSpPr>
          <p:nvPr>
            <p:ph sz="quarter" idx="4294967295"/>
          </p:nvPr>
        </p:nvSpPr>
        <p:spPr>
          <a:xfrm>
            <a:off x="2700338" y="604838"/>
            <a:ext cx="4103687" cy="376237"/>
          </a:xfrm>
        </p:spPr>
        <p:txBody>
          <a:bodyPr/>
          <a:lstStyle/>
          <a:p>
            <a:pPr marL="0" indent="0" eaLnBrk="1" hangingPunct="1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cs-CZ" altLang="cs-CZ" sz="2000" b="1" u="sng" smtClean="0">
                <a:ea typeface="MS Mincho" pitchFamily="49" charset="-128"/>
                <a:cs typeface="Times New Roman" panose="02020603050405020304" pitchFamily="18" charset="0"/>
              </a:rPr>
              <a:t>Tabulka zaměření obsahu:</a:t>
            </a:r>
            <a:r>
              <a:rPr lang="cs-CZ" altLang="cs-CZ" sz="2000" b="1" smtClean="0">
                <a:ea typeface="MS Mincho" pitchFamily="49" charset="-128"/>
                <a:cs typeface="Times New Roman" panose="02020603050405020304" pitchFamily="18" charset="0"/>
              </a:rPr>
              <a:t> </a:t>
            </a:r>
          </a:p>
        </p:txBody>
      </p:sp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042988" y="1052513"/>
          <a:ext cx="6913562" cy="54721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0606">
                  <a:extLst>
                    <a:ext uri="{9D8B030D-6E8A-4147-A177-3AD203B41FA5}">
                      <a16:colId xmlns:a16="http://schemas.microsoft.com/office/drawing/2014/main" val="1158547073"/>
                    </a:ext>
                  </a:extLst>
                </a:gridCol>
                <a:gridCol w="2102549">
                  <a:extLst>
                    <a:ext uri="{9D8B030D-6E8A-4147-A177-3AD203B41FA5}">
                      <a16:colId xmlns:a16="http://schemas.microsoft.com/office/drawing/2014/main" val="3291354217"/>
                    </a:ext>
                  </a:extLst>
                </a:gridCol>
                <a:gridCol w="4310407">
                  <a:extLst>
                    <a:ext uri="{9D8B030D-6E8A-4147-A177-3AD203B41FA5}">
                      <a16:colId xmlns:a16="http://schemas.microsoft.com/office/drawing/2014/main" val="2052074158"/>
                    </a:ext>
                  </a:extLst>
                </a:gridCol>
              </a:tblGrid>
              <a:tr h="3474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700">
                          <a:solidFill>
                            <a:schemeClr val="tx1"/>
                          </a:solidFill>
                          <a:effectLst/>
                        </a:rPr>
                        <a:t>WEB</a:t>
                      </a:r>
                      <a:endParaRPr lang="cs-CZ" sz="7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59" marR="43259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700">
                          <a:solidFill>
                            <a:schemeClr val="tx1"/>
                          </a:solidFill>
                          <a:effectLst/>
                        </a:rPr>
                        <a:t>ZÁLOŽKA V HLAVNÍM MENU</a:t>
                      </a:r>
                      <a:endParaRPr lang="cs-CZ" sz="7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59" marR="43259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700" dirty="0">
                          <a:solidFill>
                            <a:schemeClr val="tx1"/>
                          </a:solidFill>
                          <a:effectLst/>
                        </a:rPr>
                        <a:t>KATEGORIE / TÉMATA V ZÁLOŽCE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59" marR="43259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0592422"/>
                  </a:ext>
                </a:extLst>
              </a:tr>
              <a:tr h="3900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700" dirty="0">
                          <a:solidFill>
                            <a:schemeClr val="tx1"/>
                          </a:solidFill>
                          <a:effectLst/>
                        </a:rPr>
                        <a:t>PK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59" marR="43259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700">
                          <a:solidFill>
                            <a:schemeClr val="tx1"/>
                          </a:solidFill>
                          <a:effectLst/>
                        </a:rPr>
                        <a:t>Novinky</a:t>
                      </a:r>
                      <a:endParaRPr lang="cs-CZ" sz="7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59" marR="43259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700" dirty="0">
                          <a:solidFill>
                            <a:schemeClr val="tx1"/>
                          </a:solidFill>
                          <a:effectLst/>
                        </a:rPr>
                        <a:t>Projekty, akce, novinky, reportáže apod.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59" marR="43259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6235904"/>
                  </a:ext>
                </a:extLst>
              </a:tr>
              <a:tr h="3900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700">
                          <a:solidFill>
                            <a:schemeClr val="tx1"/>
                          </a:solidFill>
                          <a:effectLst/>
                        </a:rPr>
                        <a:t>MV</a:t>
                      </a:r>
                      <a:endParaRPr lang="cs-CZ" sz="7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59" marR="43259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700">
                          <a:solidFill>
                            <a:schemeClr val="tx1"/>
                          </a:solidFill>
                          <a:effectLst/>
                        </a:rPr>
                        <a:t>Aktuality</a:t>
                      </a:r>
                      <a:endParaRPr lang="cs-CZ" sz="7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59" marR="4325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700" dirty="0">
                          <a:solidFill>
                            <a:schemeClr val="tx1"/>
                          </a:solidFill>
                          <a:effectLst/>
                        </a:rPr>
                        <a:t>Vyhlášky, výsledky dotačních řízení apod.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59" marR="43259" marT="0" marB="0" anchor="ctr"/>
                </a:tc>
                <a:extLst>
                  <a:ext uri="{0D108BD9-81ED-4DB2-BD59-A6C34878D82A}">
                    <a16:rowId xmlns:a16="http://schemas.microsoft.com/office/drawing/2014/main" val="3430769483"/>
                  </a:ext>
                </a:extLst>
              </a:tr>
              <a:tr h="3900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700" dirty="0">
                          <a:solidFill>
                            <a:schemeClr val="tx1"/>
                          </a:solidFill>
                          <a:effectLst/>
                        </a:rPr>
                        <a:t>PK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59" marR="43259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700">
                          <a:solidFill>
                            <a:schemeClr val="tx1"/>
                          </a:solidFill>
                          <a:effectLst/>
                        </a:rPr>
                        <a:t>Prevence kriminality</a:t>
                      </a:r>
                      <a:endParaRPr lang="cs-CZ" sz="7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59" marR="43259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700" dirty="0">
                          <a:solidFill>
                            <a:schemeClr val="tx1"/>
                          </a:solidFill>
                          <a:effectLst/>
                        </a:rPr>
                        <a:t>Prevence kriminality obecně, situační, sociální, prevence kriminality v zahraničí, oblasti prevence apod.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59" marR="43259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2357196"/>
                  </a:ext>
                </a:extLst>
              </a:tr>
              <a:tr h="3900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700">
                          <a:solidFill>
                            <a:schemeClr val="tx1"/>
                          </a:solidFill>
                          <a:effectLst/>
                        </a:rPr>
                        <a:t>MV</a:t>
                      </a:r>
                      <a:endParaRPr lang="cs-CZ" sz="7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59" marR="43259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700">
                          <a:solidFill>
                            <a:schemeClr val="tx1"/>
                          </a:solidFill>
                          <a:effectLst/>
                        </a:rPr>
                        <a:t>Prevence kriminality</a:t>
                      </a:r>
                      <a:endParaRPr lang="cs-CZ" sz="7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59" marR="4325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700">
                          <a:solidFill>
                            <a:schemeClr val="tx1"/>
                          </a:solidFill>
                          <a:effectLst/>
                        </a:rPr>
                        <a:t>Systém prevence kriminality v ČR, OPK, RVPPK</a:t>
                      </a:r>
                      <a:endParaRPr lang="cs-CZ" sz="7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59" marR="43259" marT="0" marB="0" anchor="ctr"/>
                </a:tc>
                <a:extLst>
                  <a:ext uri="{0D108BD9-81ED-4DB2-BD59-A6C34878D82A}">
                    <a16:rowId xmlns:a16="http://schemas.microsoft.com/office/drawing/2014/main" val="3598599486"/>
                  </a:ext>
                </a:extLst>
              </a:tr>
              <a:tr h="3900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700" dirty="0">
                          <a:solidFill>
                            <a:schemeClr val="tx1"/>
                          </a:solidFill>
                          <a:effectLst/>
                        </a:rPr>
                        <a:t>PK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59" marR="43259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700" dirty="0" smtClean="0">
                          <a:solidFill>
                            <a:schemeClr val="tx1"/>
                          </a:solidFill>
                          <a:effectLst/>
                        </a:rPr>
                        <a:t>Dobrá </a:t>
                      </a:r>
                      <a:r>
                        <a:rPr lang="cs-CZ" sz="700" dirty="0">
                          <a:solidFill>
                            <a:schemeClr val="tx1"/>
                          </a:solidFill>
                          <a:effectLst/>
                        </a:rPr>
                        <a:t>praxe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59" marR="43259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700" dirty="0">
                          <a:solidFill>
                            <a:schemeClr val="tx1"/>
                          </a:solidFill>
                          <a:effectLst/>
                        </a:rPr>
                        <a:t>Databáze dobré praxe, články o projektech, soutěže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59" marR="43259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4177883"/>
                  </a:ext>
                </a:extLst>
              </a:tr>
              <a:tr h="3900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700">
                          <a:solidFill>
                            <a:schemeClr val="tx1"/>
                          </a:solidFill>
                          <a:effectLst/>
                        </a:rPr>
                        <a:t>MV</a:t>
                      </a:r>
                      <a:endParaRPr lang="cs-CZ" sz="7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59" marR="43259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700" dirty="0">
                          <a:solidFill>
                            <a:schemeClr val="tx1"/>
                          </a:solidFill>
                          <a:effectLst/>
                        </a:rPr>
                        <a:t>Projekty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59" marR="4325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700">
                          <a:solidFill>
                            <a:schemeClr val="tx1"/>
                          </a:solidFill>
                          <a:effectLst/>
                        </a:rPr>
                        <a:t>Resortní projekty</a:t>
                      </a:r>
                      <a:endParaRPr lang="cs-CZ" sz="7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59" marR="43259" marT="0" marB="0" anchor="ctr"/>
                </a:tc>
                <a:extLst>
                  <a:ext uri="{0D108BD9-81ED-4DB2-BD59-A6C34878D82A}">
                    <a16:rowId xmlns:a16="http://schemas.microsoft.com/office/drawing/2014/main" val="2321169051"/>
                  </a:ext>
                </a:extLst>
              </a:tr>
              <a:tr h="4446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700" dirty="0">
                          <a:solidFill>
                            <a:schemeClr val="tx1"/>
                          </a:solidFill>
                          <a:effectLst/>
                        </a:rPr>
                        <a:t>PK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59" marR="43259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700" dirty="0" err="1">
                          <a:solidFill>
                            <a:schemeClr val="tx1"/>
                          </a:solidFill>
                          <a:effectLst/>
                        </a:rPr>
                        <a:t>Kyberkriminalita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59" marR="43259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700" dirty="0">
                          <a:solidFill>
                            <a:schemeClr val="tx1"/>
                          </a:solidFill>
                          <a:effectLst/>
                        </a:rPr>
                        <a:t>O </a:t>
                      </a:r>
                      <a:r>
                        <a:rPr lang="cs-CZ" sz="700" dirty="0" err="1">
                          <a:solidFill>
                            <a:schemeClr val="tx1"/>
                          </a:solidFill>
                          <a:effectLst/>
                        </a:rPr>
                        <a:t>kyberkriminalitě</a:t>
                      </a:r>
                      <a:r>
                        <a:rPr lang="cs-CZ" sz="700" dirty="0">
                          <a:solidFill>
                            <a:schemeClr val="tx1"/>
                          </a:solidFill>
                          <a:effectLst/>
                        </a:rPr>
                        <a:t>, databáze projektů, bezpečnost v kyberprostoru, témata, doporučená četba, seznam certifikovaných poskytovatelů primární prevence, odkazy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59" marR="43259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850281"/>
                  </a:ext>
                </a:extLst>
              </a:tr>
              <a:tr h="3900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700">
                          <a:solidFill>
                            <a:schemeClr val="tx1"/>
                          </a:solidFill>
                          <a:effectLst/>
                        </a:rPr>
                        <a:t>PK</a:t>
                      </a:r>
                      <a:endParaRPr lang="cs-CZ" sz="7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59" marR="43259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700">
                          <a:solidFill>
                            <a:schemeClr val="tx1"/>
                          </a:solidFill>
                          <a:effectLst/>
                        </a:rPr>
                        <a:t>Dotace</a:t>
                      </a:r>
                      <a:endParaRPr lang="cs-CZ" sz="7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59" marR="43259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700" dirty="0">
                          <a:solidFill>
                            <a:schemeClr val="tx1"/>
                          </a:solidFill>
                          <a:effectLst/>
                        </a:rPr>
                        <a:t>Přehled dotačních programů v různých resortech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59" marR="43259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6486842"/>
                  </a:ext>
                </a:extLst>
              </a:tr>
              <a:tr h="3900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700">
                          <a:solidFill>
                            <a:schemeClr val="tx1"/>
                          </a:solidFill>
                          <a:effectLst/>
                        </a:rPr>
                        <a:t>MV</a:t>
                      </a:r>
                      <a:endParaRPr lang="cs-CZ" sz="7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59" marR="43259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700">
                          <a:solidFill>
                            <a:schemeClr val="tx1"/>
                          </a:solidFill>
                          <a:effectLst/>
                        </a:rPr>
                        <a:t>Dotační systém prevence kriminality</a:t>
                      </a:r>
                      <a:endParaRPr lang="cs-CZ" sz="7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59" marR="4325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700">
                          <a:solidFill>
                            <a:schemeClr val="tx1"/>
                          </a:solidFill>
                          <a:effectLst/>
                        </a:rPr>
                        <a:t>Program prevence kriminality 2018, Sociálně patologické jevy, Obce a migrace, Program pro NNO, Průmyslové zóny, Korupce</a:t>
                      </a:r>
                      <a:endParaRPr lang="cs-CZ" sz="7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59" marR="43259" marT="0" marB="0" anchor="ctr"/>
                </a:tc>
                <a:extLst>
                  <a:ext uri="{0D108BD9-81ED-4DB2-BD59-A6C34878D82A}">
                    <a16:rowId xmlns:a16="http://schemas.microsoft.com/office/drawing/2014/main" val="216376520"/>
                  </a:ext>
                </a:extLst>
              </a:tr>
              <a:tr h="3900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700">
                          <a:solidFill>
                            <a:schemeClr val="tx1"/>
                          </a:solidFill>
                          <a:effectLst/>
                        </a:rPr>
                        <a:t>PK</a:t>
                      </a:r>
                      <a:endParaRPr lang="cs-CZ" sz="7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59" marR="43259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700">
                          <a:solidFill>
                            <a:schemeClr val="tx1"/>
                          </a:solidFill>
                          <a:effectLst/>
                        </a:rPr>
                        <a:t>Ke stažení</a:t>
                      </a:r>
                      <a:endParaRPr lang="cs-CZ" sz="7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59" marR="43259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700" dirty="0">
                          <a:solidFill>
                            <a:schemeClr val="tx1"/>
                          </a:solidFill>
                          <a:effectLst/>
                        </a:rPr>
                        <a:t>Strategie, metodiky, preventivní materiály, výzkumy apod.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59" marR="43259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086632"/>
                  </a:ext>
                </a:extLst>
              </a:tr>
              <a:tr h="3900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700">
                          <a:solidFill>
                            <a:schemeClr val="tx1"/>
                          </a:solidFill>
                          <a:effectLst/>
                        </a:rPr>
                        <a:t>MV</a:t>
                      </a:r>
                      <a:endParaRPr lang="cs-CZ" sz="7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59" marR="43259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700">
                          <a:solidFill>
                            <a:schemeClr val="tx1"/>
                          </a:solidFill>
                          <a:effectLst/>
                        </a:rPr>
                        <a:t>Ke stažení</a:t>
                      </a:r>
                      <a:endParaRPr lang="cs-CZ" sz="7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59" marR="4325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700">
                          <a:solidFill>
                            <a:schemeClr val="tx1"/>
                          </a:solidFill>
                          <a:effectLst/>
                        </a:rPr>
                        <a:t>Formuláře, žádosti k dotacím, RVPPK tiskové zprávy apod.</a:t>
                      </a:r>
                      <a:endParaRPr lang="cs-CZ" sz="7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59" marR="43259" marT="0" marB="0" anchor="ctr"/>
                </a:tc>
                <a:extLst>
                  <a:ext uri="{0D108BD9-81ED-4DB2-BD59-A6C34878D82A}">
                    <a16:rowId xmlns:a16="http://schemas.microsoft.com/office/drawing/2014/main" val="3308692610"/>
                  </a:ext>
                </a:extLst>
              </a:tr>
              <a:tr h="3900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700">
                          <a:solidFill>
                            <a:schemeClr val="tx1"/>
                          </a:solidFill>
                          <a:effectLst/>
                        </a:rPr>
                        <a:t>PK</a:t>
                      </a:r>
                      <a:endParaRPr lang="cs-CZ" sz="7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59" marR="43259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700">
                          <a:solidFill>
                            <a:schemeClr val="tx1"/>
                          </a:solidFill>
                          <a:effectLst/>
                        </a:rPr>
                        <a:t>Kontakty</a:t>
                      </a:r>
                      <a:endParaRPr lang="cs-CZ" sz="7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59" marR="43259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700" dirty="0">
                          <a:solidFill>
                            <a:schemeClr val="tx1"/>
                          </a:solidFill>
                          <a:effectLst/>
                        </a:rPr>
                        <a:t>Podrobné kontakty pracovníků oddělení včetně jejich gescí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700" dirty="0">
                          <a:solidFill>
                            <a:schemeClr val="tx1"/>
                          </a:solidFill>
                          <a:effectLst/>
                        </a:rPr>
                        <a:t>Manažeři prevence kriminality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59" marR="43259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3771527"/>
                  </a:ext>
                </a:extLst>
              </a:tr>
              <a:tr h="3900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700" dirty="0">
                          <a:solidFill>
                            <a:schemeClr val="tx1"/>
                          </a:solidFill>
                          <a:effectLst/>
                        </a:rPr>
                        <a:t>MV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59" marR="43259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700" dirty="0">
                          <a:solidFill>
                            <a:schemeClr val="tx1"/>
                          </a:solidFill>
                          <a:effectLst/>
                        </a:rPr>
                        <a:t>Kontakty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59" marR="4325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700" dirty="0">
                          <a:solidFill>
                            <a:schemeClr val="tx1"/>
                          </a:solidFill>
                          <a:effectLst/>
                        </a:rPr>
                        <a:t>Kontakt na odbor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59" marR="43259" marT="0" marB="0" anchor="ctr"/>
                </a:tc>
                <a:extLst>
                  <a:ext uri="{0D108BD9-81ED-4DB2-BD59-A6C34878D82A}">
                    <a16:rowId xmlns:a16="http://schemas.microsoft.com/office/drawing/2014/main" val="2284778731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Zástupný symbol pro číslo snímk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0FB8632-1F84-40D0-8225-87C5DCDE82D7}" type="slidenum">
              <a:rPr lang="cs-CZ" altLang="cs-CZ" sz="1200" smtClean="0">
                <a:solidFill>
                  <a:srgbClr val="898989"/>
                </a:solidFill>
                <a:latin typeface="Calibri" panose="020F0502020204030204" pitchFamily="34" charset="0"/>
              </a:rPr>
              <a:pPr>
                <a:spcBef>
                  <a:spcPct val="0"/>
                </a:spcBef>
                <a:buFontTx/>
                <a:buNone/>
              </a:pPr>
              <a:t>7</a:t>
            </a:fld>
            <a:endParaRPr lang="cs-CZ" altLang="cs-CZ" sz="1200" smtClean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042988" y="908050"/>
          <a:ext cx="7058025" cy="554513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529013">
                  <a:extLst>
                    <a:ext uri="{9D8B030D-6E8A-4147-A177-3AD203B41FA5}">
                      <a16:colId xmlns:a16="http://schemas.microsoft.com/office/drawing/2014/main" val="2525909671"/>
                    </a:ext>
                  </a:extLst>
                </a:gridCol>
                <a:gridCol w="3529013">
                  <a:extLst>
                    <a:ext uri="{9D8B030D-6E8A-4147-A177-3AD203B41FA5}">
                      <a16:colId xmlns:a16="http://schemas.microsoft.com/office/drawing/2014/main" val="992353692"/>
                    </a:ext>
                  </a:extLst>
                </a:gridCol>
              </a:tblGrid>
              <a:tr h="19121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solidFill>
                            <a:schemeClr val="tx1"/>
                          </a:solidFill>
                          <a:effectLst/>
                        </a:rPr>
                        <a:t>prevencekriminality.cz (PK)</a:t>
                      </a:r>
                      <a:endParaRPr lang="cs-CZ" sz="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85" marR="46985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solidFill>
                            <a:schemeClr val="tx1"/>
                          </a:solidFill>
                          <a:effectLst/>
                        </a:rPr>
                        <a:t>MVČR</a:t>
                      </a:r>
                      <a:endParaRPr lang="cs-CZ" sz="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85" marR="46985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6613115"/>
                  </a:ext>
                </a:extLst>
              </a:tr>
              <a:tr h="152969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solidFill>
                            <a:schemeClr val="tx1"/>
                          </a:solidFill>
                          <a:effectLst/>
                        </a:rPr>
                        <a:t>Aktuality</a:t>
                      </a:r>
                      <a:endParaRPr lang="cs-CZ" sz="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85" marR="46985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8837384"/>
                  </a:ext>
                </a:extLst>
              </a:tr>
              <a:tr h="3059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6230" algn="ctr"/>
                        </a:tabLst>
                      </a:pPr>
                      <a:r>
                        <a:rPr lang="cs-CZ" sz="800">
                          <a:solidFill>
                            <a:schemeClr val="tx1"/>
                          </a:solidFill>
                          <a:effectLst/>
                        </a:rPr>
                        <a:t>Aktuality o projektech, akcích apod. </a:t>
                      </a:r>
                      <a:endParaRPr lang="cs-CZ" sz="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85" marR="46985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6230" algn="ctr"/>
                        </a:tabLst>
                      </a:pPr>
                      <a:r>
                        <a:rPr lang="cs-CZ" sz="800">
                          <a:solidFill>
                            <a:schemeClr val="tx1"/>
                          </a:solidFill>
                          <a:effectLst/>
                        </a:rPr>
                        <a:t>Upozornění na vyhlášky, výsledky dotačních řízení apod.</a:t>
                      </a:r>
                      <a:endParaRPr lang="cs-CZ" sz="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85" marR="46985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6505186"/>
                  </a:ext>
                </a:extLst>
              </a:tr>
              <a:tr h="152969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solidFill>
                            <a:schemeClr val="tx1"/>
                          </a:solidFill>
                          <a:effectLst/>
                        </a:rPr>
                        <a:t>O prevenci kriminality</a:t>
                      </a:r>
                      <a:endParaRPr lang="cs-CZ" sz="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85" marR="46985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3170791"/>
                  </a:ext>
                </a:extLst>
              </a:tr>
              <a:tr h="3059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solidFill>
                            <a:schemeClr val="tx1"/>
                          </a:solidFill>
                          <a:effectLst/>
                        </a:rPr>
                        <a:t>Článek o prevenci kriminality</a:t>
                      </a:r>
                      <a:endParaRPr lang="cs-CZ" sz="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85" marR="46985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solidFill>
                            <a:schemeClr val="tx1"/>
                          </a:solidFill>
                          <a:effectLst/>
                        </a:rPr>
                        <a:t>Článek o OPK, systém prevence kriminality v ČR</a:t>
                      </a:r>
                      <a:endParaRPr lang="cs-CZ" sz="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85" marR="46985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6966254"/>
                  </a:ext>
                </a:extLst>
              </a:tr>
              <a:tr h="152969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solidFill>
                            <a:schemeClr val="tx1"/>
                          </a:solidFill>
                          <a:effectLst/>
                        </a:rPr>
                        <a:t>Republikový výbor pro prevenci kriminality</a:t>
                      </a:r>
                      <a:endParaRPr lang="cs-CZ" sz="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85" marR="46985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7121371"/>
                  </a:ext>
                </a:extLst>
              </a:tr>
              <a:tr h="12237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solidFill>
                            <a:schemeClr val="tx1"/>
                          </a:solidFill>
                          <a:effectLst/>
                        </a:rPr>
                        <a:t>Zmínka v článku O prevenci kriminality s odkazem na obsah na MVČR             →</a:t>
                      </a: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85" marR="46985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solidFill>
                            <a:schemeClr val="tx1"/>
                          </a:solidFill>
                          <a:effectLst/>
                        </a:rPr>
                        <a:t>Článek o organizaci a fungování RVPPK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solidFill>
                            <a:schemeClr val="tx1"/>
                          </a:solidFill>
                          <a:effectLst/>
                        </a:rPr>
                        <a:t>Statut a jednací řád RVPPK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solidFill>
                            <a:schemeClr val="tx1"/>
                          </a:solidFill>
                          <a:effectLst/>
                        </a:rPr>
                        <a:t>Plán činnosti RVPPK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solidFill>
                            <a:schemeClr val="tx1"/>
                          </a:solidFill>
                          <a:effectLst/>
                        </a:rPr>
                        <a:t>Členové RVPPK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cs-CZ" sz="800">
                          <a:solidFill>
                            <a:schemeClr val="tx1"/>
                          </a:solidFill>
                          <a:effectLst/>
                        </a:rPr>
                        <a:t>Komise pro výběr projektů Programu prevence kriminality k poskytování dotací ze státního rozpočtu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solidFill>
                            <a:schemeClr val="tx1"/>
                          </a:solidFill>
                          <a:effectLst/>
                        </a:rPr>
                        <a:t>Tiskové zprávy</a:t>
                      </a:r>
                      <a:endParaRPr lang="cs-CZ" sz="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85" marR="46985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0191406"/>
                  </a:ext>
                </a:extLst>
              </a:tr>
              <a:tr h="152969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solidFill>
                            <a:schemeClr val="tx1"/>
                          </a:solidFill>
                          <a:effectLst/>
                        </a:rPr>
                        <a:t>Mezinárodní spolupráce</a:t>
                      </a:r>
                      <a:endParaRPr lang="cs-CZ" sz="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85" marR="46985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1197796"/>
                  </a:ext>
                </a:extLst>
              </a:tr>
              <a:tr h="1529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solidFill>
                            <a:schemeClr val="tx1"/>
                          </a:solidFill>
                          <a:effectLst/>
                        </a:rPr>
                        <a:t>Stránka Prevence kriminality ve světě</a:t>
                      </a:r>
                      <a:endParaRPr lang="cs-CZ" sz="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85" marR="46985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solidFill>
                            <a:schemeClr val="tx1"/>
                          </a:solidFill>
                          <a:effectLst/>
                        </a:rPr>
                        <a:t>← Stručná informace o zapojení do EUCPN</a:t>
                      </a:r>
                      <a:endParaRPr lang="cs-CZ" sz="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85" marR="46985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177744"/>
                  </a:ext>
                </a:extLst>
              </a:tr>
              <a:tr h="152969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solidFill>
                            <a:schemeClr val="tx1"/>
                          </a:solidFill>
                          <a:effectLst/>
                        </a:rPr>
                        <a:t>Projekty</a:t>
                      </a:r>
                      <a:endParaRPr lang="cs-CZ" sz="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85" marR="46985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3114666"/>
                  </a:ext>
                </a:extLst>
              </a:tr>
              <a:tr h="45890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solidFill>
                            <a:schemeClr val="tx1"/>
                          </a:solidFill>
                          <a:effectLst/>
                        </a:rPr>
                        <a:t>Rozsáhlejší články o jednotlivých projektech, dobrá praxe, zajímavosti, reportáže, rozhovory, novinky, odkazy apod.</a:t>
                      </a:r>
                      <a:endParaRPr lang="cs-CZ" sz="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85" marR="46985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solidFill>
                            <a:schemeClr val="tx1"/>
                          </a:solidFill>
                          <a:effectLst/>
                        </a:rPr>
                        <a:t>Seznam resortních projektů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solidFill>
                            <a:schemeClr val="tx1"/>
                          </a:solidFill>
                          <a:effectLst/>
                        </a:rPr>
                        <a:t>← Odkaz na obsah PK</a:t>
                      </a:r>
                      <a:endParaRPr lang="cs-CZ" sz="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85" marR="46985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3915439"/>
                  </a:ext>
                </a:extLst>
              </a:tr>
              <a:tr h="152969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solidFill>
                            <a:schemeClr val="tx1"/>
                          </a:solidFill>
                          <a:effectLst/>
                        </a:rPr>
                        <a:t>Dotace</a:t>
                      </a:r>
                      <a:endParaRPr lang="cs-CZ" sz="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85" marR="46985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834699"/>
                  </a:ext>
                </a:extLst>
              </a:tr>
              <a:tr h="3059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solidFill>
                            <a:schemeClr val="tx1"/>
                          </a:solidFill>
                          <a:effectLst/>
                        </a:rPr>
                        <a:t>Informace o možnostech dotací z různých zdrojů</a:t>
                      </a:r>
                      <a:endParaRPr lang="cs-CZ" sz="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85" marR="46985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solidFill>
                            <a:schemeClr val="tx1"/>
                          </a:solidFill>
                          <a:effectLst/>
                        </a:rPr>
                        <a:t>Zaměření na dotační systém v rámci MVČR</a:t>
                      </a:r>
                      <a:endParaRPr lang="cs-CZ" sz="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85" marR="46985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864055"/>
                  </a:ext>
                </a:extLst>
              </a:tr>
              <a:tr h="152969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solidFill>
                            <a:schemeClr val="tx1"/>
                          </a:solidFill>
                          <a:effectLst/>
                        </a:rPr>
                        <a:t>Ke stažení</a:t>
                      </a:r>
                      <a:endParaRPr lang="cs-CZ" sz="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85" marR="46985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7735072"/>
                  </a:ext>
                </a:extLst>
              </a:tr>
              <a:tr h="91781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solidFill>
                            <a:schemeClr val="tx1"/>
                          </a:solidFill>
                          <a:effectLst/>
                        </a:rPr>
                        <a:t>Strategie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solidFill>
                            <a:schemeClr val="tx1"/>
                          </a:solidFill>
                          <a:effectLst/>
                        </a:rPr>
                        <a:t>Odborné články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solidFill>
                            <a:schemeClr val="tx1"/>
                          </a:solidFill>
                          <a:effectLst/>
                        </a:rPr>
                        <a:t>Metodiky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solidFill>
                            <a:schemeClr val="tx1"/>
                          </a:solidFill>
                          <a:effectLst/>
                        </a:rPr>
                        <a:t>Preventivní materiály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solidFill>
                            <a:schemeClr val="tx1"/>
                          </a:solidFill>
                          <a:effectLst/>
                        </a:rPr>
                        <a:t>EUCPN toolboxy</a:t>
                      </a: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solidFill>
                            <a:schemeClr val="tx1"/>
                          </a:solidFill>
                          <a:effectLst/>
                        </a:rPr>
                        <a:t>Odkaz na obsah MVČR →</a:t>
                      </a:r>
                      <a:endParaRPr lang="cs-CZ" sz="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85" marR="46985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solidFill>
                            <a:schemeClr val="tx1"/>
                          </a:solidFill>
                          <a:effectLst/>
                        </a:rPr>
                        <a:t>Strategie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solidFill>
                            <a:schemeClr val="tx1"/>
                          </a:solidFill>
                          <a:effectLst/>
                        </a:rPr>
                        <a:t>Formuláře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solidFill>
                            <a:schemeClr val="tx1"/>
                          </a:solidFill>
                          <a:effectLst/>
                        </a:rPr>
                        <a:t>Žádosti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solidFill>
                            <a:schemeClr val="tx1"/>
                          </a:solidFill>
                          <a:effectLst/>
                        </a:rPr>
                        <a:t>Tiskové zprávy RVPPK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solidFill>
                            <a:schemeClr val="tx1"/>
                          </a:solidFill>
                          <a:effectLst/>
                        </a:rPr>
                        <a:t>← Odkaz na obsah PK</a:t>
                      </a:r>
                      <a:endParaRPr lang="cs-CZ" sz="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85" marR="46985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0558153"/>
                  </a:ext>
                </a:extLst>
              </a:tr>
              <a:tr h="152969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solidFill>
                            <a:schemeClr val="tx1"/>
                          </a:solidFill>
                          <a:effectLst/>
                        </a:rPr>
                        <a:t>Kontakty</a:t>
                      </a:r>
                      <a:endParaRPr lang="cs-CZ" sz="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85" marR="46985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6444085"/>
                  </a:ext>
                </a:extLst>
              </a:tr>
              <a:tr h="4589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solidFill>
                            <a:schemeClr val="tx1"/>
                          </a:solidFill>
                          <a:effectLst/>
                        </a:rPr>
                        <a:t>Kontakt na odbor a jeho pracovníky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solidFill>
                            <a:schemeClr val="tx1"/>
                          </a:solidFill>
                          <a:effectLst/>
                        </a:rPr>
                        <a:t>Manažeři prevence kriminality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85" marR="46985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solidFill>
                            <a:schemeClr val="tx1"/>
                          </a:solidFill>
                          <a:effectLst/>
                        </a:rPr>
                        <a:t>Kontakt na odbor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solidFill>
                            <a:schemeClr val="tx1"/>
                          </a:solidFill>
                          <a:effectLst/>
                        </a:rPr>
                        <a:t>← Odkaz na obsah PK (podrobné kontakty + manažeři)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85" marR="46985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5962282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Zástupný symbol pro číslo snímk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B696C92-BB32-4740-BDFC-BDB56718B142}" type="slidenum">
              <a:rPr lang="cs-CZ" altLang="cs-CZ" sz="1200" smtClean="0">
                <a:solidFill>
                  <a:srgbClr val="898989"/>
                </a:solidFill>
                <a:latin typeface="Calibri" panose="020F0502020204030204" pitchFamily="34" charset="0"/>
              </a:rPr>
              <a:pPr>
                <a:spcBef>
                  <a:spcPct val="0"/>
                </a:spcBef>
                <a:buFontTx/>
                <a:buNone/>
              </a:pPr>
              <a:t>8</a:t>
            </a:fld>
            <a:endParaRPr lang="cs-CZ" altLang="cs-CZ" sz="1200" smtClean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5" name="Content Placeholder 5"/>
          <p:cNvSpPr>
            <a:spLocks noGrp="1"/>
          </p:cNvSpPr>
          <p:nvPr>
            <p:ph sz="quarter" idx="4294967295"/>
          </p:nvPr>
        </p:nvSpPr>
        <p:spPr>
          <a:xfrm>
            <a:off x="900113" y="1557338"/>
            <a:ext cx="7489825" cy="3951287"/>
          </a:xfrm>
        </p:spPr>
        <p:txBody>
          <a:bodyPr/>
          <a:lstStyle/>
          <a:p>
            <a:pPr marL="0" indent="0" eaLnBrk="1" hangingPunct="1">
              <a:spcBef>
                <a:spcPts val="800"/>
              </a:spcBef>
              <a:spcAft>
                <a:spcPts val="800"/>
              </a:spcAft>
              <a:buFont typeface="Arial" panose="020B0604020202020204" pitchFamily="34" charset="0"/>
              <a:buNone/>
              <a:defRPr/>
            </a:pPr>
            <a:r>
              <a:rPr lang="cs-CZ" altLang="cs-CZ" sz="2400" b="1" dirty="0" smtClean="0">
                <a:ea typeface="MS Mincho" pitchFamily="49" charset="-128"/>
                <a:cs typeface="Times New Roman" panose="02020603050405020304" pitchFamily="18" charset="0"/>
              </a:rPr>
              <a:t>Zkusíme se k webu připojit a ukázat si jej ve zkušebním režimu: </a:t>
            </a:r>
            <a:r>
              <a:rPr lang="cs-CZ" altLang="cs-CZ" sz="2400" i="1" dirty="0" smtClean="0">
                <a:ea typeface="MS Mincho" pitchFamily="49" charset="-128"/>
                <a:cs typeface="Times New Roman" panose="02020603050405020304" pitchFamily="18" charset="0"/>
              </a:rPr>
              <a:t>(pokud se nepodaří, zkuste si později na svých přístrojích)</a:t>
            </a:r>
          </a:p>
          <a:p>
            <a:pPr marL="0" indent="0" eaLnBrk="1" hangingPunct="1">
              <a:spcBef>
                <a:spcPts val="800"/>
              </a:spcBef>
              <a:spcAft>
                <a:spcPts val="800"/>
              </a:spcAft>
              <a:buFont typeface="Arial" panose="020B0604020202020204" pitchFamily="34" charset="0"/>
              <a:buNone/>
              <a:defRPr/>
            </a:pPr>
            <a:r>
              <a:rPr lang="cs-CZ" sz="2000" dirty="0" smtClean="0">
                <a:solidFill>
                  <a:srgbClr val="0000FF"/>
                </a:solidFill>
                <a:latin typeface="Calibri-OneByteIdentityH"/>
                <a:hlinkClick r:id="rId2"/>
              </a:rPr>
              <a:t>https://pkmvcr.konstantinprg.com/</a:t>
            </a:r>
            <a:endParaRPr lang="cs-CZ" sz="2000" dirty="0" smtClean="0">
              <a:solidFill>
                <a:srgbClr val="0000FF"/>
              </a:solidFill>
              <a:latin typeface="Calibri-OneByteIdentityH"/>
            </a:endParaRPr>
          </a:p>
          <a:p>
            <a:pPr marL="0" indent="0" eaLnBrk="1" hangingPunct="1">
              <a:spcBef>
                <a:spcPts val="800"/>
              </a:spcBef>
              <a:spcAft>
                <a:spcPts val="800"/>
              </a:spcAft>
              <a:buFont typeface="Arial" panose="020B0604020202020204" pitchFamily="34" charset="0"/>
              <a:buNone/>
              <a:defRPr/>
            </a:pPr>
            <a:r>
              <a:rPr lang="cs-CZ" sz="2000" dirty="0" smtClean="0">
                <a:latin typeface="Calibri-OneByteIdentityH"/>
              </a:rPr>
              <a:t>heslo: </a:t>
            </a:r>
            <a:r>
              <a:rPr lang="cs-CZ" sz="2000" dirty="0" err="1" smtClean="0">
                <a:latin typeface="Calibri-OneByteIdentityH"/>
              </a:rPr>
              <a:t>pkmvcrtina</a:t>
            </a:r>
            <a:endParaRPr lang="cs-CZ" altLang="cs-CZ" sz="2000" dirty="0">
              <a:solidFill>
                <a:srgbClr val="0000FF"/>
              </a:solidFill>
              <a:latin typeface="Calibri-OneByteIdentityH"/>
              <a:ea typeface="MS Mincho" pitchFamily="49" charset="-128"/>
              <a:cs typeface="Times New Roman" panose="02020603050405020304" pitchFamily="18" charset="0"/>
            </a:endParaRPr>
          </a:p>
          <a:p>
            <a:pPr marL="0" indent="0" eaLnBrk="1" hangingPunct="1">
              <a:spcBef>
                <a:spcPts val="800"/>
              </a:spcBef>
              <a:spcAft>
                <a:spcPts val="800"/>
              </a:spcAft>
              <a:buFont typeface="Arial" panose="020B0604020202020204" pitchFamily="34" charset="0"/>
              <a:buNone/>
              <a:defRPr/>
            </a:pPr>
            <a:endParaRPr lang="cs-CZ" altLang="cs-CZ" sz="2000" b="1" dirty="0" smtClean="0">
              <a:ea typeface="MS Mincho" pitchFamily="49" charset="-128"/>
              <a:cs typeface="Times New Roman" panose="02020603050405020304" pitchFamily="18" charset="0"/>
            </a:endParaRPr>
          </a:p>
          <a:p>
            <a:pPr marL="0" indent="0" eaLnBrk="1" hangingPunct="1">
              <a:spcBef>
                <a:spcPts val="800"/>
              </a:spcBef>
              <a:spcAft>
                <a:spcPts val="800"/>
              </a:spcAft>
              <a:buFont typeface="Arial" panose="020B0604020202020204" pitchFamily="34" charset="0"/>
              <a:buNone/>
              <a:defRPr/>
            </a:pPr>
            <a:endParaRPr lang="cs-CZ" altLang="cs-CZ" sz="2000" b="1" dirty="0" smtClean="0">
              <a:ea typeface="MS Mincho" pitchFamily="49" charset="-128"/>
              <a:cs typeface="Times New Roman" panose="02020603050405020304" pitchFamily="18" charset="0"/>
            </a:endParaRPr>
          </a:p>
          <a:p>
            <a:pPr eaLnBrk="1" hangingPunct="1">
              <a:spcBef>
                <a:spcPts val="600"/>
              </a:spcBef>
              <a:spcAft>
                <a:spcPts val="600"/>
              </a:spcAft>
              <a:defRPr/>
            </a:pPr>
            <a:endParaRPr lang="cs-CZ" altLang="cs-CZ" sz="2400" b="1" dirty="0" smtClean="0">
              <a:ea typeface="MS Mincho" pitchFamily="49" charset="-128"/>
              <a:cs typeface="Times New Roman" panose="02020603050405020304" pitchFamily="18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8260" y="3140968"/>
            <a:ext cx="2929880" cy="30119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Zástupný symbol pro číslo snímk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D931898-FBDA-4AFD-B1A7-903078EFC6BD}" type="slidenum">
              <a:rPr lang="cs-CZ" altLang="cs-CZ" sz="1200" smtClean="0">
                <a:solidFill>
                  <a:srgbClr val="898989"/>
                </a:solidFill>
                <a:latin typeface="Calibri" panose="020F0502020204030204" pitchFamily="34" charset="0"/>
              </a:rPr>
              <a:pPr>
                <a:spcBef>
                  <a:spcPct val="0"/>
                </a:spcBef>
                <a:buFontTx/>
                <a:buNone/>
              </a:pPr>
              <a:t>9</a:t>
            </a:fld>
            <a:endParaRPr lang="cs-CZ" altLang="cs-CZ" sz="1200" smtClean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grpSp>
        <p:nvGrpSpPr>
          <p:cNvPr id="14339" name="Skupina 1"/>
          <p:cNvGrpSpPr>
            <a:grpSpLocks/>
          </p:cNvGrpSpPr>
          <p:nvPr/>
        </p:nvGrpSpPr>
        <p:grpSpPr bwMode="auto">
          <a:xfrm>
            <a:off x="1258888" y="884238"/>
            <a:ext cx="6985000" cy="5472112"/>
            <a:chOff x="1619250" y="836613"/>
            <a:chExt cx="5761038" cy="4651375"/>
          </a:xfrm>
        </p:grpSpPr>
        <p:pic>
          <p:nvPicPr>
            <p:cNvPr id="14340" name="Obrázek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135" b="5353"/>
            <a:stretch>
              <a:fillRect/>
            </a:stretch>
          </p:blipFill>
          <p:spPr bwMode="auto">
            <a:xfrm>
              <a:off x="1619250" y="836613"/>
              <a:ext cx="5761038" cy="2757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41" name="Obrázek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053" b="29361"/>
            <a:stretch>
              <a:fillRect/>
            </a:stretch>
          </p:blipFill>
          <p:spPr bwMode="auto">
            <a:xfrm>
              <a:off x="1619250" y="3484563"/>
              <a:ext cx="5761038" cy="2003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Zástupný symbol pro číslo snímk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82FACEE-35C1-44E0-A72E-F621FFA9426C}" type="slidenum">
              <a:rPr lang="cs-CZ" altLang="cs-CZ" sz="1200" smtClean="0">
                <a:solidFill>
                  <a:srgbClr val="898989"/>
                </a:solidFill>
                <a:latin typeface="Calibri" panose="020F0502020204030204" pitchFamily="34" charset="0"/>
              </a:rPr>
              <a:pPr>
                <a:spcBef>
                  <a:spcPct val="0"/>
                </a:spcBef>
                <a:buFontTx/>
                <a:buNone/>
              </a:pPr>
              <a:t>10</a:t>
            </a:fld>
            <a:endParaRPr lang="cs-CZ" altLang="cs-CZ" sz="1200" smtClean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grpSp>
        <p:nvGrpSpPr>
          <p:cNvPr id="15363" name="Skupina 1"/>
          <p:cNvGrpSpPr>
            <a:grpSpLocks/>
          </p:cNvGrpSpPr>
          <p:nvPr/>
        </p:nvGrpSpPr>
        <p:grpSpPr bwMode="auto">
          <a:xfrm>
            <a:off x="1258888" y="1125538"/>
            <a:ext cx="6769100" cy="4967287"/>
            <a:chOff x="1676400" y="1125538"/>
            <a:chExt cx="5761038" cy="4124325"/>
          </a:xfrm>
        </p:grpSpPr>
        <p:pic>
          <p:nvPicPr>
            <p:cNvPr id="15364" name="Obrázek 4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9553" b="2242"/>
            <a:stretch>
              <a:fillRect/>
            </a:stretch>
          </p:blipFill>
          <p:spPr bwMode="auto">
            <a:xfrm>
              <a:off x="1676400" y="1125538"/>
              <a:ext cx="5761038" cy="8874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65" name="Picture 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6057"/>
            <a:stretch>
              <a:fillRect/>
            </a:stretch>
          </p:blipFill>
          <p:spPr bwMode="auto">
            <a:xfrm>
              <a:off x="1676400" y="3552825"/>
              <a:ext cx="5761038" cy="16970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366" name="Picture 5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79" b="43556"/>
            <a:stretch>
              <a:fillRect/>
            </a:stretch>
          </p:blipFill>
          <p:spPr bwMode="auto">
            <a:xfrm>
              <a:off x="1676400" y="2012950"/>
              <a:ext cx="5761038" cy="1539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5813" y="1271588"/>
            <a:ext cx="7715250" cy="615950"/>
          </a:xfrm>
        </p:spPr>
        <p:txBody>
          <a:bodyPr/>
          <a:lstStyle/>
          <a:p>
            <a:pPr algn="ctr" eaLnBrk="1" hangingPunct="1"/>
            <a:r>
              <a:rPr lang="cs-CZ" altLang="cs-CZ" sz="2800" smtClean="0">
                <a:solidFill>
                  <a:srgbClr val="0070C0"/>
                </a:solidFill>
              </a:rPr>
              <a:t>Stránky celonárodních projektů a programů</a:t>
            </a:r>
          </a:p>
        </p:txBody>
      </p:sp>
      <p:sp>
        <p:nvSpPr>
          <p:cNvPr id="8195" name="Content Placeholder 5"/>
          <p:cNvSpPr>
            <a:spLocks noGrp="1"/>
          </p:cNvSpPr>
          <p:nvPr>
            <p:ph sz="quarter" idx="4"/>
          </p:nvPr>
        </p:nvSpPr>
        <p:spPr>
          <a:xfrm>
            <a:off x="898525" y="2060575"/>
            <a:ext cx="7489825" cy="3951288"/>
          </a:xfrm>
        </p:spPr>
        <p:txBody>
          <a:bodyPr/>
          <a:lstStyle/>
          <a:p>
            <a:pPr marL="57150" indent="0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Asistent prevence </a:t>
            </a:r>
            <a:r>
              <a:rPr lang="cs-CZ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kriminality</a:t>
            </a:r>
          </a:p>
          <a:p>
            <a:pPr marL="57150" indent="0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2000" u="sng" dirty="0" smtClean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prevencekriminality.cz/dobra-praxe/</a:t>
            </a:r>
            <a:r>
              <a:rPr lang="cs-CZ" sz="2000" u="sng" dirty="0" err="1" smtClean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apk</a:t>
            </a:r>
            <a:endParaRPr lang="cs-CZ" sz="2000" u="sng" dirty="0" smtClean="0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7150" indent="0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7150" indent="0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Domovník – </a:t>
            </a:r>
            <a:r>
              <a:rPr lang="cs-CZ" b="1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preventista</a:t>
            </a:r>
            <a:endParaRPr lang="cs-CZ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7150" indent="0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2000" u="sng" dirty="0" smtClean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prevencekriminality.cz/dobra-praxe/</a:t>
            </a:r>
            <a:r>
              <a:rPr lang="cs-CZ" sz="2000" u="sng" dirty="0" err="1" smtClean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domovnik</a:t>
            </a:r>
            <a:endParaRPr lang="cs-CZ" sz="2000" u="sng" dirty="0" smtClean="0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7150" indent="0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7150" indent="0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Bezpečná lokalita / </a:t>
            </a:r>
            <a:r>
              <a:rPr lang="cs-CZ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země</a:t>
            </a:r>
          </a:p>
          <a:p>
            <a:pPr marL="57150" indent="0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2000" u="sng" dirty="0" smtClean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prevencekriminality.cz/dobra-praxe/</a:t>
            </a:r>
            <a:r>
              <a:rPr lang="cs-CZ" sz="2000" u="sng" dirty="0" err="1" smtClean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bezpecna</a:t>
            </a:r>
            <a:r>
              <a:rPr lang="cs-CZ" sz="2000" u="sng" dirty="0" smtClean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-lokalita</a:t>
            </a:r>
            <a:endParaRPr lang="cs-CZ" sz="2000" u="sng" dirty="0" smtClean="0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7150" indent="0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7150" indent="0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Forenzní identifikační </a:t>
            </a:r>
            <a:r>
              <a:rPr lang="cs-CZ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značení</a:t>
            </a:r>
          </a:p>
          <a:p>
            <a:pPr marL="57150" indent="0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2000" u="sng" dirty="0" smtClean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prevencekriminality.cz/dobra-praxe/</a:t>
            </a:r>
            <a:r>
              <a:rPr lang="cs-CZ" sz="2000" u="sng" dirty="0" err="1" smtClean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fiz</a:t>
            </a:r>
            <a:endParaRPr lang="cs-CZ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ts val="600"/>
              </a:spcBef>
              <a:spcAft>
                <a:spcPts val="600"/>
              </a:spcAft>
              <a:defRPr/>
            </a:pPr>
            <a:endParaRPr lang="cs-CZ" altLang="cs-CZ" b="1" dirty="0" smtClean="0">
              <a:ea typeface="MS Mincho" pitchFamily="49" charset="-128"/>
              <a:cs typeface="Times New Roman" panose="02020603050405020304" pitchFamily="18" charset="0"/>
            </a:endParaRPr>
          </a:p>
        </p:txBody>
      </p:sp>
      <p:sp>
        <p:nvSpPr>
          <p:cNvPr id="16388" name="Zástupný symbol pro číslo snímku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586D1F8-EA8E-434C-976A-477CC74BAC71}" type="slidenum">
              <a:rPr lang="cs-CZ" altLang="cs-CZ" sz="1200" smtClean="0">
                <a:solidFill>
                  <a:srgbClr val="898989"/>
                </a:solidFill>
                <a:latin typeface="Calibri" panose="020F0502020204030204" pitchFamily="34" charset="0"/>
              </a:rPr>
              <a:pPr>
                <a:spcBef>
                  <a:spcPct val="0"/>
                </a:spcBef>
                <a:buFontTx/>
                <a:buNone/>
              </a:pPr>
              <a:t>11</a:t>
            </a:fld>
            <a:endParaRPr lang="cs-CZ" altLang="cs-CZ" sz="1200" smtClean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EB622E0-1C49-4566-BC79-C9DAEE7A5A60}" type="slidenum">
              <a:rPr lang="cs-CZ" altLang="cs-CZ" sz="1200" smtClean="0">
                <a:solidFill>
                  <a:srgbClr val="898989"/>
                </a:solidFill>
                <a:latin typeface="Calibri" panose="020F0502020204030204" pitchFamily="34" charset="0"/>
              </a:rPr>
              <a:pPr>
                <a:spcBef>
                  <a:spcPct val="0"/>
                </a:spcBef>
                <a:buFontTx/>
                <a:buNone/>
              </a:pPr>
              <a:t>12</a:t>
            </a:fld>
            <a:endParaRPr lang="cs-CZ" altLang="cs-CZ" sz="1200" smtClean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5" name="Content Placeholder 5"/>
          <p:cNvSpPr txBox="1">
            <a:spLocks/>
          </p:cNvSpPr>
          <p:nvPr/>
        </p:nvSpPr>
        <p:spPr>
          <a:xfrm>
            <a:off x="971550" y="1484313"/>
            <a:ext cx="7489825" cy="3951287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" lvl="1" indent="0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Mapy budoucnosti</a:t>
            </a:r>
          </a:p>
          <a:p>
            <a:pPr marL="57150" indent="0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prevencekriminality.cz/dobra-praxe/mapy-budoucnosti</a:t>
            </a:r>
            <a:endParaRPr lang="cs-CZ" sz="20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7150" indent="0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7150" lvl="1" indent="0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Bezpečná škola</a:t>
            </a:r>
          </a:p>
          <a:p>
            <a:pPr marL="57150" indent="0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prevencekriminality.cz/dobra-praxe/</a:t>
            </a:r>
            <a:r>
              <a:rPr lang="cs-CZ" sz="20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bezpecna</a:t>
            </a:r>
            <a:r>
              <a:rPr lang="cs-CZ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-škola</a:t>
            </a:r>
            <a:endParaRPr lang="cs-CZ" sz="20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7150" indent="0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7150" lvl="1" indent="0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Program podpory a ochrany obětí obchodování s lidmi</a:t>
            </a:r>
          </a:p>
          <a:p>
            <a:pPr marL="57150" indent="0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prevencekriminality.cz/dobra-praxe/</a:t>
            </a:r>
            <a:r>
              <a:rPr lang="cs-CZ" sz="20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obeti</a:t>
            </a:r>
            <a:r>
              <a:rPr lang="cs-CZ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-</a:t>
            </a:r>
            <a:r>
              <a:rPr lang="cs-CZ" sz="20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obchodovani</a:t>
            </a:r>
            <a:r>
              <a:rPr lang="cs-CZ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-s-lidmi</a:t>
            </a:r>
            <a:endParaRPr lang="cs-CZ" sz="20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7150" indent="0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7150" lvl="1" indent="0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Speciální výslechové místnosti</a:t>
            </a:r>
          </a:p>
          <a:p>
            <a:pPr marL="57150" indent="0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prevencekriminality.cz/dobra-praxe/</a:t>
            </a:r>
            <a:r>
              <a:rPr lang="cs-CZ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specialni-vyslechove-mistnosti</a:t>
            </a:r>
            <a:endParaRPr lang="cs-CZ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eaLnBrk="1" hangingPunct="1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endParaRPr lang="cs-CZ" altLang="cs-CZ" b="1" dirty="0" smtClean="0">
              <a:ea typeface="MS Mincho" pitchFamily="49" charset="-128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Zástupný symbol pro číslo snímk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88F7326-72C2-4113-9A72-29094E2B52A3}" type="slidenum">
              <a:rPr lang="cs-CZ" altLang="cs-CZ" sz="1200" smtClean="0">
                <a:solidFill>
                  <a:srgbClr val="898989"/>
                </a:solidFill>
                <a:latin typeface="Calibri" panose="020F0502020204030204" pitchFamily="34" charset="0"/>
              </a:rPr>
              <a:pPr>
                <a:spcBef>
                  <a:spcPct val="0"/>
                </a:spcBef>
                <a:buFontTx/>
                <a:buNone/>
              </a:pPr>
              <a:t>13</a:t>
            </a:fld>
            <a:endParaRPr lang="cs-CZ" altLang="cs-CZ" sz="1200" smtClean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grpSp>
        <p:nvGrpSpPr>
          <p:cNvPr id="18435" name="Skupina 6"/>
          <p:cNvGrpSpPr>
            <a:grpSpLocks/>
          </p:cNvGrpSpPr>
          <p:nvPr/>
        </p:nvGrpSpPr>
        <p:grpSpPr bwMode="auto">
          <a:xfrm>
            <a:off x="1331913" y="871538"/>
            <a:ext cx="6624637" cy="5484812"/>
            <a:chOff x="1691680" y="1124744"/>
            <a:chExt cx="5760085" cy="5484176"/>
          </a:xfrm>
        </p:grpSpPr>
        <p:pic>
          <p:nvPicPr>
            <p:cNvPr id="18436" name="Obrázek 4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22" b="2464"/>
            <a:stretch>
              <a:fillRect/>
            </a:stretch>
          </p:blipFill>
          <p:spPr bwMode="auto">
            <a:xfrm>
              <a:off x="1691680" y="1124744"/>
              <a:ext cx="5760085" cy="28517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37" name="Obrázek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247" b="3554"/>
            <a:stretch>
              <a:fillRect/>
            </a:stretch>
          </p:blipFill>
          <p:spPr bwMode="auto">
            <a:xfrm>
              <a:off x="1691680" y="3981925"/>
              <a:ext cx="5760085" cy="26269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/>
          <p:cNvSpPr>
            <a:spLocks/>
          </p:cNvSpPr>
          <p:nvPr/>
        </p:nvSpPr>
        <p:spPr bwMode="auto">
          <a:xfrm>
            <a:off x="708025" y="2205038"/>
            <a:ext cx="7735888" cy="410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85750" indent="-2857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endParaRPr lang="cs-CZ" altLang="cs-CZ" sz="2000" b="1" i="1"/>
          </a:p>
        </p:txBody>
      </p:sp>
      <p:sp>
        <p:nvSpPr>
          <p:cNvPr id="19459" name="Zástupný symbol pro číslo snímk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E3E08EC-CE2C-4FCD-A7F8-3BE8052FBB09}" type="slidenum">
              <a:rPr lang="cs-CZ" altLang="cs-CZ" sz="1200" smtClean="0">
                <a:solidFill>
                  <a:srgbClr val="898989"/>
                </a:solidFill>
                <a:latin typeface="Calibri" panose="020F0502020204030204" pitchFamily="34" charset="0"/>
              </a:rPr>
              <a:pPr>
                <a:spcBef>
                  <a:spcPct val="0"/>
                </a:spcBef>
                <a:buFontTx/>
                <a:buNone/>
              </a:pPr>
              <a:t>14</a:t>
            </a:fld>
            <a:endParaRPr lang="cs-CZ" altLang="cs-CZ" sz="1200" smtClean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9460" name="Text Placeholder 4"/>
          <p:cNvSpPr txBox="1">
            <a:spLocks/>
          </p:cNvSpPr>
          <p:nvPr/>
        </p:nvSpPr>
        <p:spPr bwMode="auto">
          <a:xfrm>
            <a:off x="785813" y="1271588"/>
            <a:ext cx="7715250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cs-CZ" altLang="cs-CZ" sz="2800">
                <a:solidFill>
                  <a:srgbClr val="0070C0"/>
                </a:solidFill>
              </a:rPr>
              <a:t>Stránky soutěží  </a:t>
            </a:r>
          </a:p>
        </p:txBody>
      </p:sp>
      <p:sp>
        <p:nvSpPr>
          <p:cNvPr id="19461" name="Content Placeholder 5"/>
          <p:cNvSpPr txBox="1">
            <a:spLocks/>
          </p:cNvSpPr>
          <p:nvPr/>
        </p:nvSpPr>
        <p:spPr bwMode="auto">
          <a:xfrm>
            <a:off x="898525" y="2146300"/>
            <a:ext cx="7489825" cy="395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71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71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1" algn="just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cs-CZ" altLang="cs-CZ" sz="2400" b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Nejlepší projekt prevence kriminality na místní úrovni</a:t>
            </a:r>
          </a:p>
          <a:p>
            <a:pPr algn="just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cs-CZ" altLang="cs-CZ" sz="2400" b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prevencekriminality.cz/dobra-praxe/nejlepší-projekt</a:t>
            </a:r>
            <a:r>
              <a:rPr lang="cs-CZ" altLang="cs-CZ" sz="2400" b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just">
              <a:spcBef>
                <a:spcPct val="0"/>
              </a:spcBef>
              <a:buFont typeface="Arial" panose="020B0604020202020204" pitchFamily="34" charset="0"/>
              <a:buNone/>
            </a:pPr>
            <a:endParaRPr lang="cs-CZ" altLang="cs-CZ" sz="2400" b="1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 algn="just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cs-CZ" altLang="cs-CZ" sz="2400" b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Evropská cena prevence kriminality</a:t>
            </a:r>
          </a:p>
          <a:p>
            <a:pPr algn="just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cs-CZ" altLang="cs-CZ" sz="2400" b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prevencekriminality.cz/dobra-praxe/ecpa</a:t>
            </a:r>
            <a:endParaRPr lang="cs-CZ" altLang="cs-CZ" sz="2400" b="1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číslo snímk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B861998-D4A0-47BD-A173-85F8B01A993B}" type="slidenum">
              <a:rPr lang="cs-CZ" altLang="cs-CZ" sz="1200" smtClean="0">
                <a:solidFill>
                  <a:srgbClr val="898989"/>
                </a:solidFill>
                <a:latin typeface="Calibri" panose="020F0502020204030204" pitchFamily="34" charset="0"/>
              </a:rPr>
              <a:pPr>
                <a:spcBef>
                  <a:spcPct val="0"/>
                </a:spcBef>
                <a:buFontTx/>
                <a:buNone/>
              </a:pPr>
              <a:t>15</a:t>
            </a:fld>
            <a:endParaRPr lang="cs-CZ" altLang="cs-CZ" sz="1200" smtClean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20483" name="Obrázek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39"/>
          <a:stretch>
            <a:fillRect/>
          </a:stretch>
        </p:blipFill>
        <p:spPr bwMode="auto">
          <a:xfrm>
            <a:off x="971550" y="1196975"/>
            <a:ext cx="7272338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Placeholder 4"/>
          <p:cNvSpPr txBox="1">
            <a:spLocks/>
          </p:cNvSpPr>
          <p:nvPr/>
        </p:nvSpPr>
        <p:spPr bwMode="auto">
          <a:xfrm>
            <a:off x="688975" y="1052513"/>
            <a:ext cx="7715250" cy="61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cs-CZ" altLang="cs-CZ" b="1">
                <a:solidFill>
                  <a:srgbClr val="0070C0"/>
                </a:solidFill>
              </a:rPr>
              <a:t>Reportáže</a:t>
            </a:r>
          </a:p>
        </p:txBody>
      </p:sp>
      <p:sp>
        <p:nvSpPr>
          <p:cNvPr id="21507" name="Zástupný symbol pro číslo snímku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F4BB365-0B87-4518-A8E4-0DC867D46B5A}" type="slidenum">
              <a:rPr lang="cs-CZ" altLang="cs-CZ" sz="1200" smtClean="0">
                <a:solidFill>
                  <a:srgbClr val="898989"/>
                </a:solidFill>
                <a:latin typeface="Calibri" panose="020F0502020204030204" pitchFamily="34" charset="0"/>
              </a:rPr>
              <a:pPr>
                <a:spcBef>
                  <a:spcPct val="0"/>
                </a:spcBef>
                <a:buFontTx/>
                <a:buNone/>
              </a:pPr>
              <a:t>16</a:t>
            </a:fld>
            <a:endParaRPr lang="cs-CZ" altLang="cs-CZ" sz="1200" smtClean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21508" name="Content Placeholder 5"/>
          <p:cNvSpPr txBox="1">
            <a:spLocks/>
          </p:cNvSpPr>
          <p:nvPr/>
        </p:nvSpPr>
        <p:spPr bwMode="auto">
          <a:xfrm>
            <a:off x="898525" y="2036763"/>
            <a:ext cx="7489825" cy="395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71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1" algn="just">
              <a:spcBef>
                <a:spcPct val="0"/>
              </a:spcBef>
              <a:buFont typeface="Arial" panose="020B0604020202020204" pitchFamily="34" charset="0"/>
              <a:buNone/>
            </a:pPr>
            <a:endParaRPr lang="cs-CZ" altLang="cs-CZ" sz="2400" b="1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509" name="Obdélník 1"/>
          <p:cNvSpPr>
            <a:spLocks noChangeArrowheads="1"/>
          </p:cNvSpPr>
          <p:nvPr/>
        </p:nvSpPr>
        <p:spPr bwMode="auto">
          <a:xfrm>
            <a:off x="911225" y="2039938"/>
            <a:ext cx="7504113" cy="135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cs-CZ" altLang="cs-CZ" sz="1800" b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budeme zveřejňovat reportáže z terénu, které se budou věnovat úspěšným preventivním aktivitám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cs-CZ" altLang="cs-CZ" sz="1800" b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uvítáme, když manažeři (ale nejen oni) zašlou návrh článku nebo námět pomocí tlačítka „poslat článek“</a:t>
            </a:r>
            <a:endParaRPr lang="cs-CZ" altLang="cs-CZ" sz="1800" b="1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1510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79" b="43556"/>
          <a:stretch>
            <a:fillRect/>
          </a:stretch>
        </p:blipFill>
        <p:spPr bwMode="auto">
          <a:xfrm>
            <a:off x="911225" y="3762375"/>
            <a:ext cx="7477125" cy="20986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Šipka doprava 2"/>
          <p:cNvSpPr/>
          <p:nvPr/>
        </p:nvSpPr>
        <p:spPr>
          <a:xfrm rot="19541932">
            <a:off x="1030288" y="4144963"/>
            <a:ext cx="1228725" cy="720725"/>
          </a:xfrm>
          <a:prstGeom prst="rightArrow">
            <a:avLst>
              <a:gd name="adj1" fmla="val 34051"/>
              <a:gd name="adj2" fmla="val 50000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Placeholder 4"/>
          <p:cNvSpPr txBox="1">
            <a:spLocks/>
          </p:cNvSpPr>
          <p:nvPr/>
        </p:nvSpPr>
        <p:spPr bwMode="auto">
          <a:xfrm>
            <a:off x="708025" y="971550"/>
            <a:ext cx="7715250" cy="617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cs-CZ" altLang="cs-CZ" sz="2800" b="1">
                <a:solidFill>
                  <a:srgbClr val="0070C0"/>
                </a:solidFill>
              </a:rPr>
              <a:t>Co se objeví po kliknutí na „poslat článek“?</a:t>
            </a:r>
          </a:p>
        </p:txBody>
      </p:sp>
      <p:sp>
        <p:nvSpPr>
          <p:cNvPr id="22531" name="Zástupný symbol pro číslo snímku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693B80D-CB60-41D9-B3CC-F5E1E10DE27C}" type="slidenum">
              <a:rPr lang="cs-CZ" altLang="cs-CZ" sz="1200" smtClean="0">
                <a:solidFill>
                  <a:srgbClr val="898989"/>
                </a:solidFill>
                <a:latin typeface="Calibri" panose="020F0502020204030204" pitchFamily="34" charset="0"/>
              </a:rPr>
              <a:pPr>
                <a:spcBef>
                  <a:spcPct val="0"/>
                </a:spcBef>
                <a:buFontTx/>
                <a:buNone/>
              </a:pPr>
              <a:t>17</a:t>
            </a:fld>
            <a:endParaRPr lang="cs-CZ" altLang="cs-CZ" sz="1200" smtClean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grpSp>
        <p:nvGrpSpPr>
          <p:cNvPr id="22532" name="Skupina 1"/>
          <p:cNvGrpSpPr>
            <a:grpSpLocks/>
          </p:cNvGrpSpPr>
          <p:nvPr/>
        </p:nvGrpSpPr>
        <p:grpSpPr bwMode="auto">
          <a:xfrm>
            <a:off x="1258888" y="1857375"/>
            <a:ext cx="6842125" cy="4244975"/>
            <a:chOff x="1685925" y="1857375"/>
            <a:chExt cx="5765800" cy="4244975"/>
          </a:xfrm>
        </p:grpSpPr>
        <p:pic>
          <p:nvPicPr>
            <p:cNvPr id="22533" name="Obrázek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3495" b="2"/>
            <a:stretch>
              <a:fillRect/>
            </a:stretch>
          </p:blipFill>
          <p:spPr bwMode="auto">
            <a:xfrm>
              <a:off x="1685925" y="1857375"/>
              <a:ext cx="5759450" cy="2387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34" name="Obrázek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792" b="33684"/>
            <a:stretch>
              <a:fillRect/>
            </a:stretch>
          </p:blipFill>
          <p:spPr bwMode="auto">
            <a:xfrm>
              <a:off x="1690688" y="4244975"/>
              <a:ext cx="5761037" cy="1857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Zástupný symbol pro číslo snímku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3D9E73F-5AF2-49D6-81A3-96EE013D9FCF}" type="slidenum">
              <a:rPr lang="cs-CZ" altLang="cs-CZ" sz="1200" smtClean="0">
                <a:solidFill>
                  <a:srgbClr val="898989"/>
                </a:solidFill>
                <a:latin typeface="Calibri" panose="020F0502020204030204" pitchFamily="34" charset="0"/>
              </a:rPr>
              <a:pPr>
                <a:spcBef>
                  <a:spcPct val="0"/>
                </a:spcBef>
                <a:buFontTx/>
                <a:buNone/>
              </a:pPr>
              <a:t>18</a:t>
            </a:fld>
            <a:endParaRPr lang="cs-CZ" altLang="cs-CZ" sz="1200" smtClean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2355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79" b="43556"/>
          <a:stretch>
            <a:fillRect/>
          </a:stretch>
        </p:blipFill>
        <p:spPr bwMode="auto">
          <a:xfrm>
            <a:off x="715963" y="3500438"/>
            <a:ext cx="7699375" cy="21621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Šipka doprava 6"/>
          <p:cNvSpPr/>
          <p:nvPr/>
        </p:nvSpPr>
        <p:spPr>
          <a:xfrm rot="19541932">
            <a:off x="4379913" y="5686425"/>
            <a:ext cx="1228725" cy="722313"/>
          </a:xfrm>
          <a:prstGeom prst="rightArrow">
            <a:avLst>
              <a:gd name="adj1" fmla="val 34051"/>
              <a:gd name="adj2" fmla="val 50000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3557" name="Text Placeholder 4"/>
          <p:cNvSpPr txBox="1">
            <a:spLocks/>
          </p:cNvSpPr>
          <p:nvPr/>
        </p:nvSpPr>
        <p:spPr bwMode="auto">
          <a:xfrm>
            <a:off x="688975" y="1052513"/>
            <a:ext cx="7715250" cy="61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cs-CZ" altLang="cs-CZ" b="1">
                <a:solidFill>
                  <a:srgbClr val="0070C0"/>
                </a:solidFill>
              </a:rPr>
              <a:t>Akce – poslat akci</a:t>
            </a:r>
          </a:p>
        </p:txBody>
      </p:sp>
      <p:sp>
        <p:nvSpPr>
          <p:cNvPr id="23558" name="Obdélník 8"/>
          <p:cNvSpPr>
            <a:spLocks noChangeArrowheads="1"/>
          </p:cNvSpPr>
          <p:nvPr/>
        </p:nvSpPr>
        <p:spPr bwMode="auto">
          <a:xfrm>
            <a:off x="911225" y="2039938"/>
            <a:ext cx="7504113" cy="80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cs-CZ" altLang="cs-CZ" sz="1800" b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obdobně můžete postupovat v případě akcí a projektů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cs-CZ" altLang="cs-CZ" sz="1800" b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pomocí tlačítek „poslat akci“ a „poslat projekt“ </a:t>
            </a:r>
            <a:r>
              <a:rPr lang="cs-CZ" altLang="cs-CZ" sz="1800" b="1" i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(viz níže)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Zástupný symbol pro číslo snímku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99CD26C-DDDF-4CC0-A298-8E8E1D147B8F}" type="slidenum">
              <a:rPr lang="cs-CZ" altLang="cs-CZ" sz="1200" smtClean="0">
                <a:solidFill>
                  <a:srgbClr val="898989"/>
                </a:solidFill>
                <a:latin typeface="Calibri" panose="020F0502020204030204" pitchFamily="34" charset="0"/>
              </a:rPr>
              <a:pPr>
                <a:spcBef>
                  <a:spcPct val="0"/>
                </a:spcBef>
                <a:buFontTx/>
                <a:buNone/>
              </a:pPr>
              <a:t>19</a:t>
            </a:fld>
            <a:endParaRPr lang="cs-CZ" altLang="cs-CZ" sz="1200" smtClean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24579" name="Obrázek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54"/>
          <a:stretch>
            <a:fillRect/>
          </a:stretch>
        </p:blipFill>
        <p:spPr bwMode="auto">
          <a:xfrm>
            <a:off x="539750" y="1844675"/>
            <a:ext cx="814705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Šipka doprava 3"/>
          <p:cNvSpPr/>
          <p:nvPr/>
        </p:nvSpPr>
        <p:spPr>
          <a:xfrm rot="19541932">
            <a:off x="5029200" y="5351463"/>
            <a:ext cx="1227138" cy="722312"/>
          </a:xfrm>
          <a:prstGeom prst="rightArrow">
            <a:avLst>
              <a:gd name="adj1" fmla="val 34051"/>
              <a:gd name="adj2" fmla="val 50000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Zástupný symbol pro číslo snímk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0477AF8-BBC0-45A7-8D6B-52963D861CCC}" type="slidenum">
              <a:rPr lang="cs-CZ" altLang="cs-CZ" sz="1200" smtClean="0">
                <a:solidFill>
                  <a:srgbClr val="898989"/>
                </a:solidFill>
                <a:latin typeface="Calibri" panose="020F0502020204030204" pitchFamily="34" charset="0"/>
              </a:rPr>
              <a:pPr>
                <a:spcBef>
                  <a:spcPct val="0"/>
                </a:spcBef>
                <a:buFontTx/>
                <a:buNone/>
              </a:pPr>
              <a:t>20</a:t>
            </a:fld>
            <a:endParaRPr lang="cs-CZ" altLang="cs-CZ" sz="1200" smtClean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grpSp>
        <p:nvGrpSpPr>
          <p:cNvPr id="25603" name="Skupina 1"/>
          <p:cNvGrpSpPr>
            <a:grpSpLocks/>
          </p:cNvGrpSpPr>
          <p:nvPr/>
        </p:nvGrpSpPr>
        <p:grpSpPr bwMode="auto">
          <a:xfrm>
            <a:off x="971550" y="765175"/>
            <a:ext cx="7416800" cy="5591175"/>
            <a:chOff x="1687512" y="920750"/>
            <a:chExt cx="5762625" cy="5205215"/>
          </a:xfrm>
        </p:grpSpPr>
        <p:pic>
          <p:nvPicPr>
            <p:cNvPr id="25604" name="Obrázek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245" b="10088"/>
            <a:stretch>
              <a:fillRect/>
            </a:stretch>
          </p:blipFill>
          <p:spPr bwMode="auto">
            <a:xfrm>
              <a:off x="1693862" y="920750"/>
              <a:ext cx="5756275" cy="26021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05" name="Obrázek 6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199" b="5338"/>
            <a:stretch>
              <a:fillRect/>
            </a:stretch>
          </p:blipFill>
          <p:spPr bwMode="auto">
            <a:xfrm>
              <a:off x="1687512" y="3527455"/>
              <a:ext cx="5762625" cy="25985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Zástupný symbol pro číslo snímku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8321731-3E8B-4FA8-976C-A68FB2DDF28D}" type="slidenum">
              <a:rPr lang="cs-CZ" altLang="cs-CZ" sz="1200" smtClean="0">
                <a:solidFill>
                  <a:srgbClr val="898989"/>
                </a:solidFill>
                <a:latin typeface="Calibri" panose="020F0502020204030204" pitchFamily="34" charset="0"/>
              </a:rPr>
              <a:pPr>
                <a:spcBef>
                  <a:spcPct val="0"/>
                </a:spcBef>
                <a:buFontTx/>
                <a:buNone/>
              </a:pPr>
              <a:t>21</a:t>
            </a:fld>
            <a:endParaRPr lang="cs-CZ" altLang="cs-CZ" sz="1200" smtClean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26627" name="Text Placeholder 4"/>
          <p:cNvSpPr txBox="1">
            <a:spLocks/>
          </p:cNvSpPr>
          <p:nvPr/>
        </p:nvSpPr>
        <p:spPr bwMode="auto">
          <a:xfrm>
            <a:off x="755650" y="820738"/>
            <a:ext cx="7715250" cy="61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cs-CZ" altLang="cs-CZ" b="1">
                <a:solidFill>
                  <a:srgbClr val="0070C0"/>
                </a:solidFill>
              </a:rPr>
              <a:t>Co je potřeba ještě udělat?</a:t>
            </a:r>
          </a:p>
        </p:txBody>
      </p:sp>
      <p:sp>
        <p:nvSpPr>
          <p:cNvPr id="26628" name="Content Placeholder 5"/>
          <p:cNvSpPr>
            <a:spLocks noGrp="1"/>
          </p:cNvSpPr>
          <p:nvPr>
            <p:ph sz="quarter" idx="4294967295"/>
          </p:nvPr>
        </p:nvSpPr>
        <p:spPr>
          <a:xfrm>
            <a:off x="898525" y="1557338"/>
            <a:ext cx="7489825" cy="4679950"/>
          </a:xfrm>
        </p:spPr>
        <p:txBody>
          <a:bodyPr/>
          <a:lstStyle/>
          <a:p>
            <a:pPr eaLnBrk="1" hangingPunct="1">
              <a:spcBef>
                <a:spcPts val="800"/>
              </a:spcBef>
              <a:spcAft>
                <a:spcPts val="800"/>
              </a:spcAft>
            </a:pPr>
            <a:r>
              <a:rPr lang="cs-CZ" altLang="cs-CZ" sz="2000" b="1" smtClean="0">
                <a:ea typeface="MS Mincho" pitchFamily="49" charset="-128"/>
                <a:cs typeface="Times New Roman" panose="02020603050405020304" pitchFamily="18" charset="0"/>
              </a:rPr>
              <a:t>najít vhodný motiv na titulní stránku (</a:t>
            </a:r>
            <a:r>
              <a:rPr lang="cs-CZ" altLang="cs-CZ" sz="2000" i="1" smtClean="0">
                <a:ea typeface="MS Mincho" pitchFamily="49" charset="-128"/>
                <a:cs typeface="Times New Roman" panose="02020603050405020304" pitchFamily="18" charset="0"/>
              </a:rPr>
              <a:t>zatím se OPK přiklání ke třem měnícím se fotografiím – možná diskuze – s ohledem na náklady nesmí být příliš graficky náročné, hrozilo by zpomalení)</a:t>
            </a:r>
          </a:p>
          <a:p>
            <a:pPr eaLnBrk="1" hangingPunct="1">
              <a:spcBef>
                <a:spcPts val="800"/>
              </a:spcBef>
              <a:spcAft>
                <a:spcPts val="800"/>
              </a:spcAft>
            </a:pPr>
            <a:r>
              <a:rPr lang="cs-CZ" altLang="cs-CZ" sz="2000" b="1" smtClean="0">
                <a:ea typeface="MS Mincho" pitchFamily="49" charset="-128"/>
                <a:cs typeface="Times New Roman" panose="02020603050405020304" pitchFamily="18" charset="0"/>
              </a:rPr>
              <a:t>schválit finální podobu </a:t>
            </a:r>
            <a:r>
              <a:rPr lang="cs-CZ" altLang="cs-CZ" sz="2000" i="1" smtClean="0">
                <a:ea typeface="MS Mincho" pitchFamily="49" charset="-128"/>
                <a:cs typeface="Times New Roman" panose="02020603050405020304" pitchFamily="18" charset="0"/>
              </a:rPr>
              <a:t>(prosíme vaše stanovisko nejdéle do konce května 2019, se základní architekturou již není možné hýbat, přidávat podrubriky budeme moci sami)</a:t>
            </a:r>
          </a:p>
          <a:p>
            <a:pPr eaLnBrk="1" hangingPunct="1">
              <a:spcBef>
                <a:spcPts val="800"/>
              </a:spcBef>
              <a:spcAft>
                <a:spcPts val="800"/>
              </a:spcAft>
            </a:pPr>
            <a:r>
              <a:rPr lang="cs-CZ" altLang="cs-CZ" sz="2000" b="1" smtClean="0">
                <a:ea typeface="MS Mincho" pitchFamily="49" charset="-128"/>
                <a:cs typeface="Times New Roman" panose="02020603050405020304" pitchFamily="18" charset="0"/>
              </a:rPr>
              <a:t>spustit stránky naostro </a:t>
            </a:r>
            <a:r>
              <a:rPr lang="cs-CZ" altLang="cs-CZ" sz="2000" i="1" smtClean="0">
                <a:ea typeface="MS Mincho" pitchFamily="49" charset="-128"/>
                <a:cs typeface="Times New Roman" panose="02020603050405020304" pitchFamily="18" charset="0"/>
              </a:rPr>
              <a:t>(převedení domény a hostingu, čímž definitivně přestanou fungovat „staré stránky“, mělo by se povést během jednoho týdne)</a:t>
            </a:r>
          </a:p>
          <a:p>
            <a:pPr eaLnBrk="1" hangingPunct="1">
              <a:spcBef>
                <a:spcPts val="800"/>
              </a:spcBef>
              <a:spcAft>
                <a:spcPts val="800"/>
              </a:spcAft>
            </a:pPr>
            <a:r>
              <a:rPr lang="cs-CZ" altLang="cs-CZ" sz="2000" b="1" smtClean="0">
                <a:ea typeface="MS Mincho" pitchFamily="49" charset="-128"/>
                <a:cs typeface="Times New Roman" panose="02020603050405020304" pitchFamily="18" charset="0"/>
              </a:rPr>
              <a:t>a pak už jen vymýšlet akce, psát, posílat k publikování </a:t>
            </a:r>
            <a:r>
              <a:rPr lang="cs-CZ" altLang="cs-CZ" sz="2000" i="1" smtClean="0">
                <a:ea typeface="MS Mincho" pitchFamily="49" charset="-128"/>
                <a:cs typeface="Times New Roman" panose="02020603050405020304" pitchFamily="18" charset="0"/>
              </a:rPr>
              <a:t>(budu se těšit na spolupráci)</a:t>
            </a:r>
          </a:p>
          <a:p>
            <a:pPr eaLnBrk="1" hangingPunct="1">
              <a:spcBef>
                <a:spcPts val="800"/>
              </a:spcBef>
              <a:spcAft>
                <a:spcPts val="800"/>
              </a:spcAft>
            </a:pPr>
            <a:endParaRPr lang="cs-CZ" altLang="cs-CZ" sz="2000" i="1" smtClean="0">
              <a:ea typeface="MS Mincho" pitchFamily="49" charset="-128"/>
              <a:cs typeface="Times New Roman" panose="02020603050405020304" pitchFamily="18" charset="0"/>
            </a:endParaRP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endParaRPr lang="cs-CZ" altLang="cs-CZ" sz="2400" b="1" smtClean="0">
              <a:ea typeface="MS Mincho" pitchFamily="49" charset="-128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Zástupný symbol pro číslo snímku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D5E734D-EB2E-4CA1-86E9-ACCBB296D4EE}" type="slidenum">
              <a:rPr lang="cs-CZ" altLang="cs-CZ" sz="1200" smtClean="0">
                <a:solidFill>
                  <a:srgbClr val="898989"/>
                </a:solidFill>
                <a:latin typeface="Calibri" panose="020F0502020204030204" pitchFamily="34" charset="0"/>
              </a:rPr>
              <a:pPr>
                <a:spcBef>
                  <a:spcPct val="0"/>
                </a:spcBef>
                <a:buFontTx/>
                <a:buNone/>
              </a:pPr>
              <a:t>22</a:t>
            </a:fld>
            <a:endParaRPr lang="cs-CZ" altLang="cs-CZ" sz="1200" smtClean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" name="Text Placeholder 4"/>
          <p:cNvSpPr txBox="1">
            <a:spLocks/>
          </p:cNvSpPr>
          <p:nvPr/>
        </p:nvSpPr>
        <p:spPr bwMode="auto">
          <a:xfrm>
            <a:off x="688975" y="908050"/>
            <a:ext cx="7715250" cy="617538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  <a:defRPr/>
            </a:pPr>
            <a:r>
              <a:rPr lang="cs-CZ" altLang="cs-CZ" b="1" dirty="0" smtClean="0">
                <a:solidFill>
                  <a:srgbClr val="0070C0"/>
                </a:solidFill>
              </a:rPr>
              <a:t>Web </a:t>
            </a:r>
            <a:r>
              <a:rPr lang="cs-CZ" altLang="cs-CZ" sz="3600" dirty="0" smtClean="0">
                <a:solidFill>
                  <a:srgbClr val="00A9E2"/>
                </a:solidFill>
                <a:ea typeface="+mj-ea"/>
              </a:rPr>
              <a:t>stopvloupani.cz</a:t>
            </a:r>
            <a:endParaRPr lang="cs-CZ" altLang="cs-CZ" b="1" dirty="0" smtClean="0">
              <a:solidFill>
                <a:srgbClr val="0070C0"/>
              </a:solidFill>
            </a:endParaRPr>
          </a:p>
        </p:txBody>
      </p:sp>
      <p:sp>
        <p:nvSpPr>
          <p:cNvPr id="27652" name="Content Placeholder 5"/>
          <p:cNvSpPr>
            <a:spLocks noGrp="1"/>
          </p:cNvSpPr>
          <p:nvPr>
            <p:ph sz="quarter" idx="4294967295"/>
          </p:nvPr>
        </p:nvSpPr>
        <p:spPr>
          <a:xfrm>
            <a:off x="887413" y="1676400"/>
            <a:ext cx="7489825" cy="4679950"/>
          </a:xfrm>
        </p:spPr>
        <p:txBody>
          <a:bodyPr/>
          <a:lstStyle/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cs-CZ" altLang="cs-CZ" sz="2000" b="1" smtClean="0">
                <a:ea typeface="MS Mincho" pitchFamily="49" charset="-128"/>
                <a:cs typeface="Times New Roman" panose="02020603050405020304" pitchFamily="18" charset="0"/>
              </a:rPr>
              <a:t>19. června 2019 – evropský den proti vloupání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cs-CZ" altLang="cs-CZ" sz="2000" b="1" smtClean="0">
                <a:ea typeface="MS Mincho" pitchFamily="49" charset="-128"/>
                <a:cs typeface="Times New Roman" panose="02020603050405020304" pitchFamily="18" charset="0"/>
              </a:rPr>
              <a:t>jedná se o akci EUCPN – zapojeno mnoho evropských států </a:t>
            </a:r>
            <a:r>
              <a:rPr lang="cs-CZ" altLang="cs-CZ" sz="2000" i="1" smtClean="0">
                <a:ea typeface="MS Mincho" pitchFamily="49" charset="-128"/>
                <a:cs typeface="Times New Roman" panose="02020603050405020304" pitchFamily="18" charset="0"/>
              </a:rPr>
              <a:t>(byli jsme pochváleni a spolu s několika dalšímu státy dáváni za „vzor“ těm, kteří se postavili k této jedinečné možnosti poněkud liknavě)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cs-CZ" altLang="cs-CZ" sz="2000" b="1" smtClean="0">
                <a:ea typeface="MS Mincho" pitchFamily="49" charset="-128"/>
                <a:cs typeface="Times New Roman" panose="02020603050405020304" pitchFamily="18" charset="0"/>
              </a:rPr>
              <a:t>proti běžným marketingovým kampaním EUCPN doporučuje propagovat již před dnem „D“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cs-CZ" altLang="cs-CZ" sz="2000" b="1" smtClean="0">
                <a:ea typeface="MS Mincho" pitchFamily="49" charset="-128"/>
                <a:cs typeface="Times New Roman" panose="02020603050405020304" pitchFamily="18" charset="0"/>
              </a:rPr>
              <a:t>mohu vám oficiálně sdělit, že odkaz na českou verzi funguje </a:t>
            </a:r>
            <a:r>
              <a:rPr lang="cs-CZ" altLang="cs-CZ" sz="2000" b="1" smtClean="0">
                <a:ea typeface="MS Mincho" pitchFamily="49" charset="-128"/>
                <a:cs typeface="Times New Roman" panose="02020603050405020304" pitchFamily="18" charset="0"/>
                <a:hlinkClick r:id="rId2"/>
              </a:rPr>
              <a:t>www.stopvloupani.cz</a:t>
            </a:r>
            <a:endParaRPr lang="cs-CZ" altLang="cs-CZ" sz="2000" b="1" smtClean="0">
              <a:ea typeface="MS Mincho" pitchFamily="49" charset="-128"/>
              <a:cs typeface="Times New Roman" panose="02020603050405020304" pitchFamily="18" charset="0"/>
            </a:endParaRP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cs-CZ" altLang="cs-CZ" sz="2000" b="1" smtClean="0">
                <a:ea typeface="MS Mincho" pitchFamily="49" charset="-128"/>
                <a:cs typeface="Times New Roman" panose="02020603050405020304" pitchFamily="18" charset="0"/>
              </a:rPr>
              <a:t>zde budou ke stažení materiály </a:t>
            </a:r>
            <a:r>
              <a:rPr lang="cs-CZ" altLang="cs-CZ" sz="2000" smtClean="0">
                <a:ea typeface="MS Mincho" pitchFamily="49" charset="-128"/>
                <a:cs typeface="Times New Roman" panose="02020603050405020304" pitchFamily="18" charset="0"/>
              </a:rPr>
              <a:t>(leták A3, skládací informační leták, krátká videa)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endParaRPr lang="cs-CZ" altLang="cs-CZ" sz="2000" b="1" u="sng" smtClean="0">
              <a:ea typeface="MS Mincho" pitchFamily="49" charset="-128"/>
              <a:cs typeface="Times New Roman" panose="02020603050405020304" pitchFamily="18" charset="0"/>
            </a:endParaRP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endParaRPr lang="cs-CZ" altLang="cs-CZ" sz="2400" b="1" smtClean="0">
              <a:ea typeface="MS Mincho" pitchFamily="49" charset="-128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283FCB0-9085-4E23-80A9-8062CE4993DC}" type="slidenum">
              <a:rPr lang="cs-CZ" altLang="cs-CZ" sz="1200" smtClean="0">
                <a:solidFill>
                  <a:srgbClr val="898989"/>
                </a:solidFill>
                <a:latin typeface="Calibri" panose="020F0502020204030204" pitchFamily="34" charset="0"/>
              </a:rPr>
              <a:pPr>
                <a:spcBef>
                  <a:spcPct val="0"/>
                </a:spcBef>
                <a:buFontTx/>
                <a:buNone/>
              </a:pPr>
              <a:t>23</a:t>
            </a:fld>
            <a:endParaRPr lang="cs-CZ" altLang="cs-CZ" sz="1200" smtClean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" name="Content Placeholder 5"/>
          <p:cNvSpPr>
            <a:spLocks noGrp="1"/>
          </p:cNvSpPr>
          <p:nvPr>
            <p:ph sz="quarter" idx="4294967295"/>
          </p:nvPr>
        </p:nvSpPr>
        <p:spPr>
          <a:xfrm>
            <a:off x="900113" y="1557338"/>
            <a:ext cx="7489825" cy="4344987"/>
          </a:xfrm>
        </p:spPr>
        <p:txBody>
          <a:bodyPr/>
          <a:lstStyle/>
          <a:p>
            <a:pPr eaLnBrk="1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cs-CZ" altLang="cs-CZ" sz="2000" b="1" dirty="0" smtClean="0">
                <a:ea typeface="MS Mincho" pitchFamily="49" charset="-128"/>
                <a:cs typeface="Times New Roman" panose="02020603050405020304" pitchFamily="18" charset="0"/>
              </a:rPr>
              <a:t>dejte vědět svým partnerům, že jsou již k dispozici webové stránky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cs-CZ" altLang="cs-CZ" sz="2000" b="1" dirty="0" smtClean="0">
                <a:ea typeface="MS Mincho" pitchFamily="49" charset="-128"/>
                <a:cs typeface="Times New Roman" panose="02020603050405020304" pitchFamily="18" charset="0"/>
              </a:rPr>
              <a:t>vytiskněte a rozdávejte letáčky a plakáty 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cs-CZ" altLang="cs-CZ" sz="2000" b="1" dirty="0" smtClean="0">
                <a:ea typeface="MS Mincho" pitchFamily="49" charset="-128"/>
                <a:cs typeface="Times New Roman" panose="02020603050405020304" pitchFamily="18" charset="0"/>
              </a:rPr>
              <a:t>sdílejte materiály se svými partnery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cs-CZ" altLang="cs-CZ" sz="2000" b="1" dirty="0" smtClean="0">
                <a:ea typeface="MS Mincho" pitchFamily="49" charset="-128"/>
                <a:cs typeface="Times New Roman" panose="02020603050405020304" pitchFamily="18" charset="0"/>
              </a:rPr>
              <a:t>šiřte materiály na svých webových stránkách a na sociálních sítích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altLang="cs-CZ" sz="2000" b="1" dirty="0" smtClean="0">
                <a:ea typeface="MS Mincho" pitchFamily="49" charset="-128"/>
                <a:cs typeface="Times New Roman" panose="02020603050405020304" pitchFamily="18" charset="0"/>
              </a:rPr>
              <a:t>sociální sítě: </a:t>
            </a:r>
          </a:p>
          <a:p>
            <a:pPr lvl="1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nl-BE" sz="1800" b="1" dirty="0" smtClean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Twitter</a:t>
            </a:r>
            <a:r>
              <a:rPr lang="nl-BE" sz="1800" b="1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nl-BE" sz="18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BE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@EUCPN</a:t>
            </a:r>
            <a:endParaRPr lang="cs-CZ" sz="16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nl-BE" sz="1800" b="1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YouTube:</a:t>
            </a:r>
            <a:r>
              <a:rPr lang="nl-BE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 EUPCN</a:t>
            </a:r>
            <a:endParaRPr lang="cs-CZ" sz="16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nl-BE" sz="1800" b="1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Facebook:</a:t>
            </a:r>
            <a:r>
              <a:rPr lang="nl-BE" sz="18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BE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EUCPN</a:t>
            </a:r>
            <a:endParaRPr lang="cs-CZ" sz="16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eaLnBrk="1" hangingPunct="1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endParaRPr lang="cs-CZ" altLang="cs-CZ" sz="2000" b="1" u="sng" dirty="0" smtClean="0">
              <a:ea typeface="MS Mincho" pitchFamily="49" charset="-128"/>
              <a:cs typeface="Times New Roman" panose="02020603050405020304" pitchFamily="18" charset="0"/>
            </a:endParaRPr>
          </a:p>
          <a:p>
            <a:pPr eaLnBrk="1" hangingPunct="1">
              <a:spcBef>
                <a:spcPts val="600"/>
              </a:spcBef>
              <a:spcAft>
                <a:spcPts val="600"/>
              </a:spcAft>
              <a:defRPr/>
            </a:pPr>
            <a:endParaRPr lang="cs-CZ" altLang="cs-CZ" sz="2400" b="1" dirty="0" smtClean="0">
              <a:ea typeface="MS Mincho" pitchFamily="49" charset="-128"/>
              <a:cs typeface="Times New Roman" panose="02020603050405020304" pitchFamily="18" charset="0"/>
            </a:endParaRPr>
          </a:p>
        </p:txBody>
      </p:sp>
      <p:sp>
        <p:nvSpPr>
          <p:cNvPr id="28676" name="Text Placeholder 4"/>
          <p:cNvSpPr txBox="1">
            <a:spLocks/>
          </p:cNvSpPr>
          <p:nvPr/>
        </p:nvSpPr>
        <p:spPr bwMode="auto">
          <a:xfrm>
            <a:off x="755650" y="820738"/>
            <a:ext cx="7715250" cy="61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cs-CZ" altLang="cs-CZ" b="1">
                <a:solidFill>
                  <a:srgbClr val="0070C0"/>
                </a:solidFill>
              </a:rPr>
              <a:t>Doporučení EUCPN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2AD128C-64AF-4788-A4E1-C64EE4D08B1D}" type="slidenum">
              <a:rPr lang="cs-CZ" altLang="cs-CZ" sz="1200" smtClean="0">
                <a:solidFill>
                  <a:srgbClr val="898989"/>
                </a:solidFill>
                <a:latin typeface="Calibri" panose="020F0502020204030204" pitchFamily="34" charset="0"/>
              </a:rPr>
              <a:pPr>
                <a:spcBef>
                  <a:spcPct val="0"/>
                </a:spcBef>
                <a:buFontTx/>
                <a:buNone/>
              </a:pPr>
              <a:t>24</a:t>
            </a:fld>
            <a:endParaRPr lang="cs-CZ" altLang="cs-CZ" sz="1200" smtClean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29699" name="Obrázek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54"/>
          <a:stretch>
            <a:fillRect/>
          </a:stretch>
        </p:blipFill>
        <p:spPr bwMode="auto">
          <a:xfrm>
            <a:off x="827088" y="1412875"/>
            <a:ext cx="7632700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0" name="Text Placeholder 4"/>
          <p:cNvSpPr txBox="1">
            <a:spLocks/>
          </p:cNvSpPr>
          <p:nvPr/>
        </p:nvSpPr>
        <p:spPr bwMode="auto">
          <a:xfrm>
            <a:off x="755650" y="820738"/>
            <a:ext cx="7715250" cy="61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cs-CZ" altLang="cs-CZ" b="1">
                <a:solidFill>
                  <a:srgbClr val="0070C0"/>
                </a:solidFill>
              </a:rPr>
              <a:t>Facebook EUCPN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Zástupný symbol pro číslo snímku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704B91C-1EF4-464D-991A-F4885FE91B76}" type="slidenum">
              <a:rPr lang="cs-CZ" altLang="cs-CZ" sz="1200" smtClean="0">
                <a:solidFill>
                  <a:srgbClr val="898989"/>
                </a:solidFill>
                <a:latin typeface="Calibri" panose="020F0502020204030204" pitchFamily="34" charset="0"/>
              </a:rPr>
              <a:pPr>
                <a:spcBef>
                  <a:spcPct val="0"/>
                </a:spcBef>
                <a:buFontTx/>
                <a:buNone/>
              </a:pPr>
              <a:t>25</a:t>
            </a:fld>
            <a:endParaRPr lang="cs-CZ" altLang="cs-CZ" sz="1200" smtClean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30723" name="Obrázek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54"/>
          <a:stretch>
            <a:fillRect/>
          </a:stretch>
        </p:blipFill>
        <p:spPr bwMode="auto">
          <a:xfrm>
            <a:off x="755650" y="1341438"/>
            <a:ext cx="7554913" cy="458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4" name="Text Placeholder 4"/>
          <p:cNvSpPr txBox="1">
            <a:spLocks/>
          </p:cNvSpPr>
          <p:nvPr/>
        </p:nvSpPr>
        <p:spPr bwMode="auto">
          <a:xfrm>
            <a:off x="755650" y="820738"/>
            <a:ext cx="7715250" cy="61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cs-CZ" altLang="cs-CZ" sz="2800" b="1">
                <a:solidFill>
                  <a:srgbClr val="0070C0"/>
                </a:solidFill>
              </a:rPr>
              <a:t>Náhled úvodní strany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00C666D-F910-48EE-B89B-B81004FB36FB}" type="slidenum">
              <a:rPr lang="cs-CZ" altLang="cs-CZ" sz="1200" smtClean="0">
                <a:solidFill>
                  <a:srgbClr val="898989"/>
                </a:solidFill>
                <a:latin typeface="Calibri" panose="020F0502020204030204" pitchFamily="34" charset="0"/>
              </a:rPr>
              <a:pPr>
                <a:spcBef>
                  <a:spcPct val="0"/>
                </a:spcBef>
                <a:buFontTx/>
                <a:buNone/>
              </a:pPr>
              <a:t>26</a:t>
            </a:fld>
            <a:endParaRPr lang="cs-CZ" altLang="cs-CZ" sz="1200" smtClean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8" name="Social_badpakvrouw_CZ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71613"/>
            <a:ext cx="4724400" cy="472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8" name="Text Placeholder 4"/>
          <p:cNvSpPr txBox="1">
            <a:spLocks/>
          </p:cNvSpPr>
          <p:nvPr/>
        </p:nvSpPr>
        <p:spPr bwMode="auto">
          <a:xfrm>
            <a:off x="755650" y="820738"/>
            <a:ext cx="7715250" cy="61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cs-CZ" altLang="cs-CZ" sz="2800" b="1">
                <a:solidFill>
                  <a:srgbClr val="0070C0"/>
                </a:solidFill>
              </a:rPr>
              <a:t>Náhled videa (celkem 3)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Placeholder 4"/>
          <p:cNvSpPr txBox="1">
            <a:spLocks/>
          </p:cNvSpPr>
          <p:nvPr/>
        </p:nvSpPr>
        <p:spPr bwMode="auto">
          <a:xfrm>
            <a:off x="714375" y="2205038"/>
            <a:ext cx="7715250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cs-CZ" altLang="cs-CZ" sz="4400" b="1">
                <a:solidFill>
                  <a:srgbClr val="0070C0"/>
                </a:solidFill>
              </a:rPr>
              <a:t>Děkuji za pozornost</a:t>
            </a:r>
          </a:p>
        </p:txBody>
      </p:sp>
      <p:sp>
        <p:nvSpPr>
          <p:cNvPr id="32771" name="Zástupný symbol pro číslo snímku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7BE83A3-85DC-4746-8560-F1D29A8FFA17}" type="slidenum">
              <a:rPr lang="cs-CZ" altLang="cs-CZ" sz="1200" smtClean="0">
                <a:solidFill>
                  <a:srgbClr val="898989"/>
                </a:solidFill>
                <a:latin typeface="Calibri" panose="020F0502020204030204" pitchFamily="34" charset="0"/>
              </a:rPr>
              <a:pPr>
                <a:spcBef>
                  <a:spcPct val="0"/>
                </a:spcBef>
                <a:buFontTx/>
                <a:buNone/>
              </a:pPr>
              <a:t>27</a:t>
            </a:fld>
            <a:endParaRPr lang="cs-CZ" altLang="cs-CZ" sz="1200" smtClean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2772" name="TextovéPole 2"/>
          <p:cNvSpPr txBox="1">
            <a:spLocks noChangeArrowheads="1"/>
          </p:cNvSpPr>
          <p:nvPr/>
        </p:nvSpPr>
        <p:spPr bwMode="auto">
          <a:xfrm>
            <a:off x="1770063" y="3716338"/>
            <a:ext cx="5603875" cy="1077912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cs-CZ" altLang="cs-CZ" sz="3600" b="1" i="1"/>
              <a:t>A těším se na spolupráci</a:t>
            </a:r>
          </a:p>
          <a:p>
            <a:pPr algn="ctr">
              <a:spcBef>
                <a:spcPct val="0"/>
              </a:spcBef>
              <a:buFontTx/>
              <a:buNone/>
            </a:pPr>
            <a:endParaRPr lang="cs-CZ" altLang="cs-CZ" sz="2800" b="1" i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V_sablona1_2003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9398</TotalTime>
  <Words>960</Words>
  <Application>Microsoft Office PowerPoint</Application>
  <PresentationFormat>Předvádění na obrazovce (4:3)</PresentationFormat>
  <Paragraphs>218</Paragraphs>
  <Slides>27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27</vt:i4>
      </vt:variant>
    </vt:vector>
  </HeadingPairs>
  <TitlesOfParts>
    <vt:vector size="34" baseType="lpstr">
      <vt:lpstr>Arial</vt:lpstr>
      <vt:lpstr>Calibri</vt:lpstr>
      <vt:lpstr>MS Mincho</vt:lpstr>
      <vt:lpstr>Times New Roman</vt:lpstr>
      <vt:lpstr>Wingdings</vt:lpstr>
      <vt:lpstr>Calibri-OneByteIdentityH</vt:lpstr>
      <vt:lpstr>MV_sablona1_2003</vt:lpstr>
      <vt:lpstr>Nové webové stránky  prevencekriminality.cz  stopvloupani.cz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MV ČR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Petr Koštíř</dc:creator>
  <cp:lastModifiedBy>KLÍMA Petr, Mgr., MPA</cp:lastModifiedBy>
  <cp:revision>227</cp:revision>
  <cp:lastPrinted>2016-11-08T12:55:41Z</cp:lastPrinted>
  <dcterms:created xsi:type="dcterms:W3CDTF">2013-06-12T08:58:01Z</dcterms:created>
  <dcterms:modified xsi:type="dcterms:W3CDTF">2019-05-10T12:52:53Z</dcterms:modified>
</cp:coreProperties>
</file>