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312" r:id="rId3"/>
    <p:sldId id="308" r:id="rId4"/>
    <p:sldId id="309" r:id="rId5"/>
    <p:sldId id="310" r:id="rId6"/>
    <p:sldId id="302" r:id="rId7"/>
    <p:sldId id="311" r:id="rId8"/>
    <p:sldId id="313" r:id="rId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3DD"/>
    <a:srgbClr val="E5F6FF"/>
    <a:srgbClr val="FFFFFF"/>
    <a:srgbClr val="DA251C"/>
    <a:srgbClr val="E7F7FF"/>
    <a:srgbClr val="F45E52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>
        <p:scale>
          <a:sx n="104" d="100"/>
          <a:sy n="104" d="100"/>
        </p:scale>
        <p:origin x="-84" y="-20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beran@ics-kv.cz\OneDriveICS\OneDrive\Dokumenty\PD_Zabezpeceni_skol_KK\PD_VZOR\P&#345;&#237;pravaP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45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explosion val="20"/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5C-4D21-9BD6-D358EE2979E7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5C-4D21-9BD6-D358EE2979E7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5C-4D21-9BD6-D358EE2979E7}"/>
              </c:ext>
            </c:extLst>
          </c:dPt>
          <c:dPt>
            <c:idx val="3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5C-4D21-9BD6-D358EE2979E7}"/>
              </c:ext>
            </c:extLst>
          </c:dPt>
          <c:dPt>
            <c:idx val="4"/>
            <c:bubble3D val="0"/>
            <c:spPr>
              <a:solidFill>
                <a:schemeClr val="bg1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45C-4D21-9BD6-D358EE2979E7}"/>
              </c:ext>
            </c:extLst>
          </c:dPt>
          <c:dLbls>
            <c:delete val="1"/>
          </c:dLbls>
          <c:cat>
            <c:strRef>
              <c:f>List3!$F$4:$F$8</c:f>
              <c:strCache>
                <c:ptCount val="5"/>
                <c:pt idx="0">
                  <c:v>Požární zabezpečení objektu (EPS)</c:v>
                </c:pt>
                <c:pt idx="1">
                  <c:v>Zabezpečení proti vniknutí cizí osoby (PZTS, ACS, VDT)</c:v>
                </c:pt>
                <c:pt idx="2">
                  <c:v>Monotorování dění v objektu (CCTV)</c:v>
                </c:pt>
                <c:pt idx="3">
                  <c:v>Kontrola docházky žáků (ACS)</c:v>
                </c:pt>
                <c:pt idx="4">
                  <c:v>Režimová opatření (Školní řád, PBŘ)</c:v>
                </c:pt>
              </c:strCache>
            </c:strRef>
          </c:cat>
          <c:val>
            <c:numRef>
              <c:f>List3!$G$4:$G$8</c:f>
              <c:numCache>
                <c:formatCode>0%</c:formatCode>
                <c:ptCount val="5"/>
                <c:pt idx="0">
                  <c:v>0.2</c:v>
                </c:pt>
                <c:pt idx="1">
                  <c:v>0.15</c:v>
                </c:pt>
                <c:pt idx="2">
                  <c:v>0.1</c:v>
                </c:pt>
                <c:pt idx="3">
                  <c:v>0.05</c:v>
                </c:pt>
                <c:pt idx="4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45C-4D21-9BD6-D358EE2979E7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45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9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explosion val="20"/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0DA-4F83-A421-4D64268A5E61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0DA-4F83-A421-4D64268A5E61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0DA-4F83-A421-4D64268A5E61}"/>
              </c:ext>
            </c:extLst>
          </c:dPt>
          <c:dPt>
            <c:idx val="3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0DA-4F83-A421-4D64268A5E61}"/>
              </c:ext>
            </c:extLst>
          </c:dPt>
          <c:dPt>
            <c:idx val="4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0DA-4F83-A421-4D64268A5E61}"/>
              </c:ext>
            </c:extLst>
          </c:dPt>
          <c:dLbls>
            <c:delete val="1"/>
          </c:dLbls>
          <c:cat>
            <c:strRef>
              <c:f>List3!$F$24:$F$28</c:f>
              <c:strCache>
                <c:ptCount val="5"/>
                <c:pt idx="0">
                  <c:v>Požární zabezpečení objektu (EPS)</c:v>
                </c:pt>
                <c:pt idx="1">
                  <c:v>Zabezpečení proti vniknutí cizí osoby (PZTS, ACS, VDT)</c:v>
                </c:pt>
                <c:pt idx="2">
                  <c:v>Monotorování dění v objektu (CCTV)</c:v>
                </c:pt>
                <c:pt idx="3">
                  <c:v>Kontrola docházky žáků (ACS)</c:v>
                </c:pt>
                <c:pt idx="4">
                  <c:v>Režimová opatření (Školní řád, PBŘ)</c:v>
                </c:pt>
              </c:strCache>
            </c:strRef>
          </c:cat>
          <c:val>
            <c:numRef>
              <c:f>List3!$G$24:$G$28</c:f>
              <c:numCache>
                <c:formatCode>0%</c:formatCode>
                <c:ptCount val="5"/>
                <c:pt idx="0">
                  <c:v>0.05</c:v>
                </c:pt>
                <c:pt idx="1">
                  <c:v>0.05</c:v>
                </c:pt>
                <c:pt idx="2">
                  <c:v>0.05</c:v>
                </c:pt>
                <c:pt idx="3">
                  <c:v>0.05</c:v>
                </c:pt>
                <c:pt idx="4">
                  <c:v>0.8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60DA-4F83-A421-4D64268A5E61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67B678-0783-495D-AECD-EF6688038E1A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73F7D2-64C7-434C-9153-B5CF497D6370}">
      <dgm:prSet phldrT="[Text]" custT="1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2000" b="1" dirty="0">
              <a:latin typeface="Segoe UI Light" panose="020B0502040204020203" pitchFamily="34" charset="0"/>
            </a:rPr>
            <a:t>Základní pilíře</a:t>
          </a:r>
        </a:p>
      </dgm:t>
    </dgm:pt>
    <dgm:pt modelId="{B52449A3-5FA3-49B4-AED5-F5CF15C75857}" type="parTrans" cxnId="{1DEA131B-74C8-445A-927A-8E1AAA60474A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>
            <a:latin typeface="Segoe UI Light" panose="020B0502040204020203" pitchFamily="34" charset="0"/>
          </a:endParaRPr>
        </a:p>
      </dgm:t>
    </dgm:pt>
    <dgm:pt modelId="{7FE044E0-BEC9-4E19-860A-316E26F8927B}" type="sibTrans" cxnId="{1DEA131B-74C8-445A-927A-8E1AAA60474A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>
            <a:latin typeface="Segoe UI Light" panose="020B0502040204020203" pitchFamily="34" charset="0"/>
          </a:endParaRPr>
        </a:p>
      </dgm:t>
    </dgm:pt>
    <dgm:pt modelId="{CBCE1E3B-2DD0-4AE3-814F-77D722181A67}">
      <dgm:prSet phldrT="[Text]" custT="1"/>
      <dgm:spPr>
        <a:solidFill>
          <a:srgbClr val="0093DD"/>
        </a:solidFill>
        <a:ln>
          <a:solidFill>
            <a:schemeClr val="bg1"/>
          </a:solidFill>
        </a:ln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11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Bezpečnostní audit definovaných hrozeb</a:t>
          </a:r>
        </a:p>
      </dgm:t>
    </dgm:pt>
    <dgm:pt modelId="{E5115598-F8AA-4158-99D5-E8E4403F3553}" type="parTrans" cxnId="{F5849CFC-6AFB-44D0-B292-9383F5D5BBB0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 dirty="0">
            <a:latin typeface="Segoe UI Light" panose="020B0502040204020203" pitchFamily="34" charset="0"/>
          </a:endParaRPr>
        </a:p>
      </dgm:t>
    </dgm:pt>
    <dgm:pt modelId="{00AAF9E4-69D5-493F-949C-1A963709299C}" type="sibTrans" cxnId="{F5849CFC-6AFB-44D0-B292-9383F5D5BBB0}">
      <dgm:prSet/>
      <dgm:spPr>
        <a:solidFill>
          <a:schemeClr val="bg2">
            <a:lumMod val="7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>
            <a:latin typeface="Segoe UI Light" panose="020B0502040204020203" pitchFamily="34" charset="0"/>
          </a:endParaRPr>
        </a:p>
      </dgm:t>
    </dgm:pt>
    <dgm:pt modelId="{E5AB6406-CD60-4B5B-9688-1381A6DA143E}">
      <dgm:prSet phldrT="[Text]" custT="1"/>
      <dgm:spPr>
        <a:solidFill>
          <a:srgbClr val="0093DD"/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11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Instalace technických prostředků zabezpečení</a:t>
          </a:r>
        </a:p>
      </dgm:t>
    </dgm:pt>
    <dgm:pt modelId="{DD0676D4-262C-473F-A7B9-470BB5B1EE5F}" type="parTrans" cxnId="{E3750D5C-065F-4033-9697-FCAE1A80BAFA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 dirty="0">
            <a:latin typeface="Segoe UI Light" panose="020B0502040204020203" pitchFamily="34" charset="0"/>
          </a:endParaRPr>
        </a:p>
      </dgm:t>
    </dgm:pt>
    <dgm:pt modelId="{7BD0B80A-236C-4090-823D-85D311CA0662}" type="sibTrans" cxnId="{E3750D5C-065F-4033-9697-FCAE1A80BAFA}">
      <dgm:prSet/>
      <dgm:spPr>
        <a:solidFill>
          <a:schemeClr val="bg2">
            <a:lumMod val="75000"/>
          </a:schemeClr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cs-CZ" b="0">
            <a:latin typeface="Segoe UI Light" panose="020B0502040204020203" pitchFamily="34" charset="0"/>
          </a:endParaRPr>
        </a:p>
      </dgm:t>
    </dgm:pt>
    <dgm:pt modelId="{5847A24E-B1B4-40AD-AF7F-E7F49B19D5EB}">
      <dgm:prSet phldrT="[Text]" custT="1"/>
      <dgm:spPr>
        <a:solidFill>
          <a:srgbClr val="0093DD"/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11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Školení a semináře</a:t>
          </a:r>
        </a:p>
      </dgm:t>
    </dgm:pt>
    <dgm:pt modelId="{04E13327-E8FF-47E0-9D6C-83D6D205CDD6}" type="parTrans" cxnId="{CD5CFDCA-9DFC-4712-908F-3922825A0398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endParaRPr lang="cs-CZ" dirty="0"/>
        </a:p>
      </dgm:t>
    </dgm:pt>
    <dgm:pt modelId="{361598BE-97D1-4D5D-84E4-021FFF2832B8}" type="sibTrans" cxnId="{CD5CFDCA-9DFC-4712-908F-3922825A0398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cs-CZ"/>
        </a:p>
      </dgm:t>
    </dgm:pt>
    <dgm:pt modelId="{819CD75F-FDC2-428C-B36B-921916EBB5B7}">
      <dgm:prSet phldrT="[Text]" custT="1"/>
      <dgm:spPr>
        <a:solidFill>
          <a:srgbClr val="0093DD"/>
        </a:solidFill>
      </dgm:spPr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cs-CZ" sz="1100" b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Zavedení organizačních a režimových opatření</a:t>
          </a:r>
        </a:p>
      </dgm:t>
    </dgm:pt>
    <dgm:pt modelId="{618FE371-B2FF-4D5E-BDAA-3B5A0E37AE58}" type="parTrans" cxnId="{D10692B1-1B2C-408B-9722-B12B921F458F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endParaRPr lang="cs-CZ" dirty="0"/>
        </a:p>
      </dgm:t>
    </dgm:pt>
    <dgm:pt modelId="{0D6FFBF2-EDAB-4749-86B5-5928F76F2573}" type="sibTrans" cxnId="{D10692B1-1B2C-408B-9722-B12B921F458F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cs-CZ"/>
        </a:p>
      </dgm:t>
    </dgm:pt>
    <dgm:pt modelId="{85A65562-4C5F-46C2-88C0-238E96CC82F6}" type="pres">
      <dgm:prSet presAssocID="{0A67B678-0783-495D-AECD-EF6688038E1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60ACFFF-5A6B-442D-AD85-38FCCE651E7F}" type="pres">
      <dgm:prSet presAssocID="{D173F7D2-64C7-434C-9153-B5CF497D6370}" presName="centerShape" presStyleLbl="node0" presStyleIdx="0" presStyleCnt="1" custScaleX="163420" custScaleY="158103"/>
      <dgm:spPr/>
      <dgm:t>
        <a:bodyPr/>
        <a:lstStyle/>
        <a:p>
          <a:endParaRPr lang="cs-CZ"/>
        </a:p>
      </dgm:t>
    </dgm:pt>
    <dgm:pt modelId="{F697FEEC-C0E5-4896-97AE-CB9FEB6C45D1}" type="pres">
      <dgm:prSet presAssocID="{E5115598-F8AA-4158-99D5-E8E4403F3553}" presName="parTrans" presStyleLbl="sibTrans2D1" presStyleIdx="0" presStyleCnt="4"/>
      <dgm:spPr/>
      <dgm:t>
        <a:bodyPr/>
        <a:lstStyle/>
        <a:p>
          <a:endParaRPr lang="cs-CZ"/>
        </a:p>
      </dgm:t>
    </dgm:pt>
    <dgm:pt modelId="{22FA6883-6273-4154-8B3B-E957E5FEA803}" type="pres">
      <dgm:prSet presAssocID="{E5115598-F8AA-4158-99D5-E8E4403F3553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5FE24590-35D7-4B37-9221-C2A77A4DF6EC}" type="pres">
      <dgm:prSet presAssocID="{CBCE1E3B-2DD0-4AE3-814F-77D722181A6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DA3850-DAF9-4EEF-953B-E369B6279C62}" type="pres">
      <dgm:prSet presAssocID="{DD0676D4-262C-473F-A7B9-470BB5B1EE5F}" presName="parTrans" presStyleLbl="sibTrans2D1" presStyleIdx="1" presStyleCnt="4"/>
      <dgm:spPr/>
      <dgm:t>
        <a:bodyPr/>
        <a:lstStyle/>
        <a:p>
          <a:endParaRPr lang="cs-CZ"/>
        </a:p>
      </dgm:t>
    </dgm:pt>
    <dgm:pt modelId="{4938A50D-6DFD-45B2-AB99-2DCD75FA02AF}" type="pres">
      <dgm:prSet presAssocID="{DD0676D4-262C-473F-A7B9-470BB5B1EE5F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9CF42EC4-E185-484A-9219-6779C7E2328A}" type="pres">
      <dgm:prSet presAssocID="{E5AB6406-CD60-4B5B-9688-1381A6DA143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650E71-6043-44E4-9FC7-A0F8D85DF860}" type="pres">
      <dgm:prSet presAssocID="{04E13327-E8FF-47E0-9D6C-83D6D205CDD6}" presName="parTrans" presStyleLbl="sibTrans2D1" presStyleIdx="2" presStyleCnt="4"/>
      <dgm:spPr/>
      <dgm:t>
        <a:bodyPr/>
        <a:lstStyle/>
        <a:p>
          <a:endParaRPr lang="cs-CZ"/>
        </a:p>
      </dgm:t>
    </dgm:pt>
    <dgm:pt modelId="{B58D16E3-722F-4042-88C6-A0A75FBE6DBA}" type="pres">
      <dgm:prSet presAssocID="{04E13327-E8FF-47E0-9D6C-83D6D205CDD6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16F9DAD6-1A2A-4263-BBC1-4CC1AF51E3B8}" type="pres">
      <dgm:prSet presAssocID="{5847A24E-B1B4-40AD-AF7F-E7F49B19D5E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1F478E-9827-4FCF-B27F-B88C0FCDDED7}" type="pres">
      <dgm:prSet presAssocID="{618FE371-B2FF-4D5E-BDAA-3B5A0E37AE58}" presName="parTrans" presStyleLbl="sibTrans2D1" presStyleIdx="3" presStyleCnt="4"/>
      <dgm:spPr/>
      <dgm:t>
        <a:bodyPr/>
        <a:lstStyle/>
        <a:p>
          <a:endParaRPr lang="cs-CZ"/>
        </a:p>
      </dgm:t>
    </dgm:pt>
    <dgm:pt modelId="{BA7DE7AD-D1A4-4C24-9094-B8398469611F}" type="pres">
      <dgm:prSet presAssocID="{618FE371-B2FF-4D5E-BDAA-3B5A0E37AE58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2CB54098-091F-455C-A287-4930279E0A83}" type="pres">
      <dgm:prSet presAssocID="{819CD75F-FDC2-428C-B36B-921916EBB5B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10692B1-1B2C-408B-9722-B12B921F458F}" srcId="{D173F7D2-64C7-434C-9153-B5CF497D6370}" destId="{819CD75F-FDC2-428C-B36B-921916EBB5B7}" srcOrd="3" destOrd="0" parTransId="{618FE371-B2FF-4D5E-BDAA-3B5A0E37AE58}" sibTransId="{0D6FFBF2-EDAB-4749-86B5-5928F76F2573}"/>
    <dgm:cxn modelId="{6CDDCCDA-C1F6-4021-9E70-6EDCA0157002}" type="presOf" srcId="{DD0676D4-262C-473F-A7B9-470BB5B1EE5F}" destId="{4938A50D-6DFD-45B2-AB99-2DCD75FA02AF}" srcOrd="1" destOrd="0" presId="urn:microsoft.com/office/officeart/2005/8/layout/radial5"/>
    <dgm:cxn modelId="{41A16DB8-3767-4964-B9CC-D4E27CA90CC6}" type="presOf" srcId="{04E13327-E8FF-47E0-9D6C-83D6D205CDD6}" destId="{B58D16E3-722F-4042-88C6-A0A75FBE6DBA}" srcOrd="1" destOrd="0" presId="urn:microsoft.com/office/officeart/2005/8/layout/radial5"/>
    <dgm:cxn modelId="{1DEA131B-74C8-445A-927A-8E1AAA60474A}" srcId="{0A67B678-0783-495D-AECD-EF6688038E1A}" destId="{D173F7D2-64C7-434C-9153-B5CF497D6370}" srcOrd="0" destOrd="0" parTransId="{B52449A3-5FA3-49B4-AED5-F5CF15C75857}" sibTransId="{7FE044E0-BEC9-4E19-860A-316E26F8927B}"/>
    <dgm:cxn modelId="{9929549E-3803-40E5-8F39-743C56C3B680}" type="presOf" srcId="{0A67B678-0783-495D-AECD-EF6688038E1A}" destId="{85A65562-4C5F-46C2-88C0-238E96CC82F6}" srcOrd="0" destOrd="0" presId="urn:microsoft.com/office/officeart/2005/8/layout/radial5"/>
    <dgm:cxn modelId="{E3750D5C-065F-4033-9697-FCAE1A80BAFA}" srcId="{D173F7D2-64C7-434C-9153-B5CF497D6370}" destId="{E5AB6406-CD60-4B5B-9688-1381A6DA143E}" srcOrd="1" destOrd="0" parTransId="{DD0676D4-262C-473F-A7B9-470BB5B1EE5F}" sibTransId="{7BD0B80A-236C-4090-823D-85D311CA0662}"/>
    <dgm:cxn modelId="{6C19A4C9-4F4D-4943-B7EF-B1782016A2C7}" type="presOf" srcId="{CBCE1E3B-2DD0-4AE3-814F-77D722181A67}" destId="{5FE24590-35D7-4B37-9221-C2A77A4DF6EC}" srcOrd="0" destOrd="0" presId="urn:microsoft.com/office/officeart/2005/8/layout/radial5"/>
    <dgm:cxn modelId="{F5849CFC-6AFB-44D0-B292-9383F5D5BBB0}" srcId="{D173F7D2-64C7-434C-9153-B5CF497D6370}" destId="{CBCE1E3B-2DD0-4AE3-814F-77D722181A67}" srcOrd="0" destOrd="0" parTransId="{E5115598-F8AA-4158-99D5-E8E4403F3553}" sibTransId="{00AAF9E4-69D5-493F-949C-1A963709299C}"/>
    <dgm:cxn modelId="{CD5CFDCA-9DFC-4712-908F-3922825A0398}" srcId="{D173F7D2-64C7-434C-9153-B5CF497D6370}" destId="{5847A24E-B1B4-40AD-AF7F-E7F49B19D5EB}" srcOrd="2" destOrd="0" parTransId="{04E13327-E8FF-47E0-9D6C-83D6D205CDD6}" sibTransId="{361598BE-97D1-4D5D-84E4-021FFF2832B8}"/>
    <dgm:cxn modelId="{A2916CDB-3491-4B0D-9EE6-096F516C632A}" type="presOf" srcId="{819CD75F-FDC2-428C-B36B-921916EBB5B7}" destId="{2CB54098-091F-455C-A287-4930279E0A83}" srcOrd="0" destOrd="0" presId="urn:microsoft.com/office/officeart/2005/8/layout/radial5"/>
    <dgm:cxn modelId="{4D61C1A3-539C-4D4A-88E6-4148294578B5}" type="presOf" srcId="{618FE371-B2FF-4D5E-BDAA-3B5A0E37AE58}" destId="{461F478E-9827-4FCF-B27F-B88C0FCDDED7}" srcOrd="0" destOrd="0" presId="urn:microsoft.com/office/officeart/2005/8/layout/radial5"/>
    <dgm:cxn modelId="{99E1CD1B-41A0-4B85-8C67-8A2862907572}" type="presOf" srcId="{E5115598-F8AA-4158-99D5-E8E4403F3553}" destId="{22FA6883-6273-4154-8B3B-E957E5FEA803}" srcOrd="1" destOrd="0" presId="urn:microsoft.com/office/officeart/2005/8/layout/radial5"/>
    <dgm:cxn modelId="{94D72BB3-1C61-4CC8-B0CF-52C85CB95754}" type="presOf" srcId="{E5115598-F8AA-4158-99D5-E8E4403F3553}" destId="{F697FEEC-C0E5-4896-97AE-CB9FEB6C45D1}" srcOrd="0" destOrd="0" presId="urn:microsoft.com/office/officeart/2005/8/layout/radial5"/>
    <dgm:cxn modelId="{5607A97A-0E75-45B3-BD1D-7E8263187603}" type="presOf" srcId="{D173F7D2-64C7-434C-9153-B5CF497D6370}" destId="{960ACFFF-5A6B-442D-AD85-38FCCE651E7F}" srcOrd="0" destOrd="0" presId="urn:microsoft.com/office/officeart/2005/8/layout/radial5"/>
    <dgm:cxn modelId="{4DA71A9E-219C-4533-B938-C754B94E73E3}" type="presOf" srcId="{E5AB6406-CD60-4B5B-9688-1381A6DA143E}" destId="{9CF42EC4-E185-484A-9219-6779C7E2328A}" srcOrd="0" destOrd="0" presId="urn:microsoft.com/office/officeart/2005/8/layout/radial5"/>
    <dgm:cxn modelId="{82EF8044-F47B-4538-AE62-EF64458DDA57}" type="presOf" srcId="{DD0676D4-262C-473F-A7B9-470BB5B1EE5F}" destId="{FBDA3850-DAF9-4EEF-953B-E369B6279C62}" srcOrd="0" destOrd="0" presId="urn:microsoft.com/office/officeart/2005/8/layout/radial5"/>
    <dgm:cxn modelId="{9226866D-0B50-4D0C-AF8C-747D70874027}" type="presOf" srcId="{04E13327-E8FF-47E0-9D6C-83D6D205CDD6}" destId="{1C650E71-6043-44E4-9FC7-A0F8D85DF860}" srcOrd="0" destOrd="0" presId="urn:microsoft.com/office/officeart/2005/8/layout/radial5"/>
    <dgm:cxn modelId="{AD1364D1-E508-4C9A-8413-6981E370391C}" type="presOf" srcId="{618FE371-B2FF-4D5E-BDAA-3B5A0E37AE58}" destId="{BA7DE7AD-D1A4-4C24-9094-B8398469611F}" srcOrd="1" destOrd="0" presId="urn:microsoft.com/office/officeart/2005/8/layout/radial5"/>
    <dgm:cxn modelId="{AB759F35-BB73-4CCD-9F2D-53C56CBC6E02}" type="presOf" srcId="{5847A24E-B1B4-40AD-AF7F-E7F49B19D5EB}" destId="{16F9DAD6-1A2A-4263-BBC1-4CC1AF51E3B8}" srcOrd="0" destOrd="0" presId="urn:microsoft.com/office/officeart/2005/8/layout/radial5"/>
    <dgm:cxn modelId="{A3AA9212-A648-45F9-B8C1-44E18104A590}" type="presParOf" srcId="{85A65562-4C5F-46C2-88C0-238E96CC82F6}" destId="{960ACFFF-5A6B-442D-AD85-38FCCE651E7F}" srcOrd="0" destOrd="0" presId="urn:microsoft.com/office/officeart/2005/8/layout/radial5"/>
    <dgm:cxn modelId="{90355309-C9FC-4D31-AFB3-E531543CEFA7}" type="presParOf" srcId="{85A65562-4C5F-46C2-88C0-238E96CC82F6}" destId="{F697FEEC-C0E5-4896-97AE-CB9FEB6C45D1}" srcOrd="1" destOrd="0" presId="urn:microsoft.com/office/officeart/2005/8/layout/radial5"/>
    <dgm:cxn modelId="{4F082CFD-AC2B-4288-A49F-50C8E99597EB}" type="presParOf" srcId="{F697FEEC-C0E5-4896-97AE-CB9FEB6C45D1}" destId="{22FA6883-6273-4154-8B3B-E957E5FEA803}" srcOrd="0" destOrd="0" presId="urn:microsoft.com/office/officeart/2005/8/layout/radial5"/>
    <dgm:cxn modelId="{1E55DA6E-60B3-4FA4-A107-1F378CC33540}" type="presParOf" srcId="{85A65562-4C5F-46C2-88C0-238E96CC82F6}" destId="{5FE24590-35D7-4B37-9221-C2A77A4DF6EC}" srcOrd="2" destOrd="0" presId="urn:microsoft.com/office/officeart/2005/8/layout/radial5"/>
    <dgm:cxn modelId="{9C037E1E-B6B7-4AAF-968A-6EC13F94BB3D}" type="presParOf" srcId="{85A65562-4C5F-46C2-88C0-238E96CC82F6}" destId="{FBDA3850-DAF9-4EEF-953B-E369B6279C62}" srcOrd="3" destOrd="0" presId="urn:microsoft.com/office/officeart/2005/8/layout/radial5"/>
    <dgm:cxn modelId="{98FABEC7-93C6-4B08-A70F-A0276AC5A026}" type="presParOf" srcId="{FBDA3850-DAF9-4EEF-953B-E369B6279C62}" destId="{4938A50D-6DFD-45B2-AB99-2DCD75FA02AF}" srcOrd="0" destOrd="0" presId="urn:microsoft.com/office/officeart/2005/8/layout/radial5"/>
    <dgm:cxn modelId="{6F556C61-8561-4D49-8361-315999F95E74}" type="presParOf" srcId="{85A65562-4C5F-46C2-88C0-238E96CC82F6}" destId="{9CF42EC4-E185-484A-9219-6779C7E2328A}" srcOrd="4" destOrd="0" presId="urn:microsoft.com/office/officeart/2005/8/layout/radial5"/>
    <dgm:cxn modelId="{1A8E8FED-7B71-4A82-BF1D-3912C15127F5}" type="presParOf" srcId="{85A65562-4C5F-46C2-88C0-238E96CC82F6}" destId="{1C650E71-6043-44E4-9FC7-A0F8D85DF860}" srcOrd="5" destOrd="0" presId="urn:microsoft.com/office/officeart/2005/8/layout/radial5"/>
    <dgm:cxn modelId="{C02C9E4E-6206-4292-8258-ECAAD7C0EA9E}" type="presParOf" srcId="{1C650E71-6043-44E4-9FC7-A0F8D85DF860}" destId="{B58D16E3-722F-4042-88C6-A0A75FBE6DBA}" srcOrd="0" destOrd="0" presId="urn:microsoft.com/office/officeart/2005/8/layout/radial5"/>
    <dgm:cxn modelId="{FB21C72C-1E73-4D4E-A5C1-4567A1C66A6E}" type="presParOf" srcId="{85A65562-4C5F-46C2-88C0-238E96CC82F6}" destId="{16F9DAD6-1A2A-4263-BBC1-4CC1AF51E3B8}" srcOrd="6" destOrd="0" presId="urn:microsoft.com/office/officeart/2005/8/layout/radial5"/>
    <dgm:cxn modelId="{6CAED2DF-04B7-4AAE-B2C3-D3E593FE6D13}" type="presParOf" srcId="{85A65562-4C5F-46C2-88C0-238E96CC82F6}" destId="{461F478E-9827-4FCF-B27F-B88C0FCDDED7}" srcOrd="7" destOrd="0" presId="urn:microsoft.com/office/officeart/2005/8/layout/radial5"/>
    <dgm:cxn modelId="{7BBC4DCF-2214-46EA-9CAC-16EF5AC211A7}" type="presParOf" srcId="{461F478E-9827-4FCF-B27F-B88C0FCDDED7}" destId="{BA7DE7AD-D1A4-4C24-9094-B8398469611F}" srcOrd="0" destOrd="0" presId="urn:microsoft.com/office/officeart/2005/8/layout/radial5"/>
    <dgm:cxn modelId="{C29CD0F3-DDA9-47D2-AF3A-C40936A7ACDF}" type="presParOf" srcId="{85A65562-4C5F-46C2-88C0-238E96CC82F6}" destId="{2CB54098-091F-455C-A287-4930279E0A83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0ACFFF-5A6B-442D-AD85-38FCCE651E7F}">
      <dsp:nvSpPr>
        <dsp:cNvPr id="0" name=""/>
        <dsp:cNvSpPr/>
      </dsp:nvSpPr>
      <dsp:spPr>
        <a:xfrm>
          <a:off x="2515233" y="1788929"/>
          <a:ext cx="2627633" cy="2542141"/>
        </a:xfrm>
        <a:prstGeom prst="ellipse">
          <a:avLst/>
        </a:prstGeom>
        <a:solidFill>
          <a:schemeClr val="tx1">
            <a:lumMod val="75000"/>
            <a:lumOff val="2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2000" b="1" kern="1200" dirty="0">
              <a:latin typeface="Segoe UI Light" panose="020B0502040204020203" pitchFamily="34" charset="0"/>
            </a:rPr>
            <a:t>Základní pilíře</a:t>
          </a:r>
        </a:p>
      </dsp:txBody>
      <dsp:txXfrm>
        <a:off x="2900041" y="2161217"/>
        <a:ext cx="1858017" cy="1797565"/>
      </dsp:txXfrm>
    </dsp:sp>
    <dsp:sp modelId="{F697FEEC-C0E5-4896-97AE-CB9FEB6C45D1}">
      <dsp:nvSpPr>
        <dsp:cNvPr id="0" name=""/>
        <dsp:cNvSpPr/>
      </dsp:nvSpPr>
      <dsp:spPr>
        <a:xfrm rot="16200000">
          <a:off x="3781725" y="1428972"/>
          <a:ext cx="94649" cy="546686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cs-CZ" sz="1900" b="0" kern="1200" dirty="0">
            <a:latin typeface="Segoe UI Light" panose="020B0502040204020203" pitchFamily="34" charset="0"/>
          </a:endParaRPr>
        </a:p>
      </dsp:txBody>
      <dsp:txXfrm>
        <a:off x="3795923" y="1552507"/>
        <a:ext cx="66254" cy="328012"/>
      </dsp:txXfrm>
    </dsp:sp>
    <dsp:sp modelId="{5FE24590-35D7-4B37-9221-C2A77A4DF6EC}">
      <dsp:nvSpPr>
        <dsp:cNvPr id="0" name=""/>
        <dsp:cNvSpPr/>
      </dsp:nvSpPr>
      <dsp:spPr>
        <a:xfrm>
          <a:off x="3025099" y="2443"/>
          <a:ext cx="1607901" cy="1607901"/>
        </a:xfrm>
        <a:prstGeom prst="ellipse">
          <a:avLst/>
        </a:prstGeom>
        <a:solidFill>
          <a:srgbClr val="0093DD"/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100" b="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Bezpečnostní audit definovaných hrozeb</a:t>
          </a:r>
        </a:p>
      </dsp:txBody>
      <dsp:txXfrm>
        <a:off x="3260571" y="237915"/>
        <a:ext cx="1136957" cy="1136957"/>
      </dsp:txXfrm>
    </dsp:sp>
    <dsp:sp modelId="{FBDA3850-DAF9-4EEF-953B-E369B6279C62}">
      <dsp:nvSpPr>
        <dsp:cNvPr id="0" name=""/>
        <dsp:cNvSpPr/>
      </dsp:nvSpPr>
      <dsp:spPr>
        <a:xfrm>
          <a:off x="5172751" y="2786656"/>
          <a:ext cx="71994" cy="546686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cs-CZ" sz="1900" b="0" kern="1200" dirty="0">
            <a:latin typeface="Segoe UI Light" panose="020B0502040204020203" pitchFamily="34" charset="0"/>
          </a:endParaRPr>
        </a:p>
      </dsp:txBody>
      <dsp:txXfrm>
        <a:off x="5172751" y="2895993"/>
        <a:ext cx="50396" cy="328012"/>
      </dsp:txXfrm>
    </dsp:sp>
    <dsp:sp modelId="{9CF42EC4-E185-484A-9219-6779C7E2328A}">
      <dsp:nvSpPr>
        <dsp:cNvPr id="0" name=""/>
        <dsp:cNvSpPr/>
      </dsp:nvSpPr>
      <dsp:spPr>
        <a:xfrm>
          <a:off x="5278705" y="2256049"/>
          <a:ext cx="1607901" cy="1607901"/>
        </a:xfrm>
        <a:prstGeom prst="ellipse">
          <a:avLst/>
        </a:prstGeom>
        <a:solidFill>
          <a:srgbClr val="0093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100" b="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Instalace technických prostředků zabezpečení</a:t>
          </a:r>
        </a:p>
      </dsp:txBody>
      <dsp:txXfrm>
        <a:off x="5514177" y="2491521"/>
        <a:ext cx="1136957" cy="1136957"/>
      </dsp:txXfrm>
    </dsp:sp>
    <dsp:sp modelId="{1C650E71-6043-44E4-9FC7-A0F8D85DF860}">
      <dsp:nvSpPr>
        <dsp:cNvPr id="0" name=""/>
        <dsp:cNvSpPr/>
      </dsp:nvSpPr>
      <dsp:spPr>
        <a:xfrm rot="5400000">
          <a:off x="3781725" y="4144340"/>
          <a:ext cx="94649" cy="546686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 dirty="0"/>
        </a:p>
      </dsp:txBody>
      <dsp:txXfrm>
        <a:off x="3795923" y="4239480"/>
        <a:ext cx="66254" cy="328012"/>
      </dsp:txXfrm>
    </dsp:sp>
    <dsp:sp modelId="{16F9DAD6-1A2A-4263-BBC1-4CC1AF51E3B8}">
      <dsp:nvSpPr>
        <dsp:cNvPr id="0" name=""/>
        <dsp:cNvSpPr/>
      </dsp:nvSpPr>
      <dsp:spPr>
        <a:xfrm>
          <a:off x="3025099" y="4509655"/>
          <a:ext cx="1607901" cy="1607901"/>
        </a:xfrm>
        <a:prstGeom prst="ellipse">
          <a:avLst/>
        </a:prstGeom>
        <a:solidFill>
          <a:srgbClr val="0093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100" b="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Školení a semináře</a:t>
          </a:r>
        </a:p>
      </dsp:txBody>
      <dsp:txXfrm>
        <a:off x="3260571" y="4745127"/>
        <a:ext cx="1136957" cy="1136957"/>
      </dsp:txXfrm>
    </dsp:sp>
    <dsp:sp modelId="{461F478E-9827-4FCF-B27F-B88C0FCDDED7}">
      <dsp:nvSpPr>
        <dsp:cNvPr id="0" name=""/>
        <dsp:cNvSpPr/>
      </dsp:nvSpPr>
      <dsp:spPr>
        <a:xfrm rot="10800000">
          <a:off x="2413354" y="2786656"/>
          <a:ext cx="71994" cy="546686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 dirty="0"/>
        </a:p>
      </dsp:txBody>
      <dsp:txXfrm rot="10800000">
        <a:off x="2434952" y="2895993"/>
        <a:ext cx="50396" cy="328012"/>
      </dsp:txXfrm>
    </dsp:sp>
    <dsp:sp modelId="{2CB54098-091F-455C-A287-4930279E0A83}">
      <dsp:nvSpPr>
        <dsp:cNvPr id="0" name=""/>
        <dsp:cNvSpPr/>
      </dsp:nvSpPr>
      <dsp:spPr>
        <a:xfrm>
          <a:off x="771493" y="2256049"/>
          <a:ext cx="1607901" cy="1607901"/>
        </a:xfrm>
        <a:prstGeom prst="ellipse">
          <a:avLst/>
        </a:prstGeom>
        <a:solidFill>
          <a:srgbClr val="0093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100" b="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Zavedení organizačních a režimových opatření</a:t>
          </a:r>
        </a:p>
      </dsp:txBody>
      <dsp:txXfrm>
        <a:off x="1006965" y="2491521"/>
        <a:ext cx="1136957" cy="11369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83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325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664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336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814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284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57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0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180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272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418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2000">
              <a:schemeClr val="bg1"/>
            </a:gs>
            <a:gs pos="83000">
              <a:srgbClr val="E7F7FF"/>
            </a:gs>
            <a:gs pos="100000">
              <a:srgbClr val="E7F7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95C3C-9B7F-4DAE-A8C6-3198296D284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AAC8D-5B90-4D76-816D-7EB938395B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68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vcr.cz/" TargetMode="External"/><Relationship Id="rId2" Type="http://schemas.openxmlformats.org/officeDocument/2006/relationships/hyperlink" Target="mailto:tomas.konicek@mvcr.cz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" t="14175" r="2495" b="15566"/>
          <a:stretch/>
        </p:blipFill>
        <p:spPr>
          <a:xfrm>
            <a:off x="4590694" y="-1"/>
            <a:ext cx="4553306" cy="2397212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0" y="2289600"/>
            <a:ext cx="9143999" cy="2278800"/>
          </a:xfrm>
          <a:prstGeom prst="rect">
            <a:avLst/>
          </a:prstGeom>
          <a:solidFill>
            <a:srgbClr val="009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t="22803" r="9886" b="20287"/>
          <a:stretch/>
        </p:blipFill>
        <p:spPr>
          <a:xfrm>
            <a:off x="403654" y="595250"/>
            <a:ext cx="3397353" cy="1062546"/>
          </a:xfrm>
          <a:prstGeom prst="rect">
            <a:avLst/>
          </a:prstGeom>
        </p:spPr>
      </p:pic>
      <p:sp>
        <p:nvSpPr>
          <p:cNvPr id="11" name="Ovál 4"/>
          <p:cNvSpPr/>
          <p:nvPr/>
        </p:nvSpPr>
        <p:spPr>
          <a:xfrm>
            <a:off x="2" y="2457686"/>
            <a:ext cx="9143998" cy="19494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5400" tIns="25400" rIns="25400" bIns="25400" numCol="1" spcCol="1270" anchor="ctr" anchorCtr="0">
            <a:noAutofit/>
          </a:bodyPr>
          <a:lstStyle/>
          <a:p>
            <a:pPr lvl="0" algn="ctr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4000" b="1" kern="1200" dirty="0">
                <a:latin typeface="Segoe UI Light" panose="020B0502040204020203" pitchFamily="34" charset="0"/>
              </a:rPr>
              <a:t>Norma ČSN 73 4400</a:t>
            </a:r>
          </a:p>
          <a:p>
            <a:pPr lvl="0" algn="ctr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600" b="1" dirty="0">
                <a:latin typeface="Segoe UI Light" panose="020B0502040204020203" pitchFamily="34" charset="0"/>
              </a:rPr>
              <a:t>Prevence kriminality – řízení bezpečnosti při plánování, realizaci a užívaní škol a školských zařízení</a:t>
            </a:r>
            <a:endParaRPr lang="cs-CZ" sz="1600" b="1" kern="1200" dirty="0">
              <a:latin typeface="Segoe UI Light" panose="020B0502040204020203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038547" y="5386923"/>
            <a:ext cx="3657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 pitchFamily="34" charset="0"/>
              </a:rPr>
              <a:t>JUDr. Tomáš Koníček</a:t>
            </a:r>
          </a:p>
          <a:p>
            <a:pPr lvl="0" algn="r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 pitchFamily="34" charset="0"/>
              </a:rPr>
              <a:t>odbor bezpečnostní politiky a prevence kriminality</a:t>
            </a:r>
          </a:p>
          <a:p>
            <a:pPr lvl="0" algn="r" defTabSz="8890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cs-CZ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 pitchFamily="34" charset="0"/>
              </a:rPr>
              <a:t>Ministerstvo vnitra ČR</a:t>
            </a:r>
            <a:endParaRPr lang="cs-CZ" sz="1200" b="1" dirty="0">
              <a:solidFill>
                <a:schemeClr val="tx1">
                  <a:lumMod val="75000"/>
                  <a:lumOff val="25000"/>
                </a:schemeClr>
              </a:solidFill>
              <a:latin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38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t="22803" r="9886" b="20287"/>
          <a:stretch/>
        </p:blipFill>
        <p:spPr>
          <a:xfrm>
            <a:off x="6989235" y="84505"/>
            <a:ext cx="2047673" cy="640425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8964584" y="2289600"/>
            <a:ext cx="179415" cy="2278800"/>
          </a:xfrm>
          <a:prstGeom prst="rect">
            <a:avLst/>
          </a:prstGeom>
          <a:solidFill>
            <a:srgbClr val="009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75834" y="227671"/>
            <a:ext cx="2146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93DD"/>
                </a:solidFill>
                <a:latin typeface="Segoe UI Light" panose="020B0502040204020203" pitchFamily="34" charset="0"/>
              </a:rPr>
              <a:t>Nová norma - proč?</a:t>
            </a:r>
          </a:p>
        </p:txBody>
      </p:sp>
      <p:sp>
        <p:nvSpPr>
          <p:cNvPr id="4" name="Obdélník 3"/>
          <p:cNvSpPr/>
          <p:nvPr/>
        </p:nvSpPr>
        <p:spPr>
          <a:xfrm>
            <a:off x="474459" y="1374592"/>
            <a:ext cx="81915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Řada projektů na rekonstrukce a výstavbu </a:t>
            </a:r>
            <a:r>
              <a:rPr lang="cs-CZ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není schopna vnímat bezpečnost jinak než jako pouhou ochranu vnitřních / vnějších prostor proti krádežím a vandalismu</a:t>
            </a: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 Stejně je tomu i při vlastním provozu těchto zařízení. </a:t>
            </a:r>
          </a:p>
          <a:p>
            <a:pPr algn="just">
              <a:lnSpc>
                <a:spcPct val="150000"/>
              </a:lnSpc>
            </a:pPr>
            <a:endPara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Norma upravuje zásady a návrhy pro: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plánovače,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projektanty,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zřizovatele,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ředitele a pedagogický personál,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další zainteresované strany.</a:t>
            </a:r>
          </a:p>
        </p:txBody>
      </p:sp>
    </p:spTree>
    <p:extLst>
      <p:ext uri="{BB962C8B-B14F-4D97-AF65-F5344CB8AC3E}">
        <p14:creationId xmlns:p14="http://schemas.microsoft.com/office/powerpoint/2010/main" val="199469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t="22803" r="9886" b="20287"/>
          <a:stretch/>
        </p:blipFill>
        <p:spPr>
          <a:xfrm>
            <a:off x="6989235" y="84505"/>
            <a:ext cx="2047673" cy="640425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8964584" y="2289600"/>
            <a:ext cx="179415" cy="2278800"/>
          </a:xfrm>
          <a:prstGeom prst="rect">
            <a:avLst/>
          </a:prstGeom>
          <a:solidFill>
            <a:srgbClr val="009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75834" y="227671"/>
            <a:ext cx="1869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93DD"/>
                </a:solidFill>
                <a:latin typeface="Segoe UI Light" panose="020B0502040204020203" pitchFamily="34" charset="0"/>
              </a:rPr>
              <a:t>Cíle ČSN 73 4400</a:t>
            </a:r>
          </a:p>
        </p:txBody>
      </p:sp>
      <p:sp>
        <p:nvSpPr>
          <p:cNvPr id="4" name="Obdélník 3"/>
          <p:cNvSpPr/>
          <p:nvPr/>
        </p:nvSpPr>
        <p:spPr>
          <a:xfrm>
            <a:off x="474459" y="1374592"/>
            <a:ext cx="8191500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Smyslem normy ČSN 73 4400 je </a:t>
            </a:r>
            <a:r>
              <a:rPr lang="cs-CZ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vnímat bezpečnost jakou souhrn stavebně-technických a organizačních opatření </a:t>
            </a: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 dopadem na různé dodávky stavby a to </a:t>
            </a:r>
            <a:r>
              <a:rPr lang="cs-CZ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již na úrovni projektové přípravy.</a:t>
            </a:r>
          </a:p>
          <a:p>
            <a:pPr algn="just">
              <a:lnSpc>
                <a:spcPct val="150000"/>
              </a:lnSpc>
            </a:pPr>
            <a:endPara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Norma má být vodítkem pro: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posouzení rizik kriminality a antisociálního chování,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návrh a implementaci bezpečnostních opatření,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orientaci mezi technickými normami a doporučeními,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jasnou koncepci řešení bezpečnosti</a:t>
            </a:r>
          </a:p>
          <a:p>
            <a:pPr algn="just"/>
            <a:endPara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/>
          </p:nvPr>
        </p:nvGraphicFramePr>
        <p:xfrm>
          <a:off x="738830" y="616879"/>
          <a:ext cx="7658100" cy="61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t="22803" r="9886" b="20287"/>
          <a:stretch/>
        </p:blipFill>
        <p:spPr>
          <a:xfrm>
            <a:off x="6989235" y="84505"/>
            <a:ext cx="2047673" cy="640425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8964584" y="2289600"/>
            <a:ext cx="179415" cy="2278800"/>
          </a:xfrm>
          <a:prstGeom prst="rect">
            <a:avLst/>
          </a:prstGeom>
          <a:solidFill>
            <a:srgbClr val="009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75834" y="227671"/>
            <a:ext cx="263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93DD"/>
                </a:solidFill>
                <a:latin typeface="Segoe UI Light" panose="020B0502040204020203" pitchFamily="34" charset="0"/>
              </a:rPr>
              <a:t>Proces řízení bezpečnosti</a:t>
            </a:r>
          </a:p>
        </p:txBody>
      </p:sp>
    </p:spTree>
    <p:extLst>
      <p:ext uri="{BB962C8B-B14F-4D97-AF65-F5344CB8AC3E}">
        <p14:creationId xmlns:p14="http://schemas.microsoft.com/office/powerpoint/2010/main" val="252900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t="22803" r="9886" b="20287"/>
          <a:stretch/>
        </p:blipFill>
        <p:spPr>
          <a:xfrm>
            <a:off x="6916911" y="92125"/>
            <a:ext cx="2047673" cy="64042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92508" y="2196466"/>
            <a:ext cx="1260000" cy="900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>
                <a:solidFill>
                  <a:sysClr val="windowText" lastClr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Posouzení rizik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268908" y="2196466"/>
            <a:ext cx="1260000" cy="9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>
                <a:solidFill>
                  <a:sysClr val="windowText" lastClr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Posouzení stávajících bezpečnostních opatření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942000" y="2196466"/>
            <a:ext cx="1260000" cy="9000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>
                <a:solidFill>
                  <a:sysClr val="windowText" lastClr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Návrh</a:t>
            </a:r>
          </a:p>
          <a:p>
            <a:pPr algn="ctr"/>
            <a:r>
              <a:rPr lang="cs-CZ" sz="1200" dirty="0">
                <a:solidFill>
                  <a:sysClr val="windowText" lastClr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bezpečnostních opatření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618400" y="2196466"/>
            <a:ext cx="1260000" cy="900000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>
                <a:solidFill>
                  <a:sysClr val="windowText" lastClr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Implementace</a:t>
            </a:r>
          </a:p>
          <a:p>
            <a:pPr algn="ctr"/>
            <a:r>
              <a:rPr lang="cs-CZ" sz="1200" dirty="0">
                <a:solidFill>
                  <a:sysClr val="windowText" lastClr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bezpečnostních opatření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7291492" y="2196466"/>
            <a:ext cx="1260000" cy="900000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>
                <a:solidFill>
                  <a:sysClr val="windowText" lastClr="00000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Zpracování / aktualizace bezpečnostní dokumentace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268908" y="3761534"/>
            <a:ext cx="4609492" cy="900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Monitoring, konzultace a komunikace</a:t>
            </a:r>
          </a:p>
        </p:txBody>
      </p:sp>
      <p:cxnSp>
        <p:nvCxnSpPr>
          <p:cNvPr id="22" name="Pravoúhlá spojnice 21"/>
          <p:cNvCxnSpPr>
            <a:stCxn id="16" idx="1"/>
            <a:endCxn id="6" idx="2"/>
          </p:cNvCxnSpPr>
          <p:nvPr/>
        </p:nvCxnSpPr>
        <p:spPr>
          <a:xfrm rot="10800000">
            <a:off x="1222508" y="3096466"/>
            <a:ext cx="1046400" cy="1115068"/>
          </a:xfrm>
          <a:prstGeom prst="bentConnector2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ravoúhlá spojnice 34"/>
          <p:cNvCxnSpPr>
            <a:stCxn id="16" idx="3"/>
            <a:endCxn id="15" idx="2"/>
          </p:cNvCxnSpPr>
          <p:nvPr/>
        </p:nvCxnSpPr>
        <p:spPr>
          <a:xfrm flipV="1">
            <a:off x="6878400" y="3096466"/>
            <a:ext cx="1043092" cy="1115068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1852508" y="2650843"/>
            <a:ext cx="416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>
            <a:off x="3528908" y="2650843"/>
            <a:ext cx="416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5202000" y="2650843"/>
            <a:ext cx="4164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>
            <a:off x="6878400" y="2650843"/>
            <a:ext cx="41309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>
            <a:stCxn id="11" idx="2"/>
          </p:cNvCxnSpPr>
          <p:nvPr/>
        </p:nvCxnSpPr>
        <p:spPr>
          <a:xfrm>
            <a:off x="2898908" y="3096466"/>
            <a:ext cx="0" cy="66506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>
            <a:off x="4575308" y="3096466"/>
            <a:ext cx="0" cy="66506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>
            <a:off x="6259328" y="3096466"/>
            <a:ext cx="0" cy="66506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175834" y="227671"/>
            <a:ext cx="4186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93DD"/>
                </a:solidFill>
                <a:latin typeface="Segoe UI Light" panose="020B0502040204020203" pitchFamily="34" charset="0"/>
              </a:rPr>
              <a:t>Proces zavedení bezpečnostních opatření</a:t>
            </a:r>
          </a:p>
        </p:txBody>
      </p:sp>
      <p:sp>
        <p:nvSpPr>
          <p:cNvPr id="51" name="Obdélník 50"/>
          <p:cNvSpPr/>
          <p:nvPr/>
        </p:nvSpPr>
        <p:spPr>
          <a:xfrm>
            <a:off x="8964584" y="2289600"/>
            <a:ext cx="179415" cy="2278800"/>
          </a:xfrm>
          <a:prstGeom prst="rect">
            <a:avLst/>
          </a:prstGeom>
          <a:solidFill>
            <a:srgbClr val="009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</p:spTree>
    <p:extLst>
      <p:ext uri="{BB962C8B-B14F-4D97-AF65-F5344CB8AC3E}">
        <p14:creationId xmlns:p14="http://schemas.microsoft.com/office/powerpoint/2010/main" val="382995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af 9"/>
          <p:cNvGraphicFramePr/>
          <p:nvPr>
            <p:extLst>
              <p:ext uri="{D42A27DB-BD31-4B8C-83A1-F6EECF244321}">
                <p14:modId xmlns:p14="http://schemas.microsoft.com/office/powerpoint/2010/main" val="1213011792"/>
              </p:ext>
            </p:extLst>
          </p:nvPr>
        </p:nvGraphicFramePr>
        <p:xfrm>
          <a:off x="175833" y="648269"/>
          <a:ext cx="8788749" cy="5561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t="22803" r="9886" b="20287"/>
          <a:stretch/>
        </p:blipFill>
        <p:spPr>
          <a:xfrm>
            <a:off x="6989235" y="84505"/>
            <a:ext cx="2047673" cy="640425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8964584" y="2289600"/>
            <a:ext cx="179415" cy="2278800"/>
          </a:xfrm>
          <a:prstGeom prst="rect">
            <a:avLst/>
          </a:prstGeom>
          <a:solidFill>
            <a:srgbClr val="009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75834" y="227671"/>
            <a:ext cx="6156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93DD"/>
                </a:solidFill>
                <a:latin typeface="Segoe UI Light" panose="020B0502040204020203" pitchFamily="34" charset="0"/>
              </a:rPr>
              <a:t>Vliv bezpečnostních opatření </a:t>
            </a:r>
            <a:r>
              <a:rPr lang="cs-CZ" b="1" i="1" dirty="0">
                <a:solidFill>
                  <a:srgbClr val="0093DD"/>
                </a:solidFill>
                <a:latin typeface="Segoe UI Light" panose="020B0502040204020203" pitchFamily="34" charset="0"/>
              </a:rPr>
              <a:t>na celkovou bezpečnost objektu</a:t>
            </a:r>
          </a:p>
        </p:txBody>
      </p:sp>
    </p:spTree>
    <p:extLst>
      <p:ext uri="{BB962C8B-B14F-4D97-AF65-F5344CB8AC3E}">
        <p14:creationId xmlns:p14="http://schemas.microsoft.com/office/powerpoint/2010/main" val="26623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af 9"/>
          <p:cNvGraphicFramePr/>
          <p:nvPr>
            <p:extLst>
              <p:ext uri="{D42A27DB-BD31-4B8C-83A1-F6EECF244321}">
                <p14:modId xmlns:p14="http://schemas.microsoft.com/office/powerpoint/2010/main" val="1432836784"/>
              </p:ext>
            </p:extLst>
          </p:nvPr>
        </p:nvGraphicFramePr>
        <p:xfrm>
          <a:off x="175833" y="648269"/>
          <a:ext cx="8788749" cy="55614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t="22803" r="9886" b="20287"/>
          <a:stretch/>
        </p:blipFill>
        <p:spPr>
          <a:xfrm>
            <a:off x="6989235" y="84505"/>
            <a:ext cx="2047673" cy="640425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8964584" y="2289600"/>
            <a:ext cx="179415" cy="2278800"/>
          </a:xfrm>
          <a:prstGeom prst="rect">
            <a:avLst/>
          </a:prstGeom>
          <a:solidFill>
            <a:srgbClr val="0093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1200" dirty="0">
                <a:latin typeface="Segoe UI Light" panose="020B0502040204020203" pitchFamily="34" charset="0"/>
              </a:rPr>
              <a:t>ČSN 73 4400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75834" y="227671"/>
            <a:ext cx="5883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93DD"/>
                </a:solidFill>
                <a:latin typeface="Segoe UI Light" panose="020B0502040204020203" pitchFamily="34" charset="0"/>
              </a:rPr>
              <a:t>Vliv bezpečnostních opatření </a:t>
            </a:r>
            <a:r>
              <a:rPr lang="cs-CZ" b="1" i="1" dirty="0">
                <a:solidFill>
                  <a:srgbClr val="0093DD"/>
                </a:solidFill>
                <a:latin typeface="Segoe UI Light" panose="020B0502040204020203" pitchFamily="34" charset="0"/>
              </a:rPr>
              <a:t>v závislosti na lidském faktoru</a:t>
            </a:r>
          </a:p>
        </p:txBody>
      </p:sp>
      <p:graphicFrame>
        <p:nvGraphicFramePr>
          <p:cNvPr id="6" name="Graf 5"/>
          <p:cNvGraphicFramePr/>
          <p:nvPr>
            <p:extLst>
              <p:ext uri="{D42A27DB-BD31-4B8C-83A1-F6EECF244321}">
                <p14:modId xmlns:p14="http://schemas.microsoft.com/office/powerpoint/2010/main" val="1696355560"/>
              </p:ext>
            </p:extLst>
          </p:nvPr>
        </p:nvGraphicFramePr>
        <p:xfrm>
          <a:off x="175830" y="655200"/>
          <a:ext cx="8788751" cy="554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4930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217714"/>
            <a:ext cx="7886700" cy="6415315"/>
          </a:xfrm>
        </p:spPr>
        <p:txBody>
          <a:bodyPr>
            <a:normAutofit/>
          </a:bodyPr>
          <a:lstStyle/>
          <a:p>
            <a:pPr algn="ctr"/>
            <a:r>
              <a:rPr lang="cs-CZ" i="1" dirty="0"/>
              <a:t>Za pozornost Vám děkuje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JUDr. Tomáš Koníček</a:t>
            </a:r>
            <a:br>
              <a:rPr lang="cs-CZ" dirty="0"/>
            </a:br>
            <a:r>
              <a:rPr lang="cs-CZ" dirty="0"/>
              <a:t>z odboru bezpečnostní politiky a prevence kriminality MV ČR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tel.: </a:t>
            </a:r>
            <a:r>
              <a:rPr lang="cs-CZ"/>
              <a:t>974 </a:t>
            </a:r>
            <a:r>
              <a:rPr lang="cs-CZ" smtClean="0"/>
              <a:t>833 217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e-mail: </a:t>
            </a:r>
            <a:r>
              <a:rPr lang="cs-CZ" dirty="0">
                <a:hlinkClick r:id="rId2"/>
              </a:rPr>
              <a:t>tomas.konicek@mvcr.cz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>
                <a:hlinkClick r:id="rId3"/>
              </a:rPr>
              <a:t>www.mvcr.cz</a:t>
            </a:r>
            <a:r>
              <a:rPr lang="cs-CZ" dirty="0"/>
              <a:t> 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061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Ostrov2">
  <a:themeElements>
    <a:clrScheme name="Vlastní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3DD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PrezentaceOstrov2</Template>
  <TotalTime>359</TotalTime>
  <Words>196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PrezentaceOstrov2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Za pozornost Vám děkuje  JUDr. Tomáš Koníček z odboru bezpečnostní politiky a prevence kriminality MV ČR  tel.: 974 833 217 e-mail: tomas.konicek@mvcr.cz  www.mvcr.cz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JUDr. Tomáš Koníček</dc:creator>
  <cp:lastModifiedBy>MVCR</cp:lastModifiedBy>
  <cp:revision>41</cp:revision>
  <cp:lastPrinted>2017-04-03T09:09:52Z</cp:lastPrinted>
  <dcterms:created xsi:type="dcterms:W3CDTF">2016-10-27T10:34:24Z</dcterms:created>
  <dcterms:modified xsi:type="dcterms:W3CDTF">2017-04-03T09:13:27Z</dcterms:modified>
</cp:coreProperties>
</file>