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18"/>
  </p:notesMasterIdLst>
  <p:sldIdLst>
    <p:sldId id="256" r:id="rId5"/>
    <p:sldId id="257" r:id="rId6"/>
    <p:sldId id="277" r:id="rId7"/>
    <p:sldId id="280" r:id="rId8"/>
    <p:sldId id="259" r:id="rId9"/>
    <p:sldId id="278" r:id="rId10"/>
    <p:sldId id="275" r:id="rId11"/>
    <p:sldId id="281" r:id="rId12"/>
    <p:sldId id="282" r:id="rId13"/>
    <p:sldId id="258" r:id="rId14"/>
    <p:sldId id="279" r:id="rId15"/>
    <p:sldId id="260" r:id="rId16"/>
    <p:sldId id="268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2678C3E-972C-D9BD-C2DD-10FD52761C9D}" name="Jandová Barbora Mgr. (MPSV)" initials="JBM(" userId="S::barbora.jandova1@mpsv.cz::45cc78b8-4f48-4598-b1f6-5b033486829f" providerId="AD"/>
  <p188:author id="{70A9F24E-55C8-F319-6D7F-88827BA570B3}" name="Horna Vladimír Mgr. (MPSV)" initials="HVM(" userId="S::vladimir.horna@mpsv.cz::50192d97-e4c5-4321-a0d1-9f78179ab8bc" providerId="AD"/>
  <p188:author id="{CA42D363-FAB5-3FAA-E8ED-5898EE229AB6}" name="Košnar Michael JUDr. (MPSV)" initials="KMJ(" userId="S::michael.kosnar@mpsv.cz::dedd012f-8706-4daa-b9bc-15e50558f19f" providerId="AD"/>
  <p188:author id="{D65B60C4-7646-06B6-66E4-30C3D500FA40}" name="Doudová Soňa Mgr. (MPSV)" initials="DSM(" userId="S::sona.doudova@mpsv.cz::63bc6486-ed30-4526-a6ac-4d15c491b63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4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4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F87AE93-E836-4943-90E4-39B6CD6432F4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277916C0-D1B6-4EA5-B690-D9393CF56888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>
              <a:solidFill>
                <a:schemeClr val="tx1"/>
              </a:solidFill>
            </a:rPr>
            <a:t>Jednání pracovních skupin, příprava paragrafového znění</a:t>
          </a:r>
        </a:p>
        <a:p>
          <a:r>
            <a:rPr lang="cs-CZ" b="1" dirty="0">
              <a:solidFill>
                <a:schemeClr val="tx1"/>
              </a:solidFill>
            </a:rPr>
            <a:t>listopad 2023 – březen 2024</a:t>
          </a:r>
        </a:p>
      </dgm:t>
    </dgm:pt>
    <dgm:pt modelId="{9DE70931-4499-4275-B8C5-727E4860E3C6}" type="parTrans" cxnId="{AC832EE6-15A0-4E2D-BD41-A7B4A82EDBAA}">
      <dgm:prSet/>
      <dgm:spPr/>
      <dgm:t>
        <a:bodyPr/>
        <a:lstStyle/>
        <a:p>
          <a:endParaRPr lang="cs-CZ"/>
        </a:p>
      </dgm:t>
    </dgm:pt>
    <dgm:pt modelId="{5C087CEE-4B51-4627-9E29-6892261316C9}" type="sibTrans" cxnId="{AC832EE6-15A0-4E2D-BD41-A7B4A82EDBAA}">
      <dgm:prSet/>
      <dgm:spPr/>
      <dgm:t>
        <a:bodyPr/>
        <a:lstStyle/>
        <a:p>
          <a:endParaRPr lang="cs-CZ"/>
        </a:p>
      </dgm:t>
    </dgm:pt>
    <dgm:pt modelId="{D948E798-11F0-4759-9A57-6D6BADF61D46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>
              <a:solidFill>
                <a:schemeClr val="tx1"/>
              </a:solidFill>
            </a:rPr>
            <a:t>Schválení novely vládou </a:t>
          </a:r>
        </a:p>
        <a:p>
          <a:r>
            <a:rPr lang="cs-CZ" b="1" dirty="0">
              <a:solidFill>
                <a:schemeClr val="tx1"/>
              </a:solidFill>
            </a:rPr>
            <a:t>21. srpna 2024</a:t>
          </a:r>
        </a:p>
      </dgm:t>
    </dgm:pt>
    <dgm:pt modelId="{824C0491-792B-40EA-B9F6-40F63E862276}" type="parTrans" cxnId="{60C93101-65F4-4362-9403-A834E0F2F9F9}">
      <dgm:prSet/>
      <dgm:spPr/>
      <dgm:t>
        <a:bodyPr/>
        <a:lstStyle/>
        <a:p>
          <a:endParaRPr lang="cs-CZ"/>
        </a:p>
      </dgm:t>
    </dgm:pt>
    <dgm:pt modelId="{BFCC2D58-4EDF-47BF-8607-18563F00D186}" type="sibTrans" cxnId="{60C93101-65F4-4362-9403-A834E0F2F9F9}">
      <dgm:prSet/>
      <dgm:spPr/>
      <dgm:t>
        <a:bodyPr/>
        <a:lstStyle/>
        <a:p>
          <a:endParaRPr lang="cs-CZ"/>
        </a:p>
      </dgm:t>
    </dgm:pt>
    <dgm:pt modelId="{8ACA71BC-26CA-478A-8F1C-3A2EE31E1E7F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>
              <a:solidFill>
                <a:schemeClr val="tx1"/>
              </a:solidFill>
            </a:rPr>
            <a:t>Předpokládaná účinnost</a:t>
          </a:r>
        </a:p>
        <a:p>
          <a:r>
            <a:rPr lang="cs-CZ" b="1" dirty="0">
              <a:solidFill>
                <a:schemeClr val="tx1"/>
              </a:solidFill>
            </a:rPr>
            <a:t>1. ledna 2025</a:t>
          </a:r>
        </a:p>
      </dgm:t>
    </dgm:pt>
    <dgm:pt modelId="{8C3484E6-0804-4224-9D9E-2A0EE4A1881D}" type="parTrans" cxnId="{160DAAC6-0E46-410F-81CD-53F2D6678DE3}">
      <dgm:prSet/>
      <dgm:spPr/>
      <dgm:t>
        <a:bodyPr/>
        <a:lstStyle/>
        <a:p>
          <a:endParaRPr lang="cs-CZ"/>
        </a:p>
      </dgm:t>
    </dgm:pt>
    <dgm:pt modelId="{68A6FAA3-9F09-4BD3-9EC1-B600DD9ADB4F}" type="sibTrans" cxnId="{160DAAC6-0E46-410F-81CD-53F2D6678DE3}">
      <dgm:prSet/>
      <dgm:spPr/>
      <dgm:t>
        <a:bodyPr/>
        <a:lstStyle/>
        <a:p>
          <a:endParaRPr lang="cs-CZ"/>
        </a:p>
      </dgm:t>
    </dgm:pt>
    <dgm:pt modelId="{29FB5070-947F-440B-8818-B3ED6B7144A9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>
              <a:solidFill>
                <a:schemeClr val="tx1"/>
              </a:solidFill>
            </a:rPr>
            <a:t>Sběr a vyhodnocování               120+ podnětů                                                     </a:t>
          </a:r>
          <a:r>
            <a:rPr lang="cs-CZ" b="1" dirty="0">
              <a:solidFill>
                <a:schemeClr val="tx1"/>
              </a:solidFill>
            </a:rPr>
            <a:t>květen – říjen 2023</a:t>
          </a:r>
        </a:p>
      </dgm:t>
    </dgm:pt>
    <dgm:pt modelId="{CF92A0B7-67A6-4E05-85DD-F82E5A80AC09}" type="parTrans" cxnId="{76BB533E-10E5-40F6-AC17-5674075F8C24}">
      <dgm:prSet/>
      <dgm:spPr/>
      <dgm:t>
        <a:bodyPr/>
        <a:lstStyle/>
        <a:p>
          <a:endParaRPr lang="cs-CZ"/>
        </a:p>
      </dgm:t>
    </dgm:pt>
    <dgm:pt modelId="{D0D4FE31-FFCB-4A8F-84CD-B2B9D5D6510C}" type="sibTrans" cxnId="{76BB533E-10E5-40F6-AC17-5674075F8C24}">
      <dgm:prSet/>
      <dgm:spPr/>
      <dgm:t>
        <a:bodyPr/>
        <a:lstStyle/>
        <a:p>
          <a:endParaRPr lang="cs-CZ"/>
        </a:p>
      </dgm:t>
    </dgm:pt>
    <dgm:pt modelId="{0F7052CC-C895-4686-9ED9-F1471FB72D78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>
              <a:solidFill>
                <a:schemeClr val="tx1"/>
              </a:solidFill>
            </a:rPr>
            <a:t>Meziresortní připomínkové řízení, jednání pracovních komisí LRV a LRV</a:t>
          </a:r>
          <a:br>
            <a:rPr lang="cs-CZ" dirty="0">
              <a:solidFill>
                <a:schemeClr val="tx1"/>
              </a:solidFill>
            </a:rPr>
          </a:br>
          <a:r>
            <a:rPr lang="cs-CZ" b="1" dirty="0">
              <a:solidFill>
                <a:schemeClr val="tx1"/>
              </a:solidFill>
            </a:rPr>
            <a:t>duben – srpen 2024</a:t>
          </a:r>
        </a:p>
      </dgm:t>
    </dgm:pt>
    <dgm:pt modelId="{8D3AE344-53F3-42A6-A414-821998F3F496}" type="parTrans" cxnId="{150C0F17-6F80-421B-902E-438BD9D55DB6}">
      <dgm:prSet/>
      <dgm:spPr/>
      <dgm:t>
        <a:bodyPr/>
        <a:lstStyle/>
        <a:p>
          <a:endParaRPr lang="cs-CZ"/>
        </a:p>
      </dgm:t>
    </dgm:pt>
    <dgm:pt modelId="{02DB2766-A296-4EB1-B3BF-CDB267454F3B}" type="sibTrans" cxnId="{150C0F17-6F80-421B-902E-438BD9D55DB6}">
      <dgm:prSet/>
      <dgm:spPr/>
      <dgm:t>
        <a:bodyPr/>
        <a:lstStyle/>
        <a:p>
          <a:endParaRPr lang="cs-CZ"/>
        </a:p>
      </dgm:t>
    </dgm:pt>
    <dgm:pt modelId="{3278FF09-72CF-4CE9-8F1F-7C4B28DE99BB}">
      <dgm:prSet phldrT="[Text]"/>
      <dgm:spPr>
        <a:solidFill>
          <a:srgbClr val="FFC000"/>
        </a:solidFill>
      </dgm:spPr>
      <dgm:t>
        <a:bodyPr/>
        <a:lstStyle/>
        <a:p>
          <a:r>
            <a:rPr lang="cs-CZ" dirty="0">
              <a:solidFill>
                <a:schemeClr val="tx1"/>
              </a:solidFill>
            </a:rPr>
            <a:t>Předložení novely PS </a:t>
          </a:r>
          <a:r>
            <a:rPr lang="cs-CZ">
              <a:solidFill>
                <a:schemeClr val="tx1"/>
              </a:solidFill>
            </a:rPr>
            <a:t>PČR jako ST 775</a:t>
          </a:r>
          <a:endParaRPr lang="cs-CZ" dirty="0">
            <a:solidFill>
              <a:schemeClr val="tx1"/>
            </a:solidFill>
          </a:endParaRPr>
        </a:p>
        <a:p>
          <a:r>
            <a:rPr lang="cs-CZ" b="1" dirty="0">
              <a:solidFill>
                <a:schemeClr val="tx1"/>
              </a:solidFill>
            </a:rPr>
            <a:t>27. srpna 2024</a:t>
          </a:r>
        </a:p>
      </dgm:t>
    </dgm:pt>
    <dgm:pt modelId="{BFE2C70A-4E8E-4E30-A58A-0599A2BD04D8}" type="parTrans" cxnId="{72500A30-8EAA-42D9-BADE-630B7CEE824A}">
      <dgm:prSet/>
      <dgm:spPr/>
      <dgm:t>
        <a:bodyPr/>
        <a:lstStyle/>
        <a:p>
          <a:endParaRPr lang="cs-CZ"/>
        </a:p>
      </dgm:t>
    </dgm:pt>
    <dgm:pt modelId="{FF6D5278-E42A-474C-8EB9-FC83EC4E198A}" type="sibTrans" cxnId="{72500A30-8EAA-42D9-BADE-630B7CEE824A}">
      <dgm:prSet/>
      <dgm:spPr/>
      <dgm:t>
        <a:bodyPr/>
        <a:lstStyle/>
        <a:p>
          <a:endParaRPr lang="cs-CZ"/>
        </a:p>
      </dgm:t>
    </dgm:pt>
    <dgm:pt modelId="{EF57F95A-C21E-48B8-A192-43A0376A1C92}" type="pres">
      <dgm:prSet presAssocID="{7F87AE93-E836-4943-90E4-39B6CD6432F4}" presName="CompostProcess" presStyleCnt="0">
        <dgm:presLayoutVars>
          <dgm:dir/>
          <dgm:resizeHandles val="exact"/>
        </dgm:presLayoutVars>
      </dgm:prSet>
      <dgm:spPr/>
    </dgm:pt>
    <dgm:pt modelId="{57D85A34-1631-4D5A-A6F1-3FA9796B5FE8}" type="pres">
      <dgm:prSet presAssocID="{7F87AE93-E836-4943-90E4-39B6CD6432F4}" presName="arrow" presStyleLbl="bgShp" presStyleIdx="0" presStyleCnt="1"/>
      <dgm:spPr>
        <a:gradFill flip="none" rotWithShape="0">
          <a:gsLst>
            <a:gs pos="0">
              <a:srgbClr val="4F649D">
                <a:tint val="66000"/>
                <a:satMod val="160000"/>
              </a:srgbClr>
            </a:gs>
            <a:gs pos="50000">
              <a:srgbClr val="4F649D">
                <a:tint val="44500"/>
                <a:satMod val="160000"/>
              </a:srgbClr>
            </a:gs>
            <a:gs pos="100000">
              <a:srgbClr val="4F649D">
                <a:tint val="23500"/>
                <a:satMod val="160000"/>
              </a:srgbClr>
            </a:gs>
          </a:gsLst>
          <a:lin ang="10800000" scaled="1"/>
          <a:tileRect/>
        </a:gradFill>
      </dgm:spPr>
    </dgm:pt>
    <dgm:pt modelId="{84D2F149-239D-43B4-B230-73D6C4D0FB60}" type="pres">
      <dgm:prSet presAssocID="{7F87AE93-E836-4943-90E4-39B6CD6432F4}" presName="linearProcess" presStyleCnt="0"/>
      <dgm:spPr/>
    </dgm:pt>
    <dgm:pt modelId="{A72970A4-D997-431D-A4C2-6CA3F07D8F38}" type="pres">
      <dgm:prSet presAssocID="{29FB5070-947F-440B-8818-B3ED6B7144A9}" presName="textNode" presStyleLbl="node1" presStyleIdx="0" presStyleCnt="6">
        <dgm:presLayoutVars>
          <dgm:bulletEnabled val="1"/>
        </dgm:presLayoutVars>
      </dgm:prSet>
      <dgm:spPr/>
    </dgm:pt>
    <dgm:pt modelId="{ABBFB950-27AC-4B91-ACE8-5842A0FFA801}" type="pres">
      <dgm:prSet presAssocID="{D0D4FE31-FFCB-4A8F-84CD-B2B9D5D6510C}" presName="sibTrans" presStyleCnt="0"/>
      <dgm:spPr/>
    </dgm:pt>
    <dgm:pt modelId="{68D823DB-AD34-4BE0-9395-17DD7AA30327}" type="pres">
      <dgm:prSet presAssocID="{277916C0-D1B6-4EA5-B690-D9393CF56888}" presName="textNode" presStyleLbl="node1" presStyleIdx="1" presStyleCnt="6">
        <dgm:presLayoutVars>
          <dgm:bulletEnabled val="1"/>
        </dgm:presLayoutVars>
      </dgm:prSet>
      <dgm:spPr/>
    </dgm:pt>
    <dgm:pt modelId="{93E9F483-5C39-415D-9AC7-525F36AA9D63}" type="pres">
      <dgm:prSet presAssocID="{5C087CEE-4B51-4627-9E29-6892261316C9}" presName="sibTrans" presStyleCnt="0"/>
      <dgm:spPr/>
    </dgm:pt>
    <dgm:pt modelId="{FB981C74-C43B-4843-A1FA-F858ED77738F}" type="pres">
      <dgm:prSet presAssocID="{0F7052CC-C895-4686-9ED9-F1471FB72D78}" presName="textNode" presStyleLbl="node1" presStyleIdx="2" presStyleCnt="6">
        <dgm:presLayoutVars>
          <dgm:bulletEnabled val="1"/>
        </dgm:presLayoutVars>
      </dgm:prSet>
      <dgm:spPr/>
    </dgm:pt>
    <dgm:pt modelId="{DEF6B610-B02C-43D5-A29E-FDC9E91A5B8C}" type="pres">
      <dgm:prSet presAssocID="{02DB2766-A296-4EB1-B3BF-CDB267454F3B}" presName="sibTrans" presStyleCnt="0"/>
      <dgm:spPr/>
    </dgm:pt>
    <dgm:pt modelId="{91963CF1-0E49-4730-9332-AC9D3CED66FD}" type="pres">
      <dgm:prSet presAssocID="{D948E798-11F0-4759-9A57-6D6BADF61D46}" presName="textNode" presStyleLbl="node1" presStyleIdx="3" presStyleCnt="6">
        <dgm:presLayoutVars>
          <dgm:bulletEnabled val="1"/>
        </dgm:presLayoutVars>
      </dgm:prSet>
      <dgm:spPr/>
    </dgm:pt>
    <dgm:pt modelId="{7271E225-80AE-4EF5-949C-2D49D6AA5468}" type="pres">
      <dgm:prSet presAssocID="{BFCC2D58-4EDF-47BF-8607-18563F00D186}" presName="sibTrans" presStyleCnt="0"/>
      <dgm:spPr/>
    </dgm:pt>
    <dgm:pt modelId="{A746D314-8AA0-4EBF-9C58-07005401C9E8}" type="pres">
      <dgm:prSet presAssocID="{3278FF09-72CF-4CE9-8F1F-7C4B28DE99BB}" presName="textNode" presStyleLbl="node1" presStyleIdx="4" presStyleCnt="6">
        <dgm:presLayoutVars>
          <dgm:bulletEnabled val="1"/>
        </dgm:presLayoutVars>
      </dgm:prSet>
      <dgm:spPr/>
    </dgm:pt>
    <dgm:pt modelId="{82165845-919C-4487-AE41-3A9CF265F425}" type="pres">
      <dgm:prSet presAssocID="{FF6D5278-E42A-474C-8EB9-FC83EC4E198A}" presName="sibTrans" presStyleCnt="0"/>
      <dgm:spPr/>
    </dgm:pt>
    <dgm:pt modelId="{A2F75B51-580E-41C2-B424-6C48634860F9}" type="pres">
      <dgm:prSet presAssocID="{8ACA71BC-26CA-478A-8F1C-3A2EE31E1E7F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60C93101-65F4-4362-9403-A834E0F2F9F9}" srcId="{7F87AE93-E836-4943-90E4-39B6CD6432F4}" destId="{D948E798-11F0-4759-9A57-6D6BADF61D46}" srcOrd="3" destOrd="0" parTransId="{824C0491-792B-40EA-B9F6-40F63E862276}" sibTransId="{BFCC2D58-4EDF-47BF-8607-18563F00D186}"/>
    <dgm:cxn modelId="{150C0F17-6F80-421B-902E-438BD9D55DB6}" srcId="{7F87AE93-E836-4943-90E4-39B6CD6432F4}" destId="{0F7052CC-C895-4686-9ED9-F1471FB72D78}" srcOrd="2" destOrd="0" parTransId="{8D3AE344-53F3-42A6-A414-821998F3F496}" sibTransId="{02DB2766-A296-4EB1-B3BF-CDB267454F3B}"/>
    <dgm:cxn modelId="{D69D4C23-07F1-4178-80FD-0AA47CD54A88}" type="presOf" srcId="{277916C0-D1B6-4EA5-B690-D9393CF56888}" destId="{68D823DB-AD34-4BE0-9395-17DD7AA30327}" srcOrd="0" destOrd="0" presId="urn:microsoft.com/office/officeart/2005/8/layout/hProcess9"/>
    <dgm:cxn modelId="{ABC80C2D-89BF-4C23-A648-3AF4284892DD}" type="presOf" srcId="{7F87AE93-E836-4943-90E4-39B6CD6432F4}" destId="{EF57F95A-C21E-48B8-A192-43A0376A1C92}" srcOrd="0" destOrd="0" presId="urn:microsoft.com/office/officeart/2005/8/layout/hProcess9"/>
    <dgm:cxn modelId="{72500A30-8EAA-42D9-BADE-630B7CEE824A}" srcId="{7F87AE93-E836-4943-90E4-39B6CD6432F4}" destId="{3278FF09-72CF-4CE9-8F1F-7C4B28DE99BB}" srcOrd="4" destOrd="0" parTransId="{BFE2C70A-4E8E-4E30-A58A-0599A2BD04D8}" sibTransId="{FF6D5278-E42A-474C-8EB9-FC83EC4E198A}"/>
    <dgm:cxn modelId="{76BB533E-10E5-40F6-AC17-5674075F8C24}" srcId="{7F87AE93-E836-4943-90E4-39B6CD6432F4}" destId="{29FB5070-947F-440B-8818-B3ED6B7144A9}" srcOrd="0" destOrd="0" parTransId="{CF92A0B7-67A6-4E05-85DD-F82E5A80AC09}" sibTransId="{D0D4FE31-FFCB-4A8F-84CD-B2B9D5D6510C}"/>
    <dgm:cxn modelId="{8C17674B-3226-4D35-A7FA-5DE84B351BEC}" type="presOf" srcId="{29FB5070-947F-440B-8818-B3ED6B7144A9}" destId="{A72970A4-D997-431D-A4C2-6CA3F07D8F38}" srcOrd="0" destOrd="0" presId="urn:microsoft.com/office/officeart/2005/8/layout/hProcess9"/>
    <dgm:cxn modelId="{CA48DC89-3DED-420F-9015-15783D4CDC17}" type="presOf" srcId="{3278FF09-72CF-4CE9-8F1F-7C4B28DE99BB}" destId="{A746D314-8AA0-4EBF-9C58-07005401C9E8}" srcOrd="0" destOrd="0" presId="urn:microsoft.com/office/officeart/2005/8/layout/hProcess9"/>
    <dgm:cxn modelId="{0ABD238B-478C-4154-8A48-7F0A86563C39}" type="presOf" srcId="{0F7052CC-C895-4686-9ED9-F1471FB72D78}" destId="{FB981C74-C43B-4843-A1FA-F858ED77738F}" srcOrd="0" destOrd="0" presId="urn:microsoft.com/office/officeart/2005/8/layout/hProcess9"/>
    <dgm:cxn modelId="{160DAAC6-0E46-410F-81CD-53F2D6678DE3}" srcId="{7F87AE93-E836-4943-90E4-39B6CD6432F4}" destId="{8ACA71BC-26CA-478A-8F1C-3A2EE31E1E7F}" srcOrd="5" destOrd="0" parTransId="{8C3484E6-0804-4224-9D9E-2A0EE4A1881D}" sibTransId="{68A6FAA3-9F09-4BD3-9EC1-B600DD9ADB4F}"/>
    <dgm:cxn modelId="{8BAE57DA-9BC5-4BAE-B857-7F524236C738}" type="presOf" srcId="{D948E798-11F0-4759-9A57-6D6BADF61D46}" destId="{91963CF1-0E49-4730-9332-AC9D3CED66FD}" srcOrd="0" destOrd="0" presId="urn:microsoft.com/office/officeart/2005/8/layout/hProcess9"/>
    <dgm:cxn modelId="{AC832EE6-15A0-4E2D-BD41-A7B4A82EDBAA}" srcId="{7F87AE93-E836-4943-90E4-39B6CD6432F4}" destId="{277916C0-D1B6-4EA5-B690-D9393CF56888}" srcOrd="1" destOrd="0" parTransId="{9DE70931-4499-4275-B8C5-727E4860E3C6}" sibTransId="{5C087CEE-4B51-4627-9E29-6892261316C9}"/>
    <dgm:cxn modelId="{628A0DFC-0AA4-4F98-9F7B-2D6B09B8EDAD}" type="presOf" srcId="{8ACA71BC-26CA-478A-8F1C-3A2EE31E1E7F}" destId="{A2F75B51-580E-41C2-B424-6C48634860F9}" srcOrd="0" destOrd="0" presId="urn:microsoft.com/office/officeart/2005/8/layout/hProcess9"/>
    <dgm:cxn modelId="{1F863E6C-8430-4DAB-BEEB-2358F3AC159C}" type="presParOf" srcId="{EF57F95A-C21E-48B8-A192-43A0376A1C92}" destId="{57D85A34-1631-4D5A-A6F1-3FA9796B5FE8}" srcOrd="0" destOrd="0" presId="urn:microsoft.com/office/officeart/2005/8/layout/hProcess9"/>
    <dgm:cxn modelId="{93A171AC-4BFE-4502-8EFE-C67DCA8562C6}" type="presParOf" srcId="{EF57F95A-C21E-48B8-A192-43A0376A1C92}" destId="{84D2F149-239D-43B4-B230-73D6C4D0FB60}" srcOrd="1" destOrd="0" presId="urn:microsoft.com/office/officeart/2005/8/layout/hProcess9"/>
    <dgm:cxn modelId="{E384905E-BA7C-4B87-A8DB-75D4E104287D}" type="presParOf" srcId="{84D2F149-239D-43B4-B230-73D6C4D0FB60}" destId="{A72970A4-D997-431D-A4C2-6CA3F07D8F38}" srcOrd="0" destOrd="0" presId="urn:microsoft.com/office/officeart/2005/8/layout/hProcess9"/>
    <dgm:cxn modelId="{7343C653-2E87-43C1-8877-3E672E0A75B4}" type="presParOf" srcId="{84D2F149-239D-43B4-B230-73D6C4D0FB60}" destId="{ABBFB950-27AC-4B91-ACE8-5842A0FFA801}" srcOrd="1" destOrd="0" presId="urn:microsoft.com/office/officeart/2005/8/layout/hProcess9"/>
    <dgm:cxn modelId="{BAE653A1-CA0C-482F-BBCA-37EFFE0A6055}" type="presParOf" srcId="{84D2F149-239D-43B4-B230-73D6C4D0FB60}" destId="{68D823DB-AD34-4BE0-9395-17DD7AA30327}" srcOrd="2" destOrd="0" presId="urn:microsoft.com/office/officeart/2005/8/layout/hProcess9"/>
    <dgm:cxn modelId="{E7F07142-8E11-4C39-B48B-31B8AB67F1C8}" type="presParOf" srcId="{84D2F149-239D-43B4-B230-73D6C4D0FB60}" destId="{93E9F483-5C39-415D-9AC7-525F36AA9D63}" srcOrd="3" destOrd="0" presId="urn:microsoft.com/office/officeart/2005/8/layout/hProcess9"/>
    <dgm:cxn modelId="{FF24740C-6C70-4AA4-9330-EB64B70891C6}" type="presParOf" srcId="{84D2F149-239D-43B4-B230-73D6C4D0FB60}" destId="{FB981C74-C43B-4843-A1FA-F858ED77738F}" srcOrd="4" destOrd="0" presId="urn:microsoft.com/office/officeart/2005/8/layout/hProcess9"/>
    <dgm:cxn modelId="{706978AE-67DE-44E5-8AEA-B1B5125F8365}" type="presParOf" srcId="{84D2F149-239D-43B4-B230-73D6C4D0FB60}" destId="{DEF6B610-B02C-43D5-A29E-FDC9E91A5B8C}" srcOrd="5" destOrd="0" presId="urn:microsoft.com/office/officeart/2005/8/layout/hProcess9"/>
    <dgm:cxn modelId="{6C5246B4-5596-43EE-A7D9-DE877E865808}" type="presParOf" srcId="{84D2F149-239D-43B4-B230-73D6C4D0FB60}" destId="{91963CF1-0E49-4730-9332-AC9D3CED66FD}" srcOrd="6" destOrd="0" presId="urn:microsoft.com/office/officeart/2005/8/layout/hProcess9"/>
    <dgm:cxn modelId="{E4226DE2-53BC-4B9B-B300-9C3082ADDE11}" type="presParOf" srcId="{84D2F149-239D-43B4-B230-73D6C4D0FB60}" destId="{7271E225-80AE-4EF5-949C-2D49D6AA5468}" srcOrd="7" destOrd="0" presId="urn:microsoft.com/office/officeart/2005/8/layout/hProcess9"/>
    <dgm:cxn modelId="{E0F71F2C-2759-4726-A4AF-BF30EA73A885}" type="presParOf" srcId="{84D2F149-239D-43B4-B230-73D6C4D0FB60}" destId="{A746D314-8AA0-4EBF-9C58-07005401C9E8}" srcOrd="8" destOrd="0" presId="urn:microsoft.com/office/officeart/2005/8/layout/hProcess9"/>
    <dgm:cxn modelId="{E51A705F-0488-426B-9F11-474DE58EB20C}" type="presParOf" srcId="{84D2F149-239D-43B4-B230-73D6C4D0FB60}" destId="{82165845-919C-4487-AE41-3A9CF265F425}" srcOrd="9" destOrd="0" presId="urn:microsoft.com/office/officeart/2005/8/layout/hProcess9"/>
    <dgm:cxn modelId="{DA7279CB-CF54-45D1-B4EC-42515ED88716}" type="presParOf" srcId="{84D2F149-239D-43B4-B230-73D6C4D0FB60}" destId="{A2F75B51-580E-41C2-B424-6C48634860F9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85A34-1631-4D5A-A6F1-3FA9796B5FE8}">
      <dsp:nvSpPr>
        <dsp:cNvPr id="0" name=""/>
        <dsp:cNvSpPr/>
      </dsp:nvSpPr>
      <dsp:spPr>
        <a:xfrm>
          <a:off x="812368" y="0"/>
          <a:ext cx="9206839" cy="4745672"/>
        </a:xfrm>
        <a:prstGeom prst="rightArrow">
          <a:avLst/>
        </a:prstGeom>
        <a:gradFill flip="none" rotWithShape="0">
          <a:gsLst>
            <a:gs pos="0">
              <a:srgbClr val="4F649D">
                <a:tint val="66000"/>
                <a:satMod val="160000"/>
              </a:srgbClr>
            </a:gs>
            <a:gs pos="50000">
              <a:srgbClr val="4F649D">
                <a:tint val="44500"/>
                <a:satMod val="160000"/>
              </a:srgbClr>
            </a:gs>
            <a:gs pos="100000">
              <a:srgbClr val="4F649D">
                <a:tint val="23500"/>
                <a:satMod val="160000"/>
              </a:srgbClr>
            </a:gs>
          </a:gsLst>
          <a:lin ang="10800000" scaled="1"/>
          <a:tileRect/>
        </a:gra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2970A4-D997-431D-A4C2-6CA3F07D8F38}">
      <dsp:nvSpPr>
        <dsp:cNvPr id="0" name=""/>
        <dsp:cNvSpPr/>
      </dsp:nvSpPr>
      <dsp:spPr>
        <a:xfrm>
          <a:off x="2974" y="1423701"/>
          <a:ext cx="1732100" cy="189826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>
              <a:solidFill>
                <a:schemeClr val="tx1"/>
              </a:solidFill>
            </a:rPr>
            <a:t>Sběr a vyhodnocování               120+ podnětů                                                     </a:t>
          </a:r>
          <a:r>
            <a:rPr lang="cs-CZ" sz="1500" b="1" kern="1200" dirty="0">
              <a:solidFill>
                <a:schemeClr val="tx1"/>
              </a:solidFill>
            </a:rPr>
            <a:t>květen – říjen 2023</a:t>
          </a:r>
        </a:p>
      </dsp:txBody>
      <dsp:txXfrm>
        <a:off x="87528" y="1508255"/>
        <a:ext cx="1562992" cy="1729160"/>
      </dsp:txXfrm>
    </dsp:sp>
    <dsp:sp modelId="{68D823DB-AD34-4BE0-9395-17DD7AA30327}">
      <dsp:nvSpPr>
        <dsp:cNvPr id="0" name=""/>
        <dsp:cNvSpPr/>
      </dsp:nvSpPr>
      <dsp:spPr>
        <a:xfrm>
          <a:off x="1821680" y="1423701"/>
          <a:ext cx="1732100" cy="189826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>
              <a:solidFill>
                <a:schemeClr val="tx1"/>
              </a:solidFill>
            </a:rPr>
            <a:t>Jednání pracovních skupin, příprava paragrafového znění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b="1" kern="1200" dirty="0">
              <a:solidFill>
                <a:schemeClr val="tx1"/>
              </a:solidFill>
            </a:rPr>
            <a:t>listopad 2023 – březen 2024</a:t>
          </a:r>
        </a:p>
      </dsp:txBody>
      <dsp:txXfrm>
        <a:off x="1906234" y="1508255"/>
        <a:ext cx="1562992" cy="1729160"/>
      </dsp:txXfrm>
    </dsp:sp>
    <dsp:sp modelId="{FB981C74-C43B-4843-A1FA-F858ED77738F}">
      <dsp:nvSpPr>
        <dsp:cNvPr id="0" name=""/>
        <dsp:cNvSpPr/>
      </dsp:nvSpPr>
      <dsp:spPr>
        <a:xfrm>
          <a:off x="3640385" y="1423701"/>
          <a:ext cx="1732100" cy="189826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>
              <a:solidFill>
                <a:schemeClr val="tx1"/>
              </a:solidFill>
            </a:rPr>
            <a:t>Meziresortní připomínkové řízení, jednání pracovních komisí LRV a LRV</a:t>
          </a:r>
          <a:br>
            <a:rPr lang="cs-CZ" sz="1500" kern="1200" dirty="0">
              <a:solidFill>
                <a:schemeClr val="tx1"/>
              </a:solidFill>
            </a:rPr>
          </a:br>
          <a:r>
            <a:rPr lang="cs-CZ" sz="1500" b="1" kern="1200" dirty="0">
              <a:solidFill>
                <a:schemeClr val="tx1"/>
              </a:solidFill>
            </a:rPr>
            <a:t>duben – srpen 2024</a:t>
          </a:r>
        </a:p>
      </dsp:txBody>
      <dsp:txXfrm>
        <a:off x="3724939" y="1508255"/>
        <a:ext cx="1562992" cy="1729160"/>
      </dsp:txXfrm>
    </dsp:sp>
    <dsp:sp modelId="{91963CF1-0E49-4730-9332-AC9D3CED66FD}">
      <dsp:nvSpPr>
        <dsp:cNvPr id="0" name=""/>
        <dsp:cNvSpPr/>
      </dsp:nvSpPr>
      <dsp:spPr>
        <a:xfrm>
          <a:off x="5459090" y="1423701"/>
          <a:ext cx="1732100" cy="189826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>
              <a:solidFill>
                <a:schemeClr val="tx1"/>
              </a:solidFill>
            </a:rPr>
            <a:t>Schválení novely vládou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b="1" kern="1200" dirty="0">
              <a:solidFill>
                <a:schemeClr val="tx1"/>
              </a:solidFill>
            </a:rPr>
            <a:t>21. srpna 2024</a:t>
          </a:r>
        </a:p>
      </dsp:txBody>
      <dsp:txXfrm>
        <a:off x="5543644" y="1508255"/>
        <a:ext cx="1562992" cy="1729160"/>
      </dsp:txXfrm>
    </dsp:sp>
    <dsp:sp modelId="{A746D314-8AA0-4EBF-9C58-07005401C9E8}">
      <dsp:nvSpPr>
        <dsp:cNvPr id="0" name=""/>
        <dsp:cNvSpPr/>
      </dsp:nvSpPr>
      <dsp:spPr>
        <a:xfrm>
          <a:off x="7277795" y="1423701"/>
          <a:ext cx="1732100" cy="189826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>
              <a:solidFill>
                <a:schemeClr val="tx1"/>
              </a:solidFill>
            </a:rPr>
            <a:t>Předložení novely PS </a:t>
          </a:r>
          <a:r>
            <a:rPr lang="cs-CZ" sz="1500" kern="1200">
              <a:solidFill>
                <a:schemeClr val="tx1"/>
              </a:solidFill>
            </a:rPr>
            <a:t>PČR jako ST 775</a:t>
          </a:r>
          <a:endParaRPr lang="cs-CZ" sz="1500" kern="1200" dirty="0">
            <a:solidFill>
              <a:schemeClr val="tx1"/>
            </a:solidFill>
          </a:endParaRP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b="1" kern="1200" dirty="0">
              <a:solidFill>
                <a:schemeClr val="tx1"/>
              </a:solidFill>
            </a:rPr>
            <a:t>27. srpna 2024</a:t>
          </a:r>
        </a:p>
      </dsp:txBody>
      <dsp:txXfrm>
        <a:off x="7362349" y="1508255"/>
        <a:ext cx="1562992" cy="1729160"/>
      </dsp:txXfrm>
    </dsp:sp>
    <dsp:sp modelId="{A2F75B51-580E-41C2-B424-6C48634860F9}">
      <dsp:nvSpPr>
        <dsp:cNvPr id="0" name=""/>
        <dsp:cNvSpPr/>
      </dsp:nvSpPr>
      <dsp:spPr>
        <a:xfrm>
          <a:off x="9096500" y="1423701"/>
          <a:ext cx="1732100" cy="189826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kern="1200" dirty="0">
              <a:solidFill>
                <a:schemeClr val="tx1"/>
              </a:solidFill>
            </a:rPr>
            <a:t>Předpokládaná účinnost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500" b="1" kern="1200" dirty="0">
              <a:solidFill>
                <a:schemeClr val="tx1"/>
              </a:solidFill>
            </a:rPr>
            <a:t>1. ledna 2025</a:t>
          </a:r>
        </a:p>
      </dsp:txBody>
      <dsp:txXfrm>
        <a:off x="9181054" y="1508255"/>
        <a:ext cx="1562992" cy="1729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5E3EDB-9768-4596-AADB-1F71D80C2B1A}" type="datetimeFigureOut">
              <a:rPr lang="cs-CZ" smtClean="0"/>
              <a:t>25.10.2024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1BB0D-0088-4007-ABE3-66C1775D02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172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F76F9C-0C91-8C3E-9F04-F48AB0130A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1C80682-A723-BE34-9CD7-AC9A292B9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643672C-D41F-8359-4ABC-89EF0714F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FF438-B1F5-4BAC-9E13-4991F7E6C88D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02949D-9F81-C9DB-988C-D54BC08C7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ADEA5A-11DB-2BE6-78EB-0B216D687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92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04A404-83EE-F5F0-6D53-97ABB8CAF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6BA125-CA3A-C3D3-FD12-5252F8D45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F7B7784-10D8-7686-F859-BEB18908B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6F039-9FB7-4276-AAE5-3736F0029F3E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F3A8BA-17F7-F886-B9BC-A79824797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9200FE-C936-E164-657B-68347FC4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015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00682C-0E93-61A2-578F-5F493181C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C9C7FE-2FBE-FD2D-9CFF-B15980E3ED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E68B1D-7223-07CE-2662-E3E1B3E3D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BB7C4C-78B4-4518-9F6E-281CFE044DA5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DE0BB14-E3D7-23C9-2D7F-27F3FA669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DB662E1-9D65-BFC6-FB93-644BD7F01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2556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21B5D6-E4E6-F5ED-DB40-3F8B86486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AAA512-5D52-EC54-34CB-1EE03AC31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D6E80B1-93BF-28B6-A527-AF58FABDF2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8645FD5-7410-4851-0DEC-56A3E575CB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87A1B-9FE6-484C-9C52-92335205D212}" type="datetime1">
              <a:rPr lang="cs-CZ" smtClean="0"/>
              <a:t>25.10.2024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194D31-D86C-BEEC-CC5A-F5970FFEC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AC9793A-84AF-FA77-3A9B-39F0B6CCA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7675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6C04D0-5648-C77E-96B4-B160FC63A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7F0CF4E-BEA0-F0FB-2DEC-5E87F7048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317B250-CB9D-4B64-A7CD-5BE1B0ECF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77F93C2-15EC-E046-D64D-86D81280DB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9323555-0BC6-9083-569C-D53FA60E46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49F8EF6-5DA2-A14D-A5F0-E6FED5E29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D8EC-AA68-4116-8AF6-467326104DEE}" type="datetime1">
              <a:rPr lang="cs-CZ" smtClean="0"/>
              <a:t>25.10.2024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BE8ACE1-F0D8-CB15-3F5F-88C4C439C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C9E8882-7339-D247-92C8-50EAAB9B2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731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9B0A7D-5990-AFA1-E5D0-B88A60711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D81D3C6-1B15-BBC7-088A-03DECDB01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096A-2A01-471D-A682-66840879C752}" type="datetime1">
              <a:rPr lang="cs-CZ" smtClean="0"/>
              <a:t>25.10.2024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0CB3FE0-FD5D-4B51-D3B8-493F16E41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8F363AE-D743-6A54-7D60-33F6FDF9C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6437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0534409-6ED5-426A-7C95-52CAA3D41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9A53-4F3A-4835-A21B-49FDDABBAC6D}" type="datetime1">
              <a:rPr lang="cs-CZ" smtClean="0"/>
              <a:t>25.10.2024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163113AD-7BE6-525B-7A8B-54812B3E7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FDBC40A-2CFE-7582-B7DB-F4E8BA106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030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9EA6A4-1533-21DB-160C-B95CAD6B00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6457E36-793E-B611-E266-5BB092F749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991D927-BB39-1012-9E53-1F723BEF52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65238AD-2B02-B1AC-96F7-CB7A9EDB9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19580-A148-483F-A0C3-06A016DFA43E}" type="datetime1">
              <a:rPr lang="cs-CZ" smtClean="0"/>
              <a:t>25.10.2024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02A9333-35DE-31E7-724D-D257AC15B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D758090-7DAF-62DD-B155-6FE4BB297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1622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835112-5CE7-14E4-834C-3E04118A5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A981FDA1-1CE6-D107-A6A4-9024AE2151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5CD56E0-5BBC-7386-0327-2D1B6F8D33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438CD3-5A1D-6114-9141-B0C43173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59A04-9425-46FA-B2C3-078E3F0B991E}" type="datetime1">
              <a:rPr lang="cs-CZ" smtClean="0"/>
              <a:t>25.10.2024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F2DABD5-4E2E-0B39-8FB5-FF1333376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00F576E9-4FAB-F3AE-CF90-D1968EF12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8543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8E7F96-63E0-3042-D66D-A5DD66785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3F57131-3613-CFF6-CA1F-63F1C0BC05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07BC1EA-AB0E-5846-F522-588AC3339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C4EC0-FEA3-4B22-A463-783784C40709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9BA77-D96C-7D24-214B-20A46DFDC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9C14906-C2DB-795B-0651-192D8DDF1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626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6A1B494-28E3-A5E2-9A87-4068CADE7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151CDB6-A4CC-3E04-A3BF-C255CA27D0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8B42F3-7302-C1CB-4A5F-46EEE7C8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A160E-FE99-44B5-BD55-95619B5E690E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E0F8778-498C-1B42-D7B4-744297516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9CA040E-7CEC-67C0-7900-322CB6FFF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225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27B9F6D-B6A5-498E-F111-A0FBFD2EB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27139C9-5CC6-9215-8E8E-FAD232780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3D0DD2-EA2A-CA11-CE2C-C39012F526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67E53-C4E6-4B6D-B913-64128F92D80C}" type="datetime1">
              <a:rPr lang="cs-CZ" smtClean="0"/>
              <a:t>25.10.2024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58791E1-650D-5E39-C3A2-BBB52E0854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2D33A8-F73E-76EB-9592-D88288022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9D5814-504B-448D-9233-CCBE7940CCD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11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C8EEB0F-BA72-49AC-956F-331B60FDE7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5" name="Obrázek 2" descr="Obsah obrázku text&#10;&#10;Popis byl vytvořen automaticky">
            <a:extLst>
              <a:ext uri="{FF2B5EF4-FFF2-40B4-BE49-F238E27FC236}">
                <a16:creationId xmlns:a16="http://schemas.microsoft.com/office/drawing/2014/main" id="{330CFB39-2A16-ED37-7726-77A7EF1A3C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0" y="0"/>
            <a:ext cx="1218895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BE70332-ECAF-47BB-8C7B-BD049452F6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0337" y="875758"/>
            <a:ext cx="5219885" cy="5109539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716D9361-A35A-4DC8-AAB9-04FD2D6FE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1986" y="673591"/>
            <a:ext cx="5565913" cy="5415406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7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7FC31AD-FBB3-4219-A758-D6F7594A0A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734" y="1041621"/>
            <a:ext cx="4953365" cy="4801521"/>
          </a:xfrm>
          <a:custGeom>
            <a:avLst/>
            <a:gdLst>
              <a:gd name="connsiteX0" fmla="*/ 2180840 w 3810827"/>
              <a:gd name="connsiteY0" fmla="*/ 0 h 3634591"/>
              <a:gd name="connsiteX1" fmla="*/ 2866380 w 3810827"/>
              <a:gd name="connsiteY1" fmla="*/ 145165 h 3634591"/>
              <a:gd name="connsiteX2" fmla="*/ 3366366 w 3810827"/>
              <a:gd name="connsiteY2" fmla="*/ 536835 h 3634591"/>
              <a:gd name="connsiteX3" fmla="*/ 3810827 w 3810827"/>
              <a:gd name="connsiteY3" fmla="*/ 1924156 h 3634591"/>
              <a:gd name="connsiteX4" fmla="*/ 3612844 w 3810827"/>
              <a:gd name="connsiteY4" fmla="*/ 2493111 h 3634591"/>
              <a:gd name="connsiteX5" fmla="*/ 3026664 w 3810827"/>
              <a:gd name="connsiteY5" fmla="*/ 3022891 h 3634591"/>
              <a:gd name="connsiteX6" fmla="*/ 2897783 w 3810827"/>
              <a:gd name="connsiteY6" fmla="*/ 3124233 h 3634591"/>
              <a:gd name="connsiteX7" fmla="*/ 1838765 w 3810827"/>
              <a:gd name="connsiteY7" fmla="*/ 3634591 h 3634591"/>
              <a:gd name="connsiteX8" fmla="*/ 443724 w 3810827"/>
              <a:gd name="connsiteY8" fmla="*/ 2805020 h 3634591"/>
              <a:gd name="connsiteX9" fmla="*/ 295053 w 3810827"/>
              <a:gd name="connsiteY9" fmla="*/ 2592792 h 3634591"/>
              <a:gd name="connsiteX10" fmla="*/ 0 w 3810827"/>
              <a:gd name="connsiteY10" fmla="*/ 1924156 h 3634591"/>
              <a:gd name="connsiteX11" fmla="*/ 178275 w 3810827"/>
              <a:gd name="connsiteY11" fmla="*/ 1204061 h 3634591"/>
              <a:gd name="connsiteX12" fmla="*/ 669921 w 3810827"/>
              <a:gd name="connsiteY12" fmla="*/ 585306 h 3634591"/>
              <a:gd name="connsiteX13" fmla="*/ 1380730 w 3810827"/>
              <a:gd name="connsiteY13" fmla="*/ 156203 h 3634591"/>
              <a:gd name="connsiteX14" fmla="*/ 2180840 w 3810827"/>
              <a:gd name="connsiteY14" fmla="*/ 0 h 3634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810827" h="3634591">
                <a:moveTo>
                  <a:pt x="2180840" y="0"/>
                </a:moveTo>
                <a:cubicBezTo>
                  <a:pt x="2431406" y="0"/>
                  <a:pt x="2662018" y="48886"/>
                  <a:pt x="2866380" y="145165"/>
                </a:cubicBezTo>
                <a:cubicBezTo>
                  <a:pt x="3057903" y="235467"/>
                  <a:pt x="3226119" y="367269"/>
                  <a:pt x="3366366" y="536835"/>
                </a:cubicBezTo>
                <a:cubicBezTo>
                  <a:pt x="3652997" y="883519"/>
                  <a:pt x="3810827" y="1376199"/>
                  <a:pt x="3810827" y="1924156"/>
                </a:cubicBezTo>
                <a:cubicBezTo>
                  <a:pt x="3810827" y="2142775"/>
                  <a:pt x="3749739" y="2318234"/>
                  <a:pt x="3612844" y="2493111"/>
                </a:cubicBezTo>
                <a:cubicBezTo>
                  <a:pt x="3469652" y="2676041"/>
                  <a:pt x="3254495" y="2844528"/>
                  <a:pt x="3026664" y="3022891"/>
                </a:cubicBezTo>
                <a:cubicBezTo>
                  <a:pt x="2984630" y="3055759"/>
                  <a:pt x="2941206" y="3089789"/>
                  <a:pt x="2897783" y="3124233"/>
                </a:cubicBezTo>
                <a:cubicBezTo>
                  <a:pt x="2509094" y="3432490"/>
                  <a:pt x="2225408" y="3634591"/>
                  <a:pt x="1838765" y="3634591"/>
                </a:cubicBezTo>
                <a:cubicBezTo>
                  <a:pt x="1249640" y="3634591"/>
                  <a:pt x="832413" y="3386508"/>
                  <a:pt x="443724" y="2805020"/>
                </a:cubicBezTo>
                <a:cubicBezTo>
                  <a:pt x="392859" y="2728910"/>
                  <a:pt x="343138" y="2659690"/>
                  <a:pt x="295053" y="2592792"/>
                </a:cubicBezTo>
                <a:cubicBezTo>
                  <a:pt x="95761" y="2315411"/>
                  <a:pt x="0" y="2171160"/>
                  <a:pt x="0" y="1924156"/>
                </a:cubicBezTo>
                <a:cubicBezTo>
                  <a:pt x="0" y="1678896"/>
                  <a:pt x="60024" y="1436622"/>
                  <a:pt x="178275" y="1204061"/>
                </a:cubicBezTo>
                <a:cubicBezTo>
                  <a:pt x="293990" y="976561"/>
                  <a:pt x="459425" y="768319"/>
                  <a:pt x="669921" y="585306"/>
                </a:cubicBezTo>
                <a:cubicBezTo>
                  <a:pt x="876818" y="405365"/>
                  <a:pt x="1122558" y="256964"/>
                  <a:pt x="1380730" y="156203"/>
                </a:cubicBezTo>
                <a:cubicBezTo>
                  <a:pt x="1645852" y="52539"/>
                  <a:pt x="1915145" y="0"/>
                  <a:pt x="2180840" y="0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Meiryo"/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FB44F644-6630-8EB3-B5AF-37EE95FF2E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7828" y="1465204"/>
            <a:ext cx="4494228" cy="2934529"/>
          </a:xfrm>
        </p:spPr>
        <p:txBody>
          <a:bodyPr anchor="b">
            <a:normAutofit/>
          </a:bodyPr>
          <a:lstStyle/>
          <a:p>
            <a:r>
              <a:rPr lang="cs-CZ" sz="5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„Flexibilní novela“ zákoníku práce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ECE0DC-36A6-AA00-ED7C-5C8F2B557F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96024" y="4789688"/>
            <a:ext cx="2977836" cy="844022"/>
          </a:xfrm>
        </p:spPr>
        <p:txBody>
          <a:bodyPr anchor="t">
            <a:normAutofit/>
          </a:bodyPr>
          <a:lstStyle/>
          <a:p>
            <a:r>
              <a:rPr lang="cs-CZ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3841032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6ACC56-D22C-95E8-6DDC-156264AFC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Důvody novelizace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A701EFC-02ED-FEEE-F205-8484B6D7B3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5243"/>
            <a:ext cx="10515600" cy="4987632"/>
          </a:xfrm>
        </p:spPr>
        <p:txBody>
          <a:bodyPr>
            <a:normAutofit fontScale="62500" lnSpcReduction="20000"/>
          </a:bodyPr>
          <a:lstStyle/>
          <a:p>
            <a:pPr lvl="0" algn="just">
              <a:lnSpc>
                <a:spcPct val="107000"/>
              </a:lnSpc>
            </a:pPr>
            <a:r>
              <a:rPr lang="cs-CZ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Programové prohlášení vlády a Plán legislativních prací vlády 2024</a:t>
            </a:r>
          </a:p>
          <a:p>
            <a:pPr algn="just">
              <a:lnSpc>
                <a:spcPct val="107000"/>
              </a:lnSpc>
            </a:pPr>
            <a:r>
              <a:rPr lang="cs-CZ" sz="3100" dirty="0">
                <a:latin typeface="Calibri" panose="020F0502020204030204" pitchFamily="34" charset="0"/>
                <a:cs typeface="Times New Roman" panose="02020603050405020304" pitchFamily="18" charset="0"/>
              </a:rPr>
              <a:t>Návaznost na tzv. transpoziční novelu zákoníku práce (účinnost od 1. 10. 2023 a 1. 1. 2024)</a:t>
            </a:r>
          </a:p>
          <a:p>
            <a:pPr lvl="0" algn="just">
              <a:lnSpc>
                <a:spcPct val="107000"/>
              </a:lnSpc>
            </a:pPr>
            <a:r>
              <a:rPr lang="cs-CZ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Dlouhodobá doporučení odborníků (včetně NERV)</a:t>
            </a:r>
          </a:p>
          <a:p>
            <a:pPr lvl="0" algn="just">
              <a:lnSpc>
                <a:spcPct val="107000"/>
              </a:lnSpc>
            </a:pPr>
            <a:r>
              <a:rPr lang="cs-CZ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Praktické podněty z praxe a judikatura</a:t>
            </a:r>
          </a:p>
          <a:p>
            <a:pPr algn="just">
              <a:lnSpc>
                <a:spcPct val="107000"/>
              </a:lnSpc>
            </a:pPr>
            <a:r>
              <a:rPr lang="cs-CZ" sz="3100" dirty="0">
                <a:latin typeface="Calibri" panose="020F0502020204030204" pitchFamily="34" charset="0"/>
                <a:cs typeface="Times New Roman" panose="02020603050405020304" pitchFamily="18" charset="0"/>
              </a:rPr>
              <a:t>Výstupy z expertních jednání se sociálními partnery a na úrovni vládních koaličních stran (K5)</a:t>
            </a:r>
          </a:p>
          <a:p>
            <a:pPr marL="0" lvl="0" indent="0" algn="just">
              <a:lnSpc>
                <a:spcPct val="107000"/>
              </a:lnSpc>
              <a:buNone/>
            </a:pPr>
            <a:endParaRPr lang="cs-CZ" sz="3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buNone/>
            </a:pPr>
            <a:r>
              <a:rPr lang="cs-CZ" sz="3100" b="1" dirty="0">
                <a:latin typeface="Calibri" panose="020F0502020204030204" pitchFamily="34" charset="0"/>
                <a:cs typeface="Times New Roman" panose="02020603050405020304" pitchFamily="18" charset="0"/>
              </a:rPr>
              <a:t>Hlavní cíle</a:t>
            </a:r>
          </a:p>
          <a:p>
            <a:pPr lvl="1" algn="just">
              <a:lnSpc>
                <a:spcPct val="107000"/>
              </a:lnSpc>
            </a:pPr>
            <a:r>
              <a:rPr lang="cs-CZ" sz="2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Zvýšení flexibility zákoníku práce v zájmu </a:t>
            </a:r>
            <a:r>
              <a:rPr lang="cs-CZ" sz="2600" dirty="0">
                <a:latin typeface="Calibri" panose="020F0502020204030204" pitchFamily="34" charset="0"/>
                <a:cs typeface="Times New Roman" panose="02020603050405020304" pitchFamily="18" charset="0"/>
              </a:rPr>
              <a:t>zaměstnanců i zaměstnavatelů</a:t>
            </a:r>
          </a:p>
          <a:p>
            <a:pPr lvl="1" algn="just">
              <a:lnSpc>
                <a:spcPct val="107000"/>
              </a:lnSpc>
            </a:pPr>
            <a:r>
              <a:rPr lang="cs-CZ" sz="2600" dirty="0">
                <a:latin typeface="Calibri" panose="020F0502020204030204" pitchFamily="34" charset="0"/>
                <a:cs typeface="Times New Roman" panose="02020603050405020304" pitchFamily="18" charset="0"/>
              </a:rPr>
              <a:t>Zohlednění potřeb moderního trhu práce</a:t>
            </a:r>
          </a:p>
          <a:p>
            <a:pPr lvl="1" algn="just">
              <a:lnSpc>
                <a:spcPct val="107000"/>
              </a:lnSpc>
            </a:pPr>
            <a:r>
              <a:rPr lang="cs-CZ" sz="2600" dirty="0">
                <a:latin typeface="Calibri" panose="020F0502020204030204" pitchFamily="34" charset="0"/>
                <a:cs typeface="Times New Roman" panose="02020603050405020304" pitchFamily="18" charset="0"/>
              </a:rPr>
              <a:t>Maximální využití pracovní síly s přihlédnutím k oprávněným potřebám zaměstnanců</a:t>
            </a:r>
          </a:p>
          <a:p>
            <a:pPr lvl="1" algn="just">
              <a:lnSpc>
                <a:spcPct val="107000"/>
              </a:lnSpc>
            </a:pPr>
            <a:r>
              <a:rPr lang="cs-CZ" sz="2600" dirty="0">
                <a:latin typeface="Calibri" panose="020F0502020204030204" pitchFamily="34" charset="0"/>
                <a:cs typeface="Times New Roman" panose="02020603050405020304" pitchFamily="18" charset="0"/>
              </a:rPr>
              <a:t>Podpora slaďování pracovního a rodinného života</a:t>
            </a:r>
          </a:p>
          <a:p>
            <a:pPr lvl="1" algn="just">
              <a:lnSpc>
                <a:spcPct val="107000"/>
              </a:lnSpc>
            </a:pPr>
            <a:r>
              <a:rPr lang="cs-CZ" sz="2600" dirty="0">
                <a:latin typeface="Calibri" panose="020F0502020204030204" pitchFamily="34" charset="0"/>
                <a:cs typeface="Times New Roman" panose="02020603050405020304" pitchFamily="18" charset="0"/>
              </a:rPr>
              <a:t>Modernizace vnitřních procesů zaměstnavatele a snížení administrativní zátěže</a:t>
            </a:r>
            <a:endParaRPr lang="cs-CZ" sz="3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buNone/>
            </a:pPr>
            <a:endParaRPr lang="cs-CZ" sz="25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D184D2BE-EBC8-0DC5-C37A-9199426EE9C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FA908C1-25D4-4423-9137-8EA5837C1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1BA04-3FFA-465E-AB57-A2DE4D6356E8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558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0212CF-1E2C-3C78-3419-14C4FD72F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Průběh legislativního procesu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87C3FE-125C-1F4A-7FC4-56AB2B3DC1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4960"/>
            <a:ext cx="10515600" cy="4592003"/>
          </a:xfrm>
        </p:spPr>
        <p:txBody>
          <a:bodyPr>
            <a:normAutofit/>
          </a:bodyPr>
          <a:lstStyle/>
          <a:p>
            <a:pPr marL="0" lvl="0" indent="0" algn="just">
              <a:lnSpc>
                <a:spcPct val="107000"/>
              </a:lnSpc>
              <a:buNone/>
            </a:pPr>
            <a:endParaRPr lang="cs-CZ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CFF2B4D2-5173-7848-DBC2-E3754BB77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3</a:t>
            </a:fld>
            <a:endParaRPr lang="cs-CZ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48FD484E-6D1C-2663-71F5-025A2C4EA2D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0F9E8566-4450-F5E8-57E3-9BA745E5DD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2256485"/>
              </p:ext>
            </p:extLst>
          </p:nvPr>
        </p:nvGraphicFramePr>
        <p:xfrm>
          <a:off x="1036574" y="1690688"/>
          <a:ext cx="10831576" cy="4745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56352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229D62-D99F-EF3D-E220-77C093A7B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/>
              <a:t>Změny u zkušební doby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FD2130-3A3F-B0D7-4EF0-331616CDD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792326" cy="5030787"/>
          </a:xfrm>
        </p:spPr>
        <p:txBody>
          <a:bodyPr>
            <a:normAutofit/>
          </a:bodyPr>
          <a:lstStyle/>
          <a:p>
            <a:r>
              <a:rPr lang="cs-CZ" sz="2600" b="1" dirty="0"/>
              <a:t>Maximální délka zkušební doby se prodlužuje na 4 měsíce (+1 M), resp. 8 měsíců u vedoucích zaměstnanců (+ 2 M)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Větší prostor pro obě strany ověřit si, jestli vzájemná spolupráce, kolektiv apod. vyhovují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Potenciální úspora nákladů zaměstnavatelů spojených s nahrazováním nevyhovujících zaměstnanců</a:t>
            </a:r>
          </a:p>
          <a:p>
            <a:pPr marL="266700" lvl="1" indent="-266700">
              <a:spcBef>
                <a:spcPts val="1000"/>
              </a:spcBef>
            </a:pPr>
            <a:r>
              <a:rPr lang="cs-CZ" sz="2600" b="1" dirty="0"/>
              <a:t>Možnost dodatečného prodloužení zkušební doby v rámci limitu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 Odpadá motivace automaticky sjednat zkušební dobu v maximální délce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3307341-DF0E-C529-818B-1B2C7C9809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D039E42-B255-8FA0-DA8B-BF1C2BED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195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229D62-D99F-EF3D-E220-77C093A7B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cs-CZ" sz="3600" b="1" dirty="0"/>
              <a:t>Větší flexibilita při skončení pracovního poměru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FD2130-3A3F-B0D7-4EF0-331616CDD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90613"/>
            <a:ext cx="10792326" cy="5510212"/>
          </a:xfrm>
        </p:spPr>
        <p:txBody>
          <a:bodyPr>
            <a:normAutofit/>
          </a:bodyPr>
          <a:lstStyle/>
          <a:p>
            <a:pPr marL="228600" lvl="1">
              <a:spcBef>
                <a:spcPts val="1000"/>
              </a:spcBef>
            </a:pPr>
            <a:r>
              <a:rPr lang="cs-CZ" sz="2800" b="1" dirty="0"/>
              <a:t>Změna běhu výpovědní doby a její zkrácení v některých případech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Odstranění rozdílů v délce výpovědní doby závislé na dni podání výpovědi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Výpovědní doba začne běžet dnem doručení, nikoliv od prvního dne následujícího měsíce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V případě výpovědi podle § 52 písm. f) až h) (nesplňování požadavků/předpokladů, pochybení zaměstnance) se minimální výpovědní doba zkracuje na 1 měsíc</a:t>
            </a:r>
          </a:p>
          <a:p>
            <a:pPr marL="800100" lvl="2" indent="-342900"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Dohodou lze délku i běh výpovědní doby změnit</a:t>
            </a:r>
          </a:p>
          <a:p>
            <a:pPr marL="457200" lvl="2" indent="0">
              <a:spcBef>
                <a:spcPts val="1000"/>
              </a:spcBef>
              <a:buNone/>
            </a:pPr>
            <a:endParaRPr lang="cs-CZ" sz="2400" dirty="0"/>
          </a:p>
          <a:p>
            <a:r>
              <a:rPr lang="cs-CZ" b="1" dirty="0"/>
              <a:t>Prodloužení subjektivní a objektivní lhůty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pro výpověď zaměstnavatele z důvodu porušení „pracovní kázně“ či okamžité zrušení pracovního poměru se </a:t>
            </a:r>
            <a:r>
              <a:rPr lang="cs-CZ" b="1" dirty="0"/>
              <a:t>subjektivní lhůta prodlužuje ze 2 na </a:t>
            </a:r>
            <a:r>
              <a:rPr lang="cs-CZ" b="1" u="sng" dirty="0"/>
              <a:t>3 měsíce </a:t>
            </a:r>
            <a:r>
              <a:rPr lang="cs-CZ" dirty="0"/>
              <a:t>a </a:t>
            </a:r>
            <a:r>
              <a:rPr lang="cs-CZ" b="1" dirty="0"/>
              <a:t>objektivní lhůta z 12 měsíců na </a:t>
            </a:r>
            <a:r>
              <a:rPr lang="cs-CZ" b="1" u="sng" dirty="0"/>
              <a:t>15 měsíců</a:t>
            </a:r>
          </a:p>
          <a:p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3307341-DF0E-C529-818B-1B2C7C9809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D039E42-B255-8FA0-DA8B-BF1C2BED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077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229D62-D99F-EF3D-E220-77C093A7B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949325"/>
          </a:xfrm>
        </p:spPr>
        <p:txBody>
          <a:bodyPr/>
          <a:lstStyle/>
          <a:p>
            <a:r>
              <a:rPr lang="cs-CZ" sz="3600" b="1" dirty="0"/>
              <a:t>Větší flexibilita při skončení pracovního poměru II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FD2130-3A3F-B0D7-4EF0-331616CDD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0126"/>
            <a:ext cx="10792326" cy="5721350"/>
          </a:xfrm>
        </p:spPr>
        <p:txBody>
          <a:bodyPr tIns="46800">
            <a:normAutofit fontScale="92500" lnSpcReduction="10000"/>
          </a:bodyPr>
          <a:lstStyle/>
          <a:p>
            <a:r>
              <a:rPr lang="cs-CZ" b="1" dirty="0"/>
              <a:t>Sloučení výpovědních důvodů souvisejících se ztrátou zdravotní způsobilosti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Odstranění rizika neplatnosti výpovědi z důvodu chybného rozlišení důvodu pozbytí zdravotní způsobilosti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Nově se rozlišuje mezi pozbytím zdravotní způsobilosti [§ 52 písm. d)] a dosažením maximální přípustné expozice [§ 52 písm. e)]</a:t>
            </a:r>
          </a:p>
          <a:p>
            <a:r>
              <a:rPr lang="cs-CZ" b="1" dirty="0"/>
              <a:t>Nahrazení odstupného jednorázovou náhradou nemajetkové újmy a její refundace pojišťovnou</a:t>
            </a:r>
          </a:p>
          <a:p>
            <a:pPr marL="800100" lvl="2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Při skončení PP z důvodu pracovního úrazu, nemoci z povolání či ohrožení nemocí z povolání nově místo odstupného přísluší náhrada nemajetkové újmy ve stejné výši (12násobek průměrného výdělku)</a:t>
            </a:r>
          </a:p>
          <a:p>
            <a:pPr marL="800100" lvl="2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Náhrada je zaměstnavateli refundována ze zákonného pojištění odpovědnosti zaměstnavatele za škodu</a:t>
            </a:r>
          </a:p>
          <a:p>
            <a:r>
              <a:rPr lang="cs-CZ" b="1" dirty="0"/>
              <a:t>Výslovné přiznání práva na dovolenou zaměstnanci při neplatném rozvázání PP</a:t>
            </a:r>
          </a:p>
          <a:p>
            <a:pPr marL="800100" lvl="2" indent="-342900">
              <a:lnSpc>
                <a:spcPct val="10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400" dirty="0"/>
              <a:t>Reakce na judikaturu SD EU a recentní judikaturu NS ČR, která právo na dovolenou za dobu trvání soudního sporu přiznala již za současné úpravy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83307341-DF0E-C529-818B-1B2C7C9809E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D039E42-B255-8FA0-DA8B-BF1C2BED5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7493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2CE23D-D0C6-7D31-E1B7-BDC22BFA2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Slaďování pracovního a rodinného života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88DF65-A9DD-7477-0F2A-DEF40E8F6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2000"/>
            <a:ext cx="10515600" cy="4486275"/>
          </a:xfrm>
        </p:spPr>
        <p:txBody>
          <a:bodyPr tIns="46800">
            <a:noAutofit/>
          </a:bodyPr>
          <a:lstStyle/>
          <a:p>
            <a:pPr>
              <a:lnSpc>
                <a:spcPct val="80000"/>
              </a:lnSpc>
            </a:pPr>
            <a:r>
              <a:rPr lang="cs-CZ" sz="2600" b="1" dirty="0"/>
              <a:t>Garance „stejné židle“ při návratu z rodičovské dovolené do 2 let věku dítěte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Do věku 2 let dítěte bude zaměstnanec zařazen na stejné místo a pracoviště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Při pozdějším návratu bude jako dosud zařazen podle pracovní smlouvy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endParaRPr lang="cs-CZ" sz="2200" dirty="0"/>
          </a:p>
          <a:p>
            <a:pPr>
              <a:lnSpc>
                <a:spcPct val="80000"/>
              </a:lnSpc>
            </a:pPr>
            <a:r>
              <a:rPr lang="cs-CZ" sz="2600" b="1" dirty="0"/>
              <a:t>Usnadnění zastupování zaměstnanců na mateřské, otcovské a rodičovské dovolené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 err="1"/>
              <a:t>Nelimitace</a:t>
            </a:r>
            <a:r>
              <a:rPr lang="cs-CZ" sz="2200" dirty="0"/>
              <a:t> počtu opakování PP na dobu určitou pro zaměstnance zastupující nepřítomného rodiče po dobu mateřské, otcovské a rodičovské dovolené a dovolené podle § 217 odst. 5 ZP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Výjimka z pravidla „třikrát a dost“, nicméně celkový limit max. 9 let PP na dobu určitou zachován stejně jako pravidlo o max. délce trvání PP na 3 roky</a:t>
            </a:r>
          </a:p>
          <a:p>
            <a:pPr marL="0">
              <a:lnSpc>
                <a:spcPct val="80000"/>
              </a:lnSpc>
              <a:buNone/>
            </a:pPr>
            <a:endParaRPr lang="cs-CZ" sz="2600" b="1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E16A01C-F553-61F9-EABF-198CFC4E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7</a:t>
            </a:fld>
            <a:endParaRPr lang="cs-CZ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BFD177B-6932-8F9A-B20D-07C8F190B3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211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2CE23D-D0C6-7D31-E1B7-BDC22BFA2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Slaďování pracovního a rodinného života 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88DF65-A9DD-7477-0F2A-DEF40E8F6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2000"/>
            <a:ext cx="10515600" cy="4351338"/>
          </a:xfrm>
        </p:spPr>
        <p:txBody>
          <a:bodyPr tIns="46800">
            <a:noAutofit/>
          </a:bodyPr>
          <a:lstStyle/>
          <a:p>
            <a:pPr>
              <a:lnSpc>
                <a:spcPct val="80000"/>
              </a:lnSpc>
            </a:pPr>
            <a:r>
              <a:rPr lang="cs-CZ" sz="2600" b="1" dirty="0"/>
              <a:t>Umožnění souběhu rodičovské dovolené a DPP/DPČ na stejný druh práce u stejného zaměstnavatele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Rodiče si mohou přivydělat u stávajícího zaměstnavatele a zachovat si kontakt se svým oborem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Podporuje flexibilní čerpání rodičovské dovolené a snižuje nerovnost žen a mužů na trhu práce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Zaměstnavatelům se usnadňuje řešení „výpadku“ pracovní síly</a:t>
            </a:r>
            <a:endParaRPr lang="cs-CZ" sz="1800" dirty="0"/>
          </a:p>
          <a:p>
            <a:pPr>
              <a:lnSpc>
                <a:spcPct val="80000"/>
              </a:lnSpc>
            </a:pPr>
            <a:r>
              <a:rPr lang="cs-CZ" sz="2600" b="1" dirty="0"/>
              <a:t>Umožnění pokračování vyslání zaměstnanců platové sféry při mateřské a rodičovské dovolené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Nárok na poskytnutí náhrady nákladů spojené s ubytováním a náhrad nákladů uvedených v nařízení vlády č. 62/1994 Sb. po dobu 14 týdnů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Sjednocení dosud nedůvodně rozdílné úpravy se zákonem o zahraniční službě</a:t>
            </a:r>
          </a:p>
          <a:p>
            <a:pPr marL="0" indent="0">
              <a:buNone/>
            </a:pPr>
            <a:endParaRPr lang="cs-C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E16A01C-F553-61F9-EABF-198CFC4E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8</a:t>
            </a:fld>
            <a:endParaRPr lang="cs-CZ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BFD177B-6932-8F9A-B20D-07C8F190B3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78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2CE23D-D0C6-7D31-E1B7-BDC22BFA2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/>
              <a:t>Umožnění výkonu lehkých prací mladistvým od 14 let i bez ukončeného základního vzdělání v době hlavních prázdnin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88DF65-A9DD-7477-0F2A-DEF40E8F6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1999"/>
            <a:ext cx="10515600" cy="4451625"/>
          </a:xfrm>
        </p:spPr>
        <p:txBody>
          <a:bodyPr tIns="46800">
            <a:noAutofit/>
          </a:bodyPr>
          <a:lstStyle/>
          <a:p>
            <a:pPr>
              <a:lnSpc>
                <a:spcPct val="80000"/>
              </a:lnSpc>
            </a:pPr>
            <a:r>
              <a:rPr lang="cs-CZ" sz="2600" b="1" dirty="0"/>
              <a:t>Pouze lehké práce, které neškodí zdraví, morálce a vzdělávání</a:t>
            </a:r>
          </a:p>
          <a:p>
            <a:pPr>
              <a:lnSpc>
                <a:spcPct val="80000"/>
              </a:lnSpc>
            </a:pPr>
            <a:r>
              <a:rPr lang="cs-CZ" sz="2600" b="1" dirty="0"/>
              <a:t>Přísnější ochranné limity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Směna maximálně 7 hodin, týdenní pracovní doba maximálně 35 hodin v souhrnu u všech zaměstnavatelů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Zákaz výkonu práce v době od 20. hodiny do 6. hodiny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Zákaz práce přesčas a povinnost poskytnout přestávku po 4,5 hodinách nepřetržité práce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Nepřetržitý denní odpočinek minimálně 14 hodin</a:t>
            </a:r>
            <a:endParaRPr lang="cs-CZ" sz="1800" dirty="0"/>
          </a:p>
          <a:p>
            <a:pPr>
              <a:lnSpc>
                <a:spcPct val="80000"/>
              </a:lnSpc>
            </a:pPr>
            <a:r>
              <a:rPr lang="cs-CZ" sz="2600" b="1" dirty="0"/>
              <a:t>K výkonu práce se lze zavázat jen s písemným souhlasem rodiče</a:t>
            </a:r>
          </a:p>
          <a:p>
            <a:pPr>
              <a:lnSpc>
                <a:spcPct val="80000"/>
              </a:lnSpc>
            </a:pPr>
            <a:r>
              <a:rPr lang="cs-CZ" sz="2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Úprava umožní výkon práce i 15, 16 a 17letým bez dokončené povinné školní docházky, kteří dosud na rozdíl od svých vrstevníku např. letní brigády konat nemohou</a:t>
            </a:r>
            <a:endParaRPr lang="cs-C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E16A01C-F553-61F9-EABF-198CFC4E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9</a:t>
            </a:fld>
            <a:endParaRPr lang="cs-CZ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BFD177B-6932-8F9A-B20D-07C8F190B3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61429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22041B-255B-D6C4-C9AB-0DE908009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1325563"/>
          </a:xfrm>
        </p:spPr>
        <p:txBody>
          <a:bodyPr>
            <a:normAutofit/>
          </a:bodyPr>
          <a:lstStyle/>
          <a:p>
            <a:r>
              <a:rPr lang="cs-CZ" sz="3600" b="1" dirty="0"/>
              <a:t>Změny v oblasti odměňování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772B5717-59F7-3B52-7EC5-8AF7EADE05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667B72-3980-0B70-E585-961744FB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10</a:t>
            </a:fld>
            <a:endParaRPr lang="cs-CZ"/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7B681F1D-EE22-EE13-F117-D53E347FB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233" y="1348260"/>
            <a:ext cx="10299575" cy="500809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lIns="180000" tIns="46800" rIns="180000">
            <a:noAutofit/>
          </a:bodyPr>
          <a:lstStyle/>
          <a:p>
            <a:pPr>
              <a:lnSpc>
                <a:spcPct val="70000"/>
              </a:lnSpc>
            </a:pPr>
            <a:r>
              <a:rPr lang="cs-CZ" sz="2600" b="1" dirty="0">
                <a:solidFill>
                  <a:schemeClr val="tx1"/>
                </a:solidFill>
              </a:rPr>
              <a:t>Preference bezhotovostní výplaty mzdy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  <a:tabLst>
                <a:tab pos="5381625" algn="l"/>
              </a:tabLst>
            </a:pPr>
            <a:r>
              <a:rPr lang="cs-CZ" sz="2100" dirty="0">
                <a:solidFill>
                  <a:schemeClr val="tx1"/>
                </a:solidFill>
              </a:rPr>
              <a:t>Pokud zaměstnanec písemně nesdělí nesouhlas či neodmítne součinnost (tehdy se potom vyplácí hotově), vyplácí se mzda v Kč na účet vedený v ČR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</a:rPr>
              <a:t>Zůstává </a:t>
            </a:r>
            <a:r>
              <a:rPr lang="cs-CZ" sz="2050" dirty="0">
                <a:solidFill>
                  <a:schemeClr val="tx1"/>
                </a:solidFill>
              </a:rPr>
              <a:t>možnost individuálně sjednat jiný způsob výplaty mzdy</a:t>
            </a:r>
          </a:p>
          <a:p>
            <a:pPr>
              <a:lnSpc>
                <a:spcPct val="70000"/>
              </a:lnSpc>
            </a:pPr>
            <a:r>
              <a:rPr lang="cs-CZ" sz="2600" b="1" dirty="0">
                <a:solidFill>
                  <a:schemeClr val="tx1"/>
                </a:solidFill>
              </a:rPr>
              <a:t>Výplata mzdy v jiné než české měně 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050" dirty="0">
                <a:solidFill>
                  <a:schemeClr val="tx1"/>
                </a:solidFill>
              </a:rPr>
              <a:t>Na </a:t>
            </a:r>
            <a:r>
              <a:rPr lang="cs-CZ" sz="2100" dirty="0">
                <a:solidFill>
                  <a:schemeClr val="tx1"/>
                </a:solidFill>
              </a:rPr>
              <a:t>základě dohody se zaměstnancem s výskytem tzv. cizího prvku a pouze ve měnách devizového </a:t>
            </a:r>
            <a:r>
              <a:rPr lang="cs-CZ" sz="2050" dirty="0">
                <a:solidFill>
                  <a:schemeClr val="tx1"/>
                </a:solidFill>
              </a:rPr>
              <a:t>trhu, pro které ČNB vyhlašuje kurz vždy na následující pracovní den</a:t>
            </a:r>
            <a:endParaRPr lang="cs-CZ" sz="2050" dirty="0"/>
          </a:p>
          <a:p>
            <a:pPr>
              <a:lnSpc>
                <a:spcPct val="70000"/>
              </a:lnSpc>
            </a:pPr>
            <a:r>
              <a:rPr lang="cs-CZ" sz="2600" b="1" dirty="0">
                <a:solidFill>
                  <a:schemeClr val="tx1"/>
                </a:solidFill>
              </a:rPr>
              <a:t>Usnadnění doručování mzdového a platového výměru 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</a:rPr>
              <a:t>Prostřednictvím interních elektronických systémů zaměstnavatele při zachování ochrany </a:t>
            </a:r>
            <a:r>
              <a:rPr lang="cs-CZ" sz="2050" dirty="0">
                <a:solidFill>
                  <a:schemeClr val="tx1"/>
                </a:solidFill>
              </a:rPr>
              <a:t>zaměstnance – povinnost el. podepsání, možnost uložit či vytisknout.</a:t>
            </a:r>
          </a:p>
          <a:p>
            <a:pPr>
              <a:lnSpc>
                <a:spcPct val="70000"/>
              </a:lnSpc>
            </a:pPr>
            <a:r>
              <a:rPr lang="cs-CZ" sz="2600" b="1" dirty="0">
                <a:solidFill>
                  <a:schemeClr val="tx1"/>
                </a:solidFill>
              </a:rPr>
              <a:t>Ujasnění výpočtu průměrného měsíčního výdělku při změně týdenní pracovní doby</a:t>
            </a:r>
          </a:p>
          <a:p>
            <a:pPr marL="800100" lvl="2" indent="-342900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100" dirty="0">
                <a:solidFill>
                  <a:schemeClr val="tx1"/>
                </a:solidFill>
              </a:rPr>
              <a:t>Zavádí se jednoznačný vzorec výpočtu váženého průměru týdenních pracovních dob, který </a:t>
            </a:r>
            <a:r>
              <a:rPr lang="cs-CZ" sz="2050" dirty="0">
                <a:solidFill>
                  <a:schemeClr val="tx1"/>
                </a:solidFill>
              </a:rPr>
              <a:t>se následně použije pro určení průměrného výdělku.</a:t>
            </a:r>
          </a:p>
          <a:p>
            <a:endParaRPr lang="cs-CZ" sz="28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2234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22041B-255B-D6C4-C9AB-0DE9080091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1325563"/>
          </a:xfrm>
        </p:spPr>
        <p:txBody>
          <a:bodyPr>
            <a:normAutofit/>
          </a:bodyPr>
          <a:lstStyle/>
          <a:p>
            <a:r>
              <a:rPr lang="cs-CZ" sz="3600" b="1" dirty="0"/>
              <a:t>Další chystané změny I</a:t>
            </a: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772B5717-59F7-3B52-7EC5-8AF7EADE054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667B72-3980-0B70-E585-961744FB6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11</a:t>
            </a:fld>
            <a:endParaRPr lang="cs-CZ"/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7B681F1D-EE22-EE13-F117-D53E347FBE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3191" y="1390650"/>
            <a:ext cx="10305618" cy="4362450"/>
          </a:xfr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lIns="180000" tIns="46800" rIns="180000">
            <a:noAutofit/>
          </a:bodyPr>
          <a:lstStyle/>
          <a:p>
            <a:pPr>
              <a:lnSpc>
                <a:spcPct val="70000"/>
              </a:lnSpc>
            </a:pPr>
            <a:r>
              <a:rPr lang="cs-CZ" sz="2600" b="1" dirty="0">
                <a:solidFill>
                  <a:schemeClr val="tx1"/>
                </a:solidFill>
              </a:rPr>
              <a:t>Možnost zkrácení nepřetržitého denního odpočinku až na 6 hod v případě řešení havárií, živelních událostí, mimořádných událostí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cs-CZ" sz="2200" dirty="0">
                <a:solidFill>
                  <a:schemeClr val="tx1"/>
                </a:solidFill>
              </a:rPr>
              <a:t>Je-li to nezbytné k odvrácení havárií, živelních událostí nebo jiných mimořádných události, nebo k odstranění či zmírnění jejich bezprostředních následků</a:t>
            </a:r>
          </a:p>
          <a:p>
            <a:pPr lvl="1" algn="just">
              <a:buFont typeface="Wingdings" panose="05000000000000000000" pitchFamily="2" charset="2"/>
              <a:buChar char="Ø"/>
            </a:pPr>
            <a:r>
              <a:rPr lang="cs-CZ" sz="2200" dirty="0">
                <a:solidFill>
                  <a:schemeClr val="tx1"/>
                </a:solidFill>
              </a:rPr>
              <a:t>Jen u zaměstnanců starších 18 let za podmínky prodloužení následujícího nepřetržitého denního odpočinku</a:t>
            </a:r>
          </a:p>
          <a:p>
            <a:pPr marL="228600" indent="-228600">
              <a:lnSpc>
                <a:spcPct val="7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600" b="1" dirty="0"/>
              <a:t>Působení odborové organizace u zaměstnavatele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Nově bude dostačovat oznámení, že odborová organizace podmínky pro působení u zaměstnavatele splňuje</a:t>
            </a:r>
          </a:p>
          <a:p>
            <a:pPr marL="685800" lvl="1" indent="-228600" algn="just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Pouze v případě důvodných pochybností na výzvu zaměstnavatele bude muset odborová organizace splnění podmínky minimálního počtu členů prokázat sama nebo poskytnout při prokazování, jehož náklady hradí zaměstnavatel, zaměstnavateli součinnost </a:t>
            </a:r>
            <a:endParaRPr lang="cs-CZ" sz="18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2600" b="1" dirty="0"/>
          </a:p>
          <a:p>
            <a:endParaRPr lang="cs-CZ" sz="2800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5175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5C431E-D400-F492-ECB8-549EA47C3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3600"/>
            <a:ext cx="10515600" cy="1325563"/>
          </a:xfrm>
        </p:spPr>
        <p:txBody>
          <a:bodyPr>
            <a:normAutofit/>
          </a:bodyPr>
          <a:lstStyle/>
          <a:p>
            <a:r>
              <a:rPr lang="cs-CZ" sz="3600" b="1" dirty="0"/>
              <a:t>Další chystané změny 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F8F903-7E5A-599F-97BC-D5B9F380B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690688"/>
            <a:ext cx="10823917" cy="5167311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buFont typeface="Wingdings" panose="05000000000000000000" pitchFamily="2" charset="2"/>
              <a:buChar char=""/>
            </a:pPr>
            <a:endParaRPr lang="cs-C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"/>
            </a:pPr>
            <a:endParaRPr lang="cs-C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buFont typeface="Wingdings" panose="05000000000000000000" pitchFamily="2" charset="2"/>
              <a:buChar char=""/>
            </a:pPr>
            <a:endParaRPr lang="cs-CZ" dirty="0"/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4D0368E8-3D02-4CD0-ABB5-29DB173F307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E0EB08E-6A2F-7A08-99CB-38FDB2C33B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D5814-504B-448D-9233-CCBE7940CCDF}" type="slidenum">
              <a:rPr lang="cs-CZ" smtClean="0"/>
              <a:t>12</a:t>
            </a:fld>
            <a:endParaRPr lang="cs-CZ"/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2666D96-4AB6-2A7A-B33E-44AD11E51C02}"/>
              </a:ext>
            </a:extLst>
          </p:cNvPr>
          <p:cNvSpPr txBox="1"/>
          <p:nvPr/>
        </p:nvSpPr>
        <p:spPr>
          <a:xfrm>
            <a:off x="1058779" y="1692000"/>
            <a:ext cx="10755736" cy="3002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cs-CZ" sz="2600" b="1" dirty="0"/>
              <a:t>Zrovnoprávnění partnerů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Při přechodu mzdových/platových práv při smrti zaměstnance </a:t>
            </a:r>
          </a:p>
          <a:p>
            <a:pPr marL="685800" lvl="1" indent="-228600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Rozšíření „manželských“ překážek v práci na straně zaměstnance i na partnery (nařízení vlády č. 590/2006 Sb.)</a:t>
            </a:r>
            <a:endParaRPr lang="cs-CZ" sz="2600" b="1" dirty="0">
              <a:solidFill>
                <a:schemeClr val="tx1"/>
              </a:solidFill>
            </a:endParaRPr>
          </a:p>
          <a:p>
            <a:pPr marL="266700" indent="-266700">
              <a:lnSpc>
                <a:spcPct val="70000"/>
              </a:lnSpc>
              <a:buFont typeface="Arial" panose="020B0604020202020204" pitchFamily="34" charset="0"/>
              <a:buChar char="•"/>
            </a:pPr>
            <a:endParaRPr lang="cs-CZ" sz="2600" b="1" dirty="0"/>
          </a:p>
          <a:p>
            <a:pPr marL="266700" indent="-266700">
              <a:lnSpc>
                <a:spcPct val="70000"/>
              </a:lnSpc>
              <a:buFont typeface="Arial" panose="020B0604020202020204" pitchFamily="34" charset="0"/>
              <a:buChar char="•"/>
            </a:pPr>
            <a:r>
              <a:rPr lang="cs-CZ" sz="2600" b="1" dirty="0">
                <a:solidFill>
                  <a:schemeClr val="tx1"/>
                </a:solidFill>
              </a:rPr>
              <a:t>Podpora zaměstnávání odborníků ve veřejné správě</a:t>
            </a:r>
          </a:p>
          <a:p>
            <a:pPr marL="800100" lvl="2" indent="-342900" algn="just">
              <a:lnSpc>
                <a:spcPct val="80000"/>
              </a:lnSpc>
              <a:spcBef>
                <a:spcPts val="1000"/>
              </a:spcBef>
              <a:buFont typeface="Wingdings" panose="05000000000000000000" pitchFamily="2" charset="2"/>
              <a:buChar char="Ø"/>
            </a:pPr>
            <a:r>
              <a:rPr lang="cs-CZ" sz="2200" dirty="0"/>
              <a:t>Zrušení obecného zákazu členství zaměstnanců veřejné sféry podle § 303 v orgánech právnických podnikajících osob – nově je to umožněno s předchozím souhlasem zaměstnavatele.</a:t>
            </a:r>
          </a:p>
        </p:txBody>
      </p:sp>
    </p:spTree>
    <p:extLst>
      <p:ext uri="{BB962C8B-B14F-4D97-AF65-F5344CB8AC3E}">
        <p14:creationId xmlns:p14="http://schemas.microsoft.com/office/powerpoint/2010/main" val="16477691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F36CA75-CFBF-4844-B719-8FE9EBADA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D4A84B9-E564-4DD0-97F8-DBF1C460C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02382E0-0A09-46AE-B955-B911CAFE7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DE75D4A-0965-4973-BE75-DECCAC9A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A599609-F5C2-4A0B-A992-913F814A6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pic>
        <p:nvPicPr>
          <p:cNvPr id="6" name="Obrázek 2" descr="Obsah obrázku text&#10;&#10;Popis byl vytvořen automaticky">
            <a:extLst>
              <a:ext uri="{FF2B5EF4-FFF2-40B4-BE49-F238E27FC236}">
                <a16:creationId xmlns:a16="http://schemas.microsoft.com/office/drawing/2014/main" id="{D139C1C2-7322-F48E-F9AD-E5B1474089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"/>
          <a:stretch/>
        </p:blipFill>
        <p:spPr bwMode="auto">
          <a:xfrm>
            <a:off x="20" y="10"/>
            <a:ext cx="1218893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C7DEFC27-4AFB-DD75-6F49-3DD682D96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1965" y="552807"/>
            <a:ext cx="5980622" cy="2794717"/>
          </a:xfrm>
        </p:spPr>
        <p:txBody>
          <a:bodyPr anchor="b">
            <a:normAutofit/>
          </a:bodyPr>
          <a:lstStyle/>
          <a:p>
            <a:pPr algn="ctr"/>
            <a:r>
              <a:rPr lang="cs-CZ" sz="4800" b="1" dirty="0"/>
              <a:t>Děkuji za pozornost.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47FB77F-AB76-FD03-3B4A-28FE1526D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22608" y="18288"/>
            <a:ext cx="475488" cy="475488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fld id="{489D5814-504B-448D-9233-CCBE7940CCDF}" type="slidenum">
              <a:rPr lang="cs-CZ" sz="800">
                <a:solidFill>
                  <a:srgbClr val="FFFFFF"/>
                </a:solidFill>
              </a:rPr>
              <a:pPr algn="ctr">
                <a:spcAft>
                  <a:spcPts val="600"/>
                </a:spcAft>
              </a:pPr>
              <a:t>13</a:t>
            </a:fld>
            <a:endParaRPr lang="cs-CZ" sz="8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886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16B2B70E8D1914585E463FE43706966" ma:contentTypeVersion="2" ma:contentTypeDescription="Vytvoří nový dokument" ma:contentTypeScope="" ma:versionID="046e23caf1500c41c178a268c68e2568">
  <xsd:schema xmlns:xsd="http://www.w3.org/2001/XMLSchema" xmlns:xs="http://www.w3.org/2001/XMLSchema" xmlns:p="http://schemas.microsoft.com/office/2006/metadata/properties" xmlns:ns3="3f788671-6a4c-446e-864d-48108c500c34" targetNamespace="http://schemas.microsoft.com/office/2006/metadata/properties" ma:root="true" ma:fieldsID="5aa0517f544faed7a7face0936677274" ns3:_="">
    <xsd:import namespace="3f788671-6a4c-446e-864d-48108c500c3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788671-6a4c-446e-864d-48108c500c3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E07593-3A20-4724-BAE9-F953156FD4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f788671-6a4c-446e-864d-48108c500c3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1B69D1F-EC02-475E-8970-920916F40D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20C6C5-2A72-42F3-843F-5C1199D5E53E}">
  <ds:schemaRefs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3f788671-6a4c-446e-864d-48108c500c34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4552</TotalTime>
  <Words>1157</Words>
  <Application>Microsoft Office PowerPoint</Application>
  <PresentationFormat>Širokoúhlá obrazovka</PresentationFormat>
  <Paragraphs>121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9" baseType="lpstr">
      <vt:lpstr>Meiryo</vt:lpstr>
      <vt:lpstr>Arial</vt:lpstr>
      <vt:lpstr>Calibri</vt:lpstr>
      <vt:lpstr>Calibri Light</vt:lpstr>
      <vt:lpstr>Wingdings</vt:lpstr>
      <vt:lpstr>Motiv Office</vt:lpstr>
      <vt:lpstr>„Flexibilní novela“ zákoníku práce</vt:lpstr>
      <vt:lpstr>Důvody novelizace</vt:lpstr>
      <vt:lpstr>Průběh legislativního procesu</vt:lpstr>
      <vt:lpstr>Změny u zkušební doby</vt:lpstr>
      <vt:lpstr>Větší flexibilita při skončení pracovního poměru</vt:lpstr>
      <vt:lpstr>Větší flexibilita při skončení pracovního poměru II</vt:lpstr>
      <vt:lpstr>Slaďování pracovního a rodinného života</vt:lpstr>
      <vt:lpstr>Slaďování pracovního a rodinného života II</vt:lpstr>
      <vt:lpstr>Umožnění výkonu lehkých prací mladistvým od 14 let i bez ukončeného základního vzdělání v době hlavních prázdnin</vt:lpstr>
      <vt:lpstr>Změny v oblasti odměňování</vt:lpstr>
      <vt:lpstr>Další chystané změny I</vt:lpstr>
      <vt:lpstr>Další chystané změny II</vt:lpstr>
      <vt:lpstr>Děkuji za pozornost.</vt:lpstr>
    </vt:vector>
  </TitlesOfParts>
  <Company>MPSV ČR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PMP</dc:creator>
  <cp:lastModifiedBy>Daňková Tereza, Mgr. Bc., LL.M.</cp:lastModifiedBy>
  <cp:revision>131</cp:revision>
  <dcterms:created xsi:type="dcterms:W3CDTF">2023-11-15T08:31:27Z</dcterms:created>
  <dcterms:modified xsi:type="dcterms:W3CDTF">2024-10-25T07:02:01Z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0x010100016B2B70E8D1914585E463FE43706966</vt:lpwstr>
  </property>
</Properties>
</file>