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2"/>
  </p:notesMasterIdLst>
  <p:sldIdLst>
    <p:sldId id="256" r:id="rId5"/>
    <p:sldId id="288" r:id="rId6"/>
    <p:sldId id="289" r:id="rId7"/>
    <p:sldId id="290" r:id="rId8"/>
    <p:sldId id="291" r:id="rId9"/>
    <p:sldId id="292" r:id="rId10"/>
    <p:sldId id="268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2678C3E-972C-D9BD-C2DD-10FD52761C9D}" name="Jandová Barbora Mgr. (MPSV)" initials="JBM(" userId="S::barbora.jandova1@mpsv.cz::45cc78b8-4f48-4598-b1f6-5b033486829f" providerId="AD"/>
  <p188:author id="{70A9F24E-55C8-F319-6D7F-88827BA570B3}" name="Horna Vladimír Mgr. (MPSV)" initials="HVM(" userId="S::vladimir.horna@mpsv.cz::50192d97-e4c5-4321-a0d1-9f78179ab8bc" providerId="AD"/>
  <p188:author id="{CA42D363-FAB5-3FAA-E8ED-5898EE229AB6}" name="Košnar Michael JUDr. (MPSV)" initials="KMJ(" userId="S::michael.kosnar@mpsv.cz::dedd012f-8706-4daa-b9bc-15e50558f19f" providerId="AD"/>
  <p188:author id="{D65B60C4-7646-06B6-66E4-30C3D500FA40}" name="Doudová Soňa Mgr. (MPSV)" initials="DSM(" userId="S::sona.doudova@mpsv.cz::63bc6486-ed30-4526-a6ac-4d15c491b63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4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5E3EDB-9768-4596-AADB-1F71D80C2B1A}" type="datetimeFigureOut">
              <a:rPr lang="cs-CZ" smtClean="0"/>
              <a:t>25.10.2024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1BB0D-0088-4007-ABE3-66C1775D02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172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F76F9C-0C91-8C3E-9F04-F48AB0130A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1C80682-A723-BE34-9CD7-AC9A292B9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643672C-D41F-8359-4ABC-89EF0714F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FF438-B1F5-4BAC-9E13-4991F7E6C88D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02949D-9F81-C9DB-988C-D54BC08C7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ADEA5A-11DB-2BE6-78EB-0B216D687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2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04A404-83EE-F5F0-6D53-97ABB8CAF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6BA125-CA3A-C3D3-FD12-5252F8D45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F7B7784-10D8-7686-F859-BEB18908B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6F039-9FB7-4276-AAE5-3736F0029F3E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F3A8BA-17F7-F886-B9BC-A79824797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9200FE-C936-E164-657B-68347FC4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15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00682C-0E93-61A2-578F-5F493181C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C9C7FE-2FBE-FD2D-9CFF-B15980E3E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E68B1D-7223-07CE-2662-E3E1B3E3D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B7C4C-78B4-4518-9F6E-281CFE044DA5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DE0BB14-E3D7-23C9-2D7F-27F3FA669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DB662E1-9D65-BFC6-FB93-644BD7F01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55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21B5D6-E4E6-F5ED-DB40-3F8B86486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AAA512-5D52-EC54-34CB-1EE03AC31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D6E80B1-93BF-28B6-A527-AF58FABDF2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645FD5-7410-4851-0DEC-56A3E575C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A1B-9FE6-484C-9C52-92335205D212}" type="datetime1">
              <a:rPr lang="cs-CZ" smtClean="0"/>
              <a:t>25.10.2024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194D31-D86C-BEEC-CC5A-F5970FFEC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AC9793A-84AF-FA77-3A9B-39F0B6CCA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7675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6C04D0-5648-C77E-96B4-B160FC63A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F0CF4E-BEA0-F0FB-2DEC-5E87F7048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317B250-CB9D-4B64-A7CD-5BE1B0ECF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77F93C2-15EC-E046-D64D-86D81280DB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9323555-0BC6-9083-569C-D53FA60E46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49F8EF6-5DA2-A14D-A5F0-E6FED5E29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D8EC-AA68-4116-8AF6-467326104DEE}" type="datetime1">
              <a:rPr lang="cs-CZ" smtClean="0"/>
              <a:t>25.10.2024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BE8ACE1-F0D8-CB15-3F5F-88C4C439C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C9E8882-7339-D247-92C8-50EAAB9B2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731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9B0A7D-5990-AFA1-E5D0-B88A60711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D81D3C6-1B15-BBC7-088A-03DECDB01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096A-2A01-471D-A682-66840879C752}" type="datetime1">
              <a:rPr lang="cs-CZ" smtClean="0"/>
              <a:t>25.10.2024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0CB3FE0-FD5D-4B51-D3B8-493F16E41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8F363AE-D743-6A54-7D60-33F6FDF9C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437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0534409-6ED5-426A-7C95-52CAA3D41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9A53-4F3A-4835-A21B-49FDDABBAC6D}" type="datetime1">
              <a:rPr lang="cs-CZ" smtClean="0"/>
              <a:t>25.10.2024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63113AD-7BE6-525B-7A8B-54812B3E7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FDBC40A-2CFE-7582-B7DB-F4E8BA10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03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9EA6A4-1533-21DB-160C-B95CAD6B0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6457E36-793E-B611-E266-5BB092F7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991D927-BB39-1012-9E53-1F723BEF52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65238AD-2B02-B1AC-96F7-CB7A9EDB9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9580-A148-483F-A0C3-06A016DFA43E}" type="datetime1">
              <a:rPr lang="cs-CZ" smtClean="0"/>
              <a:t>25.10.2024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02A9333-35DE-31E7-724D-D257AC15B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D758090-7DAF-62DD-B155-6FE4BB297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62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835112-5CE7-14E4-834C-3E04118A5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981FDA1-1CE6-D107-A6A4-9024AE2151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5CD56E0-5BBC-7386-0327-2D1B6F8D3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438CD3-5A1D-6114-9141-B0C43173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59A04-9425-46FA-B2C3-078E3F0B991E}" type="datetime1">
              <a:rPr lang="cs-CZ" smtClean="0"/>
              <a:t>25.10.2024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F2DABD5-4E2E-0B39-8FB5-FF1333376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0F576E9-4FAB-F3AE-CF90-D1968EF12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543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8E7F96-63E0-3042-D66D-A5DD66785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3F57131-3613-CFF6-CA1F-63F1C0BC0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07BC1EA-AB0E-5846-F522-588AC3339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C4EC0-FEA3-4B22-A463-783784C40709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9BA77-D96C-7D24-214B-20A46DFDC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9C14906-C2DB-795B-0651-192D8DDF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62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6A1B494-28E3-A5E2-9A87-4068CADE7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151CDB6-A4CC-3E04-A3BF-C255CA27D0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8B42F3-7302-C1CB-4A5F-46EEE7C8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160E-FE99-44B5-BD55-95619B5E690E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0F8778-498C-1B42-D7B4-744297516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9CA040E-7CEC-67C0-7900-322CB6FFF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225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27B9F6D-B6A5-498E-F111-A0FBFD2EB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27139C9-5CC6-9215-8E8E-FAD232780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3D0DD2-EA2A-CA11-CE2C-C39012F5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67E53-C4E6-4B6D-B913-64128F92D80C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58791E1-650D-5E39-C3A2-BBB52E085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2D33A8-F73E-76EB-9592-D88288022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11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Obrázek 2" descr="Obsah obrázku text&#10;&#10;Popis byl vytvořen automaticky">
            <a:extLst>
              <a:ext uri="{FF2B5EF4-FFF2-40B4-BE49-F238E27FC236}">
                <a16:creationId xmlns:a16="http://schemas.microsoft.com/office/drawing/2014/main" id="{330CFB39-2A16-ED37-7726-77A7EF1A3C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67733" y="118533"/>
            <a:ext cx="1218895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BE70332-ECAF-47BB-8C7B-BD049452F6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37" y="875758"/>
            <a:ext cx="5219885" cy="51095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16D9361-A35A-4DC8-AAB9-04FD2D6FE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986" y="673591"/>
            <a:ext cx="5565913" cy="5415406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7FC31AD-FBB3-4219-A758-D6F7594A0A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734" y="1041621"/>
            <a:ext cx="4953365" cy="4801521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B44F644-6630-8EB3-B5AF-37EE95FF2E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7828" y="1635354"/>
            <a:ext cx="4494228" cy="2934529"/>
          </a:xfrm>
        </p:spPr>
        <p:txBody>
          <a:bodyPr anchor="b">
            <a:normAutofit/>
          </a:bodyPr>
          <a:lstStyle/>
          <a:p>
            <a:r>
              <a:rPr lang="cs-CZ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Změny v odměňování od 1. ledna 2025</a:t>
            </a:r>
            <a:br>
              <a:rPr lang="cs-CZ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cs-CZ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03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D6F94E-0417-26DB-941C-70B8F254A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/>
              <a:t>Nařízení vlády o vymezení ztíženého pracovního prostředí a o výši příplatku ke mzdě za práci ve ztíženém pracovním prostředí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1BDC95-5DFF-C0BA-31BA-FCAE6513D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endParaRPr lang="cs-CZ" sz="2800" b="1" dirty="0"/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Zrušení nařízení vlády č. 567/2006 Sb., o minimální mzdě, </a:t>
            </a:r>
            <a:br>
              <a:rPr lang="cs-CZ" sz="2800" dirty="0"/>
            </a:br>
            <a:r>
              <a:rPr lang="cs-CZ" sz="2800" dirty="0"/>
              <a:t>o nejnižších úrovních </a:t>
            </a:r>
            <a:r>
              <a:rPr lang="cs-CZ" dirty="0"/>
              <a:t>zaručené</a:t>
            </a:r>
            <a:r>
              <a:rPr lang="cs-CZ" sz="2800" dirty="0"/>
              <a:t> mzdy, o vymezení ztíženého pracovního prostředí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cs-CZ" dirty="0"/>
              <a:t>V souvislosti s přijetím novely zákoníku práce zavádějící valorizační mechanismus minimální mzdy a zrušením zaručené mzdy pro tzv. soukromou sféru (zákon č. 230/2024 Sb.) se ruší právní úprava stanovující minimální mzdu, podmínky pro její poskytování a nejnižší úrovně zaručené mzdy.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dirty="0"/>
              <a:t>Vymezení ztíženého pracovního prostředí pro účely odměňování, výše příplatku ke mzdě za práci ve ztíženém pracovním prostředí a podmínky pro jeho poskytování bude stanoveno v novém nařízení vlády provádějícím § 117 odst. 1 zákoníku práce.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dirty="0"/>
              <a:t>Přechodné ustanovení pro nejnižší úroveň zaručeného platu/zaručené mzdy </a:t>
            </a:r>
            <a:br>
              <a:rPr lang="cs-CZ" dirty="0"/>
            </a:br>
            <a:r>
              <a:rPr lang="cs-CZ" dirty="0"/>
              <a:t>pro zaměstnance zařazené v 15. a 16. platové třídě po 1. 1. 2025.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endParaRPr lang="cs-CZ" sz="2800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554B05-EDBE-E4A6-771D-FFAB526B0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2</a:t>
            </a:fld>
            <a:endParaRPr lang="cs-CZ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3007870-E3BB-4250-5C75-488B464F96B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439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D6F94E-0417-26DB-941C-70B8F254A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/>
              <a:t>Změny v nařízení vlády č. 341/2017 Sb., o platových poměrech zaměstnanců ve veřejných službách a správě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1BDC95-5DFF-C0BA-31BA-FCAE6513D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Rozdělení prací (platových tříd) do 4 skupin pro určení nejnižší úrovně zaručeného platu. Kritériem pro rozdělení je kvalifikační náročnost vykonávaných prací, tedy požadované vzdělání pro příslušnou platovou třídu (§ 2 nařízení vlády č. 341/2017 Sb.).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Započtení doby řádně ukončeného doktorského studijního programu do započitatelné praxe pro určení platového stupně zaměstnance. 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dirty="0"/>
              <a:t>Zrušení limitu 6 let pro započtení doby péče o dítě jako tzv. náhradní doby do započitatelné praxe pro určení platového stupně zaměstnance. 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dirty="0"/>
              <a:t>Umožnění zvláštního způsobu určení platového tarifu zaměstnancům příspěvkových organizací poskytujících veřejné kulturní služby a veřejných kulturních institucí.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Zrušení právní úpravy stanovující výši příplatku k platu za práci ve ztíženém pracovním prostředí.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554B05-EDBE-E4A6-771D-FFAB526B0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3</a:t>
            </a:fld>
            <a:endParaRPr lang="cs-CZ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3007870-E3BB-4250-5C75-488B464F96B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479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D6F94E-0417-26DB-941C-70B8F254A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/>
              <a:t>Změny v nařízení vlády č. 341/2017 Sb., o platových poměrech zaměstnanců ve veřejných službách a správě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1BDC95-5DFF-C0BA-31BA-FCAE6513D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Valorizace platových tarifů uvedených v přílohách č. 1 až 5 k nařízení vlády č. 341/2017 Sb.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cs-CZ" dirty="0"/>
              <a:t>Zvýšení všech platových tarifů ve stupnicích platových tarifů uvedených v přílohách </a:t>
            </a:r>
            <a:br>
              <a:rPr lang="cs-CZ" dirty="0"/>
            </a:br>
            <a:r>
              <a:rPr lang="cs-CZ" dirty="0"/>
              <a:t>č. 1 až 4 k nařízení vlády č. 341/2017 Sb. o 1 400 Kč.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cs-CZ" dirty="0"/>
              <a:t>Zvýšení platových tarifů ve stupnici platových tarifů uvedených v příloze č. 5 (pedagogičtí pracovníci) k nařízení vlády č. 341/2017 Sb. o 7 %. 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Změny v příloze č. 6 k nařízení vlády č. 341/2017 Sb., stanovujících rozdělení prací do skupin podle míry ztěžujících vlivů pracovních podmínek pro určení výše zvláštního příplatku.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cs-CZ" dirty="0"/>
              <a:t>Zvláštní příplatek pro některé zaměstnance Kanceláře veřejného ochránce práv a ochránce práv dětí.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cs-CZ" dirty="0"/>
              <a:t>Zvláštní příplatek pracovníkům v sociálních službách poskytujícím přímou obslužnou péči osobám s tělesným postižením, duševní poruchou nebo poruchou chování i v rámci sociální služby v přirozeném (domácím) prostředí.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cs-CZ" dirty="0"/>
              <a:t>Zvláštní příplatek zaměstnanců Zdravotnického zařízení Ministerstva spravedlnosti.</a:t>
            </a:r>
          </a:p>
          <a:p>
            <a:pPr lvl="1" algn="just">
              <a:buFont typeface="Wingdings" panose="05000000000000000000" pitchFamily="2" charset="2"/>
              <a:buChar char="§"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554B05-EDBE-E4A6-771D-FFAB526B0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4</a:t>
            </a:fld>
            <a:endParaRPr lang="cs-CZ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3007870-E3BB-4250-5C75-488B464F96B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8017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D6F94E-0417-26DB-941C-70B8F254A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/>
              <a:t>Změny v nařízení vlády č. 304/2014 Sb., o platových poměrech státních zaměstnanců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1BDC95-5DFF-C0BA-31BA-FCAE6513D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Úprava v odpočtech započitatelné praxe státních zaměstnanců s ohledem na novelu zákona o státní službě – výjimka v požadovaném vzdělání.</a:t>
            </a:r>
            <a:endParaRPr lang="cs-CZ" dirty="0"/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dirty="0"/>
              <a:t>Zrušení limitu 6 let pro započtení doby péče o dítě jako tzv. náhradní doby do započitatelné praxe pro určení platového stupně státního zaměstnance. 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Započtení doby řádně ukončeného doktorského studijního programu do započitatelné praxe pro určení platového stupně státního zaměstnance. </a:t>
            </a:r>
            <a:endParaRPr lang="cs-CZ" dirty="0"/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Rozdělení správních činností (platových tříd) do 4 skupin pro určení nejnižší úrovně zaručeného platu. Kritériem pro rozdělení je kvalifikační náročnost vykonávaných správních činností, tedy požadované vzdělání pro příslušnou platovou třídu.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sz="2800" dirty="0"/>
              <a:t>Zrušení právní úpravy stanovující výši příplatku k platu za práci ve ztíženém pracovním prostředí.</a:t>
            </a:r>
          </a:p>
          <a:p>
            <a:pPr marL="357188" indent="-357188" algn="just">
              <a:buFont typeface="Wingdings" panose="05000000000000000000" pitchFamily="2" charset="2"/>
              <a:buChar char="Ø"/>
            </a:pPr>
            <a:r>
              <a:rPr lang="cs-CZ" dirty="0"/>
              <a:t>Valorizace všech platových tarifů uvedených ve stupnici platových tarifů v příloze č. 1 k nařízení vlády č. 304/2014 Sb. o 1 400 Kč, v návaznosti na změnu zákona o státní službě nebude ve stupnici platových tarifů dále uváděna 5. platová třída. </a:t>
            </a:r>
            <a:endParaRPr lang="cs-CZ" sz="2800" dirty="0"/>
          </a:p>
          <a:p>
            <a:pPr marL="357188" indent="-357188" algn="just">
              <a:buFont typeface="Wingdings" panose="05000000000000000000" pitchFamily="2" charset="2"/>
              <a:buChar char="Ø"/>
            </a:pPr>
            <a:endParaRPr lang="cs-CZ" sz="2800" dirty="0"/>
          </a:p>
          <a:p>
            <a:pPr marL="357188" indent="-357188" algn="just">
              <a:buFont typeface="Wingdings" panose="05000000000000000000" pitchFamily="2" charset="2"/>
              <a:buChar char="Ø"/>
            </a:pPr>
            <a:endParaRPr lang="cs-CZ" sz="2800" dirty="0"/>
          </a:p>
          <a:p>
            <a:pPr marL="357188" indent="-357188" algn="just">
              <a:buFont typeface="Wingdings" panose="05000000000000000000" pitchFamily="2" charset="2"/>
              <a:buChar char="Ø"/>
            </a:pPr>
            <a:endParaRPr lang="cs-CZ" dirty="0"/>
          </a:p>
          <a:p>
            <a:pPr lvl="1" algn="just">
              <a:buFont typeface="Wingdings" panose="05000000000000000000" pitchFamily="2" charset="2"/>
              <a:buChar char="§"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554B05-EDBE-E4A6-771D-FFAB526B0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5</a:t>
            </a:fld>
            <a:endParaRPr lang="cs-CZ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3007870-E3BB-4250-5C75-488B464F96B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3188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1A8FD1-C251-82FA-70D6-09DB21943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Změny v nařízení vlády č. 302/2014 Sb., o katalogu správních činností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D9CBD2-2F88-4F61-5B22-F6296526F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indent="-357188" algn="just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cs-CZ" sz="2200" dirty="0"/>
          </a:p>
          <a:p>
            <a:pPr marL="357188" indent="-357188" algn="just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cs-CZ" sz="2600" dirty="0"/>
              <a:t>Novelizace nařízením vlády č. 167/2024 Sb.</a:t>
            </a:r>
          </a:p>
          <a:p>
            <a:pPr marL="357188" indent="-357188" algn="just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cs-CZ" sz="2600" dirty="0"/>
              <a:t>S účinností od 1. 1. 2025 byly provedeny následující úpravy:</a:t>
            </a:r>
          </a:p>
          <a:p>
            <a:pPr marL="357188" indent="-357188" algn="just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cs-CZ" sz="2600" dirty="0"/>
          </a:p>
          <a:p>
            <a:pPr lvl="1" algn="just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cs-CZ" sz="2200" dirty="0"/>
              <a:t>V návaznosti na změnu zákona o státní službě došlo k vypuštění správních činností z 5. platové třídy a s tím související úpravě správní činnosti v 6. platové třídě, a dále dochází k úpravě správní činnosti v 16. platové třídě spočívající v doplnění dalších ústředních správních úřadů.</a:t>
            </a:r>
          </a:p>
          <a:p>
            <a:pPr lvl="1" algn="just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cs-CZ" sz="2200" dirty="0"/>
              <a:t>V souvislosti se změnami vyplývajícími ze zákona o dávce státní sociální pomoci se upravují správní činnosti v dílu 20. Sociální věci a v dílu 21. Zaměstnanost.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48A8774-FF07-3D3D-CF0A-0AB306E1F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6</a:t>
            </a:fld>
            <a:endParaRPr lang="cs-CZ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4B93528-3A70-9390-E776-B576792E431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280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36CA75-CFBF-4844-B719-8FE9EBADA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D4A84B9-E564-4DD0-97F8-DBF1C460C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02382E0-0A09-46AE-B955-B911CAFE7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DE75D4A-0965-4973-BE75-DECCAC9A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599609-F5C2-4A0B-A992-913F814A6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pic>
        <p:nvPicPr>
          <p:cNvPr id="6" name="Obrázek 2" descr="Obsah obrázku text&#10;&#10;Popis byl vytvořen automaticky">
            <a:extLst>
              <a:ext uri="{FF2B5EF4-FFF2-40B4-BE49-F238E27FC236}">
                <a16:creationId xmlns:a16="http://schemas.microsoft.com/office/drawing/2014/main" id="{D139C1C2-7322-F48E-F9AD-E5B1474089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DEFC27-4AFB-DD75-6F49-3DD682D96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5" y="552807"/>
            <a:ext cx="5980622" cy="2794717"/>
          </a:xfrm>
        </p:spPr>
        <p:txBody>
          <a:bodyPr anchor="b">
            <a:normAutofit/>
          </a:bodyPr>
          <a:lstStyle/>
          <a:p>
            <a:pPr algn="ctr"/>
            <a:r>
              <a:rPr lang="cs-CZ" sz="4800" b="1" dirty="0"/>
              <a:t>Děkuji za pozornost.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7FB77F-AB76-FD03-3B4A-28FE1526D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22608" y="18288"/>
            <a:ext cx="475488" cy="475488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fld id="{489D5814-504B-448D-9233-CCBE7940CCDF}" type="slidenum">
              <a:rPr lang="cs-CZ" sz="800">
                <a:solidFill>
                  <a:srgbClr val="FFFFFF"/>
                </a:solidFill>
              </a:rPr>
              <a:pPr algn="ctr">
                <a:spcAft>
                  <a:spcPts val="600"/>
                </a:spcAft>
              </a:pPr>
              <a:t>7</a:t>
            </a:fld>
            <a:endParaRPr lang="cs-CZ" sz="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886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16B2B70E8D1914585E463FE43706966" ma:contentTypeVersion="2" ma:contentTypeDescription="Vytvoří nový dokument" ma:contentTypeScope="" ma:versionID="046e23caf1500c41c178a268c68e2568">
  <xsd:schema xmlns:xsd="http://www.w3.org/2001/XMLSchema" xmlns:xs="http://www.w3.org/2001/XMLSchema" xmlns:p="http://schemas.microsoft.com/office/2006/metadata/properties" xmlns:ns3="3f788671-6a4c-446e-864d-48108c500c34" targetNamespace="http://schemas.microsoft.com/office/2006/metadata/properties" ma:root="true" ma:fieldsID="5aa0517f544faed7a7face0936677274" ns3:_="">
    <xsd:import namespace="3f788671-6a4c-446e-864d-48108c500c3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788671-6a4c-446e-864d-48108c500c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120C6C5-2A72-42F3-843F-5C1199D5E53E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3f788671-6a4c-446e-864d-48108c500c3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2E07593-3A20-4724-BAE9-F953156FD4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788671-6a4c-446e-864d-48108c500c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1B69D1F-EC02-475E-8970-920916F40D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5658</TotalTime>
  <Words>775</Words>
  <Application>Microsoft Office PowerPoint</Application>
  <PresentationFormat>Širokoúhlá obrazovka</PresentationFormat>
  <Paragraphs>45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Meiryo</vt:lpstr>
      <vt:lpstr>Arial</vt:lpstr>
      <vt:lpstr>Calibri</vt:lpstr>
      <vt:lpstr>Calibri Light</vt:lpstr>
      <vt:lpstr>Wingdings</vt:lpstr>
      <vt:lpstr>Motiv Office</vt:lpstr>
      <vt:lpstr>Změny v odměňování od 1. ledna 2025 </vt:lpstr>
      <vt:lpstr>Nařízení vlády o vymezení ztíženého pracovního prostředí a o výši příplatku ke mzdě za práci ve ztíženém pracovním prostředí </vt:lpstr>
      <vt:lpstr>Změny v nařízení vlády č. 341/2017 Sb., o platových poměrech zaměstnanců ve veřejných službách a správě</vt:lpstr>
      <vt:lpstr>Změny v nařízení vlády č. 341/2017 Sb., o platových poměrech zaměstnanců ve veřejných službách a správě</vt:lpstr>
      <vt:lpstr>Změny v nařízení vlády č. 304/2014 Sb., o platových poměrech státních zaměstnanců</vt:lpstr>
      <vt:lpstr>Změny v nařízení vlády č. 302/2014 Sb., o katalogu správních činností</vt:lpstr>
      <vt:lpstr>Děkuji za pozornost.</vt:lpstr>
    </vt:vector>
  </TitlesOfParts>
  <Company>MPSV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PMP</dc:creator>
  <cp:lastModifiedBy>Daňková Tereza, Mgr. Bc., LL.M.</cp:lastModifiedBy>
  <cp:revision>145</cp:revision>
  <dcterms:created xsi:type="dcterms:W3CDTF">2023-11-15T08:31:27Z</dcterms:created>
  <dcterms:modified xsi:type="dcterms:W3CDTF">2024-10-25T07:02:32Z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0x010100016B2B70E8D1914585E463FE43706966</vt:lpwstr>
  </property>
</Properties>
</file>