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320" r:id="rId4"/>
    <p:sldId id="324" r:id="rId5"/>
    <p:sldId id="336" r:id="rId6"/>
    <p:sldId id="337" r:id="rId7"/>
    <p:sldId id="338" r:id="rId8"/>
    <p:sldId id="340" r:id="rId9"/>
    <p:sldId id="341" r:id="rId10"/>
    <p:sldId id="342" r:id="rId11"/>
    <p:sldId id="344" r:id="rId12"/>
    <p:sldId id="343" r:id="rId13"/>
    <p:sldId id="345" r:id="rId14"/>
    <p:sldId id="346" r:id="rId15"/>
    <p:sldId id="348" r:id="rId16"/>
    <p:sldId id="347" r:id="rId17"/>
    <p:sldId id="349" r:id="rId18"/>
    <p:sldId id="334" r:id="rId19"/>
    <p:sldId id="280" r:id="rId20"/>
    <p:sldId id="281" r:id="rId21"/>
  </p:sldIdLst>
  <p:sldSz cx="9144000" cy="6858000" type="screen4x3"/>
  <p:notesSz cx="6797675" cy="9926638"/>
  <p:defaultTextStyle>
    <a:defPPr>
      <a:defRPr lang="cs-CZ"/>
    </a:defPPr>
    <a:lvl1pPr marL="0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7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35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02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71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38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05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73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40" algn="l" defTabSz="9143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00" autoAdjust="0"/>
    <p:restoredTop sz="93594" autoAdjust="0"/>
  </p:normalViewPr>
  <p:slideViewPr>
    <p:cSldViewPr>
      <p:cViewPr varScale="1">
        <p:scale>
          <a:sx n="66" d="100"/>
          <a:sy n="66" d="100"/>
        </p:scale>
        <p:origin x="127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20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1BCC84-655F-42E8-BD4D-8650F08E634D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4CB3E2-F86C-49E1-97F7-AB72E3C6888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441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F44EC2-D869-4214-92BC-68605F8BDE4D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7CD499-92DF-400B-9560-721810F67AE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1660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67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35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02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71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38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05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73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40" algn="l" defTabSz="91433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33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10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55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13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7CD499-92DF-400B-9560-721810F67AE9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131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1" y="2130431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4904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62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5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5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3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0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0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34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799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2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91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4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7" indent="0">
              <a:buNone/>
              <a:defRPr sz="2000" b="1"/>
            </a:lvl2pPr>
            <a:lvl3pPr marL="914335" indent="0">
              <a:buNone/>
              <a:defRPr sz="1800" b="1"/>
            </a:lvl3pPr>
            <a:lvl4pPr marL="1371502" indent="0">
              <a:buNone/>
              <a:defRPr sz="1600" b="1"/>
            </a:lvl4pPr>
            <a:lvl5pPr marL="1828671" indent="0">
              <a:buNone/>
              <a:defRPr sz="1600" b="1"/>
            </a:lvl5pPr>
            <a:lvl6pPr marL="2285838" indent="0">
              <a:buNone/>
              <a:defRPr sz="1600" b="1"/>
            </a:lvl6pPr>
            <a:lvl7pPr marL="2743005" indent="0">
              <a:buNone/>
              <a:defRPr sz="1600" b="1"/>
            </a:lvl7pPr>
            <a:lvl8pPr marL="3200173" indent="0">
              <a:buNone/>
              <a:defRPr sz="1600" b="1"/>
            </a:lvl8pPr>
            <a:lvl9pPr marL="365734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31" y="1535114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7" indent="0">
              <a:buNone/>
              <a:defRPr sz="2000" b="1"/>
            </a:lvl2pPr>
            <a:lvl3pPr marL="914335" indent="0">
              <a:buNone/>
              <a:defRPr sz="1800" b="1"/>
            </a:lvl3pPr>
            <a:lvl4pPr marL="1371502" indent="0">
              <a:buNone/>
              <a:defRPr sz="1600" b="1"/>
            </a:lvl4pPr>
            <a:lvl5pPr marL="1828671" indent="0">
              <a:buNone/>
              <a:defRPr sz="1600" b="1"/>
            </a:lvl5pPr>
            <a:lvl6pPr marL="2285838" indent="0">
              <a:buNone/>
              <a:defRPr sz="1600" b="1"/>
            </a:lvl6pPr>
            <a:lvl7pPr marL="2743005" indent="0">
              <a:buNone/>
              <a:defRPr sz="1600" b="1"/>
            </a:lvl7pPr>
            <a:lvl8pPr marL="3200173" indent="0">
              <a:buNone/>
              <a:defRPr sz="1600" b="1"/>
            </a:lvl8pPr>
            <a:lvl9pPr marL="365734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678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1636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089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1" y="273057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3" y="1435105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7" indent="0">
              <a:buNone/>
              <a:defRPr sz="1200"/>
            </a:lvl2pPr>
            <a:lvl3pPr marL="914335" indent="0">
              <a:buNone/>
              <a:defRPr sz="1000"/>
            </a:lvl3pPr>
            <a:lvl4pPr marL="1371502" indent="0">
              <a:buNone/>
              <a:defRPr sz="900"/>
            </a:lvl4pPr>
            <a:lvl5pPr marL="1828671" indent="0">
              <a:buNone/>
              <a:defRPr sz="900"/>
            </a:lvl5pPr>
            <a:lvl6pPr marL="2285838" indent="0">
              <a:buNone/>
              <a:defRPr sz="900"/>
            </a:lvl6pPr>
            <a:lvl7pPr marL="2743005" indent="0">
              <a:buNone/>
              <a:defRPr sz="900"/>
            </a:lvl7pPr>
            <a:lvl8pPr marL="3200173" indent="0">
              <a:buNone/>
              <a:defRPr sz="900"/>
            </a:lvl8pPr>
            <a:lvl9pPr marL="365734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465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7" indent="0">
              <a:buNone/>
              <a:defRPr sz="2800"/>
            </a:lvl2pPr>
            <a:lvl3pPr marL="914335" indent="0">
              <a:buNone/>
              <a:defRPr sz="2400"/>
            </a:lvl3pPr>
            <a:lvl4pPr marL="1371502" indent="0">
              <a:buNone/>
              <a:defRPr sz="2000"/>
            </a:lvl4pPr>
            <a:lvl5pPr marL="1828671" indent="0">
              <a:buNone/>
              <a:defRPr sz="2000"/>
            </a:lvl5pPr>
            <a:lvl6pPr marL="2285838" indent="0">
              <a:buNone/>
              <a:defRPr sz="2000"/>
            </a:lvl6pPr>
            <a:lvl7pPr marL="2743005" indent="0">
              <a:buNone/>
              <a:defRPr sz="2000"/>
            </a:lvl7pPr>
            <a:lvl8pPr marL="3200173" indent="0">
              <a:buNone/>
              <a:defRPr sz="2000"/>
            </a:lvl8pPr>
            <a:lvl9pPr marL="365734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67" indent="0">
              <a:buNone/>
              <a:defRPr sz="1200"/>
            </a:lvl2pPr>
            <a:lvl3pPr marL="914335" indent="0">
              <a:buNone/>
              <a:defRPr sz="1000"/>
            </a:lvl3pPr>
            <a:lvl4pPr marL="1371502" indent="0">
              <a:buNone/>
              <a:defRPr sz="900"/>
            </a:lvl4pPr>
            <a:lvl5pPr marL="1828671" indent="0">
              <a:buNone/>
              <a:defRPr sz="900"/>
            </a:lvl5pPr>
            <a:lvl6pPr marL="2285838" indent="0">
              <a:buNone/>
              <a:defRPr sz="900"/>
            </a:lvl6pPr>
            <a:lvl7pPr marL="2743005" indent="0">
              <a:buNone/>
              <a:defRPr sz="900"/>
            </a:lvl7pPr>
            <a:lvl8pPr marL="3200173" indent="0">
              <a:buNone/>
              <a:defRPr sz="900"/>
            </a:lvl8pPr>
            <a:lvl9pPr marL="365734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0860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50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1" y="274641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2" y="274641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303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1" y="274637"/>
            <a:ext cx="8229600" cy="1143000"/>
          </a:xfrm>
          <a:prstGeom prst="rect">
            <a:avLst/>
          </a:prstGeom>
        </p:spPr>
        <p:txBody>
          <a:bodyPr vert="horz" lIns="91433" tIns="45717" rIns="91433" bIns="45717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600206"/>
            <a:ext cx="8229600" cy="4525963"/>
          </a:xfrm>
          <a:prstGeom prst="rect">
            <a:avLst/>
          </a:prstGeom>
        </p:spPr>
        <p:txBody>
          <a:bodyPr vert="horz" lIns="91433" tIns="45717" rIns="91433" bIns="45717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C9FAA-FB47-4B7B-9CCB-5E6DED3B9A78}" type="datetimeFigureOut">
              <a:rPr lang="cs-CZ" smtClean="0"/>
              <a:pPr/>
              <a:t>07.10.2016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1" y="6356354"/>
            <a:ext cx="2895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33" tIns="45717" rIns="91433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08D5-758E-4C35-A36D-71E460F033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233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33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6" indent="-342876" algn="l" defTabSz="914335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97" indent="-285730" algn="l" defTabSz="914335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19" indent="-228584" algn="l" defTabSz="91433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86" indent="-228584" algn="l" defTabSz="914335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54" indent="-228584" algn="l" defTabSz="914335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21" indent="-228584" algn="l" defTabSz="91433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90" indent="-228584" algn="l" defTabSz="91433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57" indent="-228584" algn="l" defTabSz="91433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24" indent="-228584" algn="l" defTabSz="91433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7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5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02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71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38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05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73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40" algn="l" defTabSz="91433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zakazky.mvcr.cz/document_download_93763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zakazky.mvcr.cz/document_download_9401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vcr.cz/clanek/zapisy-988699.asp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kivs@mvcr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vlastimila.thomasova@mvcr.cz" TargetMode="External"/><Relationship Id="rId2" Type="http://schemas.openxmlformats.org/officeDocument/2006/relationships/hyperlink" Target="mailto:kivs@mvcr.cz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642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95289" y="1541619"/>
            <a:ext cx="8532812" cy="499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33" tIns="45717" rIns="91433" bIns="45717" anchor="ctr">
            <a:spAutoFit/>
          </a:bodyPr>
          <a:lstStyle/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KIVS - Komunikační infrastruktura veřejné správy </a:t>
            </a:r>
          </a:p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a Centrální místo služeb (CMS)</a:t>
            </a:r>
          </a:p>
          <a:p>
            <a:endParaRPr lang="cs-CZ" sz="32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Dynamický nákupní systém s názvem:</a:t>
            </a:r>
          </a:p>
          <a:p>
            <a:r>
              <a:rPr lang="cs-CZ" sz="32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„Poskytování služeb KIVS - 2013-2017“</a:t>
            </a:r>
          </a:p>
          <a:p>
            <a:endParaRPr lang="cs-CZ" sz="20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0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4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sz="2400" b="1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r>
              <a:rPr lang="cs-CZ" sz="24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CMS FORUM 5</a:t>
            </a:r>
            <a:r>
              <a:rPr lang="cs-CZ" sz="2400" b="1" dirty="0" smtClean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. 10. </a:t>
            </a:r>
            <a:r>
              <a:rPr lang="cs-CZ" sz="2400" b="1" dirty="0">
                <a:solidFill>
                  <a:srgbClr val="26262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Times New Roman" pitchFamily="18" charset="0"/>
                <a:cs typeface="Arial" charset="0"/>
              </a:rPr>
              <a:t>2016</a:t>
            </a:r>
          </a:p>
          <a:p>
            <a:endParaRPr lang="cs-CZ" sz="2000" b="1" dirty="0"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  <a:p>
            <a:endParaRPr lang="cs-CZ" dirty="0">
              <a:solidFill>
                <a:srgbClr val="262626"/>
              </a:solidFill>
              <a:effectLst>
                <a:outerShdw blurRad="38100" dist="38100" dir="2700000" algn="tl">
                  <a:srgbClr val="C0C0C0"/>
                </a:outerShdw>
              </a:effectLst>
              <a:ea typeface="Times New Roman" pitchFamily="18" charset="0"/>
              <a:cs typeface="Arial" charset="0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2843812" y="5"/>
            <a:ext cx="6274173" cy="646325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správy a Centrální místo služeb (CMS) </a:t>
            </a:r>
            <a:endParaRPr lang="cs-CZ" dirty="0"/>
          </a:p>
        </p:txBody>
      </p:sp>
      <p:pic>
        <p:nvPicPr>
          <p:cNvPr id="11" name="Obrázek 10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0" y="4"/>
            <a:ext cx="2191956" cy="64633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18752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9"/>
            <a:ext cx="8424936" cy="5256584"/>
          </a:xfrm>
        </p:spPr>
        <p:txBody>
          <a:bodyPr>
            <a:normAutofit fontScale="85000" lnSpcReduction="20000"/>
          </a:bodyPr>
          <a:lstStyle/>
          <a:p>
            <a:pPr marL="360000" indent="0" algn="just">
              <a:buNone/>
            </a:pPr>
            <a:r>
              <a:rPr lang="cs-CZ" b="1" dirty="0" smtClean="0"/>
              <a:t>Agenda</a:t>
            </a:r>
          </a:p>
          <a:p>
            <a:pPr marL="360000" indent="0" algn="just">
              <a:buNone/>
            </a:pPr>
            <a:endParaRPr lang="cs-CZ" sz="1800" b="1" dirty="0" smtClean="0"/>
          </a:p>
          <a:p>
            <a:pPr marL="457200" lvl="0" indent="-457200">
              <a:buFont typeface="+mj-lt"/>
              <a:buAutoNum type="arabicParenR"/>
            </a:pPr>
            <a:r>
              <a:rPr lang="cs-CZ" sz="2400" dirty="0"/>
              <a:t>Úvodní slovo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Aktuální informace o stavu probíhajících správních řízení (ÚOHS)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Informace k Rozhodnutí Zadavatele o změně zadávacích podmínek dynamického nákupního systému ze dne 7. 9. 2016 a dále ze dne 12. 9. 2016 (Dodatky k </a:t>
            </a:r>
            <a:r>
              <a:rPr lang="cs-CZ" sz="2500" dirty="0" err="1"/>
              <a:t>DoCZ</a:t>
            </a:r>
            <a:r>
              <a:rPr lang="cs-CZ" sz="2500" dirty="0"/>
              <a:t>)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Aktuální harmonogram VZ </a:t>
            </a:r>
          </a:p>
          <a:p>
            <a:pPr marL="1074738" lvl="1" indent="-363538">
              <a:buFont typeface="Wingdings" panose="05000000000000000000" pitchFamily="2" charset="2"/>
              <a:buChar char="Ø"/>
            </a:pPr>
            <a:r>
              <a:rPr lang="cs-CZ" sz="2100" dirty="0"/>
              <a:t>Informace o dalším postupu v projektu DNS KIVS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  <a:p>
            <a:pPr marL="1074738" lvl="1" indent="-363538">
              <a:buFont typeface="+mj-lt"/>
              <a:buAutoNum type="alphaLcParenR"/>
            </a:pPr>
            <a:r>
              <a:rPr lang="cs-CZ" sz="2100" dirty="0"/>
              <a:t>Dopad na stávající zadávací podmínky projektu DNS KIVS</a:t>
            </a:r>
          </a:p>
          <a:p>
            <a:pPr marL="1074738" lvl="1" indent="-363538">
              <a:buFont typeface="+mj-lt"/>
              <a:buAutoNum type="alphaLcParenR"/>
            </a:pPr>
            <a:r>
              <a:rPr lang="cs-CZ" sz="2100" dirty="0"/>
              <a:t>Představení změny zadávacích podmínek</a:t>
            </a:r>
          </a:p>
          <a:p>
            <a:pPr marL="1074738" lvl="1" indent="-363538">
              <a:buFont typeface="+mj-lt"/>
              <a:buAutoNum type="alphaLcParenR"/>
            </a:pPr>
            <a:r>
              <a:rPr lang="cs-CZ" sz="2100" dirty="0"/>
              <a:t>Požadavky na součinnost od Pověřujících zadavatelů 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Slovo závěrem </a:t>
            </a:r>
          </a:p>
          <a:p>
            <a:pPr marL="457200" indent="-457200">
              <a:buFont typeface="+mj-lt"/>
              <a:buAutoNum type="arabicParenR"/>
            </a:pPr>
            <a:r>
              <a:rPr lang="cs-CZ" sz="2500" dirty="0"/>
              <a:t>Otázky a odpovědi </a:t>
            </a:r>
          </a:p>
          <a:p>
            <a:pPr lvl="1"/>
            <a:endParaRPr lang="cs-CZ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633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636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843812" y="5"/>
            <a:ext cx="6274173" cy="646325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správy a Centrální místo služeb (CMS)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11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184575"/>
          </a:xfrm>
        </p:spPr>
        <p:txBody>
          <a:bodyPr>
            <a:normAutofit fontScale="92500"/>
          </a:bodyPr>
          <a:lstStyle/>
          <a:p>
            <a:pPr marL="0" lvl="1" indent="0" algn="just">
              <a:buNone/>
            </a:pP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Správní řízení zahájené dne </a:t>
            </a:r>
            <a:r>
              <a:rPr lang="cs-CZ" sz="2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16. 5. 2016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– navrhovatel spol. </a:t>
            </a:r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O2 </a:t>
            </a:r>
            <a:r>
              <a:rPr lang="pl-P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Czech Republic a.s</a:t>
            </a:r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., IČ</a:t>
            </a:r>
            <a:r>
              <a:rPr lang="pl-PL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601 93 336, se sídlem Za Brumlovkou 266/2, 140 22 </a:t>
            </a:r>
            <a:r>
              <a:rPr lang="pl-PL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Praha</a:t>
            </a:r>
          </a:p>
          <a:p>
            <a:pPr marL="0" lvl="1" indent="0" algn="just">
              <a:buNone/>
            </a:pPr>
            <a:endParaRPr lang="pl-PL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dirty="0" smtClean="0"/>
              <a:t>Dne</a:t>
            </a:r>
            <a:r>
              <a:rPr lang="cs-CZ" sz="1800" dirty="0" smtClean="0"/>
              <a:t> </a:t>
            </a:r>
            <a:r>
              <a:rPr lang="cs-CZ" sz="1800" b="1" dirty="0"/>
              <a:t>25. 4. 2016</a:t>
            </a:r>
            <a:r>
              <a:rPr lang="cs-CZ" sz="1800" dirty="0"/>
              <a:t> podal navrhovatel námitky proti zadávacím podmínkám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28 </a:t>
            </a:r>
            <a:r>
              <a:rPr lang="cs-CZ" sz="1800" dirty="0"/>
              <a:t>veřejných zakázek zadávaných v rámci DNS KIVS. </a:t>
            </a:r>
            <a:endParaRPr lang="cs-CZ" sz="1800" dirty="0" smtClean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Rozhodnutím ze </a:t>
            </a:r>
            <a:r>
              <a:rPr lang="cs-CZ" sz="1800" b="1" dirty="0"/>
              <a:t>dne</a:t>
            </a:r>
            <a:r>
              <a:rPr lang="cs-CZ" sz="1800" dirty="0"/>
              <a:t> </a:t>
            </a:r>
            <a:r>
              <a:rPr lang="cs-CZ" sz="1800" b="1" dirty="0"/>
              <a:t>5. 5. 2016</a:t>
            </a:r>
            <a:r>
              <a:rPr lang="cs-CZ" sz="1800" dirty="0"/>
              <a:t> Centrální zadavatel těmto námitkám </a:t>
            </a:r>
            <a:r>
              <a:rPr lang="cs-CZ" sz="1800" u="sng" dirty="0"/>
              <a:t>částečně</a:t>
            </a:r>
            <a:r>
              <a:rPr lang="cs-CZ" sz="1800" dirty="0"/>
              <a:t> </a:t>
            </a:r>
            <a:r>
              <a:rPr lang="cs-CZ" sz="1800" u="sng" dirty="0" smtClean="0"/>
              <a:t>vyhověl</a:t>
            </a:r>
            <a:r>
              <a:rPr lang="cs-CZ" sz="1800" dirty="0"/>
              <a:t>.</a:t>
            </a:r>
            <a:r>
              <a:rPr lang="cs-CZ" sz="1800" dirty="0" smtClean="0"/>
              <a:t>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dirty="0" smtClean="0"/>
              <a:t>Dne 16. 5. 2016</a:t>
            </a:r>
            <a:r>
              <a:rPr lang="cs-CZ" sz="1800" dirty="0" smtClean="0"/>
              <a:t> podal navrhovatel návrh </a:t>
            </a:r>
            <a:r>
              <a:rPr lang="cs-CZ" sz="1800" dirty="0"/>
              <a:t>na zahájení řízení o přezkoumání úkonů Centrálního zadavatele v rámci zadávacích řízení k zadání následujících </a:t>
            </a:r>
            <a:r>
              <a:rPr lang="cs-CZ" sz="1800" dirty="0" smtClean="0"/>
              <a:t>VZ </a:t>
            </a:r>
            <a:r>
              <a:rPr lang="cs-CZ" sz="1800" u="sng" dirty="0"/>
              <a:t>HLAS_ISDN30 </a:t>
            </a:r>
            <a:r>
              <a:rPr lang="cs-CZ" sz="1800" u="sng" dirty="0" smtClean="0"/>
              <a:t>PL_1705</a:t>
            </a:r>
            <a:r>
              <a:rPr lang="cs-CZ" sz="1800" dirty="0" smtClean="0"/>
              <a:t> </a:t>
            </a:r>
            <a:r>
              <a:rPr lang="cs-CZ" sz="1800" dirty="0"/>
              <a:t>(</a:t>
            </a:r>
            <a:r>
              <a:rPr lang="cs-CZ" sz="1800" b="1" dirty="0"/>
              <a:t>ČSSZ, MPSV, ÚP ČR</a:t>
            </a:r>
            <a:r>
              <a:rPr lang="cs-CZ" sz="1800" dirty="0" smtClean="0"/>
              <a:t>), </a:t>
            </a:r>
            <a:r>
              <a:rPr lang="cs-CZ" sz="1800" u="sng" dirty="0" smtClean="0"/>
              <a:t>HLAS_ISDN30 PL_1718</a:t>
            </a:r>
            <a:r>
              <a:rPr lang="cs-CZ" sz="1800" dirty="0" smtClean="0"/>
              <a:t> </a:t>
            </a:r>
            <a:r>
              <a:rPr lang="cs-CZ" sz="1800" dirty="0"/>
              <a:t>(</a:t>
            </a:r>
            <a:r>
              <a:rPr lang="cs-CZ" sz="1800" b="1" dirty="0"/>
              <a:t>ČMI MPO, </a:t>
            </a:r>
            <a:r>
              <a:rPr lang="cs-CZ" sz="1800" b="1" dirty="0" err="1"/>
              <a:t>CzechInvest</a:t>
            </a:r>
            <a:r>
              <a:rPr lang="cs-CZ" sz="1800" dirty="0" smtClean="0"/>
              <a:t>), </a:t>
            </a:r>
            <a:r>
              <a:rPr lang="cs-CZ" sz="1800" u="sng" dirty="0"/>
              <a:t>HLAS_ISDN30 </a:t>
            </a:r>
            <a:r>
              <a:rPr lang="cs-CZ" sz="1800" u="sng" dirty="0" smtClean="0"/>
              <a:t>PL_1724</a:t>
            </a:r>
            <a:r>
              <a:rPr lang="cs-CZ" sz="1800" dirty="0" smtClean="0"/>
              <a:t> </a:t>
            </a:r>
            <a:r>
              <a:rPr lang="cs-CZ" sz="1800" dirty="0"/>
              <a:t>(</a:t>
            </a:r>
            <a:r>
              <a:rPr lang="cs-CZ" sz="1800" b="1" dirty="0"/>
              <a:t>GFŘ</a:t>
            </a:r>
            <a:r>
              <a:rPr lang="cs-CZ" sz="1800" dirty="0" smtClean="0"/>
              <a:t>), </a:t>
            </a:r>
            <a:r>
              <a:rPr lang="cs-CZ" sz="1800" u="sng" dirty="0"/>
              <a:t>HLAS_ISDN30 </a:t>
            </a:r>
            <a:r>
              <a:rPr lang="cs-CZ" sz="1800" u="sng" dirty="0" smtClean="0"/>
              <a:t>PL_1726</a:t>
            </a:r>
            <a:r>
              <a:rPr lang="cs-CZ" sz="1800" dirty="0" smtClean="0"/>
              <a:t> </a:t>
            </a:r>
            <a:r>
              <a:rPr lang="cs-CZ" sz="1800" dirty="0"/>
              <a:t>(</a:t>
            </a:r>
            <a:r>
              <a:rPr lang="cs-CZ" sz="1800" b="1" dirty="0"/>
              <a:t>GFŘ</a:t>
            </a:r>
            <a:r>
              <a:rPr lang="cs-CZ" sz="1800" dirty="0" smtClean="0"/>
              <a:t>), </a:t>
            </a:r>
            <a:r>
              <a:rPr lang="cs-CZ" sz="1800" u="sng" dirty="0"/>
              <a:t>HLAS_ISDN30 </a:t>
            </a:r>
            <a:r>
              <a:rPr lang="cs-CZ" sz="1800" u="sng" dirty="0" smtClean="0"/>
              <a:t>PL_1728</a:t>
            </a:r>
            <a:r>
              <a:rPr lang="cs-CZ" sz="1800" dirty="0" smtClean="0"/>
              <a:t> </a:t>
            </a:r>
            <a:r>
              <a:rPr lang="cs-CZ" sz="1800" dirty="0"/>
              <a:t>(</a:t>
            </a:r>
            <a:r>
              <a:rPr lang="cs-CZ" sz="1800" b="1" dirty="0"/>
              <a:t>GFŘ</a:t>
            </a:r>
            <a:r>
              <a:rPr lang="cs-CZ" sz="1800" dirty="0"/>
              <a:t>), </a:t>
            </a:r>
            <a:r>
              <a:rPr lang="cs-CZ" sz="1800" u="sng" dirty="0"/>
              <a:t>HLAS_ISDN30 </a:t>
            </a:r>
            <a:r>
              <a:rPr lang="cs-CZ" sz="1800" u="sng" dirty="0" smtClean="0"/>
              <a:t>PL_1730</a:t>
            </a:r>
            <a:r>
              <a:rPr lang="cs-CZ" sz="1800" dirty="0"/>
              <a:t> </a:t>
            </a:r>
            <a:r>
              <a:rPr lang="cs-CZ" sz="1800" dirty="0" smtClean="0"/>
              <a:t>(</a:t>
            </a:r>
            <a:r>
              <a:rPr lang="cs-CZ" sz="1800" b="1" dirty="0" smtClean="0"/>
              <a:t>GFŘ</a:t>
            </a:r>
            <a:r>
              <a:rPr lang="cs-CZ" sz="1800" dirty="0" smtClean="0"/>
              <a:t>).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Úřad </a:t>
            </a:r>
            <a:r>
              <a:rPr lang="cs-CZ" sz="1800" b="1" dirty="0"/>
              <a:t>dne 22. 7. 2016</a:t>
            </a:r>
            <a:r>
              <a:rPr lang="cs-CZ" sz="1800" dirty="0"/>
              <a:t> rozhodl ve správním řízení, tak, že shledal návrh navrhovatele důvodný co do  námitky, že „</a:t>
            </a:r>
            <a:r>
              <a:rPr lang="cs-CZ" sz="1800" i="1" dirty="0"/>
              <a:t>jednotliví koncoví uživatelé mohou výsledek prováděcích zakázek odmítnout a k plnění </a:t>
            </a:r>
            <a:r>
              <a:rPr lang="cs-CZ" sz="1800" i="1" dirty="0" err="1"/>
              <a:t>vysoutěženého</a:t>
            </a:r>
            <a:r>
              <a:rPr lang="cs-CZ" sz="1800" i="1" dirty="0"/>
              <a:t> plnění nepřistoupit</a:t>
            </a:r>
            <a:r>
              <a:rPr lang="cs-CZ" sz="1800" dirty="0"/>
              <a:t>“. </a:t>
            </a:r>
            <a:endParaRPr lang="cs-CZ" sz="1800" dirty="0" smtClean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Vzhledem k tomu, že předmětné rozhodnutí jsme nepovažovali za správné, byl z naší strany </a:t>
            </a:r>
            <a:r>
              <a:rPr lang="cs-CZ" sz="1800" u="sng" dirty="0"/>
              <a:t>podán rozklad k předsedovi Úřadu</a:t>
            </a:r>
            <a:r>
              <a:rPr lang="cs-CZ" sz="1800" dirty="0"/>
              <a:t> pro ochranu hospodářské soutěže. Rozklad byl odeslán </a:t>
            </a:r>
            <a:r>
              <a:rPr lang="cs-CZ" sz="1800" b="1" dirty="0"/>
              <a:t>dne 8. 8. 2016</a:t>
            </a:r>
            <a:r>
              <a:rPr lang="cs-CZ" sz="1800" dirty="0"/>
              <a:t>.</a:t>
            </a:r>
          </a:p>
          <a:p>
            <a:pPr marL="400022" lvl="2" indent="0" algn="just">
              <a:buNone/>
            </a:pPr>
            <a:endParaRPr lang="cs-CZ" sz="18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633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1584176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636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123730" y="5"/>
            <a:ext cx="6994255" cy="646325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informace o stavu probíhajících správních řízení (ÚOHS)</a:t>
            </a:r>
          </a:p>
        </p:txBody>
      </p:sp>
    </p:spTree>
    <p:extLst>
      <p:ext uri="{BB962C8B-B14F-4D97-AF65-F5344CB8AC3E}">
        <p14:creationId xmlns:p14="http://schemas.microsoft.com/office/powerpoint/2010/main" val="418263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184575"/>
          </a:xfrm>
        </p:spPr>
        <p:txBody>
          <a:bodyPr>
            <a:normAutofit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Úřad k výše napadeným 6 VZ vydal předběžné opatření, </a:t>
            </a:r>
            <a:r>
              <a:rPr lang="cs-CZ" sz="1700" b="1" u="sng" dirty="0" smtClean="0"/>
              <a:t>zákaz uzavřít smlouvu</a:t>
            </a:r>
            <a:r>
              <a:rPr lang="cs-CZ" sz="1700" dirty="0" smtClean="0"/>
              <a:t>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Stávající stav napadených 6 VZ (informace pro PZ </a:t>
            </a:r>
            <a:r>
              <a:rPr lang="cs-CZ" sz="1700" dirty="0"/>
              <a:t>ČSSZ, MPSV, ÚP </a:t>
            </a:r>
            <a:r>
              <a:rPr lang="cs-CZ" sz="1700" dirty="0" smtClean="0"/>
              <a:t>ČR, </a:t>
            </a:r>
            <a:r>
              <a:rPr lang="cs-CZ" sz="1700" dirty="0"/>
              <a:t>ČMI MPO, </a:t>
            </a:r>
            <a:r>
              <a:rPr lang="cs-CZ" sz="1700" dirty="0" err="1" smtClean="0"/>
              <a:t>CzechInvest</a:t>
            </a:r>
            <a:r>
              <a:rPr lang="cs-CZ" sz="1700" dirty="0" smtClean="0"/>
              <a:t>, GFŘ): </a:t>
            </a:r>
          </a:p>
          <a:p>
            <a:pPr marL="1371539" lvl="3" indent="-514350" algn="just">
              <a:buFont typeface="Arial" panose="020B0604020202020204" pitchFamily="34" charset="0"/>
              <a:buChar char="•"/>
            </a:pPr>
            <a:r>
              <a:rPr lang="cs-CZ" sz="1700" dirty="0"/>
              <a:t>Z</a:t>
            </a:r>
            <a:r>
              <a:rPr lang="cs-CZ" sz="1700" dirty="0" smtClean="0"/>
              <a:t>e 6 napadených VZ vyhrála spol</a:t>
            </a:r>
            <a:r>
              <a:rPr lang="cs-CZ" sz="1700" dirty="0"/>
              <a:t>. O2 Czech Republic a.s</a:t>
            </a:r>
            <a:r>
              <a:rPr lang="cs-CZ" sz="1700" dirty="0" smtClean="0"/>
              <a:t>. 5 VZ a 1 VZ </a:t>
            </a:r>
            <a:r>
              <a:rPr lang="cs-CZ" sz="1700" dirty="0"/>
              <a:t>vyhrála spol. T-Mobile Czech Republic a.s</a:t>
            </a:r>
            <a:r>
              <a:rPr lang="cs-CZ" sz="1700" dirty="0" smtClean="0"/>
              <a:t>. Detail je uveden v harmonogramu VZ KIVS.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700" b="1" dirty="0" smtClean="0"/>
              <a:t>Dne 3. 10. 2016</a:t>
            </a:r>
            <a:r>
              <a:rPr lang="cs-CZ" sz="1700" dirty="0" smtClean="0"/>
              <a:t> jsme požádali Úřad o nahlédnutí do </a:t>
            </a:r>
            <a:r>
              <a:rPr lang="cs-CZ" sz="1700" dirty="0"/>
              <a:t>spisu vedeného </a:t>
            </a:r>
            <a:r>
              <a:rPr lang="cs-CZ" sz="1700" dirty="0" smtClean="0"/>
              <a:t>Úřadem ve </a:t>
            </a:r>
            <a:r>
              <a:rPr lang="cs-CZ" sz="1700" dirty="0"/>
              <a:t>věci správního řízení zahájeného na základě návrhu společnosti INDOC (v zastoupení O2 Czech Republic), které je v současnosti ve fázi po podání rozkladů ze strany Centrálního zadavatele i Navrhovatele. </a:t>
            </a:r>
            <a:endParaRPr lang="cs-CZ" sz="1700" dirty="0" smtClean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Ve </a:t>
            </a:r>
            <a:r>
              <a:rPr lang="cs-CZ" sz="1700" dirty="0"/>
              <a:t>spise přibyl pouze dokument označený jako Stanovisko prvostupňového orgánu, který dle našeho názoru neobsahuje pro rozhodnutí předsedy Úřadu </a:t>
            </a:r>
            <a:r>
              <a:rPr lang="cs-CZ" sz="1700" dirty="0" smtClean="0"/>
              <a:t>žádné </a:t>
            </a:r>
            <a:r>
              <a:rPr lang="cs-CZ" sz="1700" dirty="0"/>
              <a:t>zásadní </a:t>
            </a:r>
            <a:r>
              <a:rPr lang="cs-CZ" sz="1700" dirty="0" smtClean="0"/>
              <a:t>závěry.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Předpokládaný termín </a:t>
            </a:r>
            <a:r>
              <a:rPr lang="cs-CZ" sz="1700" dirty="0"/>
              <a:t>rozhodnutí o podaných rozkladech </a:t>
            </a:r>
            <a:r>
              <a:rPr lang="cs-CZ" sz="1700" dirty="0" smtClean="0"/>
              <a:t>nejsme v současné chvíli schopni </a:t>
            </a:r>
            <a:r>
              <a:rPr lang="cs-CZ" sz="1700" dirty="0"/>
              <a:t>žádným způsobem </a:t>
            </a:r>
            <a:r>
              <a:rPr lang="cs-CZ" sz="1700" dirty="0" smtClean="0"/>
              <a:t>předjímat. Pouze zbývá vyčkat na Rozhodnutí předsedy Úřadu.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800" dirty="0" smtClean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800" dirty="0" smtClean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633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636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5"/>
            <a:ext cx="6994255" cy="646325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informace o stavu probíhajících správních řízení (ÚOHS)</a:t>
            </a:r>
          </a:p>
        </p:txBody>
      </p:sp>
    </p:spTree>
    <p:extLst>
      <p:ext uri="{BB962C8B-B14F-4D97-AF65-F5344CB8AC3E}">
        <p14:creationId xmlns:p14="http://schemas.microsoft.com/office/powerpoint/2010/main" val="188771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843947"/>
            <a:ext cx="8424936" cy="5249349"/>
          </a:xfrm>
        </p:spPr>
        <p:txBody>
          <a:bodyPr>
            <a:normAutofit fontScale="92500" lnSpcReduction="10000"/>
          </a:bodyPr>
          <a:lstStyle/>
          <a:p>
            <a:pPr marL="363538" lvl="2" indent="-342900" algn="just">
              <a:buFont typeface="+mj-lt"/>
              <a:buAutoNum type="arabicParenR"/>
            </a:pPr>
            <a:r>
              <a:rPr lang="cs-CZ" sz="1800" b="1" dirty="0" smtClean="0"/>
              <a:t>Rozhodnutí Zadavatele o změně zadávacích podmínek dynamického nákupního systému IX</a:t>
            </a:r>
            <a:r>
              <a:rPr lang="cs-CZ" sz="1800" dirty="0" smtClean="0"/>
              <a:t> ze dne </a:t>
            </a:r>
            <a:r>
              <a:rPr lang="cs-CZ" sz="1800" b="1" dirty="0" smtClean="0"/>
              <a:t>7. 9. 2016, </a:t>
            </a:r>
            <a:r>
              <a:rPr lang="cs-CZ" sz="1800" dirty="0"/>
              <a:t>MV- 60027-2971/SIK5-2013</a:t>
            </a:r>
            <a:r>
              <a:rPr lang="cs-CZ" sz="1800" dirty="0" smtClean="0"/>
              <a:t> </a:t>
            </a:r>
            <a:r>
              <a:rPr lang="cs-CZ" sz="1800" i="1" dirty="0" smtClean="0"/>
              <a:t>(lhůta pro příp. podání námitek uplynula dne 27. 9. 2016)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Zadavatel žádné námitky v zákonné lhůtě neobdržel.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O změně ZD jsme Vás podrobně informovali </a:t>
            </a:r>
            <a:r>
              <a:rPr lang="cs-CZ" sz="1800" dirty="0"/>
              <a:t>dopisem č.j.: </a:t>
            </a:r>
            <a:r>
              <a:rPr lang="cs-CZ" sz="1800" dirty="0" smtClean="0"/>
              <a:t>MV-121539-1/SIK5-2016 ze dne 8. 9. 2016. Prostřednictvím dopisu jsme Vás požádali o součinnost pro uzavření dodatku č. 1 k Dohodě o centralizovaném zadávání.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u="sng" dirty="0" smtClean="0"/>
              <a:t>Velice děkujeme všem za spolupráci a dodržení termínu</a:t>
            </a:r>
            <a:r>
              <a:rPr lang="cs-CZ" sz="1800" dirty="0" smtClean="0"/>
              <a:t>!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současné době finalizujeme podepisování, kompletaci a archivaci, abychom Vám podepsaný výtisk vrátili zpět.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Pro úplnost uvádíme odkaz </a:t>
            </a:r>
            <a:r>
              <a:rPr lang="cs-CZ" sz="1800" dirty="0"/>
              <a:t>na profil </a:t>
            </a:r>
            <a:r>
              <a:rPr lang="cs-CZ" sz="1800" dirty="0" smtClean="0"/>
              <a:t>MV</a:t>
            </a:r>
          </a:p>
          <a:p>
            <a:pPr marL="900113" lvl="2" indent="0">
              <a:buNone/>
            </a:pPr>
            <a:r>
              <a:rPr lang="cs-CZ" sz="1800" dirty="0" smtClean="0">
                <a:hlinkClick r:id="rId2"/>
              </a:rPr>
              <a:t>https</a:t>
            </a:r>
            <a:r>
              <a:rPr lang="cs-CZ" sz="1800" dirty="0">
                <a:hlinkClick r:id="rId2"/>
              </a:rPr>
              <a:t>://</a:t>
            </a:r>
            <a:r>
              <a:rPr lang="cs-CZ" sz="1800" dirty="0" smtClean="0">
                <a:hlinkClick r:id="rId2"/>
              </a:rPr>
              <a:t>www.zakazky.mvcr.cz/document_download_93763.html</a:t>
            </a:r>
            <a:r>
              <a:rPr lang="cs-CZ" sz="1800" dirty="0" smtClean="0"/>
              <a:t> </a:t>
            </a:r>
          </a:p>
          <a:p>
            <a:pPr marL="363538" lvl="1" indent="0" algn="just">
              <a:buNone/>
            </a:pP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Příloha č. </a:t>
            </a:r>
            <a:r>
              <a:rPr lang="cs-C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Specifikace rozsahu požadovaných Služeb KIVS</a:t>
            </a:r>
            <a:endParaRPr lang="cs-CZ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372" lvl="2" indent="-514350" algn="just">
              <a:buFont typeface="Wingdings" panose="05000000000000000000" pitchFamily="2" charset="2"/>
              <a:buChar char="Ø"/>
            </a:pPr>
            <a:r>
              <a:rPr lang="cs-CZ" sz="1700" dirty="0" smtClean="0"/>
              <a:t>Součástí dodatku byla příloha č. 1, prostřednictví které jste pověřili Centrálního zadavatele, aby pro Vás Vámi uvedené služby v příloze centrálně soutěžil. </a:t>
            </a:r>
          </a:p>
          <a:p>
            <a:pPr marL="914372" lvl="2" indent="-514350" algn="just">
              <a:buFont typeface="Wingdings" panose="05000000000000000000" pitchFamily="2" charset="2"/>
              <a:buChar char="Ø"/>
            </a:pPr>
            <a:r>
              <a:rPr lang="cs-CZ" sz="1700" dirty="0" smtClean="0"/>
              <a:t>Pouze si dovolíme doplnit a upozornit, pokud budete chtít centrálně soutěžit další služby, které jste v tuto chvíli nepožadovali, pak je nezbytné uzavřít nový Dodatek a aktualizovat tuto přílohu. </a:t>
            </a:r>
          </a:p>
          <a:p>
            <a:pPr marL="914372" lvl="2" indent="-514350" algn="just">
              <a:buFont typeface="Wingdings" panose="05000000000000000000" pitchFamily="2" charset="2"/>
              <a:buChar char="Ø"/>
            </a:pPr>
            <a:r>
              <a:rPr lang="cs-CZ" sz="1700" dirty="0" smtClean="0"/>
              <a:t>Je to opatření pro příp. správní řízení, pokud by ÚOHS požádal o doložení, že Centrální zadavatel byl oprávněn služby soutěžit pro konkrétního Pověřujícího zadavatel</a:t>
            </a:r>
            <a:r>
              <a:rPr lang="cs-CZ" sz="1600" dirty="0" smtClean="0"/>
              <a:t>. </a:t>
            </a:r>
            <a:endParaRPr lang="cs-CZ" sz="16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5"/>
            <a:ext cx="6994255" cy="784824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Informace k Rozhodnutí Zadavatele o změně zadávacích podmínek dynamického nákupního systému ze dne 7. 9. 2016 a dále ze dne </a:t>
            </a: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12</a:t>
            </a:r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. 9. 2016 </a:t>
            </a:r>
          </a:p>
        </p:txBody>
      </p:sp>
    </p:spTree>
    <p:extLst>
      <p:ext uri="{BB962C8B-B14F-4D97-AF65-F5344CB8AC3E}">
        <p14:creationId xmlns:p14="http://schemas.microsoft.com/office/powerpoint/2010/main" val="315366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184575"/>
          </a:xfrm>
        </p:spPr>
        <p:txBody>
          <a:bodyPr>
            <a:normAutofit/>
          </a:bodyPr>
          <a:lstStyle/>
          <a:p>
            <a:pPr marL="363538" lvl="2" indent="-363538" algn="just">
              <a:buFont typeface="+mj-lt"/>
              <a:buAutoNum type="arabicParenR" startAt="2"/>
            </a:pPr>
            <a:r>
              <a:rPr lang="cs-CZ" sz="1800" b="1" dirty="0"/>
              <a:t>Rozhodnutí Zadavatele o změně zadávacích podmínek dynamického nákupního systému X</a:t>
            </a:r>
            <a:r>
              <a:rPr lang="cs-CZ" sz="1800" dirty="0"/>
              <a:t>, č. j.: MV- 60027-2972/SIK5-2013 ze dne </a:t>
            </a:r>
            <a:r>
              <a:rPr lang="cs-CZ" sz="1800" b="1" dirty="0"/>
              <a:t>12. 9. 2016</a:t>
            </a:r>
            <a:r>
              <a:rPr lang="cs-CZ" sz="1800" dirty="0"/>
              <a:t> </a:t>
            </a:r>
            <a:r>
              <a:rPr lang="cs-CZ" sz="1800" i="1" dirty="0"/>
              <a:t>(lhůta pro příp. podání námitek uplynula dne 27. 9. 2016)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Zadavatel žádné námitky v zákonné lhůtě neobdržel.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u="sng" dirty="0" smtClean="0"/>
              <a:t>Úprava </a:t>
            </a:r>
            <a:r>
              <a:rPr lang="cs-CZ" sz="1800" u="sng" dirty="0"/>
              <a:t>zadávací dokumentace DNS KIVS představuje následující </a:t>
            </a:r>
            <a:r>
              <a:rPr lang="cs-CZ" sz="1800" u="sng" dirty="0" smtClean="0"/>
              <a:t>změny</a:t>
            </a:r>
            <a:r>
              <a:rPr lang="cs-CZ" sz="1800" dirty="0" smtClean="0"/>
              <a:t>:</a:t>
            </a:r>
            <a:endParaRPr lang="cs-CZ" sz="18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V katalogovém listu s názvem </a:t>
            </a:r>
            <a:r>
              <a:rPr lang="cs-CZ" sz="1800" b="1" dirty="0"/>
              <a:t>DATA_VPN _001.05</a:t>
            </a:r>
            <a:r>
              <a:rPr lang="cs-CZ" sz="1800" dirty="0"/>
              <a:t> byla </a:t>
            </a:r>
            <a:r>
              <a:rPr lang="cs-CZ" sz="1800" dirty="0" smtClean="0"/>
              <a:t>doplněna </a:t>
            </a:r>
            <a:r>
              <a:rPr lang="cs-CZ" sz="1800" dirty="0"/>
              <a:t>specifikace poptávaných služeb v části „Popis vlastností služby“, kam byl zařazen požadavek </a:t>
            </a:r>
            <a:r>
              <a:rPr lang="cs-CZ" sz="1800" dirty="0" smtClean="0"/>
              <a:t>na </a:t>
            </a:r>
            <a:r>
              <a:rPr lang="cs-CZ" sz="1800" dirty="0"/>
              <a:t>minimální velikost přenosové jednotky (MTU) 1450 bajtů. Důvodem je požadavek ze strany pověřujících zadavatelů a zároveň jednoznačné stanovení tohoto parametru, u služby IP VPN.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Dále byla </a:t>
            </a:r>
            <a:r>
              <a:rPr lang="cs-CZ" sz="1800" dirty="0" smtClean="0"/>
              <a:t>změněna </a:t>
            </a:r>
            <a:r>
              <a:rPr lang="cs-CZ" sz="1800" dirty="0"/>
              <a:t>„Maximální doba zřízení služby“ z původních „90 pracovních dní“ na nových „90 kalendářních dní“. Důvodem je sjednocení jednotlivých dob zřízení služby, neboť u všech ostatních Služeb KIVS </a:t>
            </a:r>
            <a:r>
              <a:rPr lang="cs-CZ" sz="1800" dirty="0" smtClean="0"/>
              <a:t>uvádíme </a:t>
            </a:r>
            <a:r>
              <a:rPr lang="cs-CZ" sz="1800" dirty="0"/>
              <a:t>dobu </a:t>
            </a:r>
            <a:r>
              <a:rPr lang="cs-CZ" sz="1800" dirty="0" smtClean="0"/>
              <a:t>v</a:t>
            </a:r>
            <a:r>
              <a:rPr lang="cs-CZ" sz="1800" dirty="0"/>
              <a:t> kalendářních </a:t>
            </a:r>
            <a:r>
              <a:rPr lang="cs-CZ" sz="1800" dirty="0" smtClean="0"/>
              <a:t>dnech.</a:t>
            </a:r>
            <a:endParaRPr lang="cs-CZ" sz="18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20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900" dirty="0"/>
          </a:p>
          <a:p>
            <a:pPr marL="914372" lvl="2" indent="-514350" algn="just">
              <a:buFont typeface="+mj-lt"/>
              <a:buAutoNum type="arabicParenR" startAt="2"/>
            </a:pPr>
            <a:endParaRPr lang="cs-CZ" sz="1800" b="1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5"/>
            <a:ext cx="6994255" cy="784824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Informace k Rozhodnutí Zadavatele o změně zadávacích podmínek dynamického nákupního systému ze dne 7. 9. 2016 a dále ze dne </a:t>
            </a: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12</a:t>
            </a:r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. 9. 2016 </a:t>
            </a:r>
          </a:p>
        </p:txBody>
      </p:sp>
    </p:spTree>
    <p:extLst>
      <p:ext uri="{BB962C8B-B14F-4D97-AF65-F5344CB8AC3E}">
        <p14:creationId xmlns:p14="http://schemas.microsoft.com/office/powerpoint/2010/main" val="296664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184575"/>
          </a:xfrm>
        </p:spPr>
        <p:txBody>
          <a:bodyPr>
            <a:normAutofit lnSpcReduction="10000"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Pro účely snazší identifikace jsme nově zavedli v části „Názvy skupiny parametrů“ pro každý parametr ID.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Dále jsme upravili parametr „Kapacita“, a to následovně:</a:t>
            </a:r>
          </a:p>
          <a:p>
            <a:pPr marL="1371539" lvl="3" indent="-514350" algn="just">
              <a:buFont typeface="Wingdings" panose="05000000000000000000" pitchFamily="2" charset="2"/>
              <a:buChar char="§"/>
            </a:pPr>
            <a:r>
              <a:rPr lang="cs-CZ" sz="1700" dirty="0"/>
              <a:t>Byl doplněn nový parametr: Kód parametru „20/2-1:20“, ID Parametru „K50“. Důvodem je rozšíření poptávky ze strany pověřujících zadavatelů na novou přenosovou kapacitu.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</a:t>
            </a:r>
            <a:r>
              <a:rPr lang="cs-CZ" sz="1800" dirty="0"/>
              <a:t> katalogovém listu s názvem </a:t>
            </a:r>
            <a:r>
              <a:rPr lang="cs-CZ" sz="1800" b="1" dirty="0"/>
              <a:t>DATA_ETHERNET _002.04</a:t>
            </a:r>
            <a:r>
              <a:rPr lang="cs-CZ" sz="1800" dirty="0"/>
              <a:t> byla </a:t>
            </a:r>
            <a:r>
              <a:rPr lang="cs-CZ" sz="1800" dirty="0" smtClean="0"/>
              <a:t>doplněna </a:t>
            </a:r>
            <a:r>
              <a:rPr lang="cs-CZ" sz="1800" dirty="0"/>
              <a:t>specifikace poptávaných služeb v části „Použitelné technologie“. V této části byl výslovně upřesněn požadavek Centrálního zadavatele na poskytování použitelné technologie pro realizaci služeb </a:t>
            </a:r>
            <a:r>
              <a:rPr lang="cs-CZ" sz="1800" dirty="0" err="1"/>
              <a:t>Ethernet</a:t>
            </a:r>
            <a:r>
              <a:rPr lang="cs-CZ" sz="1800" dirty="0"/>
              <a:t>. V části „Popis vlastností služby“ je uveden požadavek na technologie „metalická vedení“.  Důvodem této změny je jednoznačná specifikace požadavku Centrálního zadavatele, který neumožňuje realizovat službu na asymetrických a agregovaných linkách s využitím inverzního multiplexu k dosažení požadované kapacity.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Pro účely snazší identifikace Centrální zadavatel nově zavedl v části „Názvy skupiny parametrů“ pro každý parametr ID</a:t>
            </a:r>
            <a:r>
              <a:rPr lang="cs-CZ" sz="1800" dirty="0" smtClean="0"/>
              <a:t>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Pro úplnost uvádíme odkaz na profil MV</a:t>
            </a:r>
          </a:p>
          <a:p>
            <a:pPr marL="900113" lvl="2" indent="0">
              <a:buNone/>
            </a:pPr>
            <a:r>
              <a:rPr lang="cs-CZ" sz="1800" dirty="0">
                <a:hlinkClick r:id="rId2"/>
              </a:rPr>
              <a:t>https://</a:t>
            </a:r>
            <a:r>
              <a:rPr lang="cs-CZ" sz="1800" dirty="0" smtClean="0">
                <a:hlinkClick r:id="rId2"/>
              </a:rPr>
              <a:t>www.zakazky.mvcr.cz/document_download_94012.html</a:t>
            </a:r>
            <a:r>
              <a:rPr lang="cs-CZ" sz="1800" dirty="0" smtClean="0"/>
              <a:t> </a:t>
            </a:r>
            <a:endParaRPr lang="cs-CZ" sz="18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9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20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endParaRPr lang="cs-CZ" sz="1900" dirty="0"/>
          </a:p>
          <a:p>
            <a:pPr marL="914372" lvl="2" indent="-514350" algn="just">
              <a:buFont typeface="+mj-lt"/>
              <a:buAutoNum type="arabicParenR" startAt="2"/>
            </a:pPr>
            <a:endParaRPr lang="cs-CZ" sz="1800" b="1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5"/>
            <a:ext cx="6994255" cy="784824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Informace k Rozhodnutí Zadavatele o změně zadávacích podmínek dynamického nákupního systému ze dne 7. 9. 2016 a dále ze dne </a:t>
            </a: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500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12</a:t>
            </a:r>
            <a:r>
              <a:rPr lang="cs-CZ" sz="15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. 9. 2016 </a:t>
            </a:r>
          </a:p>
        </p:txBody>
      </p:sp>
    </p:spTree>
    <p:extLst>
      <p:ext uri="{BB962C8B-B14F-4D97-AF65-F5344CB8AC3E}">
        <p14:creationId xmlns:p14="http://schemas.microsoft.com/office/powerpoint/2010/main" val="409943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184575"/>
          </a:xfrm>
        </p:spPr>
        <p:txBody>
          <a:bodyPr>
            <a:normAutofit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Detailní harmonogram VZ bude přílohou této prezentace a bude publikován na stránkách </a:t>
            </a:r>
            <a:r>
              <a:rPr lang="cs-CZ" sz="1800" u="sng" dirty="0">
                <a:hlinkClick r:id="rId2"/>
              </a:rPr>
              <a:t>http://</a:t>
            </a:r>
            <a:r>
              <a:rPr lang="cs-CZ" sz="1800" u="sng" dirty="0" smtClean="0">
                <a:hlinkClick r:id="rId2"/>
              </a:rPr>
              <a:t>www.mvcr.cz/clanek/zapisy-988699.aspx</a:t>
            </a:r>
            <a:endParaRPr lang="cs-CZ" sz="18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Harmonogram je postaven dle kritéria „Požadované datum zřízení služby“.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současné době dokončujeme kontrolu Poptávkových listů ve spolupráci s některými z Vás. Na základě posledních výstupů, může dojít ještě k menším změnám v harmonogramu.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Termíny uvedené v harmonogramu jsou </a:t>
            </a: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termíny předpokládané</a:t>
            </a:r>
            <a:r>
              <a:rPr lang="cs-CZ" sz="1800" dirty="0" smtClean="0"/>
              <a:t>. </a:t>
            </a:r>
          </a:p>
          <a:p>
            <a:pPr marL="1371539" lvl="3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V průběhu realizace dílčích VZ provádíme pravidelnou aktualizaci harmonogramu. Opět může docházet k posunům termínů. Např. ke zkrácení termínů, dochází za předpokladu, že na VZ bude podána pouze 1 nabídka, pak odpadají lhůty pro EA a další kroky s tím spojené. Naopak může dojít i k prodloužení, a to ať už z důvodu podání dodatečných informací nebo z důvodu, že uchazeč, který se zúčastnil EA, změnil svou hodnotu a neodevzdal finální PL do 4 pracovních dnů. Pak je to podmínka pro jeho vyloučení a VZ se automaticky posouvá o 15 dní (pokud nám vyloučený uchazeč nepošle podepsané vzdání se práva na námitky). </a:t>
            </a:r>
            <a:endParaRPr lang="cs-CZ" sz="1700" dirty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Aktuální harmonogram budeme uveřejňovat na stránkách CMS KIVS v intervalech 1x za 14 dní, pokud situace nebude vyžadovat interval kratší.</a:t>
            </a:r>
            <a:endParaRPr lang="cs-CZ" sz="1800" dirty="0"/>
          </a:p>
          <a:p>
            <a:pPr marL="914372" lvl="2" indent="-514350" algn="just">
              <a:buFont typeface="+mj-lt"/>
              <a:buAutoNum type="arabicParenR" startAt="2"/>
            </a:pPr>
            <a:endParaRPr lang="cs-CZ" sz="1800" b="1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95937" y="149720"/>
            <a:ext cx="4968552" cy="461659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harmonogram VZ</a:t>
            </a:r>
          </a:p>
        </p:txBody>
      </p:sp>
    </p:spTree>
    <p:extLst>
      <p:ext uri="{BB962C8B-B14F-4D97-AF65-F5344CB8AC3E}">
        <p14:creationId xmlns:p14="http://schemas.microsoft.com/office/powerpoint/2010/main" val="103508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7220"/>
            <a:ext cx="8424936" cy="5477712"/>
          </a:xfrm>
        </p:spPr>
        <p:txBody>
          <a:bodyPr>
            <a:normAutofit fontScale="92500" lnSpcReduction="10000"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dirty="0" smtClean="0"/>
              <a:t>Po zveřejnění Rozhodnutí o změně ZD, jsme v DNS založili a na Věstník VZ odeslali </a:t>
            </a:r>
            <a:r>
              <a:rPr lang="cs-CZ" sz="1900" u="sng" dirty="0" smtClean="0"/>
              <a:t>212 dílčích VZ </a:t>
            </a:r>
            <a:r>
              <a:rPr lang="cs-CZ" sz="1900" dirty="0" smtClean="0"/>
              <a:t>(96 dílčích VZ DATA, 116 </a:t>
            </a:r>
            <a:r>
              <a:rPr lang="cs-CZ" sz="1900" dirty="0"/>
              <a:t>dílčích </a:t>
            </a:r>
            <a:r>
              <a:rPr lang="cs-CZ" sz="1900" dirty="0" smtClean="0"/>
              <a:t>VZ HLASY).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POZOR</a:t>
            </a:r>
            <a:r>
              <a:rPr lang="cs-CZ" sz="1900" u="sng" dirty="0" smtClean="0"/>
              <a:t>: </a:t>
            </a:r>
            <a:r>
              <a:rPr lang="cs-CZ" sz="1900" b="1" u="sng" dirty="0" smtClean="0"/>
              <a:t>Tyto dílčí VZ budou zrealizovány dle zákona </a:t>
            </a:r>
            <a:r>
              <a:rPr lang="cs-CZ" sz="1900" b="1" u="sng" dirty="0"/>
              <a:t>č. 137/2006 Sb., o veřejných </a:t>
            </a:r>
            <a:r>
              <a:rPr lang="cs-CZ" sz="1900" b="1" u="sng" dirty="0" smtClean="0"/>
              <a:t>zakázkách</a:t>
            </a:r>
            <a:r>
              <a:rPr lang="cs-CZ" sz="1900" u="sng" dirty="0" smtClean="0"/>
              <a:t>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dirty="0" smtClean="0"/>
              <a:t>15 denní lhůty pro Zjednodušená oznámení končí 4. 10., 7. 10., 11. 10. a 17. 10. 2016. Po těchto termínech může Centrální zadavatel začít odesílat Výzvy k podání nabídek.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dirty="0" smtClean="0"/>
              <a:t>První Výzvy k podání nabídek budou z DNS odeslány 13. 10. 2016, a to z toho důvodu, že se nám do DNS v kvalifikuje nový uchazeč. Dle zákona musí Centrální zadavatel poskytnout lhůtu k řádné kvalifikaci uchazeče.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Požadavky na součinnost</a:t>
            </a:r>
            <a:r>
              <a:rPr lang="cs-CZ" sz="1900" dirty="0" smtClean="0"/>
              <a:t>: Tímto bychom Vás chtěli požádat, abyste si harmonogram prošli a zkontrolovali si předpokládané termíny, ceny. Zda Vám vyhovují v návaznosti na Vaše stávající </a:t>
            </a:r>
            <a:r>
              <a:rPr lang="cs-CZ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smlouvy</a:t>
            </a:r>
            <a:r>
              <a:rPr lang="cs-CZ" sz="1900" dirty="0" smtClean="0"/>
              <a:t>, </a:t>
            </a:r>
            <a:r>
              <a:rPr lang="cs-CZ" sz="1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předávací protokoly o převzetí služby do provozu</a:t>
            </a:r>
            <a:r>
              <a:rPr lang="cs-CZ" sz="1900" dirty="0" smtClean="0"/>
              <a:t>. Tuto kontrolu prosím proveďte do: </a:t>
            </a:r>
            <a:r>
              <a:rPr lang="cs-CZ" sz="19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12. 10. 2016.</a:t>
            </a:r>
            <a:r>
              <a:rPr lang="cs-CZ" sz="1900" dirty="0" smtClean="0"/>
              <a:t>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dirty="0" smtClean="0"/>
              <a:t>Pokud Vám termíny nebudou vyhovovat, pošlete nám požadavek </a:t>
            </a:r>
            <a:r>
              <a:rPr lang="cs-CZ" sz="1900" dirty="0"/>
              <a:t>na </a:t>
            </a:r>
            <a:r>
              <a:rPr lang="cs-CZ" sz="1900" dirty="0" smtClean="0">
                <a:hlinkClick r:id="rId2"/>
              </a:rPr>
              <a:t>kivs@mvcr.cz</a:t>
            </a:r>
            <a:r>
              <a:rPr lang="cs-CZ" sz="1900" dirty="0" smtClean="0"/>
              <a:t>, dalším nezbytným krokem bude doplnění služby, tj. „Požadovaného data zřízení služby“ do portálu KIVS, aby se nám toto datum vyexportovalo do Poptávkového listu.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900" dirty="0" smtClean="0"/>
              <a:t>Pro bližší informace k návrhům termínů se můžete příp. obrátit na Petru Stehlíkovou, GSM +420 777 443 065.  </a:t>
            </a:r>
            <a:endParaRPr lang="cs-CZ" sz="1900" dirty="0"/>
          </a:p>
          <a:p>
            <a:pPr marL="400022" lvl="2" indent="0" algn="just">
              <a:buNone/>
            </a:pPr>
            <a:endParaRPr lang="cs-CZ" sz="1800" b="1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95937" y="149720"/>
            <a:ext cx="4968552" cy="461659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harmonogram VZ</a:t>
            </a:r>
          </a:p>
        </p:txBody>
      </p:sp>
    </p:spTree>
    <p:extLst>
      <p:ext uri="{BB962C8B-B14F-4D97-AF65-F5344CB8AC3E}">
        <p14:creationId xmlns:p14="http://schemas.microsoft.com/office/powerpoint/2010/main" val="240714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7220"/>
            <a:ext cx="8424936" cy="5327992"/>
          </a:xfrm>
        </p:spPr>
        <p:txBody>
          <a:bodyPr>
            <a:normAutofit lnSpcReduction="10000"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Užitečné informace</a:t>
            </a:r>
            <a:r>
              <a:rPr lang="cs-CZ" sz="1800" dirty="0" smtClean="0"/>
              <a:t>: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současné chvíli máte služby ve stavu „Postoupení“ a jsou zabaleny v příslušných poptávkových listech, tzn., že je službu nelze editovat.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dirty="0" smtClean="0"/>
              <a:t>Úpravy můžete provádět </a:t>
            </a:r>
            <a:r>
              <a:rPr lang="cs-CZ" sz="1800" dirty="0" smtClean="0"/>
              <a:t>do doby odeslání Výzvy k podání nabídek viz harmonogram.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Pro příp. úpravy je nezbytné požádat o odemčení služby, a to buď prostřednictvím emailu </a:t>
            </a:r>
            <a:r>
              <a:rPr lang="cs-CZ" sz="1800" dirty="0" smtClean="0">
                <a:hlinkClick r:id="rId2"/>
              </a:rPr>
              <a:t>kivs@mvcr.cz</a:t>
            </a:r>
            <a:r>
              <a:rPr lang="cs-CZ" sz="1800" dirty="0" smtClean="0"/>
              <a:t> nebo se můžete obrátit na paní Thomasovou </a:t>
            </a:r>
            <a:r>
              <a:rPr lang="cs-CZ" sz="1800" dirty="0" smtClean="0">
                <a:hlinkClick r:id="rId3"/>
              </a:rPr>
              <a:t>vlastimila.thomasova@mvcr.cz</a:t>
            </a:r>
            <a:r>
              <a:rPr lang="cs-CZ" sz="1800" dirty="0" smtClean="0"/>
              <a:t>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případě, že do doby odeslání Výzvy k podání nabídek vznikne na Vaší straně požadavek na novou službu, je příp. možné ji zabalit do již připravených poptávkových listů (typ služby, kraj atd.). Z Vaší strany potřebujeme novou službu zadat do portálu KIVS, dát do stavu „Postoupení“.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dirty="0" smtClean="0"/>
              <a:t>Po odeslání Výzvy k podání nabídek nelze s vypsanými službami již manipulovat, a to až do doby ukončení dílčí VZ</a:t>
            </a:r>
            <a:r>
              <a:rPr lang="cs-CZ" sz="1800" dirty="0" smtClean="0"/>
              <a:t>. 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Doba trvání. Služby, které jsou vypsány v DNS prvně, soutěžíme na 24 měsíců. Služby, které vypisujeme po druhé, pak doba trvání je na 36 měsíců.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případě, že služby </a:t>
            </a:r>
            <a:r>
              <a:rPr lang="cs-CZ" sz="1800" dirty="0" err="1" smtClean="0"/>
              <a:t>přesoutěžujete</a:t>
            </a:r>
            <a:r>
              <a:rPr lang="cs-CZ" sz="1800" dirty="0"/>
              <a:t> </a:t>
            </a:r>
            <a:r>
              <a:rPr lang="cs-CZ" sz="1800" dirty="0" smtClean="0"/>
              <a:t>a změníte (povýšíte) požadované parametry, pak doporučujeme povýšit cenu, která Vašim novým požadavkům odpovídá. </a:t>
            </a: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5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95937" y="149720"/>
            <a:ext cx="4968552" cy="461659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harmonogram VZ</a:t>
            </a:r>
          </a:p>
        </p:txBody>
      </p:sp>
    </p:spTree>
    <p:extLst>
      <p:ext uri="{BB962C8B-B14F-4D97-AF65-F5344CB8AC3E}">
        <p14:creationId xmlns:p14="http://schemas.microsoft.com/office/powerpoint/2010/main" val="108059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7220"/>
            <a:ext cx="8424936" cy="5327992"/>
          </a:xfrm>
        </p:spPr>
        <p:txBody>
          <a:bodyPr>
            <a:normAutofit lnSpcReduction="10000"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Kritické dílčí VZ, z pohledu času pro realizaci</a:t>
            </a:r>
            <a:r>
              <a:rPr lang="cs-CZ" sz="1800" dirty="0" smtClean="0"/>
              <a:t>: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Jedná se o služby, jejichž požadované datum zřízení služby je k 1. 1. 2017 a </a:t>
            </a:r>
            <a:br>
              <a:rPr lang="cs-CZ" sz="1800" dirty="0" smtClean="0"/>
            </a:br>
            <a:r>
              <a:rPr lang="cs-CZ" sz="1800" dirty="0" smtClean="0"/>
              <a:t>1. 2. 2017.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Vzhledem k námitkám, se kterými jsme se potýkali a na základě kterých jsme přistoupili ke změně ZD, jsme se </a:t>
            </a:r>
            <a:r>
              <a:rPr lang="cs-CZ" sz="1800" dirty="0"/>
              <a:t>dostali</a:t>
            </a:r>
            <a:r>
              <a:rPr lang="cs-CZ" sz="1800" dirty="0" smtClean="0"/>
              <a:t> do časové tísně.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Tyto VZ jsou zařazeny do I. - IV. soutěžního kola, viz harmonogram.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U těchto VZ jsme zkrátili lhůtu pro podání nabídek DATA_ETHERNET </a:t>
            </a:r>
            <a:br>
              <a:rPr lang="cs-CZ" sz="1800" dirty="0" smtClean="0"/>
            </a:br>
            <a:r>
              <a:rPr lang="cs-CZ" sz="1800" dirty="0" smtClean="0"/>
              <a:t>30 </a:t>
            </a:r>
            <a:r>
              <a:rPr lang="cs-CZ" sz="1800" dirty="0"/>
              <a:t>kalendářních </a:t>
            </a:r>
            <a:r>
              <a:rPr lang="cs-CZ" sz="1800" dirty="0" smtClean="0"/>
              <a:t>dní </a:t>
            </a:r>
            <a:r>
              <a:rPr lang="cs-CZ" sz="1800" dirty="0"/>
              <a:t>a DATA_VPN, DATA_INTERNET-SYM, </a:t>
            </a:r>
            <a:r>
              <a:rPr lang="cs-CZ" sz="1800" dirty="0" smtClean="0"/>
              <a:t>DATA_INTERNET-ASYM, DATA_AL, DATA_LL na 45 </a:t>
            </a:r>
            <a:r>
              <a:rPr lang="cs-CZ" sz="1800" dirty="0"/>
              <a:t>kalendářních </a:t>
            </a:r>
            <a:r>
              <a:rPr lang="cs-CZ" sz="1800" dirty="0" smtClean="0"/>
              <a:t>dní z původních 60 </a:t>
            </a:r>
            <a:r>
              <a:rPr lang="cs-CZ" sz="1800" dirty="0"/>
              <a:t>kalendářních </a:t>
            </a:r>
            <a:r>
              <a:rPr lang="cs-CZ" sz="1800" dirty="0" smtClean="0"/>
              <a:t>dní.</a:t>
            </a:r>
          </a:p>
          <a:p>
            <a:pPr marL="1371539" lvl="3" indent="-514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Důvodem je čas, který nás tlačí a dále se jedná o VZ, které byly již v DNS 1x soutěženy a uchazeči „měli možnost provést místní šetření“.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Z předpokládaných termínů je patrné, že datum ukončení dílčí VZ je velmi hraniční a není možné v tuto chvíli počítat s příp. lhůtou pro migrací 90 kalendářních dní.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Proto pro tyto služby připravujeme krizový plán:</a:t>
            </a:r>
          </a:p>
          <a:p>
            <a:pPr marL="1611313" lvl="3" indent="-514350" algn="just">
              <a:buFont typeface="+mj-lt"/>
              <a:buAutoNum type="alphaLcParenR"/>
            </a:pPr>
            <a:r>
              <a:rPr lang="cs-CZ" sz="1700" dirty="0" smtClean="0"/>
              <a:t>V případě, že by VZ vyhrál stávající poskytovatel, pak lhůta pro migraci služeb odpadá a smluvně se dají VZ dotáhnout včas. </a:t>
            </a:r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95937" y="149720"/>
            <a:ext cx="4968552" cy="461659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harmonogram VZ</a:t>
            </a:r>
          </a:p>
        </p:txBody>
      </p:sp>
    </p:spTree>
    <p:extLst>
      <p:ext uri="{BB962C8B-B14F-4D97-AF65-F5344CB8AC3E}">
        <p14:creationId xmlns:p14="http://schemas.microsoft.com/office/powerpoint/2010/main" val="382990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7220"/>
            <a:ext cx="8424936" cy="5327992"/>
          </a:xfrm>
        </p:spPr>
        <p:txBody>
          <a:bodyPr>
            <a:normAutofit/>
          </a:bodyPr>
          <a:lstStyle/>
          <a:p>
            <a:pPr marL="1611313" lvl="3" indent="-514350" algn="just">
              <a:buFont typeface="+mj-lt"/>
              <a:buAutoNum type="alphaLcParenR" startAt="2"/>
            </a:pPr>
            <a:r>
              <a:rPr lang="cs-CZ" sz="1700" dirty="0" smtClean="0"/>
              <a:t>V případě, že by VZ vyhrál nový poskytoval, pak ověřujeme, zda by bylo možné využít čerpání opcí na dobu nezbytně nutnou, tj. na dobu migrace. </a:t>
            </a:r>
          </a:p>
          <a:p>
            <a:pPr marL="1611313" lvl="3" indent="-514350" algn="just">
              <a:buFont typeface="+mj-lt"/>
              <a:buAutoNum type="alphaLcParenR" startAt="2"/>
            </a:pPr>
            <a:r>
              <a:rPr lang="cs-CZ" sz="1700" dirty="0" smtClean="0"/>
              <a:t>Pokud </a:t>
            </a:r>
            <a:r>
              <a:rPr lang="cs-CZ" sz="1700" dirty="0"/>
              <a:t>nebude možné čerpat opce, pak je nezbytné připravit se na JŘBU, opět na dobu nezbytně nutnou, než dojde k realizaci migrací</a:t>
            </a:r>
            <a:r>
              <a:rPr lang="cs-CZ" sz="1700" dirty="0" smtClean="0"/>
              <a:t>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U těchto VZ bude probíhat individuální komunikace dle průběhu konkrétní dílčí VZ s konkrétním PZ.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Závěrem</a:t>
            </a:r>
            <a:r>
              <a:rPr lang="cs-CZ" sz="1800" dirty="0" smtClean="0"/>
              <a:t>: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Harmonogram zveřejníme </a:t>
            </a:r>
            <a:r>
              <a:rPr lang="cs-CZ" sz="1800" b="1" dirty="0" smtClean="0"/>
              <a:t>6. 10. 2016, </a:t>
            </a:r>
            <a:r>
              <a:rPr lang="cs-CZ" sz="1800" dirty="0" smtClean="0"/>
              <a:t>vč. prezentace a zvukového záznamu.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Očekáváme od Vás kontrolu harmonogramu (termínů) do </a:t>
            </a:r>
            <a:r>
              <a:rPr lang="cs-CZ" sz="1800" b="1" dirty="0" smtClean="0"/>
              <a:t>12. 10. 2016</a:t>
            </a:r>
            <a:r>
              <a:rPr lang="cs-CZ" sz="1800" dirty="0" smtClean="0"/>
              <a:t>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Vstupní verzi pro zahájení dílčích VZ zveřejníme </a:t>
            </a:r>
            <a:r>
              <a:rPr lang="cs-CZ" sz="1800" b="1" dirty="0" smtClean="0"/>
              <a:t>13. 10. 2016</a:t>
            </a:r>
            <a:r>
              <a:rPr lang="cs-CZ" sz="1800" dirty="0" smtClean="0"/>
              <a:t>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Vždy před vypsáním Výzev Vám odešleme k poslední kontrole Poptávkový list. Po Vašem schválení odesíláme Výzvu z DNS.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Společně s PL Vám budeme posílat komunikační matici, a to z důvodu kontroly kontaktů pro místní šetření. Komunikační matice je přílohou Výzvy.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případě dotazů  jsme Vám k dispozici. </a:t>
            </a: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95937" y="149720"/>
            <a:ext cx="4968552" cy="461659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Aktuální harmonogram VZ</a:t>
            </a:r>
          </a:p>
        </p:txBody>
      </p:sp>
    </p:spTree>
    <p:extLst>
      <p:ext uri="{BB962C8B-B14F-4D97-AF65-F5344CB8AC3E}">
        <p14:creationId xmlns:p14="http://schemas.microsoft.com/office/powerpoint/2010/main" val="2709529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182476"/>
          </a:xfrm>
        </p:spPr>
        <p:txBody>
          <a:bodyPr>
            <a:normAutofit lnSpcReduction="10000"/>
          </a:bodyPr>
          <a:lstStyle/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Od 1. </a:t>
            </a:r>
            <a:r>
              <a:rPr lang="cs-CZ" sz="1800" dirty="0"/>
              <a:t>10. </a:t>
            </a:r>
            <a:r>
              <a:rPr lang="cs-CZ" sz="1800" dirty="0" smtClean="0"/>
              <a:t>2016 jsou účinný nové zákony, zákona </a:t>
            </a:r>
            <a:r>
              <a:rPr lang="cs-CZ" sz="1800" dirty="0"/>
              <a:t>č. 134/2016 Sb., o zadávání veřejných zakázek a rovněž zákona č. 135/2016 Sb., kterým se mění některé zákony v souvislosti s přijetím zákona o zadávání veřejných zakázek. </a:t>
            </a:r>
            <a:endParaRPr lang="cs-CZ" sz="1800" dirty="0" smtClean="0"/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/>
              <a:t>Připravujeme Rozhodnutí Zadavatele o změně zadávacích podmínek dynamického nákupního systému </a:t>
            </a:r>
            <a:r>
              <a:rPr lang="cs-CZ" sz="1800" dirty="0" smtClean="0"/>
              <a:t>XI. Změnu ZD předpokládáme uveřejnit </a:t>
            </a:r>
            <a:br>
              <a:rPr lang="cs-CZ" sz="1800" dirty="0" smtClean="0"/>
            </a:br>
            <a:r>
              <a:rPr lang="cs-CZ" sz="1800" dirty="0" smtClean="0"/>
              <a:t>12. 10. 2016. Tato změna bude reflektovat pouze změny vyplývající z nově výše uvedených zákonů.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V tuto chvíli probíhá komunikace s metodiky MMR, ohledně některých výkladů.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Paralelně s tím, řešíme </a:t>
            </a:r>
            <a:r>
              <a:rPr lang="cs-CZ" sz="1800" dirty="0"/>
              <a:t>zákon č. 340/2015 Sb., o registru </a:t>
            </a:r>
            <a:r>
              <a:rPr lang="cs-CZ" sz="1800" dirty="0" smtClean="0"/>
              <a:t>smluv, z  něhož pro nás vyplývají změny od 1. 7. 2017 a úzce zapadají do procesu realizace dílčích VZ soutěžených cestou centrálního zadávání. 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Koncem minulého týdne došlo k nasazení nové verze DNS E-ZAK. V současné chvíli testujeme změny DNS v demo verzi. DNS umožňuje obě dvě varianty realizace VZ. </a:t>
            </a:r>
          </a:p>
          <a:p>
            <a:pPr marL="914372" lvl="2" indent="-514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Po zveřejnění Změny ZD XI bude vypsáno cca 15 VZ, které v tuto chvíli ještě řešíme s Pověřujícími zadavateli, v harmonogramu uvedeny ve stavu „Příprava“.</a:t>
            </a: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18842"/>
            <a:ext cx="7056785" cy="738658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</p:txBody>
      </p:sp>
    </p:spTree>
    <p:extLst>
      <p:ext uri="{BB962C8B-B14F-4D97-AF65-F5344CB8AC3E}">
        <p14:creationId xmlns:p14="http://schemas.microsoft.com/office/powerpoint/2010/main" val="2875379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182476"/>
          </a:xfrm>
        </p:spPr>
        <p:txBody>
          <a:bodyPr>
            <a:normAutofit/>
          </a:bodyPr>
          <a:lstStyle/>
          <a:p>
            <a:pPr marL="914372" lvl="2" indent="-514350" algn="just">
              <a:buFont typeface="+mj-lt"/>
              <a:buAutoNum type="alphaLcParenR"/>
            </a:pPr>
            <a:r>
              <a:rPr lang="cs-CZ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Dopad na stávající zadávací podmínky projektu DNS </a:t>
            </a: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KIVS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/>
              <a:t>Změna ZD nebude mít vliv na průběh 212 dílčích VZ. Jak jsme již uvedli, VZ vypsané a zveřejněné ve VVZ do 30. 9. 2016, běží dle zákona č. 137/2006 Sb., o veřejných zakázkách</a:t>
            </a:r>
            <a:r>
              <a:rPr lang="cs-CZ" sz="1800" dirty="0" smtClean="0"/>
              <a:t>.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Smlouvy k těmto VZ podepisuje MV, pro Pověřujícího zadavatele platí Dohoda o přistoupení. 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Uzavřené smlouvy do registru smluv uveřejňuje nadále MV.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Dodatky, čerpání opcí atd. zajišťuje MV.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Změna ZD XI bude reflektovat novou terminologii, dále změnu Přílohy č. </a:t>
            </a:r>
            <a:r>
              <a:rPr lang="cs-CZ" sz="1800" dirty="0"/>
              <a:t>4 </a:t>
            </a:r>
            <a:r>
              <a:rPr lang="cs-CZ" sz="1800" dirty="0" smtClean="0"/>
              <a:t>Smlouva na poskytování služeb KIVS – CMS a č. 5 </a:t>
            </a:r>
            <a:r>
              <a:rPr lang="cs-CZ" sz="1800" dirty="0"/>
              <a:t>Smlouva na poskytování služeb</a:t>
            </a:r>
            <a:r>
              <a:rPr lang="cs-CZ" sz="1800" dirty="0" smtClean="0"/>
              <a:t> </a:t>
            </a:r>
            <a:r>
              <a:rPr lang="cs-CZ" sz="1800" dirty="0"/>
              <a:t>KIVS </a:t>
            </a:r>
            <a:r>
              <a:rPr lang="cs-CZ" sz="1800" dirty="0" smtClean="0"/>
              <a:t>– KTS. Úpravu smluvních stran, kontaktních osob ve smlouvě, vzhledem k tomu, že smlouvu by měli </a:t>
            </a:r>
            <a:r>
              <a:rPr lang="cs-CZ" sz="1800" dirty="0"/>
              <a:t>podepisovat všichni </a:t>
            </a:r>
            <a:r>
              <a:rPr lang="cs-CZ" sz="1800" dirty="0" smtClean="0"/>
              <a:t>Pověřující zadavatelé, </a:t>
            </a:r>
            <a:r>
              <a:rPr lang="cs-CZ" sz="1800" dirty="0"/>
              <a:t>kterých se konkrétní VZ </a:t>
            </a:r>
            <a:r>
              <a:rPr lang="cs-CZ" sz="1800" dirty="0" smtClean="0"/>
              <a:t>(PL) </a:t>
            </a:r>
            <a:r>
              <a:rPr lang="cs-CZ" sz="1800" dirty="0"/>
              <a:t>týká.</a:t>
            </a:r>
          </a:p>
          <a:p>
            <a:pPr marL="900113" lvl="2" indent="0" algn="just">
              <a:buNone/>
            </a:pP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18842"/>
            <a:ext cx="7056785" cy="738658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</p:txBody>
      </p:sp>
    </p:spTree>
    <p:extLst>
      <p:ext uri="{BB962C8B-B14F-4D97-AF65-F5344CB8AC3E}">
        <p14:creationId xmlns:p14="http://schemas.microsoft.com/office/powerpoint/2010/main" val="152325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182476"/>
          </a:xfrm>
        </p:spPr>
        <p:txBody>
          <a:bodyPr>
            <a:normAutofit/>
          </a:bodyPr>
          <a:lstStyle/>
          <a:p>
            <a:pPr marL="914372" lvl="2" indent="-514350" algn="just">
              <a:buFont typeface="+mj-lt"/>
              <a:buAutoNum type="alphaLcParenR" startAt="2"/>
            </a:pPr>
            <a:r>
              <a:rPr lang="cs-CZ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Představení změny zadávacích podmínek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Nový </a:t>
            </a:r>
            <a:r>
              <a:rPr lang="cs-CZ" sz="1800" dirty="0"/>
              <a:t>právní režim zavedení DNS a zadávání dílčích VZ – nově se podpůrně užije úprava užšího řízení dle </a:t>
            </a:r>
            <a:r>
              <a:rPr lang="cs-CZ" sz="1800" dirty="0" err="1"/>
              <a:t>ust</a:t>
            </a:r>
            <a:r>
              <a:rPr lang="cs-CZ" sz="1800" dirty="0"/>
              <a:t>. § 58 </a:t>
            </a:r>
            <a:r>
              <a:rPr lang="cs-CZ" sz="1800" dirty="0" err="1"/>
              <a:t>an</a:t>
            </a:r>
            <a:r>
              <a:rPr lang="cs-CZ" sz="1800" dirty="0"/>
              <a:t>. </a:t>
            </a:r>
            <a:r>
              <a:rPr lang="cs-CZ" sz="1800" dirty="0" smtClean="0"/>
              <a:t>ZZVZ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v </a:t>
            </a:r>
            <a:r>
              <a:rPr lang="cs-CZ" sz="1700" dirty="0"/>
              <a:t>procesu zadávání VZ v DNS nedochází k zásadním změnám (zachován 2 stupňový režim – kvalifikace dodavatele – podání nabídky na základě výzvy Centrálního zadavatele),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dochází </a:t>
            </a:r>
            <a:r>
              <a:rPr lang="cs-CZ" sz="1700" dirty="0"/>
              <a:t>pouze ke zjednodušení procesu a odstranění některých administrativních požadavků – volitelné zveřejňování předběžného oznámení (viz. </a:t>
            </a:r>
            <a:r>
              <a:rPr lang="cs-CZ" sz="1700" dirty="0" err="1"/>
              <a:t>ust</a:t>
            </a:r>
            <a:r>
              <a:rPr lang="cs-CZ" sz="1700" dirty="0"/>
              <a:t>. § 34 ZZVZ), odpadá povinnost Centrálního zadavatele zveřejňovat zjednodušené oznámení (viz. </a:t>
            </a:r>
            <a:r>
              <a:rPr lang="cs-CZ" sz="1700" dirty="0" err="1"/>
              <a:t>ust</a:t>
            </a:r>
            <a:r>
              <a:rPr lang="cs-CZ" sz="1700" dirty="0"/>
              <a:t>. § 141 </a:t>
            </a:r>
            <a:r>
              <a:rPr lang="cs-CZ" sz="1700" dirty="0" err="1"/>
              <a:t>an</a:t>
            </a:r>
            <a:r>
              <a:rPr lang="cs-CZ" sz="1700" dirty="0"/>
              <a:t>. ZZVZ) – zadávací řízení je tak zahájeno přímo odesláním výzvy k podání nabídky kvalifikovaným </a:t>
            </a:r>
            <a:r>
              <a:rPr lang="cs-CZ" sz="1700" dirty="0" smtClean="0"/>
              <a:t>dodavatelům</a:t>
            </a:r>
            <a:r>
              <a:rPr lang="cs-CZ" sz="1700" dirty="0"/>
              <a:t>.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Úprava </a:t>
            </a:r>
            <a:r>
              <a:rPr lang="cs-CZ" sz="1800" dirty="0"/>
              <a:t>lhůt při zadávání zakázek v rámci </a:t>
            </a:r>
            <a:r>
              <a:rPr lang="cs-CZ" sz="1800" dirty="0" smtClean="0"/>
              <a:t>DNS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700" dirty="0" smtClean="0"/>
              <a:t>lhůta </a:t>
            </a:r>
            <a:r>
              <a:rPr lang="cs-CZ" sz="1700" dirty="0"/>
              <a:t>pro podání nabídek nesmí být kratší než 10 dnů (kalendářních) od odeslání výzvy k podání nabídek (+ možnost zkrátit tuto lhůtu na základě výslovného souhlasu všech dodavatelů), 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endParaRPr lang="cs-CZ" sz="1800" dirty="0" smtClean="0"/>
          </a:p>
          <a:p>
            <a:pPr marL="914372" lvl="2" indent="-514350" algn="just">
              <a:buFont typeface="+mj-lt"/>
              <a:buAutoNum type="alphaLcParenR" startAt="3"/>
            </a:pP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18842"/>
            <a:ext cx="7056785" cy="738658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</p:txBody>
      </p:sp>
    </p:spTree>
    <p:extLst>
      <p:ext uri="{BB962C8B-B14F-4D97-AF65-F5344CB8AC3E}">
        <p14:creationId xmlns:p14="http://schemas.microsoft.com/office/powerpoint/2010/main" val="374573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182476"/>
          </a:xfrm>
        </p:spPr>
        <p:txBody>
          <a:bodyPr>
            <a:normAutofit/>
          </a:bodyPr>
          <a:lstStyle/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POZOR</a:t>
            </a:r>
            <a:r>
              <a:rPr lang="cs-CZ" sz="1800" dirty="0"/>
              <a:t>! – nutno zohlednit </a:t>
            </a:r>
            <a:r>
              <a:rPr lang="cs-CZ" sz="1800" dirty="0" err="1"/>
              <a:t>ust</a:t>
            </a:r>
            <a:r>
              <a:rPr lang="cs-CZ" sz="1800" dirty="0"/>
              <a:t>. § 97 ZZVZ upravující prohlídku místa plnění – stanoví, že pokud zadavatel umožní v zadávací dokumentaci prohlídku místa plnění, tak</a:t>
            </a:r>
          </a:p>
          <a:p>
            <a:pPr marL="1698625" lvl="2" indent="-900113" algn="just">
              <a:buNone/>
              <a:tabLst>
                <a:tab pos="1698625" algn="l"/>
              </a:tabLst>
            </a:pPr>
            <a:r>
              <a:rPr lang="cs-CZ" sz="1800" dirty="0"/>
              <a:t>		a) určí dobu prohlídky tak, aby bylo možné prohlídku uskutečnit </a:t>
            </a:r>
            <a:r>
              <a:rPr lang="cs-CZ" sz="1800" dirty="0" smtClean="0"/>
              <a:t>		nejpozději </a:t>
            </a:r>
            <a:r>
              <a:rPr lang="cs-CZ" sz="1800" dirty="0"/>
              <a:t>do 10 	pracovních dnů před skončením lhůty pro podání 	</a:t>
            </a:r>
            <a:r>
              <a:rPr lang="cs-CZ" sz="1800" dirty="0" smtClean="0"/>
              <a:t>nabídek </a:t>
            </a:r>
            <a:r>
              <a:rPr lang="cs-CZ" sz="1800" dirty="0"/>
              <a:t>(bude nutné obezřetně 	stanovit lhůtu pro podání </a:t>
            </a:r>
            <a:r>
              <a:rPr lang="cs-CZ" sz="1800" dirty="0" smtClean="0"/>
              <a:t>	nabídek </a:t>
            </a:r>
            <a:r>
              <a:rPr lang="cs-CZ" sz="1800" dirty="0"/>
              <a:t>+ bude nutná řádná součinnost pověřujících 	zadavatelů při umožňování prohlídek místa plnění),</a:t>
            </a:r>
          </a:p>
          <a:p>
            <a:pPr marL="900113" lvl="2" indent="0" algn="just">
              <a:buNone/>
            </a:pPr>
            <a:r>
              <a:rPr lang="cs-CZ" sz="1800" dirty="0"/>
              <a:t>		b) stanoví lhůtu pro podání nabídek tak, aby byla vždy delší než </a:t>
            </a:r>
            <a:r>
              <a:rPr lang="cs-CZ" sz="1800" dirty="0" smtClean="0"/>
              <a:t>			minimální </a:t>
            </a:r>
            <a:r>
              <a:rPr lang="cs-CZ" sz="1800" dirty="0"/>
              <a:t>lhůta </a:t>
            </a:r>
            <a:r>
              <a:rPr lang="cs-CZ" sz="1800" dirty="0" smtClean="0"/>
              <a:t>stanovená </a:t>
            </a:r>
            <a:r>
              <a:rPr lang="cs-CZ" sz="1800" dirty="0"/>
              <a:t>pro příslušný </a:t>
            </a:r>
            <a:r>
              <a:rPr lang="cs-CZ" sz="1800" dirty="0" smtClean="0"/>
              <a:t>druh zadávacího </a:t>
            </a:r>
            <a:r>
              <a:rPr lang="cs-CZ" sz="1800" dirty="0"/>
              <a:t>řízení.</a:t>
            </a:r>
          </a:p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/>
              <a:t>Rozšíření možností zadavatele vyloučit účastníka zadávacího řízení (viz. </a:t>
            </a:r>
            <a:r>
              <a:rPr lang="cs-CZ" sz="1800" dirty="0" err="1"/>
              <a:t>ust</a:t>
            </a:r>
            <a:r>
              <a:rPr lang="cs-CZ" sz="1800" dirty="0"/>
              <a:t>. § 48 ZZVZ)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  <a:tabLst>
                <a:tab pos="900113" algn="l"/>
              </a:tabLst>
            </a:pPr>
            <a:r>
              <a:rPr lang="cs-CZ" sz="1800" dirty="0" smtClean="0"/>
              <a:t>Nově </a:t>
            </a:r>
            <a:r>
              <a:rPr lang="cs-CZ" sz="1800" dirty="0"/>
              <a:t>zejm. tzv. vyloučení pro „nezpůsobilost“ – např. na základě závažných či dlouhodobých pochybení účastníka při plnění dřívějšího smluvního vztahu s konkrétním zadavatelem při naplnění podmínek dle ZZVZ, dále v případě závažného profesního pochyben účastníka, které zpochybňuje jeho </a:t>
            </a:r>
            <a:r>
              <a:rPr lang="cs-CZ" sz="1800" dirty="0" smtClean="0"/>
              <a:t>důvěryhodnost.</a:t>
            </a:r>
            <a:endParaRPr lang="cs-CZ" sz="1800" dirty="0"/>
          </a:p>
          <a:p>
            <a:pPr marL="914372" lvl="2" indent="-514350" algn="just">
              <a:buFont typeface="+mj-lt"/>
              <a:buAutoNum type="alphaLcParenR" startAt="3"/>
            </a:pP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18842"/>
            <a:ext cx="7056785" cy="738658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</p:txBody>
      </p:sp>
    </p:spTree>
    <p:extLst>
      <p:ext uri="{BB962C8B-B14F-4D97-AF65-F5344CB8AC3E}">
        <p14:creationId xmlns:p14="http://schemas.microsoft.com/office/powerpoint/2010/main" val="82339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182476"/>
          </a:xfrm>
        </p:spPr>
        <p:txBody>
          <a:bodyPr>
            <a:normAutofit/>
          </a:bodyPr>
          <a:lstStyle/>
          <a:p>
            <a:pPr marL="1160463" lvl="2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Úprava </a:t>
            </a:r>
            <a:r>
              <a:rPr lang="cs-CZ" sz="1800" dirty="0"/>
              <a:t>role Centrálního zadavatele při centralizovaném zadávání 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800" dirty="0"/>
              <a:t>viz. formulační úprava </a:t>
            </a:r>
            <a:r>
              <a:rPr lang="cs-CZ" sz="1800" dirty="0" err="1"/>
              <a:t>ust</a:t>
            </a:r>
            <a:r>
              <a:rPr lang="cs-CZ" sz="1800" dirty="0"/>
              <a:t>. § 9 odst. 1 písm. b) ZZVZ (oproti </a:t>
            </a:r>
            <a:r>
              <a:rPr lang="cs-CZ" sz="1800" dirty="0" err="1"/>
              <a:t>ust</a:t>
            </a:r>
            <a:r>
              <a:rPr lang="cs-CZ" sz="1800" dirty="0"/>
              <a:t>. § 3 odst. 1 písm. b) ZVZ) – z toho vyplývající závěr o nutnosti uzavření smluv na plnění VZ ze strany samotných pověřujících zadavatelů – s PZ bude řešeno praktické </a:t>
            </a:r>
            <a:r>
              <a:rPr lang="cs-CZ" sz="1800" dirty="0" smtClean="0"/>
              <a:t>provedení</a:t>
            </a:r>
            <a:endParaRPr lang="cs-CZ" sz="1800" dirty="0"/>
          </a:p>
          <a:p>
            <a:pPr marL="914372" lvl="2" indent="-514350" algn="just">
              <a:buFont typeface="+mj-lt"/>
              <a:buAutoNum type="alphaLcParenR" startAt="3"/>
            </a:pPr>
            <a:r>
              <a:rPr lang="cs-CZ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Požadavky na součinnost od Pověřujících zadavatelů  </a:t>
            </a:r>
            <a:endParaRPr lang="cs-CZ" sz="2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800" dirty="0"/>
              <a:t>Součinnost pro místní </a:t>
            </a:r>
            <a:r>
              <a:rPr lang="cs-CZ" sz="1800" dirty="0" smtClean="0"/>
              <a:t>šetření</a:t>
            </a:r>
          </a:p>
          <a:p>
            <a:pPr marL="1617630" lvl="3" indent="-260350" algn="just">
              <a:buFont typeface="Courier New" panose="02070309020205020404" pitchFamily="49" charset="0"/>
              <a:buChar char="o"/>
            </a:pPr>
            <a:r>
              <a:rPr lang="cs-CZ" sz="1800" dirty="0" smtClean="0"/>
              <a:t>Součinnost při podepisování smluv</a:t>
            </a:r>
            <a:endParaRPr lang="cs-CZ" sz="1800" dirty="0"/>
          </a:p>
          <a:p>
            <a:pPr marL="400022" lvl="2" indent="0" algn="just">
              <a:buNone/>
            </a:pPr>
            <a:endParaRPr lang="cs-CZ" sz="18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7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/>
          <p:nvPr/>
        </p:nvPicPr>
        <p:blipFill rotWithShape="1">
          <a:blip r:embed="rId3"/>
          <a:srcRect l="14788" t="8854" r="72767" b="83984"/>
          <a:stretch/>
        </p:blipFill>
        <p:spPr bwMode="auto">
          <a:xfrm>
            <a:off x="3782" y="2"/>
            <a:ext cx="2119948" cy="7610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Obdélník 7"/>
          <p:cNvSpPr/>
          <p:nvPr/>
        </p:nvSpPr>
        <p:spPr>
          <a:xfrm>
            <a:off x="1547664" y="6444050"/>
            <a:ext cx="7596336" cy="369326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Komunikační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infrastruktura veřejné správy a Centrální místo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služeb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2123730" y="18842"/>
            <a:ext cx="7056785" cy="738658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Nový zákon č. 134/2016 Sb., o zadávání veřejných zakázek a zákon č. 135/2016 Sb., kterým se mění některé zákony v souvislosti s přijetím zákona o zadávání veřejných zakázek, které nabývají účinnosti dnem 1. října 2016</a:t>
            </a:r>
          </a:p>
        </p:txBody>
      </p:sp>
    </p:spTree>
    <p:extLst>
      <p:ext uri="{BB962C8B-B14F-4D97-AF65-F5344CB8AC3E}">
        <p14:creationId xmlns:p14="http://schemas.microsoft.com/office/powerpoint/2010/main" val="24527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7" y="980728"/>
            <a:ext cx="8424936" cy="5394675"/>
          </a:xfrm>
        </p:spPr>
        <p:txBody>
          <a:bodyPr>
            <a:normAutofit/>
          </a:bodyPr>
          <a:lstStyle/>
          <a:p>
            <a:pPr marL="457167" lvl="1" indent="0" algn="ctr">
              <a:buNone/>
            </a:pPr>
            <a:endParaRPr lang="cs-CZ" sz="4800" b="1" dirty="0" smtClean="0"/>
          </a:p>
          <a:p>
            <a:pPr marL="457167" lvl="1" indent="0" algn="ctr">
              <a:buNone/>
            </a:pPr>
            <a:endParaRPr lang="cs-CZ" sz="4800" b="1" dirty="0"/>
          </a:p>
          <a:p>
            <a:pPr marL="457167" lvl="1" indent="0" algn="ctr">
              <a:buNone/>
            </a:pPr>
            <a:r>
              <a:rPr lang="cs-CZ" sz="4800" b="1" dirty="0" smtClean="0"/>
              <a:t>Slovo závěrem </a:t>
            </a:r>
            <a:endParaRPr lang="cs-CZ" sz="4800" b="1" dirty="0"/>
          </a:p>
          <a:p>
            <a:pPr marL="400022" lvl="2" indent="0" algn="just">
              <a:buNone/>
            </a:pPr>
            <a:endParaRPr lang="cs-CZ" sz="1800" dirty="0" smtClean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99"/>
            <a:ext cx="9144000" cy="633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9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384932"/>
            <a:ext cx="9144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 8"/>
          <p:cNvSpPr/>
          <p:nvPr/>
        </p:nvSpPr>
        <p:spPr>
          <a:xfrm>
            <a:off x="2843812" y="5"/>
            <a:ext cx="6274173" cy="646325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správy a Centrální místo služeb (CMS) </a:t>
            </a:r>
            <a:endParaRPr lang="cs-CZ" dirty="0"/>
          </a:p>
        </p:txBody>
      </p:sp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2" y="2"/>
            <a:ext cx="2119948" cy="6367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39571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15000" dirty="0">
                <a:sym typeface="Wingdings" pitchFamily="2" charset="2"/>
              </a:rPr>
              <a:t>?</a:t>
            </a:r>
          </a:p>
          <a:p>
            <a:pPr>
              <a:spcBef>
                <a:spcPct val="50000"/>
              </a:spcBef>
            </a:pPr>
            <a:endParaRPr lang="cs-CZ" sz="200" dirty="0"/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4800" b="1" dirty="0"/>
              <a:t>Otázky a odpovědi...</a:t>
            </a:r>
          </a:p>
          <a:p>
            <a:pPr marL="915923" lvl="4" indent="0" algn="just">
              <a:buNone/>
            </a:pPr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915923" lvl="4" indent="0" algn="just">
              <a:buNone/>
            </a:pPr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915923" lvl="4" indent="0" algn="just">
              <a:buNone/>
            </a:pPr>
            <a:endParaRPr lang="cs-CZ" sz="2400" dirty="0"/>
          </a:p>
          <a:p>
            <a:pPr marL="1373090" lvl="5" indent="0" algn="just">
              <a:buNone/>
            </a:pPr>
            <a:endParaRPr lang="cs-CZ" sz="2200" dirty="0"/>
          </a:p>
          <a:p>
            <a:pPr marL="1373090" lvl="5" indent="0" algn="just">
              <a:buNone/>
            </a:pPr>
            <a:endParaRPr lang="cs-CZ" sz="1800" dirty="0"/>
          </a:p>
          <a:p>
            <a:pPr algn="just"/>
            <a:endParaRPr lang="cs-CZ" sz="16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01"/>
            <a:ext cx="9144000" cy="60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1" y="606272"/>
            <a:ext cx="9144000" cy="446467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059833" y="25011"/>
            <a:ext cx="5940152" cy="1200323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1" y="2"/>
            <a:ext cx="1831916" cy="6062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4308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363272" cy="5544616"/>
          </a:xfrm>
        </p:spPr>
        <p:txBody>
          <a:bodyPr>
            <a:normAutofit/>
          </a:bodyPr>
          <a:lstStyle/>
          <a:p>
            <a:pPr algn="ctr">
              <a:spcBef>
                <a:spcPct val="50000"/>
              </a:spcBef>
              <a:buFont typeface="Wingdings" pitchFamily="2" charset="2"/>
              <a:buNone/>
            </a:pPr>
            <a:endParaRPr lang="cs-CZ" sz="15000" dirty="0">
              <a:sym typeface="Wingdings" pitchFamily="2" charset="2"/>
            </a:endParaRPr>
          </a:p>
          <a:p>
            <a:pPr>
              <a:spcBef>
                <a:spcPct val="50000"/>
              </a:spcBef>
            </a:pPr>
            <a:endParaRPr lang="cs-CZ" sz="200" dirty="0"/>
          </a:p>
          <a:p>
            <a:pPr algn="ctr">
              <a:spcBef>
                <a:spcPct val="50000"/>
              </a:spcBef>
              <a:buFont typeface="Wingdings" pitchFamily="2" charset="2"/>
              <a:buNone/>
            </a:pPr>
            <a:r>
              <a:rPr lang="cs-CZ" sz="4000" b="1" dirty="0">
                <a:sym typeface="Wingdings" pitchFamily="2" charset="2"/>
              </a:rPr>
              <a:t>Děkujeme Vám za pozornost</a:t>
            </a:r>
            <a:endParaRPr lang="cs-CZ" sz="4000" b="1" dirty="0"/>
          </a:p>
          <a:p>
            <a:pPr marL="915923" lvl="4" indent="0" algn="just">
              <a:buNone/>
            </a:pPr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915923" lvl="4" indent="0" algn="just">
              <a:buNone/>
            </a:pPr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1258799" lvl="4" indent="-342876" algn="just"/>
            <a:endParaRPr lang="cs-CZ" sz="2400" dirty="0"/>
          </a:p>
          <a:p>
            <a:pPr marL="915923" lvl="4" indent="0" algn="just">
              <a:buNone/>
            </a:pPr>
            <a:endParaRPr lang="cs-CZ" sz="2400" dirty="0"/>
          </a:p>
          <a:p>
            <a:pPr marL="1373090" lvl="5" indent="0" algn="just">
              <a:buNone/>
            </a:pPr>
            <a:endParaRPr lang="cs-CZ" sz="2200" dirty="0"/>
          </a:p>
          <a:p>
            <a:pPr marL="1373090" lvl="5" indent="0" algn="just">
              <a:buNone/>
            </a:pPr>
            <a:endParaRPr lang="cs-CZ" sz="1800" dirty="0"/>
          </a:p>
          <a:p>
            <a:pPr algn="just"/>
            <a:endParaRPr lang="cs-CZ" sz="1600" dirty="0"/>
          </a:p>
        </p:txBody>
      </p:sp>
      <p:pic>
        <p:nvPicPr>
          <p:cNvPr id="4" name="Obrázek 8" descr="prez.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01"/>
            <a:ext cx="9144000" cy="6026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1" y="606272"/>
            <a:ext cx="9144000" cy="446467"/>
          </a:xfrm>
        </p:spPr>
        <p:txBody>
          <a:bodyPr>
            <a:normAutofit fontScale="90000"/>
          </a:bodyPr>
          <a:lstStyle/>
          <a:p>
            <a:pPr algn="r"/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sz="1600" b="1" dirty="0">
                <a:solidFill>
                  <a:srgbClr val="A6A6A6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059833" y="25011"/>
            <a:ext cx="5940152" cy="1200323"/>
          </a:xfrm>
          <a:prstGeom prst="rect">
            <a:avLst/>
          </a:prstGeom>
        </p:spPr>
        <p:txBody>
          <a:bodyPr wrap="square" lIns="91433" tIns="45717" rIns="91433" bIns="45717">
            <a:spAutoFit/>
          </a:bodyPr>
          <a:lstStyle/>
          <a:p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KIVS - Komunikační infrastruktura veřejné 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správy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a Centrální místo služeb (CMS)</a:t>
            </a:r>
            <a:r>
              <a:rPr lang="cs-CZ" b="1" dirty="0" smtClean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  <a:t/>
            </a:r>
            <a:br>
              <a:rPr lang="cs-CZ" b="1" dirty="0">
                <a:solidFill>
                  <a:schemeClr val="bg1"/>
                </a:solidFill>
                <a:latin typeface="Arial" charset="0"/>
                <a:ea typeface="Times New Roman" pitchFamily="18" charset="0"/>
                <a:cs typeface="Arial" charset="0"/>
              </a:rPr>
            </a:b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" name="Obrázek 9"/>
          <p:cNvPicPr/>
          <p:nvPr/>
        </p:nvPicPr>
        <p:blipFill rotWithShape="1">
          <a:blip r:embed="rId4"/>
          <a:srcRect l="14788" t="8854" r="72767" b="83984"/>
          <a:stretch/>
        </p:blipFill>
        <p:spPr bwMode="auto">
          <a:xfrm>
            <a:off x="3781" y="2"/>
            <a:ext cx="1831916" cy="6062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70717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17024</TotalTime>
  <Words>2318</Words>
  <Application>Microsoft Office PowerPoint</Application>
  <PresentationFormat>Předvádění na obrazovce (4:3)</PresentationFormat>
  <Paragraphs>193</Paragraphs>
  <Slides>20</Slides>
  <Notes>3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Arial</vt:lpstr>
      <vt:lpstr>Calibri</vt:lpstr>
      <vt:lpstr>Courier New</vt:lpstr>
      <vt:lpstr>Times New Roman</vt:lpstr>
      <vt:lpstr>Wingdings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   </vt:lpstr>
      <vt:lpstr>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Stehlíková Petra Bc.</dc:creator>
  <cp:lastModifiedBy>Petra Stehlíková</cp:lastModifiedBy>
  <cp:revision>791</cp:revision>
  <cp:lastPrinted>2013-06-11T19:03:11Z</cp:lastPrinted>
  <dcterms:created xsi:type="dcterms:W3CDTF">2013-06-11T13:37:21Z</dcterms:created>
  <dcterms:modified xsi:type="dcterms:W3CDTF">2016-10-07T12:09:58Z</dcterms:modified>
</cp:coreProperties>
</file>