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7" r:id="rId2"/>
    <p:sldId id="258" r:id="rId3"/>
    <p:sldId id="320" r:id="rId4"/>
    <p:sldId id="324" r:id="rId5"/>
    <p:sldId id="350" r:id="rId6"/>
    <p:sldId id="336" r:id="rId7"/>
    <p:sldId id="351" r:id="rId8"/>
    <p:sldId id="337" r:id="rId9"/>
    <p:sldId id="352" r:id="rId10"/>
    <p:sldId id="353" r:id="rId11"/>
    <p:sldId id="354" r:id="rId12"/>
    <p:sldId id="355" r:id="rId13"/>
    <p:sldId id="356" r:id="rId14"/>
    <p:sldId id="357" r:id="rId15"/>
    <p:sldId id="358" r:id="rId16"/>
    <p:sldId id="359" r:id="rId17"/>
    <p:sldId id="360" r:id="rId18"/>
    <p:sldId id="334" r:id="rId19"/>
    <p:sldId id="280" r:id="rId20"/>
    <p:sldId id="281" r:id="rId21"/>
  </p:sldIdLst>
  <p:sldSz cx="9144000" cy="6858000" type="screen4x3"/>
  <p:notesSz cx="6797675" cy="9926638"/>
  <p:defaultTextStyle>
    <a:defPPr>
      <a:defRPr lang="cs-CZ"/>
    </a:defPPr>
    <a:lvl1pPr marL="0" algn="l" defTabSz="914335" rtl="0" eaLnBrk="1" latinLnBrk="0" hangingPunct="1">
      <a:defRPr sz="1800" kern="1200">
        <a:solidFill>
          <a:schemeClr val="tx1"/>
        </a:solidFill>
        <a:latin typeface="+mn-lt"/>
        <a:ea typeface="+mn-ea"/>
        <a:cs typeface="+mn-cs"/>
      </a:defRPr>
    </a:lvl1pPr>
    <a:lvl2pPr marL="457167" algn="l" defTabSz="914335" rtl="0" eaLnBrk="1" latinLnBrk="0" hangingPunct="1">
      <a:defRPr sz="1800" kern="1200">
        <a:solidFill>
          <a:schemeClr val="tx1"/>
        </a:solidFill>
        <a:latin typeface="+mn-lt"/>
        <a:ea typeface="+mn-ea"/>
        <a:cs typeface="+mn-cs"/>
      </a:defRPr>
    </a:lvl2pPr>
    <a:lvl3pPr marL="914335" algn="l" defTabSz="914335" rtl="0" eaLnBrk="1" latinLnBrk="0" hangingPunct="1">
      <a:defRPr sz="1800" kern="1200">
        <a:solidFill>
          <a:schemeClr val="tx1"/>
        </a:solidFill>
        <a:latin typeface="+mn-lt"/>
        <a:ea typeface="+mn-ea"/>
        <a:cs typeface="+mn-cs"/>
      </a:defRPr>
    </a:lvl3pPr>
    <a:lvl4pPr marL="1371502" algn="l" defTabSz="914335" rtl="0" eaLnBrk="1" latinLnBrk="0" hangingPunct="1">
      <a:defRPr sz="1800" kern="1200">
        <a:solidFill>
          <a:schemeClr val="tx1"/>
        </a:solidFill>
        <a:latin typeface="+mn-lt"/>
        <a:ea typeface="+mn-ea"/>
        <a:cs typeface="+mn-cs"/>
      </a:defRPr>
    </a:lvl4pPr>
    <a:lvl5pPr marL="1828671" algn="l" defTabSz="914335" rtl="0" eaLnBrk="1" latinLnBrk="0" hangingPunct="1">
      <a:defRPr sz="1800" kern="1200">
        <a:solidFill>
          <a:schemeClr val="tx1"/>
        </a:solidFill>
        <a:latin typeface="+mn-lt"/>
        <a:ea typeface="+mn-ea"/>
        <a:cs typeface="+mn-cs"/>
      </a:defRPr>
    </a:lvl5pPr>
    <a:lvl6pPr marL="2285838" algn="l" defTabSz="914335" rtl="0" eaLnBrk="1" latinLnBrk="0" hangingPunct="1">
      <a:defRPr sz="1800" kern="1200">
        <a:solidFill>
          <a:schemeClr val="tx1"/>
        </a:solidFill>
        <a:latin typeface="+mn-lt"/>
        <a:ea typeface="+mn-ea"/>
        <a:cs typeface="+mn-cs"/>
      </a:defRPr>
    </a:lvl6pPr>
    <a:lvl7pPr marL="2743005" algn="l" defTabSz="914335" rtl="0" eaLnBrk="1" latinLnBrk="0" hangingPunct="1">
      <a:defRPr sz="1800" kern="1200">
        <a:solidFill>
          <a:schemeClr val="tx1"/>
        </a:solidFill>
        <a:latin typeface="+mn-lt"/>
        <a:ea typeface="+mn-ea"/>
        <a:cs typeface="+mn-cs"/>
      </a:defRPr>
    </a:lvl7pPr>
    <a:lvl8pPr marL="3200173" algn="l" defTabSz="914335" rtl="0" eaLnBrk="1" latinLnBrk="0" hangingPunct="1">
      <a:defRPr sz="1800" kern="1200">
        <a:solidFill>
          <a:schemeClr val="tx1"/>
        </a:solidFill>
        <a:latin typeface="+mn-lt"/>
        <a:ea typeface="+mn-ea"/>
        <a:cs typeface="+mn-cs"/>
      </a:defRPr>
    </a:lvl8pPr>
    <a:lvl9pPr marL="3657340" algn="l" defTabSz="91433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00" autoAdjust="0"/>
    <p:restoredTop sz="93594" autoAdjust="0"/>
  </p:normalViewPr>
  <p:slideViewPr>
    <p:cSldViewPr>
      <p:cViewPr>
        <p:scale>
          <a:sx n="47" d="100"/>
          <a:sy n="47" d="100"/>
        </p:scale>
        <p:origin x="-414" y="-60"/>
      </p:cViewPr>
      <p:guideLst>
        <p:guide orient="horz" pos="2160"/>
        <p:guide pos="2880"/>
      </p:guideLst>
    </p:cSldViewPr>
  </p:slideViewPr>
  <p:outlineViewPr>
    <p:cViewPr>
      <p:scale>
        <a:sx n="33" d="100"/>
        <a:sy n="33" d="100"/>
      </p:scale>
      <p:origin x="0" y="2020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31BCC84-655F-42E8-BD4D-8650F08E634D}" type="datetimeFigureOut">
              <a:rPr lang="cs-CZ" smtClean="0"/>
              <a:pPr/>
              <a:t>17.2.2017</a:t>
            </a:fld>
            <a:endParaRPr lang="cs-CZ"/>
          </a:p>
        </p:txBody>
      </p:sp>
      <p:sp>
        <p:nvSpPr>
          <p:cNvPr id="4" name="Zástupný symbol pro zápatí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3C4CB3E2-F86C-49E1-97F7-AB72E3C68881}" type="slidenum">
              <a:rPr lang="cs-CZ" smtClean="0"/>
              <a:pPr/>
              <a:t>‹#›</a:t>
            </a:fld>
            <a:endParaRPr lang="cs-CZ"/>
          </a:p>
        </p:txBody>
      </p:sp>
    </p:spTree>
    <p:extLst>
      <p:ext uri="{BB962C8B-B14F-4D97-AF65-F5344CB8AC3E}">
        <p14:creationId xmlns:p14="http://schemas.microsoft.com/office/powerpoint/2010/main" val="35584418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FF44EC2-D869-4214-92BC-68605F8BDE4D}" type="datetimeFigureOut">
              <a:rPr lang="cs-CZ" smtClean="0"/>
              <a:pPr/>
              <a:t>17.2.2017</a:t>
            </a:fld>
            <a:endParaRPr lang="cs-CZ"/>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8A7CD499-92DF-400B-9560-721810F67AE9}" type="slidenum">
              <a:rPr lang="cs-CZ" smtClean="0"/>
              <a:pPr/>
              <a:t>‹#›</a:t>
            </a:fld>
            <a:endParaRPr lang="cs-CZ"/>
          </a:p>
        </p:txBody>
      </p:sp>
    </p:spTree>
    <p:extLst>
      <p:ext uri="{BB962C8B-B14F-4D97-AF65-F5344CB8AC3E}">
        <p14:creationId xmlns:p14="http://schemas.microsoft.com/office/powerpoint/2010/main" val="1331660537"/>
      </p:ext>
    </p:extLst>
  </p:cSld>
  <p:clrMap bg1="lt1" tx1="dk1" bg2="lt2" tx2="dk2" accent1="accent1" accent2="accent2" accent3="accent3" accent4="accent4" accent5="accent5" accent6="accent6" hlink="hlink" folHlink="folHlink"/>
  <p:notesStyle>
    <a:lvl1pPr marL="0" algn="l" defTabSz="914335" rtl="0" eaLnBrk="1" latinLnBrk="0" hangingPunct="1">
      <a:defRPr sz="1200" kern="1200">
        <a:solidFill>
          <a:schemeClr val="tx1"/>
        </a:solidFill>
        <a:latin typeface="+mn-lt"/>
        <a:ea typeface="+mn-ea"/>
        <a:cs typeface="+mn-cs"/>
      </a:defRPr>
    </a:lvl1pPr>
    <a:lvl2pPr marL="457167" algn="l" defTabSz="914335" rtl="0" eaLnBrk="1" latinLnBrk="0" hangingPunct="1">
      <a:defRPr sz="1200" kern="1200">
        <a:solidFill>
          <a:schemeClr val="tx1"/>
        </a:solidFill>
        <a:latin typeface="+mn-lt"/>
        <a:ea typeface="+mn-ea"/>
        <a:cs typeface="+mn-cs"/>
      </a:defRPr>
    </a:lvl2pPr>
    <a:lvl3pPr marL="914335" algn="l" defTabSz="914335" rtl="0" eaLnBrk="1" latinLnBrk="0" hangingPunct="1">
      <a:defRPr sz="1200" kern="1200">
        <a:solidFill>
          <a:schemeClr val="tx1"/>
        </a:solidFill>
        <a:latin typeface="+mn-lt"/>
        <a:ea typeface="+mn-ea"/>
        <a:cs typeface="+mn-cs"/>
      </a:defRPr>
    </a:lvl3pPr>
    <a:lvl4pPr marL="1371502" algn="l" defTabSz="914335" rtl="0" eaLnBrk="1" latinLnBrk="0" hangingPunct="1">
      <a:defRPr sz="1200" kern="1200">
        <a:solidFill>
          <a:schemeClr val="tx1"/>
        </a:solidFill>
        <a:latin typeface="+mn-lt"/>
        <a:ea typeface="+mn-ea"/>
        <a:cs typeface="+mn-cs"/>
      </a:defRPr>
    </a:lvl4pPr>
    <a:lvl5pPr marL="1828671" algn="l" defTabSz="914335" rtl="0" eaLnBrk="1" latinLnBrk="0" hangingPunct="1">
      <a:defRPr sz="1200" kern="1200">
        <a:solidFill>
          <a:schemeClr val="tx1"/>
        </a:solidFill>
        <a:latin typeface="+mn-lt"/>
        <a:ea typeface="+mn-ea"/>
        <a:cs typeface="+mn-cs"/>
      </a:defRPr>
    </a:lvl5pPr>
    <a:lvl6pPr marL="2285838" algn="l" defTabSz="914335" rtl="0" eaLnBrk="1" latinLnBrk="0" hangingPunct="1">
      <a:defRPr sz="1200" kern="1200">
        <a:solidFill>
          <a:schemeClr val="tx1"/>
        </a:solidFill>
        <a:latin typeface="+mn-lt"/>
        <a:ea typeface="+mn-ea"/>
        <a:cs typeface="+mn-cs"/>
      </a:defRPr>
    </a:lvl6pPr>
    <a:lvl7pPr marL="2743005" algn="l" defTabSz="914335" rtl="0" eaLnBrk="1" latinLnBrk="0" hangingPunct="1">
      <a:defRPr sz="1200" kern="1200">
        <a:solidFill>
          <a:schemeClr val="tx1"/>
        </a:solidFill>
        <a:latin typeface="+mn-lt"/>
        <a:ea typeface="+mn-ea"/>
        <a:cs typeface="+mn-cs"/>
      </a:defRPr>
    </a:lvl7pPr>
    <a:lvl8pPr marL="3200173" algn="l" defTabSz="914335" rtl="0" eaLnBrk="1" latinLnBrk="0" hangingPunct="1">
      <a:defRPr sz="1200" kern="1200">
        <a:solidFill>
          <a:schemeClr val="tx1"/>
        </a:solidFill>
        <a:latin typeface="+mn-lt"/>
        <a:ea typeface="+mn-ea"/>
        <a:cs typeface="+mn-cs"/>
      </a:defRPr>
    </a:lvl8pPr>
    <a:lvl9pPr marL="3657340" algn="l" defTabSz="91433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Ukázka smlouvy, představení</a:t>
            </a:r>
            <a:r>
              <a:rPr lang="cs-CZ" baseline="0" dirty="0" smtClean="0"/>
              <a:t> návrhu – Oznámení  o výběru 15-denní lhůta, odeslání podkladů pro referátníky PZ, získání č.j. pro smlouvu. Na druhé straně komunikace s vítězným uchazečem o čistopisu. Informace k vyplnění smlouvy, již ne listinná, ale elektronická. Po obdržení podepsané smlouvy od uchazeče, předání do úložiště pro PZ, notifikace, termín podepsání. Poslední podepisuje MV (5-leté časové razítko, archivní pečeť, konverze do listinné podoby). Atd.</a:t>
            </a:r>
            <a:endParaRPr lang="cs-CZ" dirty="0"/>
          </a:p>
        </p:txBody>
      </p:sp>
      <p:sp>
        <p:nvSpPr>
          <p:cNvPr id="4" name="Zástupný symbol pro číslo snímku 3"/>
          <p:cNvSpPr>
            <a:spLocks noGrp="1"/>
          </p:cNvSpPr>
          <p:nvPr>
            <p:ph type="sldNum" sz="quarter" idx="10"/>
          </p:nvPr>
        </p:nvSpPr>
        <p:spPr/>
        <p:txBody>
          <a:bodyPr/>
          <a:lstStyle/>
          <a:p>
            <a:fld id="{8A7CD499-92DF-400B-9560-721810F67AE9}" type="slidenum">
              <a:rPr lang="cs-CZ" smtClean="0"/>
              <a:pPr/>
              <a:t>13</a:t>
            </a:fld>
            <a:endParaRPr lang="cs-CZ"/>
          </a:p>
        </p:txBody>
      </p:sp>
    </p:spTree>
    <p:extLst>
      <p:ext uri="{BB962C8B-B14F-4D97-AF65-F5344CB8AC3E}">
        <p14:creationId xmlns:p14="http://schemas.microsoft.com/office/powerpoint/2010/main" val="11373851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8A7CD499-92DF-400B-9560-721810F67AE9}" type="slidenum">
              <a:rPr lang="cs-CZ" smtClean="0"/>
              <a:pPr/>
              <a:t>14</a:t>
            </a:fld>
            <a:endParaRPr lang="cs-CZ"/>
          </a:p>
        </p:txBody>
      </p:sp>
    </p:spTree>
    <p:extLst>
      <p:ext uri="{BB962C8B-B14F-4D97-AF65-F5344CB8AC3E}">
        <p14:creationId xmlns:p14="http://schemas.microsoft.com/office/powerpoint/2010/main" val="30851512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8A7CD499-92DF-400B-9560-721810F67AE9}" type="slidenum">
              <a:rPr lang="cs-CZ" smtClean="0"/>
              <a:pPr/>
              <a:t>15</a:t>
            </a:fld>
            <a:endParaRPr lang="cs-CZ"/>
          </a:p>
        </p:txBody>
      </p:sp>
    </p:spTree>
    <p:extLst>
      <p:ext uri="{BB962C8B-B14F-4D97-AF65-F5344CB8AC3E}">
        <p14:creationId xmlns:p14="http://schemas.microsoft.com/office/powerpoint/2010/main" val="2570153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8A7CD499-92DF-400B-9560-721810F67AE9}" type="slidenum">
              <a:rPr lang="cs-CZ" smtClean="0"/>
              <a:pPr/>
              <a:t>16</a:t>
            </a:fld>
            <a:endParaRPr lang="cs-CZ"/>
          </a:p>
        </p:txBody>
      </p:sp>
    </p:spTree>
    <p:extLst>
      <p:ext uri="{BB962C8B-B14F-4D97-AF65-F5344CB8AC3E}">
        <p14:creationId xmlns:p14="http://schemas.microsoft.com/office/powerpoint/2010/main" val="2063516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8A7CD499-92DF-400B-9560-721810F67AE9}" type="slidenum">
              <a:rPr lang="cs-CZ" smtClean="0"/>
              <a:pPr/>
              <a:t>17</a:t>
            </a:fld>
            <a:endParaRPr lang="cs-CZ"/>
          </a:p>
        </p:txBody>
      </p:sp>
    </p:spTree>
    <p:extLst>
      <p:ext uri="{BB962C8B-B14F-4D97-AF65-F5344CB8AC3E}">
        <p14:creationId xmlns:p14="http://schemas.microsoft.com/office/powerpoint/2010/main" val="3406838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0" indent="0" algn="l" defTabSz="914335" rtl="0" eaLnBrk="1" fontAlgn="auto" latinLnBrk="0" hangingPunct="1">
              <a:lnSpc>
                <a:spcPct val="100000"/>
              </a:lnSpc>
              <a:spcBef>
                <a:spcPts val="0"/>
              </a:spcBef>
              <a:spcAft>
                <a:spcPts val="0"/>
              </a:spcAft>
              <a:buClrTx/>
              <a:buSzTx/>
              <a:buFontTx/>
              <a:buNone/>
              <a:tabLst/>
              <a:defRPr/>
            </a:pPr>
            <a:endParaRPr lang="cs-CZ" sz="1000" kern="1200" dirty="0" smtClean="0">
              <a:solidFill>
                <a:schemeClr val="tx1"/>
              </a:solidFill>
              <a:effectLst/>
              <a:latin typeface="+mn-lt"/>
              <a:ea typeface="+mn-ea"/>
              <a:cs typeface="+mn-cs"/>
            </a:endParaRPr>
          </a:p>
        </p:txBody>
      </p:sp>
      <p:sp>
        <p:nvSpPr>
          <p:cNvPr id="4" name="Zástupný symbol pro číslo snímku 3"/>
          <p:cNvSpPr>
            <a:spLocks noGrp="1"/>
          </p:cNvSpPr>
          <p:nvPr>
            <p:ph type="sldNum" sz="quarter" idx="10"/>
          </p:nvPr>
        </p:nvSpPr>
        <p:spPr/>
        <p:txBody>
          <a:bodyPr/>
          <a:lstStyle/>
          <a:p>
            <a:fld id="{8A7CD499-92DF-400B-9560-721810F67AE9}" type="slidenum">
              <a:rPr lang="cs-CZ" smtClean="0"/>
              <a:pPr/>
              <a:t>18</a:t>
            </a:fld>
            <a:endParaRPr lang="cs-CZ"/>
          </a:p>
        </p:txBody>
      </p:sp>
    </p:spTree>
    <p:extLst>
      <p:ext uri="{BB962C8B-B14F-4D97-AF65-F5344CB8AC3E}">
        <p14:creationId xmlns:p14="http://schemas.microsoft.com/office/powerpoint/2010/main" val="149455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917575" y="744538"/>
            <a:ext cx="4962525" cy="3722687"/>
          </a:xfrm>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8A7CD499-92DF-400B-9560-721810F67AE9}" type="slidenum">
              <a:rPr lang="cs-CZ" smtClean="0"/>
              <a:pPr/>
              <a:t>19</a:t>
            </a:fld>
            <a:endParaRPr lang="cs-CZ"/>
          </a:p>
        </p:txBody>
      </p:sp>
    </p:spTree>
    <p:extLst>
      <p:ext uri="{BB962C8B-B14F-4D97-AF65-F5344CB8AC3E}">
        <p14:creationId xmlns:p14="http://schemas.microsoft.com/office/powerpoint/2010/main" val="34571312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917575" y="744538"/>
            <a:ext cx="4962525" cy="3722687"/>
          </a:xfrm>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8A7CD499-92DF-400B-9560-721810F67AE9}" type="slidenum">
              <a:rPr lang="cs-CZ" smtClean="0"/>
              <a:pPr/>
              <a:t>20</a:t>
            </a:fld>
            <a:endParaRPr lang="cs-CZ"/>
          </a:p>
        </p:txBody>
      </p:sp>
    </p:spTree>
    <p:extLst>
      <p:ext uri="{BB962C8B-B14F-4D97-AF65-F5344CB8AC3E}">
        <p14:creationId xmlns:p14="http://schemas.microsoft.com/office/powerpoint/2010/main" val="3457131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2130431"/>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1" y="3886200"/>
            <a:ext cx="6400800" cy="1752600"/>
          </a:xfrm>
        </p:spPr>
        <p:txBody>
          <a:bodyPr/>
          <a:lstStyle>
            <a:lvl1pPr marL="0" indent="0" algn="ctr">
              <a:buNone/>
              <a:defRPr>
                <a:solidFill>
                  <a:schemeClr val="tx1">
                    <a:tint val="75000"/>
                  </a:schemeClr>
                </a:solidFill>
              </a:defRPr>
            </a:lvl1pPr>
            <a:lvl2pPr marL="457167" indent="0" algn="ctr">
              <a:buNone/>
              <a:defRPr>
                <a:solidFill>
                  <a:schemeClr val="tx1">
                    <a:tint val="75000"/>
                  </a:schemeClr>
                </a:solidFill>
              </a:defRPr>
            </a:lvl2pPr>
            <a:lvl3pPr marL="914335" indent="0" algn="ctr">
              <a:buNone/>
              <a:defRPr>
                <a:solidFill>
                  <a:schemeClr val="tx1">
                    <a:tint val="75000"/>
                  </a:schemeClr>
                </a:solidFill>
              </a:defRPr>
            </a:lvl3pPr>
            <a:lvl4pPr marL="1371502" indent="0" algn="ctr">
              <a:buNone/>
              <a:defRPr>
                <a:solidFill>
                  <a:schemeClr val="tx1">
                    <a:tint val="75000"/>
                  </a:schemeClr>
                </a:solidFill>
              </a:defRPr>
            </a:lvl4pPr>
            <a:lvl5pPr marL="1828671" indent="0" algn="ctr">
              <a:buNone/>
              <a:defRPr>
                <a:solidFill>
                  <a:schemeClr val="tx1">
                    <a:tint val="75000"/>
                  </a:schemeClr>
                </a:solidFill>
              </a:defRPr>
            </a:lvl5pPr>
            <a:lvl6pPr marL="2285838" indent="0" algn="ctr">
              <a:buNone/>
              <a:defRPr>
                <a:solidFill>
                  <a:schemeClr val="tx1">
                    <a:tint val="75000"/>
                  </a:schemeClr>
                </a:solidFill>
              </a:defRPr>
            </a:lvl6pPr>
            <a:lvl7pPr marL="2743005" indent="0" algn="ctr">
              <a:buNone/>
              <a:defRPr>
                <a:solidFill>
                  <a:schemeClr val="tx1">
                    <a:tint val="75000"/>
                  </a:schemeClr>
                </a:solidFill>
              </a:defRPr>
            </a:lvl7pPr>
            <a:lvl8pPr marL="3200173" indent="0" algn="ctr">
              <a:buNone/>
              <a:defRPr>
                <a:solidFill>
                  <a:schemeClr val="tx1">
                    <a:tint val="75000"/>
                  </a:schemeClr>
                </a:solidFill>
              </a:defRPr>
            </a:lvl8pPr>
            <a:lvl9pPr marL="365734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1D8C9FAA-FB47-4B7B-9CCB-5E6DED3B9A78}" type="datetimeFigureOut">
              <a:rPr lang="cs-CZ" smtClean="0"/>
              <a:pPr/>
              <a:t>17.2.2017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3454904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D8C9FAA-FB47-4B7B-9CCB-5E6DED3B9A78}" type="datetimeFigureOut">
              <a:rPr lang="cs-CZ" smtClean="0"/>
              <a:pPr/>
              <a:t>17.2.2017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186962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5" y="4406903"/>
            <a:ext cx="7772400" cy="1362076"/>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5" y="2906714"/>
            <a:ext cx="7772400" cy="1500187"/>
          </a:xfrm>
        </p:spPr>
        <p:txBody>
          <a:bodyPr anchor="b"/>
          <a:lstStyle>
            <a:lvl1pPr marL="0" indent="0">
              <a:buNone/>
              <a:defRPr sz="2000">
                <a:solidFill>
                  <a:schemeClr val="tx1">
                    <a:tint val="75000"/>
                  </a:schemeClr>
                </a:solidFill>
              </a:defRPr>
            </a:lvl1pPr>
            <a:lvl2pPr marL="457167" indent="0">
              <a:buNone/>
              <a:defRPr sz="1800">
                <a:solidFill>
                  <a:schemeClr val="tx1">
                    <a:tint val="75000"/>
                  </a:schemeClr>
                </a:solidFill>
              </a:defRPr>
            </a:lvl2pPr>
            <a:lvl3pPr marL="914335" indent="0">
              <a:buNone/>
              <a:defRPr sz="1600">
                <a:solidFill>
                  <a:schemeClr val="tx1">
                    <a:tint val="75000"/>
                  </a:schemeClr>
                </a:solidFill>
              </a:defRPr>
            </a:lvl3pPr>
            <a:lvl4pPr marL="1371502" indent="0">
              <a:buNone/>
              <a:defRPr sz="1400">
                <a:solidFill>
                  <a:schemeClr val="tx1">
                    <a:tint val="75000"/>
                  </a:schemeClr>
                </a:solidFill>
              </a:defRPr>
            </a:lvl4pPr>
            <a:lvl5pPr marL="1828671" indent="0">
              <a:buNone/>
              <a:defRPr sz="1400">
                <a:solidFill>
                  <a:schemeClr val="tx1">
                    <a:tint val="75000"/>
                  </a:schemeClr>
                </a:solidFill>
              </a:defRPr>
            </a:lvl5pPr>
            <a:lvl6pPr marL="2285838" indent="0">
              <a:buNone/>
              <a:defRPr sz="1400">
                <a:solidFill>
                  <a:schemeClr val="tx1">
                    <a:tint val="75000"/>
                  </a:schemeClr>
                </a:solidFill>
              </a:defRPr>
            </a:lvl6pPr>
            <a:lvl7pPr marL="2743005" indent="0">
              <a:buNone/>
              <a:defRPr sz="1400">
                <a:solidFill>
                  <a:schemeClr val="tx1">
                    <a:tint val="75000"/>
                  </a:schemeClr>
                </a:solidFill>
              </a:defRPr>
            </a:lvl7pPr>
            <a:lvl8pPr marL="3200173" indent="0">
              <a:buNone/>
              <a:defRPr sz="1400">
                <a:solidFill>
                  <a:schemeClr val="tx1">
                    <a:tint val="75000"/>
                  </a:schemeClr>
                </a:solidFill>
              </a:defRPr>
            </a:lvl8pPr>
            <a:lvl9pPr marL="365734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1D8C9FAA-FB47-4B7B-9CCB-5E6DED3B9A78}" type="datetimeFigureOut">
              <a:rPr lang="cs-CZ" smtClean="0"/>
              <a:pPr/>
              <a:t>17.2.2017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2192799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2"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D8C9FAA-FB47-4B7B-9CCB-5E6DED3B9A78}" type="datetimeFigureOut">
              <a:rPr lang="cs-CZ" smtClean="0"/>
              <a:pPr/>
              <a:t>17.2.2017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755915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1" y="1535114"/>
            <a:ext cx="4040188" cy="639763"/>
          </a:xfrm>
        </p:spPr>
        <p:txBody>
          <a:bodyPr anchor="b"/>
          <a:lstStyle>
            <a:lvl1pPr marL="0" indent="0">
              <a:buNone/>
              <a:defRPr sz="2400" b="1"/>
            </a:lvl1pPr>
            <a:lvl2pPr marL="457167" indent="0">
              <a:buNone/>
              <a:defRPr sz="2000" b="1"/>
            </a:lvl2pPr>
            <a:lvl3pPr marL="914335" indent="0">
              <a:buNone/>
              <a:defRPr sz="1800" b="1"/>
            </a:lvl3pPr>
            <a:lvl4pPr marL="1371502" indent="0">
              <a:buNone/>
              <a:defRPr sz="1600" b="1"/>
            </a:lvl4pPr>
            <a:lvl5pPr marL="1828671" indent="0">
              <a:buNone/>
              <a:defRPr sz="1600" b="1"/>
            </a:lvl5pPr>
            <a:lvl6pPr marL="2285838" indent="0">
              <a:buNone/>
              <a:defRPr sz="1600" b="1"/>
            </a:lvl6pPr>
            <a:lvl7pPr marL="2743005" indent="0">
              <a:buNone/>
              <a:defRPr sz="1600" b="1"/>
            </a:lvl7pPr>
            <a:lvl8pPr marL="3200173" indent="0">
              <a:buNone/>
              <a:defRPr sz="1600" b="1"/>
            </a:lvl8pPr>
            <a:lvl9pPr marL="365734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31" y="1535114"/>
            <a:ext cx="4041775" cy="639763"/>
          </a:xfrm>
        </p:spPr>
        <p:txBody>
          <a:bodyPr anchor="b"/>
          <a:lstStyle>
            <a:lvl1pPr marL="0" indent="0">
              <a:buNone/>
              <a:defRPr sz="2400" b="1"/>
            </a:lvl1pPr>
            <a:lvl2pPr marL="457167" indent="0">
              <a:buNone/>
              <a:defRPr sz="2000" b="1"/>
            </a:lvl2pPr>
            <a:lvl3pPr marL="914335" indent="0">
              <a:buNone/>
              <a:defRPr sz="1800" b="1"/>
            </a:lvl3pPr>
            <a:lvl4pPr marL="1371502" indent="0">
              <a:buNone/>
              <a:defRPr sz="1600" b="1"/>
            </a:lvl4pPr>
            <a:lvl5pPr marL="1828671" indent="0">
              <a:buNone/>
              <a:defRPr sz="1600" b="1"/>
            </a:lvl5pPr>
            <a:lvl6pPr marL="2285838" indent="0">
              <a:buNone/>
              <a:defRPr sz="1600" b="1"/>
            </a:lvl6pPr>
            <a:lvl7pPr marL="2743005" indent="0">
              <a:buNone/>
              <a:defRPr sz="1600" b="1"/>
            </a:lvl7pPr>
            <a:lvl8pPr marL="3200173" indent="0">
              <a:buNone/>
              <a:defRPr sz="1600" b="1"/>
            </a:lvl8pPr>
            <a:lvl9pPr marL="365734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31"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D8C9FAA-FB47-4B7B-9CCB-5E6DED3B9A78}" type="datetimeFigureOut">
              <a:rPr lang="cs-CZ" smtClean="0"/>
              <a:pPr/>
              <a:t>17.2.2017</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4204678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1D8C9FAA-FB47-4B7B-9CCB-5E6DED3B9A78}" type="datetimeFigureOut">
              <a:rPr lang="cs-CZ" smtClean="0"/>
              <a:pPr/>
              <a:t>17.2.2017</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1421636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D8C9FAA-FB47-4B7B-9CCB-5E6DED3B9A78}" type="datetimeFigureOut">
              <a:rPr lang="cs-CZ" smtClean="0"/>
              <a:pPr/>
              <a:t>17.2.2017</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2990089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3" y="273049"/>
            <a:ext cx="3008313" cy="1162051"/>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1" y="273057"/>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3" y="1435105"/>
            <a:ext cx="3008313" cy="4691063"/>
          </a:xfrm>
        </p:spPr>
        <p:txBody>
          <a:bodyPr/>
          <a:lstStyle>
            <a:lvl1pPr marL="0" indent="0">
              <a:buNone/>
              <a:defRPr sz="1400"/>
            </a:lvl1pPr>
            <a:lvl2pPr marL="457167" indent="0">
              <a:buNone/>
              <a:defRPr sz="1200"/>
            </a:lvl2pPr>
            <a:lvl3pPr marL="914335" indent="0">
              <a:buNone/>
              <a:defRPr sz="1000"/>
            </a:lvl3pPr>
            <a:lvl4pPr marL="1371502" indent="0">
              <a:buNone/>
              <a:defRPr sz="900"/>
            </a:lvl4pPr>
            <a:lvl5pPr marL="1828671" indent="0">
              <a:buNone/>
              <a:defRPr sz="900"/>
            </a:lvl5pPr>
            <a:lvl6pPr marL="2285838" indent="0">
              <a:buNone/>
              <a:defRPr sz="900"/>
            </a:lvl6pPr>
            <a:lvl7pPr marL="2743005" indent="0">
              <a:buNone/>
              <a:defRPr sz="900"/>
            </a:lvl7pPr>
            <a:lvl8pPr marL="3200173" indent="0">
              <a:buNone/>
              <a:defRPr sz="900"/>
            </a:lvl8pPr>
            <a:lvl9pPr marL="365734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D8C9FAA-FB47-4B7B-9CCB-5E6DED3B9A78}" type="datetimeFigureOut">
              <a:rPr lang="cs-CZ" smtClean="0"/>
              <a:pPr/>
              <a:t>17.2.2017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2020465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40"/>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167" indent="0">
              <a:buNone/>
              <a:defRPr sz="2800"/>
            </a:lvl2pPr>
            <a:lvl3pPr marL="914335" indent="0">
              <a:buNone/>
              <a:defRPr sz="2400"/>
            </a:lvl3pPr>
            <a:lvl4pPr marL="1371502" indent="0">
              <a:buNone/>
              <a:defRPr sz="2000"/>
            </a:lvl4pPr>
            <a:lvl5pPr marL="1828671" indent="0">
              <a:buNone/>
              <a:defRPr sz="2000"/>
            </a:lvl5pPr>
            <a:lvl6pPr marL="2285838" indent="0">
              <a:buNone/>
              <a:defRPr sz="2000"/>
            </a:lvl6pPr>
            <a:lvl7pPr marL="2743005" indent="0">
              <a:buNone/>
              <a:defRPr sz="2000"/>
            </a:lvl7pPr>
            <a:lvl8pPr marL="3200173" indent="0">
              <a:buNone/>
              <a:defRPr sz="2000"/>
            </a:lvl8pPr>
            <a:lvl9pPr marL="3657340" indent="0">
              <a:buNone/>
              <a:defRPr sz="2000"/>
            </a:lvl9pPr>
          </a:lstStyle>
          <a:p>
            <a:endParaRPr lang="cs-CZ"/>
          </a:p>
        </p:txBody>
      </p:sp>
      <p:sp>
        <p:nvSpPr>
          <p:cNvPr id="4" name="Zástupný symbol pro text 3"/>
          <p:cNvSpPr>
            <a:spLocks noGrp="1"/>
          </p:cNvSpPr>
          <p:nvPr>
            <p:ph type="body" sz="half" idx="2"/>
          </p:nvPr>
        </p:nvSpPr>
        <p:spPr>
          <a:xfrm>
            <a:off x="1792288" y="5367340"/>
            <a:ext cx="5486400" cy="804863"/>
          </a:xfrm>
        </p:spPr>
        <p:txBody>
          <a:bodyPr/>
          <a:lstStyle>
            <a:lvl1pPr marL="0" indent="0">
              <a:buNone/>
              <a:defRPr sz="1400"/>
            </a:lvl1pPr>
            <a:lvl2pPr marL="457167" indent="0">
              <a:buNone/>
              <a:defRPr sz="1200"/>
            </a:lvl2pPr>
            <a:lvl3pPr marL="914335" indent="0">
              <a:buNone/>
              <a:defRPr sz="1000"/>
            </a:lvl3pPr>
            <a:lvl4pPr marL="1371502" indent="0">
              <a:buNone/>
              <a:defRPr sz="900"/>
            </a:lvl4pPr>
            <a:lvl5pPr marL="1828671" indent="0">
              <a:buNone/>
              <a:defRPr sz="900"/>
            </a:lvl5pPr>
            <a:lvl6pPr marL="2285838" indent="0">
              <a:buNone/>
              <a:defRPr sz="900"/>
            </a:lvl6pPr>
            <a:lvl7pPr marL="2743005" indent="0">
              <a:buNone/>
              <a:defRPr sz="900"/>
            </a:lvl7pPr>
            <a:lvl8pPr marL="3200173" indent="0">
              <a:buNone/>
              <a:defRPr sz="900"/>
            </a:lvl8pPr>
            <a:lvl9pPr marL="365734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D8C9FAA-FB47-4B7B-9CCB-5E6DED3B9A78}" type="datetimeFigureOut">
              <a:rPr lang="cs-CZ" smtClean="0"/>
              <a:pPr/>
              <a:t>17.2.2017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3370860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D8C9FAA-FB47-4B7B-9CCB-5E6DED3B9A78}" type="datetimeFigureOut">
              <a:rPr lang="cs-CZ" smtClean="0"/>
              <a:pPr/>
              <a:t>17.2.2017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1577504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1" y="274641"/>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2" y="274641"/>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D8C9FAA-FB47-4B7B-9CCB-5E6DED3B9A78}" type="datetimeFigureOut">
              <a:rPr lang="cs-CZ" smtClean="0"/>
              <a:pPr/>
              <a:t>17.2.2017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B1B08D5-758E-4C35-A36D-71E460F03303}" type="slidenum">
              <a:rPr lang="cs-CZ" smtClean="0"/>
              <a:pPr/>
              <a:t>‹#›</a:t>
            </a:fld>
            <a:endParaRPr lang="cs-CZ"/>
          </a:p>
        </p:txBody>
      </p:sp>
    </p:spTree>
    <p:extLst>
      <p:ext uri="{BB962C8B-B14F-4D97-AF65-F5344CB8AC3E}">
        <p14:creationId xmlns:p14="http://schemas.microsoft.com/office/powerpoint/2010/main" val="4230303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1" y="274637"/>
            <a:ext cx="8229600" cy="1143000"/>
          </a:xfrm>
          <a:prstGeom prst="rect">
            <a:avLst/>
          </a:prstGeom>
        </p:spPr>
        <p:txBody>
          <a:bodyPr vert="horz" lIns="91433" tIns="45717" rIns="91433" bIns="45717"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1" y="1600206"/>
            <a:ext cx="8229600" cy="4525963"/>
          </a:xfrm>
          <a:prstGeom prst="rect">
            <a:avLst/>
          </a:prstGeom>
        </p:spPr>
        <p:txBody>
          <a:bodyPr vert="horz" lIns="91433" tIns="45717" rIns="91433" bIns="45717"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4"/>
            <a:ext cx="2133600" cy="365125"/>
          </a:xfrm>
          <a:prstGeom prst="rect">
            <a:avLst/>
          </a:prstGeom>
        </p:spPr>
        <p:txBody>
          <a:bodyPr vert="horz" lIns="91433" tIns="45717" rIns="91433" bIns="45717" rtlCol="0" anchor="ctr"/>
          <a:lstStyle>
            <a:lvl1pPr algn="l">
              <a:defRPr sz="1200">
                <a:solidFill>
                  <a:schemeClr val="tx1">
                    <a:tint val="75000"/>
                  </a:schemeClr>
                </a:solidFill>
              </a:defRPr>
            </a:lvl1pPr>
          </a:lstStyle>
          <a:p>
            <a:fld id="{1D8C9FAA-FB47-4B7B-9CCB-5E6DED3B9A78}" type="datetimeFigureOut">
              <a:rPr lang="cs-CZ" smtClean="0"/>
              <a:pPr/>
              <a:t>17.2.2017</a:t>
            </a:fld>
            <a:endParaRPr lang="cs-CZ"/>
          </a:p>
        </p:txBody>
      </p:sp>
      <p:sp>
        <p:nvSpPr>
          <p:cNvPr id="5" name="Zástupný symbol pro zápatí 4"/>
          <p:cNvSpPr>
            <a:spLocks noGrp="1"/>
          </p:cNvSpPr>
          <p:nvPr>
            <p:ph type="ftr" sz="quarter" idx="3"/>
          </p:nvPr>
        </p:nvSpPr>
        <p:spPr>
          <a:xfrm>
            <a:off x="3124201" y="6356354"/>
            <a:ext cx="2895600" cy="365125"/>
          </a:xfrm>
          <a:prstGeom prst="rect">
            <a:avLst/>
          </a:prstGeom>
        </p:spPr>
        <p:txBody>
          <a:bodyPr vert="horz" lIns="91433" tIns="45717" rIns="91433" bIns="45717"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4"/>
            <a:ext cx="2133600" cy="365125"/>
          </a:xfrm>
          <a:prstGeom prst="rect">
            <a:avLst/>
          </a:prstGeom>
        </p:spPr>
        <p:txBody>
          <a:bodyPr vert="horz" lIns="91433" tIns="45717" rIns="91433" bIns="45717" rtlCol="0" anchor="ctr"/>
          <a:lstStyle>
            <a:lvl1pPr algn="r">
              <a:defRPr sz="1200">
                <a:solidFill>
                  <a:schemeClr val="tx1">
                    <a:tint val="75000"/>
                  </a:schemeClr>
                </a:solidFill>
              </a:defRPr>
            </a:lvl1pPr>
          </a:lstStyle>
          <a:p>
            <a:fld id="{BB1B08D5-758E-4C35-A36D-71E460F03303}" type="slidenum">
              <a:rPr lang="cs-CZ" smtClean="0"/>
              <a:pPr/>
              <a:t>‹#›</a:t>
            </a:fld>
            <a:endParaRPr lang="cs-CZ"/>
          </a:p>
        </p:txBody>
      </p:sp>
    </p:spTree>
    <p:extLst>
      <p:ext uri="{BB962C8B-B14F-4D97-AF65-F5344CB8AC3E}">
        <p14:creationId xmlns:p14="http://schemas.microsoft.com/office/powerpoint/2010/main" val="354233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35" rtl="0" eaLnBrk="1" latinLnBrk="0" hangingPunct="1">
        <a:spcBef>
          <a:spcPct val="0"/>
        </a:spcBef>
        <a:buNone/>
        <a:defRPr sz="4400" kern="1200">
          <a:solidFill>
            <a:schemeClr val="tx1"/>
          </a:solidFill>
          <a:latin typeface="+mj-lt"/>
          <a:ea typeface="+mj-ea"/>
          <a:cs typeface="+mj-cs"/>
        </a:defRPr>
      </a:lvl1pPr>
    </p:titleStyle>
    <p:bodyStyle>
      <a:lvl1pPr marL="342876" indent="-342876" algn="l" defTabSz="9143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97" indent="-285730" algn="l" defTabSz="9143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19" indent="-228584" algn="l" defTabSz="9143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86"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5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21"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90"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57"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2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335" rtl="0" eaLnBrk="1" latinLnBrk="0" hangingPunct="1">
        <a:defRPr sz="1800" kern="1200">
          <a:solidFill>
            <a:schemeClr val="tx1"/>
          </a:solidFill>
          <a:latin typeface="+mn-lt"/>
          <a:ea typeface="+mn-ea"/>
          <a:cs typeface="+mn-cs"/>
        </a:defRPr>
      </a:lvl1pPr>
      <a:lvl2pPr marL="457167" algn="l" defTabSz="914335" rtl="0" eaLnBrk="1" latinLnBrk="0" hangingPunct="1">
        <a:defRPr sz="1800" kern="1200">
          <a:solidFill>
            <a:schemeClr val="tx1"/>
          </a:solidFill>
          <a:latin typeface="+mn-lt"/>
          <a:ea typeface="+mn-ea"/>
          <a:cs typeface="+mn-cs"/>
        </a:defRPr>
      </a:lvl2pPr>
      <a:lvl3pPr marL="914335" algn="l" defTabSz="914335" rtl="0" eaLnBrk="1" latinLnBrk="0" hangingPunct="1">
        <a:defRPr sz="1800" kern="1200">
          <a:solidFill>
            <a:schemeClr val="tx1"/>
          </a:solidFill>
          <a:latin typeface="+mn-lt"/>
          <a:ea typeface="+mn-ea"/>
          <a:cs typeface="+mn-cs"/>
        </a:defRPr>
      </a:lvl3pPr>
      <a:lvl4pPr marL="1371502" algn="l" defTabSz="914335" rtl="0" eaLnBrk="1" latinLnBrk="0" hangingPunct="1">
        <a:defRPr sz="1800" kern="1200">
          <a:solidFill>
            <a:schemeClr val="tx1"/>
          </a:solidFill>
          <a:latin typeface="+mn-lt"/>
          <a:ea typeface="+mn-ea"/>
          <a:cs typeface="+mn-cs"/>
        </a:defRPr>
      </a:lvl4pPr>
      <a:lvl5pPr marL="1828671" algn="l" defTabSz="914335" rtl="0" eaLnBrk="1" latinLnBrk="0" hangingPunct="1">
        <a:defRPr sz="1800" kern="1200">
          <a:solidFill>
            <a:schemeClr val="tx1"/>
          </a:solidFill>
          <a:latin typeface="+mn-lt"/>
          <a:ea typeface="+mn-ea"/>
          <a:cs typeface="+mn-cs"/>
        </a:defRPr>
      </a:lvl5pPr>
      <a:lvl6pPr marL="2285838" algn="l" defTabSz="914335" rtl="0" eaLnBrk="1" latinLnBrk="0" hangingPunct="1">
        <a:defRPr sz="1800" kern="1200">
          <a:solidFill>
            <a:schemeClr val="tx1"/>
          </a:solidFill>
          <a:latin typeface="+mn-lt"/>
          <a:ea typeface="+mn-ea"/>
          <a:cs typeface="+mn-cs"/>
        </a:defRPr>
      </a:lvl6pPr>
      <a:lvl7pPr marL="2743005" algn="l" defTabSz="914335" rtl="0" eaLnBrk="1" latinLnBrk="0" hangingPunct="1">
        <a:defRPr sz="1800" kern="1200">
          <a:solidFill>
            <a:schemeClr val="tx1"/>
          </a:solidFill>
          <a:latin typeface="+mn-lt"/>
          <a:ea typeface="+mn-ea"/>
          <a:cs typeface="+mn-cs"/>
        </a:defRPr>
      </a:lvl7pPr>
      <a:lvl8pPr marL="3200173" algn="l" defTabSz="914335" rtl="0" eaLnBrk="1" latinLnBrk="0" hangingPunct="1">
        <a:defRPr sz="1800" kern="1200">
          <a:solidFill>
            <a:schemeClr val="tx1"/>
          </a:solidFill>
          <a:latin typeface="+mn-lt"/>
          <a:ea typeface="+mn-ea"/>
          <a:cs typeface="+mn-cs"/>
        </a:defRPr>
      </a:lvl8pPr>
      <a:lvl9pPr marL="3657340" algn="l" defTabSz="91433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kivs@mvcr.cz" TargetMode="External"/><Relationship Id="rId2" Type="http://schemas.openxmlformats.org/officeDocument/2006/relationships/hyperlink" Target="http://www.mvcr.cz/clanek/zapisy-988699.aspx"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zakazky.mvcr.cz/contract_display_3077.html"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mailto:kivs@mvcr.cz"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642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
          <p:cNvSpPr>
            <a:spLocks noChangeArrowheads="1"/>
          </p:cNvSpPr>
          <p:nvPr/>
        </p:nvSpPr>
        <p:spPr bwMode="auto">
          <a:xfrm>
            <a:off x="395289" y="1541619"/>
            <a:ext cx="8532812" cy="4997738"/>
          </a:xfrm>
          <a:prstGeom prst="rect">
            <a:avLst/>
          </a:prstGeom>
          <a:noFill/>
          <a:ln w="9525">
            <a:noFill/>
            <a:miter lim="800000"/>
            <a:headEnd/>
            <a:tailEnd/>
          </a:ln>
          <a:effectLst/>
        </p:spPr>
        <p:txBody>
          <a:bodyPr lIns="91433" tIns="45717" rIns="91433" bIns="45717" anchor="ctr">
            <a:spAutoFit/>
          </a:bodyPr>
          <a:lstStyle/>
          <a:p>
            <a:r>
              <a:rPr lang="cs-CZ" sz="3200" b="1" dirty="0">
                <a:solidFill>
                  <a:srgbClr val="262626"/>
                </a:solidFill>
                <a:effectLst>
                  <a:outerShdw blurRad="38100" dist="38100" dir="2700000" algn="tl">
                    <a:srgbClr val="C0C0C0"/>
                  </a:outerShdw>
                </a:effectLst>
                <a:ea typeface="Times New Roman" pitchFamily="18" charset="0"/>
                <a:cs typeface="Arial" charset="0"/>
              </a:rPr>
              <a:t>KIVS - Komunikační infrastruktura veřejné správy </a:t>
            </a:r>
          </a:p>
          <a:p>
            <a:r>
              <a:rPr lang="cs-CZ" sz="3200" b="1" dirty="0">
                <a:solidFill>
                  <a:srgbClr val="262626"/>
                </a:solidFill>
                <a:effectLst>
                  <a:outerShdw blurRad="38100" dist="38100" dir="2700000" algn="tl">
                    <a:srgbClr val="C0C0C0"/>
                  </a:outerShdw>
                </a:effectLst>
                <a:ea typeface="Times New Roman" pitchFamily="18" charset="0"/>
                <a:cs typeface="Arial" charset="0"/>
              </a:rPr>
              <a:t>a Centrální místo služeb (CMS)</a:t>
            </a:r>
          </a:p>
          <a:p>
            <a:endParaRPr lang="cs-CZ" sz="3200" b="1" dirty="0">
              <a:solidFill>
                <a:srgbClr val="262626"/>
              </a:solidFill>
              <a:effectLst>
                <a:outerShdw blurRad="38100" dist="38100" dir="2700000" algn="tl">
                  <a:srgbClr val="C0C0C0"/>
                </a:outerShdw>
              </a:effectLst>
              <a:ea typeface="Times New Roman" pitchFamily="18" charset="0"/>
              <a:cs typeface="Arial" charset="0"/>
            </a:endParaRPr>
          </a:p>
          <a:p>
            <a:r>
              <a:rPr lang="cs-CZ" sz="3200" b="1" dirty="0">
                <a:solidFill>
                  <a:srgbClr val="262626"/>
                </a:solidFill>
                <a:effectLst>
                  <a:outerShdw blurRad="38100" dist="38100" dir="2700000" algn="tl">
                    <a:srgbClr val="C0C0C0"/>
                  </a:outerShdw>
                </a:effectLst>
                <a:ea typeface="Times New Roman" pitchFamily="18" charset="0"/>
                <a:cs typeface="Arial" charset="0"/>
              </a:rPr>
              <a:t>Dynamický nákupní systém s názvem:</a:t>
            </a:r>
          </a:p>
          <a:p>
            <a:r>
              <a:rPr lang="cs-CZ" sz="3200" b="1" dirty="0">
                <a:solidFill>
                  <a:srgbClr val="262626"/>
                </a:solidFill>
                <a:effectLst>
                  <a:outerShdw blurRad="38100" dist="38100" dir="2700000" algn="tl">
                    <a:srgbClr val="C0C0C0"/>
                  </a:outerShdw>
                </a:effectLst>
                <a:ea typeface="Times New Roman" pitchFamily="18" charset="0"/>
                <a:cs typeface="Arial" charset="0"/>
              </a:rPr>
              <a:t>„Poskytování služeb KIVS - 2013-2017“</a:t>
            </a:r>
          </a:p>
          <a:p>
            <a:endParaRPr lang="cs-CZ" sz="2000" b="1" dirty="0">
              <a:solidFill>
                <a:srgbClr val="262626"/>
              </a:solidFill>
              <a:effectLst>
                <a:outerShdw blurRad="38100" dist="38100" dir="2700000" algn="tl">
                  <a:srgbClr val="C0C0C0"/>
                </a:outerShdw>
              </a:effectLst>
              <a:ea typeface="Times New Roman" pitchFamily="18" charset="0"/>
              <a:cs typeface="Arial" charset="0"/>
            </a:endParaRPr>
          </a:p>
          <a:p>
            <a:endParaRPr lang="cs-CZ" sz="2000" b="1" dirty="0">
              <a:solidFill>
                <a:srgbClr val="262626"/>
              </a:solidFill>
              <a:effectLst>
                <a:outerShdw blurRad="38100" dist="38100" dir="2700000" algn="tl">
                  <a:srgbClr val="C0C0C0"/>
                </a:outerShdw>
              </a:effectLst>
              <a:ea typeface="Times New Roman" pitchFamily="18" charset="0"/>
              <a:cs typeface="Arial" charset="0"/>
            </a:endParaRPr>
          </a:p>
          <a:p>
            <a:endParaRPr lang="cs-CZ" sz="2400" b="1" dirty="0">
              <a:solidFill>
                <a:srgbClr val="262626"/>
              </a:solidFill>
              <a:effectLst>
                <a:outerShdw blurRad="38100" dist="38100" dir="2700000" algn="tl">
                  <a:srgbClr val="C0C0C0"/>
                </a:outerShdw>
              </a:effectLst>
              <a:ea typeface="Times New Roman" pitchFamily="18" charset="0"/>
              <a:cs typeface="Arial" charset="0"/>
            </a:endParaRPr>
          </a:p>
          <a:p>
            <a:endParaRPr lang="cs-CZ" sz="2400" b="1" dirty="0">
              <a:solidFill>
                <a:srgbClr val="262626"/>
              </a:solidFill>
              <a:effectLst>
                <a:outerShdw blurRad="38100" dist="38100" dir="2700000" algn="tl">
                  <a:srgbClr val="C0C0C0"/>
                </a:outerShdw>
              </a:effectLst>
              <a:ea typeface="Times New Roman" pitchFamily="18" charset="0"/>
              <a:cs typeface="Arial" charset="0"/>
            </a:endParaRPr>
          </a:p>
          <a:p>
            <a:r>
              <a:rPr lang="cs-CZ" sz="2400" b="1" dirty="0">
                <a:solidFill>
                  <a:srgbClr val="262626"/>
                </a:solidFill>
                <a:effectLst>
                  <a:outerShdw blurRad="38100" dist="38100" dir="2700000" algn="tl">
                    <a:srgbClr val="C0C0C0"/>
                  </a:outerShdw>
                </a:effectLst>
                <a:ea typeface="Times New Roman" pitchFamily="18" charset="0"/>
                <a:cs typeface="Arial" charset="0"/>
              </a:rPr>
              <a:t>CMS FORUM </a:t>
            </a:r>
            <a:r>
              <a:rPr lang="cs-CZ" sz="2400" b="1" dirty="0" smtClean="0">
                <a:solidFill>
                  <a:srgbClr val="262626"/>
                </a:solidFill>
                <a:effectLst>
                  <a:outerShdw blurRad="38100" dist="38100" dir="2700000" algn="tl">
                    <a:srgbClr val="C0C0C0"/>
                  </a:outerShdw>
                </a:effectLst>
                <a:ea typeface="Times New Roman" pitchFamily="18" charset="0"/>
                <a:cs typeface="Arial" charset="0"/>
              </a:rPr>
              <a:t>16. </a:t>
            </a:r>
            <a:r>
              <a:rPr lang="cs-CZ" sz="2400" b="1" dirty="0">
                <a:solidFill>
                  <a:srgbClr val="262626"/>
                </a:solidFill>
                <a:effectLst>
                  <a:outerShdw blurRad="38100" dist="38100" dir="2700000" algn="tl">
                    <a:srgbClr val="C0C0C0"/>
                  </a:outerShdw>
                </a:effectLst>
                <a:ea typeface="Times New Roman" pitchFamily="18" charset="0"/>
                <a:cs typeface="Arial" charset="0"/>
              </a:rPr>
              <a:t>2</a:t>
            </a:r>
            <a:r>
              <a:rPr lang="cs-CZ" sz="2400" b="1" dirty="0" smtClean="0">
                <a:solidFill>
                  <a:srgbClr val="262626"/>
                </a:solidFill>
                <a:effectLst>
                  <a:outerShdw blurRad="38100" dist="38100" dir="2700000" algn="tl">
                    <a:srgbClr val="C0C0C0"/>
                  </a:outerShdw>
                </a:effectLst>
                <a:ea typeface="Times New Roman" pitchFamily="18" charset="0"/>
                <a:cs typeface="Arial" charset="0"/>
              </a:rPr>
              <a:t>. 2017</a:t>
            </a:r>
            <a:endParaRPr lang="cs-CZ" sz="2400" b="1" dirty="0">
              <a:solidFill>
                <a:srgbClr val="262626"/>
              </a:solidFill>
              <a:effectLst>
                <a:outerShdw blurRad="38100" dist="38100" dir="2700000" algn="tl">
                  <a:srgbClr val="C0C0C0"/>
                </a:outerShdw>
              </a:effectLst>
              <a:ea typeface="Times New Roman" pitchFamily="18" charset="0"/>
              <a:cs typeface="Arial" charset="0"/>
            </a:endParaRPr>
          </a:p>
          <a:p>
            <a:endParaRPr lang="cs-CZ" sz="2000" b="1" dirty="0">
              <a:solidFill>
                <a:srgbClr val="0070C0"/>
              </a:solidFill>
              <a:effectLst>
                <a:outerShdw blurRad="38100" dist="38100" dir="2700000" algn="tl">
                  <a:srgbClr val="C0C0C0"/>
                </a:outerShdw>
              </a:effectLst>
              <a:ea typeface="Times New Roman" pitchFamily="18" charset="0"/>
              <a:cs typeface="Arial" charset="0"/>
            </a:endParaRPr>
          </a:p>
          <a:p>
            <a:endParaRPr lang="cs-CZ" dirty="0">
              <a:solidFill>
                <a:srgbClr val="262626"/>
              </a:solidFill>
              <a:effectLst>
                <a:outerShdw blurRad="38100" dist="38100" dir="2700000" algn="tl">
                  <a:srgbClr val="C0C0C0"/>
                </a:outerShdw>
              </a:effectLst>
              <a:ea typeface="Times New Roman" pitchFamily="18" charset="0"/>
              <a:cs typeface="Arial" charset="0"/>
            </a:endParaRPr>
          </a:p>
        </p:txBody>
      </p:sp>
      <p:sp>
        <p:nvSpPr>
          <p:cNvPr id="2" name="Obdélník 1"/>
          <p:cNvSpPr/>
          <p:nvPr/>
        </p:nvSpPr>
        <p:spPr>
          <a:xfrm>
            <a:off x="2843812" y="5"/>
            <a:ext cx="6274173" cy="646325"/>
          </a:xfrm>
          <a:prstGeom prst="rect">
            <a:avLst/>
          </a:prstGeom>
        </p:spPr>
        <p:txBody>
          <a:bodyPr wrap="square" lIns="91433" tIns="45717" rIns="91433" bIns="45717">
            <a:spAutoFit/>
          </a:bodyPr>
          <a:lstStyle/>
          <a:p>
            <a:r>
              <a:rPr lang="cs-CZ" b="1" dirty="0">
                <a:solidFill>
                  <a:schemeClr val="bg1"/>
                </a:solidFill>
                <a:latin typeface="Arial" charset="0"/>
                <a:ea typeface="Times New Roman" pitchFamily="18" charset="0"/>
                <a:cs typeface="Arial" charset="0"/>
              </a:rPr>
              <a:t>KIVS - Komunikační infrastruktura veřejné správy a Centrální místo služeb (CMS) </a:t>
            </a:r>
            <a:endParaRPr lang="cs-CZ" dirty="0"/>
          </a:p>
        </p:txBody>
      </p:sp>
      <p:pic>
        <p:nvPicPr>
          <p:cNvPr id="11" name="Obrázek 10"/>
          <p:cNvPicPr/>
          <p:nvPr/>
        </p:nvPicPr>
        <p:blipFill rotWithShape="1">
          <a:blip r:embed="rId3"/>
          <a:srcRect l="14788" t="8854" r="72767" b="83984"/>
          <a:stretch/>
        </p:blipFill>
        <p:spPr bwMode="auto">
          <a:xfrm>
            <a:off x="3780" y="4"/>
            <a:ext cx="2191956" cy="64633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875296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980729"/>
            <a:ext cx="8424936" cy="5256584"/>
          </a:xfrm>
        </p:spPr>
        <p:txBody>
          <a:bodyPr>
            <a:normAutofit fontScale="92500" lnSpcReduction="20000"/>
          </a:bodyPr>
          <a:lstStyle/>
          <a:p>
            <a:pPr marL="360000" indent="0" algn="just">
              <a:buNone/>
            </a:pPr>
            <a:r>
              <a:rPr lang="cs-CZ" b="1" dirty="0" smtClean="0"/>
              <a:t>Agenda</a:t>
            </a:r>
          </a:p>
          <a:p>
            <a:pPr marL="360000" indent="0" algn="just">
              <a:buNone/>
            </a:pPr>
            <a:endParaRPr lang="cs-CZ" sz="1800" b="1" dirty="0" smtClean="0"/>
          </a:p>
          <a:p>
            <a:pPr marL="457200" lvl="0" indent="-457200">
              <a:buFont typeface="+mj-lt"/>
              <a:buAutoNum type="arabicParenR"/>
            </a:pPr>
            <a:r>
              <a:rPr lang="cs-CZ" sz="2400" dirty="0"/>
              <a:t>Úvodní slovo </a:t>
            </a:r>
            <a:endParaRPr lang="cs-CZ" sz="2400" dirty="0" smtClean="0"/>
          </a:p>
          <a:p>
            <a:pPr marL="457200" lvl="0" indent="-457200">
              <a:buFont typeface="+mj-lt"/>
              <a:buAutoNum type="arabicParenR"/>
            </a:pPr>
            <a:r>
              <a:rPr lang="cs-CZ" sz="2400" dirty="0"/>
              <a:t>Rekapitulace stávajícího stavu projektu „Poskytování služeb KIVS – 2013–2017“ (dále jen „DNS KIVS”)</a:t>
            </a:r>
          </a:p>
          <a:p>
            <a:pPr lvl="1"/>
            <a:r>
              <a:rPr lang="cs-CZ" sz="2000" dirty="0"/>
              <a:t>Rekapitulace výsledků DNS KIVS za rok 2016 </a:t>
            </a:r>
          </a:p>
          <a:p>
            <a:pPr lvl="1"/>
            <a:r>
              <a:rPr lang="cs-CZ" sz="2000" dirty="0"/>
              <a:t>Harmonogram VZ dle zákona č. 137/2006 Sb., o veřejných zakázkách</a:t>
            </a:r>
          </a:p>
          <a:p>
            <a:pPr lvl="1"/>
            <a:r>
              <a:rPr lang="cs-CZ" sz="2000" dirty="0"/>
              <a:t>Rozhodnutí o změně ZD z 5. 12. 2016 – proces uzavírání smluv dle č. 134/2016 Sb., o zadávání veřejných zakázek (dále jen „ZZVZ“)</a:t>
            </a:r>
          </a:p>
          <a:p>
            <a:pPr lvl="1"/>
            <a:r>
              <a:rPr lang="cs-CZ" sz="2000" dirty="0"/>
              <a:t>Harmonogram VZ dle zákona č. 134/2016 Sb., ZZVZ </a:t>
            </a:r>
          </a:p>
          <a:p>
            <a:pPr lvl="1"/>
            <a:r>
              <a:rPr lang="cs-CZ" sz="2000" dirty="0"/>
              <a:t>Celkové shrnutí projektu DNS KIVS rok 2013 – 2017 </a:t>
            </a:r>
          </a:p>
          <a:p>
            <a:pPr marL="457200" lvl="0" indent="-457200">
              <a:buFont typeface="+mj-lt"/>
              <a:buAutoNum type="arabicParenR"/>
            </a:pPr>
            <a:r>
              <a:rPr lang="cs-CZ" sz="2400" dirty="0"/>
              <a:t>Portál KIVS </a:t>
            </a:r>
          </a:p>
          <a:p>
            <a:pPr lvl="1"/>
            <a:r>
              <a:rPr lang="cs-CZ" sz="2000" dirty="0"/>
              <a:t>Rozvoj portálu KIVS – nové funkcionality </a:t>
            </a:r>
            <a:endParaRPr lang="cs-CZ" sz="2000" dirty="0" smtClean="0"/>
          </a:p>
          <a:p>
            <a:pPr lvl="1"/>
            <a:r>
              <a:rPr lang="cs-CZ" sz="2100" dirty="0" smtClean="0"/>
              <a:t>Požadavky </a:t>
            </a:r>
            <a:r>
              <a:rPr lang="cs-CZ" sz="2100" dirty="0"/>
              <a:t>na součinnost od Pověřujících zadavatelů – proces pro </a:t>
            </a:r>
            <a:r>
              <a:rPr lang="cs-CZ" sz="2100" dirty="0" err="1"/>
              <a:t>přesoutěžování</a:t>
            </a:r>
            <a:r>
              <a:rPr lang="cs-CZ" sz="2100" dirty="0"/>
              <a:t> služeb</a:t>
            </a:r>
          </a:p>
          <a:p>
            <a:pPr marL="457200" lvl="0" indent="-457200">
              <a:buFont typeface="+mj-lt"/>
              <a:buAutoNum type="arabicParenR"/>
            </a:pPr>
            <a:r>
              <a:rPr lang="cs-CZ" sz="2400" dirty="0"/>
              <a:t>Otázky a odpovědi</a:t>
            </a:r>
          </a:p>
          <a:p>
            <a:pPr marL="457200" lvl="0" indent="-457200">
              <a:buFont typeface="+mj-lt"/>
              <a:buAutoNum type="arabicParenR"/>
            </a:pPr>
            <a:r>
              <a:rPr lang="cs-CZ" sz="2400" dirty="0"/>
              <a:t>Slovo závěrem </a:t>
            </a:r>
          </a:p>
          <a:p>
            <a:pPr marL="0" lvl="0" indent="0">
              <a:buNone/>
            </a:pPr>
            <a:endParaRPr lang="cs-CZ" sz="2400" dirty="0"/>
          </a:p>
          <a:p>
            <a:pPr lvl="1"/>
            <a:endParaRPr lang="cs-CZ" dirty="0"/>
          </a:p>
        </p:txBody>
      </p:sp>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633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3"/>
          <a:srcRect l="14788" t="8854" r="72767" b="83984"/>
          <a:stretch/>
        </p:blipFill>
        <p:spPr bwMode="auto">
          <a:xfrm>
            <a:off x="3782" y="2"/>
            <a:ext cx="2119948" cy="636799"/>
          </a:xfrm>
          <a:prstGeom prst="rect">
            <a:avLst/>
          </a:prstGeom>
          <a:ln>
            <a:noFill/>
          </a:ln>
          <a:extLst>
            <a:ext uri="{53640926-AAD7-44D8-BBD7-CCE9431645EC}">
              <a14:shadowObscured xmlns:a14="http://schemas.microsoft.com/office/drawing/2010/main"/>
            </a:ext>
          </a:extLst>
        </p:spPr>
      </p:pic>
      <p:sp>
        <p:nvSpPr>
          <p:cNvPr id="12" name="Obdélník 11"/>
          <p:cNvSpPr/>
          <p:nvPr/>
        </p:nvSpPr>
        <p:spPr>
          <a:xfrm>
            <a:off x="2843812" y="5"/>
            <a:ext cx="6274173" cy="646325"/>
          </a:xfrm>
          <a:prstGeom prst="rect">
            <a:avLst/>
          </a:prstGeom>
        </p:spPr>
        <p:txBody>
          <a:bodyPr wrap="square" lIns="91433" tIns="45717" rIns="91433" bIns="45717">
            <a:spAutoFit/>
          </a:bodyPr>
          <a:lstStyle/>
          <a:p>
            <a:r>
              <a:rPr lang="cs-CZ" b="1" dirty="0">
                <a:solidFill>
                  <a:schemeClr val="bg1"/>
                </a:solidFill>
                <a:latin typeface="Arial" charset="0"/>
                <a:ea typeface="Times New Roman" pitchFamily="18" charset="0"/>
                <a:cs typeface="Arial" charset="0"/>
              </a:rPr>
              <a:t>KIVS - Komunikační infrastruktura veřejné správy a Centrální místo služeb (CMS) </a:t>
            </a:r>
            <a:endParaRPr lang="cs-CZ" dirty="0"/>
          </a:p>
        </p:txBody>
      </p:sp>
    </p:spTree>
    <p:extLst>
      <p:ext uri="{BB962C8B-B14F-4D97-AF65-F5344CB8AC3E}">
        <p14:creationId xmlns:p14="http://schemas.microsoft.com/office/powerpoint/2010/main" val="41841155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980728"/>
            <a:ext cx="8424936" cy="5184575"/>
          </a:xfrm>
        </p:spPr>
        <p:txBody>
          <a:bodyPr>
            <a:normAutofit fontScale="92500" lnSpcReduction="20000"/>
          </a:bodyPr>
          <a:lstStyle/>
          <a:p>
            <a:pPr marL="0" lvl="1" indent="0" algn="just">
              <a:buNone/>
            </a:pPr>
            <a:r>
              <a:rPr lang="cs-CZ" sz="2000" b="1" dirty="0">
                <a:effectLst>
                  <a:outerShdw blurRad="38100" dist="38100" dir="2700000" algn="tl">
                    <a:srgbClr val="000000">
                      <a:alpha val="43137"/>
                    </a:srgbClr>
                  </a:outerShdw>
                </a:effectLst>
                <a:latin typeface="+mj-lt"/>
              </a:rPr>
              <a:t>•</a:t>
            </a:r>
            <a:r>
              <a:rPr lang="cs-CZ" sz="2600" b="1" dirty="0">
                <a:effectLst>
                  <a:outerShdw blurRad="38100" dist="38100" dir="2700000" algn="tl">
                    <a:srgbClr val="000000">
                      <a:alpha val="43137"/>
                    </a:srgbClr>
                  </a:outerShdw>
                </a:effectLst>
                <a:latin typeface="+mj-lt"/>
              </a:rPr>
              <a:t>	Rekapitulace výsledků DNS KIVS za rok 2016 </a:t>
            </a:r>
            <a:endParaRPr lang="pl-PL" sz="2600" b="1" dirty="0" smtClean="0">
              <a:effectLst>
                <a:outerShdw blurRad="38100" dist="38100" dir="2700000" algn="tl">
                  <a:srgbClr val="000000">
                    <a:alpha val="43137"/>
                  </a:srgbClr>
                </a:outerShdw>
              </a:effectLst>
              <a:latin typeface="+mj-lt"/>
            </a:endParaRPr>
          </a:p>
          <a:p>
            <a:pPr marL="0" indent="0">
              <a:buNone/>
            </a:pPr>
            <a:endParaRPr lang="cs-CZ" sz="2200" dirty="0" smtClean="0"/>
          </a:p>
          <a:p>
            <a:pPr marL="0" indent="0">
              <a:buNone/>
            </a:pPr>
            <a:r>
              <a:rPr lang="cs-CZ" sz="2200" dirty="0" smtClean="0"/>
              <a:t>Celkem </a:t>
            </a:r>
            <a:r>
              <a:rPr lang="cs-CZ" sz="2200" dirty="0"/>
              <a:t>bylo </a:t>
            </a:r>
            <a:r>
              <a:rPr lang="cs-CZ" sz="2200" dirty="0" smtClean="0"/>
              <a:t>ve </a:t>
            </a:r>
            <a:r>
              <a:rPr lang="cs-CZ" sz="2200" u="sng" dirty="0" smtClean="0"/>
              <a:t>III. </a:t>
            </a:r>
            <a:r>
              <a:rPr lang="cs-CZ" sz="2200" u="sng" dirty="0"/>
              <a:t>vlně</a:t>
            </a:r>
            <a:r>
              <a:rPr lang="cs-CZ" sz="2200" dirty="0"/>
              <a:t> Dynamickém nákupním systému otevřeno </a:t>
            </a:r>
            <a:r>
              <a:rPr lang="cs-CZ" sz="2200" dirty="0" smtClean="0"/>
              <a:t>450 </a:t>
            </a:r>
            <a:r>
              <a:rPr lang="cs-CZ" sz="2200" dirty="0"/>
              <a:t>dílčích Veřejných </a:t>
            </a:r>
            <a:r>
              <a:rPr lang="cs-CZ" sz="2200" dirty="0" smtClean="0"/>
              <a:t>zakázek (dále jen „VZ“):</a:t>
            </a:r>
            <a:endParaRPr lang="cs-CZ" sz="2200" dirty="0"/>
          </a:p>
          <a:p>
            <a:pPr>
              <a:buNone/>
            </a:pPr>
            <a:endParaRPr lang="cs-CZ" sz="2200" dirty="0"/>
          </a:p>
          <a:p>
            <a:pPr>
              <a:buNone/>
            </a:pPr>
            <a:r>
              <a:rPr lang="cs-CZ" sz="2200" b="1" dirty="0"/>
              <a:t>Část 1.: </a:t>
            </a:r>
            <a:r>
              <a:rPr lang="cs-CZ" sz="2200" dirty="0"/>
              <a:t>Datové služby KIVS CMS – </a:t>
            </a:r>
            <a:r>
              <a:rPr lang="cs-CZ" sz="2200" b="1" dirty="0"/>
              <a:t>celkem </a:t>
            </a:r>
            <a:r>
              <a:rPr lang="cs-CZ" sz="2200" b="1" dirty="0" smtClean="0"/>
              <a:t>24 VZ</a:t>
            </a:r>
            <a:r>
              <a:rPr lang="cs-CZ" sz="2200" dirty="0" smtClean="0"/>
              <a:t>, </a:t>
            </a:r>
            <a:r>
              <a:rPr lang="cs-CZ" sz="2200" dirty="0"/>
              <a:t>z toho: </a:t>
            </a:r>
          </a:p>
          <a:p>
            <a:pPr>
              <a:buFont typeface="Wingdings" pitchFamily="2" charset="2"/>
              <a:buChar char="ü"/>
            </a:pPr>
            <a:r>
              <a:rPr lang="cs-CZ" sz="2200" dirty="0"/>
              <a:t>ve stavu Zadáno – </a:t>
            </a:r>
            <a:r>
              <a:rPr lang="cs-CZ" sz="2200" dirty="0" smtClean="0"/>
              <a:t>15 VZ </a:t>
            </a:r>
            <a:r>
              <a:rPr lang="cs-CZ" sz="2200" dirty="0"/>
              <a:t>(</a:t>
            </a:r>
            <a:r>
              <a:rPr lang="cs-CZ" sz="2200" dirty="0" err="1"/>
              <a:t>vysoutěženo</a:t>
            </a:r>
            <a:r>
              <a:rPr lang="cs-CZ" sz="2200" dirty="0"/>
              <a:t> </a:t>
            </a:r>
            <a:r>
              <a:rPr lang="cs-CZ" sz="2200" dirty="0" smtClean="0"/>
              <a:t>266 </a:t>
            </a:r>
            <a:r>
              <a:rPr lang="cs-CZ" sz="2200" dirty="0"/>
              <a:t>služeb</a:t>
            </a:r>
            <a:r>
              <a:rPr lang="cs-CZ" sz="2200" dirty="0" smtClean="0"/>
              <a:t>)</a:t>
            </a:r>
            <a:endParaRPr lang="cs-CZ" sz="2200" dirty="0"/>
          </a:p>
          <a:p>
            <a:pPr>
              <a:buFont typeface="Wingdings" pitchFamily="2" charset="2"/>
              <a:buChar char="ü"/>
            </a:pPr>
            <a:r>
              <a:rPr lang="cs-CZ" sz="2200" dirty="0"/>
              <a:t>ve stavu Hodnocení – </a:t>
            </a:r>
            <a:r>
              <a:rPr lang="cs-CZ" sz="2200" dirty="0" smtClean="0"/>
              <a:t>1 VZ </a:t>
            </a:r>
          </a:p>
          <a:p>
            <a:pPr>
              <a:buFont typeface="Wingdings" pitchFamily="2" charset="2"/>
              <a:buChar char="ü"/>
            </a:pPr>
            <a:r>
              <a:rPr lang="cs-CZ" sz="2200" dirty="0" smtClean="0"/>
              <a:t>ve </a:t>
            </a:r>
            <a:r>
              <a:rPr lang="cs-CZ" sz="2200" dirty="0"/>
              <a:t>stavu Předběžné oznámení – </a:t>
            </a:r>
            <a:r>
              <a:rPr lang="cs-CZ" sz="2200" dirty="0" smtClean="0"/>
              <a:t>0 VZ </a:t>
            </a:r>
            <a:endParaRPr lang="cs-CZ" sz="2200" dirty="0"/>
          </a:p>
          <a:p>
            <a:pPr>
              <a:buFont typeface="Wingdings" pitchFamily="2" charset="2"/>
              <a:buChar char="ü"/>
            </a:pPr>
            <a:r>
              <a:rPr lang="cs-CZ" sz="2200" dirty="0"/>
              <a:t>ve stavu Zrušeno – </a:t>
            </a:r>
            <a:r>
              <a:rPr lang="cs-CZ" sz="2200" dirty="0" smtClean="0"/>
              <a:t>8 VZ</a:t>
            </a:r>
            <a:endParaRPr lang="cs-CZ" sz="2200" dirty="0"/>
          </a:p>
          <a:p>
            <a:pPr>
              <a:buNone/>
            </a:pPr>
            <a:endParaRPr lang="cs-CZ" sz="2200" dirty="0"/>
          </a:p>
          <a:p>
            <a:pPr>
              <a:buNone/>
            </a:pPr>
            <a:r>
              <a:rPr lang="cs-CZ" sz="2200" b="1" dirty="0"/>
              <a:t>Části 2.:</a:t>
            </a:r>
            <a:r>
              <a:rPr lang="cs-CZ" sz="2200" dirty="0"/>
              <a:t> Komoditní telekomunikační služby – </a:t>
            </a:r>
            <a:r>
              <a:rPr lang="cs-CZ" sz="2200" b="1" dirty="0"/>
              <a:t>celkem </a:t>
            </a:r>
            <a:r>
              <a:rPr lang="cs-CZ" sz="2200" b="1" dirty="0" smtClean="0"/>
              <a:t>426 VZ</a:t>
            </a:r>
            <a:r>
              <a:rPr lang="cs-CZ" sz="2200" dirty="0" smtClean="0"/>
              <a:t>, </a:t>
            </a:r>
            <a:r>
              <a:rPr lang="cs-CZ" sz="2200" dirty="0"/>
              <a:t>z toho: </a:t>
            </a:r>
          </a:p>
          <a:p>
            <a:pPr>
              <a:buFont typeface="Wingdings" pitchFamily="2" charset="2"/>
              <a:buChar char="ü"/>
            </a:pPr>
            <a:r>
              <a:rPr lang="cs-CZ" sz="2200" dirty="0"/>
              <a:t>ve stavu Zadáno – </a:t>
            </a:r>
            <a:r>
              <a:rPr lang="cs-CZ" sz="2200" b="1" dirty="0" smtClean="0"/>
              <a:t>193 VZ </a:t>
            </a:r>
            <a:r>
              <a:rPr lang="cs-CZ" sz="2200" dirty="0" smtClean="0"/>
              <a:t>(</a:t>
            </a:r>
            <a:r>
              <a:rPr lang="cs-CZ" sz="2200" dirty="0" err="1" smtClean="0"/>
              <a:t>vysoutěženo</a:t>
            </a:r>
            <a:r>
              <a:rPr lang="cs-CZ" sz="2200" dirty="0" smtClean="0"/>
              <a:t> </a:t>
            </a:r>
            <a:r>
              <a:rPr lang="cs-CZ" sz="2200" dirty="0"/>
              <a:t>1 </a:t>
            </a:r>
            <a:r>
              <a:rPr lang="cs-CZ" sz="2200" dirty="0" smtClean="0"/>
              <a:t>824 </a:t>
            </a:r>
            <a:r>
              <a:rPr lang="cs-CZ" sz="2200" dirty="0"/>
              <a:t>služeb)</a:t>
            </a:r>
          </a:p>
          <a:p>
            <a:pPr>
              <a:buFont typeface="Wingdings" pitchFamily="2" charset="2"/>
              <a:buChar char="ü"/>
            </a:pPr>
            <a:r>
              <a:rPr lang="cs-CZ" sz="2200" dirty="0"/>
              <a:t>ve stavu Hodnocení – </a:t>
            </a:r>
            <a:r>
              <a:rPr lang="cs-CZ" sz="2200" dirty="0" smtClean="0"/>
              <a:t>32 VZ </a:t>
            </a:r>
            <a:endParaRPr lang="cs-CZ" sz="2200" b="1" dirty="0">
              <a:solidFill>
                <a:srgbClr val="FF0000"/>
              </a:solidFill>
            </a:endParaRPr>
          </a:p>
          <a:p>
            <a:pPr>
              <a:buFont typeface="Wingdings" pitchFamily="2" charset="2"/>
              <a:buChar char="ü"/>
            </a:pPr>
            <a:r>
              <a:rPr lang="cs-CZ" sz="2200" dirty="0"/>
              <a:t>ve stavu Předběžné oznámení – </a:t>
            </a:r>
            <a:r>
              <a:rPr lang="cs-CZ" sz="2200" dirty="0" smtClean="0"/>
              <a:t>89 VZ (bude zrealizováno v I.Q, II.Q 2017)</a:t>
            </a:r>
            <a:endParaRPr lang="cs-CZ" sz="2200" dirty="0"/>
          </a:p>
          <a:p>
            <a:pPr>
              <a:buFont typeface="Wingdings" pitchFamily="2" charset="2"/>
              <a:buChar char="ü"/>
            </a:pPr>
            <a:r>
              <a:rPr lang="cs-CZ" sz="2200" dirty="0"/>
              <a:t>ve stavu Zrušeno – </a:t>
            </a:r>
            <a:r>
              <a:rPr lang="cs-CZ" sz="2200" dirty="0" smtClean="0"/>
              <a:t>112 VZ</a:t>
            </a:r>
            <a:endParaRPr lang="cs-CZ" sz="2200" dirty="0"/>
          </a:p>
          <a:p>
            <a:pPr marL="400022" lvl="2" indent="0" algn="just">
              <a:buNone/>
            </a:pPr>
            <a:endParaRPr lang="cs-CZ" sz="1800" dirty="0"/>
          </a:p>
          <a:p>
            <a:pPr marL="914372" lvl="2" indent="-514350" algn="just">
              <a:buFont typeface="Courier New" panose="02070309020205020404" pitchFamily="49" charset="0"/>
              <a:buChar char="o"/>
            </a:pPr>
            <a:endParaRPr lang="cs-CZ" sz="1800" dirty="0"/>
          </a:p>
        </p:txBody>
      </p:sp>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633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bdélník 8"/>
          <p:cNvSpPr/>
          <p:nvPr/>
        </p:nvSpPr>
        <p:spPr>
          <a:xfrm>
            <a:off x="1584176"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pic>
        <p:nvPicPr>
          <p:cNvPr id="10" name="Obrázek 9"/>
          <p:cNvPicPr/>
          <p:nvPr/>
        </p:nvPicPr>
        <p:blipFill rotWithShape="1">
          <a:blip r:embed="rId3"/>
          <a:srcRect l="14788" t="8854" r="72767" b="83984"/>
          <a:stretch/>
        </p:blipFill>
        <p:spPr bwMode="auto">
          <a:xfrm>
            <a:off x="3782" y="2"/>
            <a:ext cx="2119948" cy="636799"/>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2123730" y="5"/>
            <a:ext cx="6994255" cy="646325"/>
          </a:xfrm>
          <a:prstGeom prst="rect">
            <a:avLst/>
          </a:prstGeom>
        </p:spPr>
        <p:txBody>
          <a:bodyPr wrap="square" lIns="91433" tIns="45717" rIns="91433" bIns="45717">
            <a:spAutoFit/>
          </a:bodyPr>
          <a:lstStyle/>
          <a:p>
            <a:r>
              <a:rPr lang="cs-CZ" b="1" dirty="0">
                <a:solidFill>
                  <a:schemeClr val="bg1"/>
                </a:solidFill>
                <a:latin typeface="Arial" charset="0"/>
                <a:ea typeface="Times New Roman" pitchFamily="18" charset="0"/>
                <a:cs typeface="Arial" charset="0"/>
              </a:rPr>
              <a:t>Rekapitulace stávajícího stavu projektu „Poskytování služeb KIVS – 2013–2017“ (dále jen „DNS KIVS”)</a:t>
            </a:r>
          </a:p>
        </p:txBody>
      </p:sp>
    </p:spTree>
    <p:extLst>
      <p:ext uri="{BB962C8B-B14F-4D97-AF65-F5344CB8AC3E}">
        <p14:creationId xmlns:p14="http://schemas.microsoft.com/office/powerpoint/2010/main" val="41826396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980728"/>
            <a:ext cx="8424936" cy="5184575"/>
          </a:xfrm>
        </p:spPr>
        <p:txBody>
          <a:bodyPr>
            <a:normAutofit/>
          </a:bodyPr>
          <a:lstStyle/>
          <a:p>
            <a:pPr marL="400022" lvl="2" indent="0" algn="just">
              <a:buNone/>
            </a:pPr>
            <a:endParaRPr lang="cs-CZ" sz="1800" dirty="0" smtClean="0"/>
          </a:p>
          <a:p>
            <a:pPr marL="400022" lvl="2" indent="0" algn="just">
              <a:buNone/>
            </a:pPr>
            <a:endParaRPr lang="cs-CZ" sz="1800" dirty="0" smtClean="0"/>
          </a:p>
        </p:txBody>
      </p:sp>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633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3"/>
          <a:srcRect l="14788" t="8854" r="72767" b="83984"/>
          <a:stretch/>
        </p:blipFill>
        <p:spPr bwMode="auto">
          <a:xfrm>
            <a:off x="3782" y="2"/>
            <a:ext cx="2119948" cy="636799"/>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646325"/>
          </a:xfrm>
          <a:prstGeom prst="rect">
            <a:avLst/>
          </a:prstGeom>
        </p:spPr>
        <p:txBody>
          <a:bodyPr wrap="square" lIns="91433" tIns="45717" rIns="91433" bIns="45717">
            <a:spAutoFit/>
          </a:bodyPr>
          <a:lstStyle/>
          <a:p>
            <a:r>
              <a:rPr lang="cs-CZ" b="1" dirty="0">
                <a:solidFill>
                  <a:schemeClr val="bg1"/>
                </a:solidFill>
                <a:latin typeface="Arial" charset="0"/>
                <a:ea typeface="Times New Roman" pitchFamily="18" charset="0"/>
                <a:cs typeface="Arial" charset="0"/>
              </a:rPr>
              <a:t>Rekapitulace stávajícího stavu projektu „Poskytování služeb KIVS – 2013–2017“ (dále jen „DNS KIVS”)</a:t>
            </a:r>
          </a:p>
        </p:txBody>
      </p:sp>
      <p:sp>
        <p:nvSpPr>
          <p:cNvPr id="9" name="Title 1"/>
          <p:cNvSpPr>
            <a:spLocks noGrp="1"/>
          </p:cNvSpPr>
          <p:nvPr>
            <p:ph type="title"/>
          </p:nvPr>
        </p:nvSpPr>
        <p:spPr>
          <a:xfrm>
            <a:off x="457201" y="769243"/>
            <a:ext cx="8229600" cy="802962"/>
          </a:xfrm>
        </p:spPr>
        <p:txBody>
          <a:bodyPr>
            <a:normAutofit fontScale="90000"/>
          </a:bodyPr>
          <a:lstStyle/>
          <a:p>
            <a:pPr marL="0" indent="0"/>
            <a:r>
              <a:rPr lang="cs-CZ" sz="2800" b="1" dirty="0">
                <a:effectLst>
                  <a:outerShdw blurRad="38100" dist="38100" dir="2700000" algn="tl">
                    <a:srgbClr val="000000">
                      <a:alpha val="43137"/>
                    </a:srgbClr>
                  </a:outerShdw>
                </a:effectLst>
              </a:rPr>
              <a:t>DNS KIVS – rok </a:t>
            </a:r>
            <a:r>
              <a:rPr lang="cs-CZ" sz="2800" b="1" dirty="0" smtClean="0">
                <a:effectLst>
                  <a:outerShdw blurRad="38100" dist="38100" dir="2700000" algn="tl">
                    <a:srgbClr val="000000">
                      <a:alpha val="43137"/>
                    </a:srgbClr>
                  </a:outerShdw>
                </a:effectLst>
              </a:rPr>
              <a:t>2016 </a:t>
            </a:r>
            <a:r>
              <a:rPr lang="cs-CZ" sz="2800" b="1" dirty="0">
                <a:solidFill>
                  <a:srgbClr val="FF0000"/>
                </a:solidFill>
                <a:effectLst>
                  <a:outerShdw blurRad="38100" dist="38100" dir="2700000" algn="tl">
                    <a:srgbClr val="000000">
                      <a:alpha val="43137"/>
                    </a:srgbClr>
                  </a:outerShdw>
                </a:effectLst>
              </a:rPr>
              <a:t>(</a:t>
            </a:r>
            <a:r>
              <a:rPr lang="cs-CZ" sz="2800" b="1" dirty="0" smtClean="0">
                <a:solidFill>
                  <a:srgbClr val="FF0000"/>
                </a:solidFill>
                <a:effectLst>
                  <a:outerShdw blurRad="38100" dist="38100" dir="2700000" algn="tl">
                    <a:srgbClr val="000000">
                      <a:alpha val="43137"/>
                    </a:srgbClr>
                  </a:outerShdw>
                </a:effectLst>
              </a:rPr>
              <a:t>IIII. </a:t>
            </a:r>
            <a:r>
              <a:rPr lang="cs-CZ" sz="2800" b="1" dirty="0">
                <a:solidFill>
                  <a:srgbClr val="FF0000"/>
                </a:solidFill>
                <a:effectLst>
                  <a:outerShdw blurRad="38100" dist="38100" dir="2700000" algn="tl">
                    <a:srgbClr val="000000">
                      <a:alpha val="43137"/>
                    </a:srgbClr>
                  </a:outerShdw>
                </a:effectLst>
              </a:rPr>
              <a:t>vlna – datové, hlasové  služby)</a:t>
            </a:r>
            <a:r>
              <a:rPr lang="cs-CZ" sz="2800" b="1" dirty="0">
                <a:effectLst>
                  <a:outerShdw blurRad="38100" dist="38100" dir="2700000" algn="tl">
                    <a:srgbClr val="000000">
                      <a:alpha val="43137"/>
                    </a:srgbClr>
                  </a:outerShdw>
                </a:effectLst>
              </a:rPr>
              <a:t/>
            </a:r>
            <a:br>
              <a:rPr lang="cs-CZ" sz="2800" b="1" dirty="0">
                <a:effectLst>
                  <a:outerShdw blurRad="38100" dist="38100" dir="2700000" algn="tl">
                    <a:srgbClr val="000000">
                      <a:alpha val="43137"/>
                    </a:srgbClr>
                  </a:outerShdw>
                </a:effectLst>
              </a:rPr>
            </a:br>
            <a:r>
              <a:rPr lang="cs-CZ" sz="2800" b="1" dirty="0">
                <a:effectLst>
                  <a:outerShdw blurRad="38100" dist="38100" dir="2700000" algn="tl">
                    <a:srgbClr val="000000">
                      <a:alpha val="43137"/>
                    </a:srgbClr>
                  </a:outerShdw>
                </a:effectLst>
              </a:rPr>
              <a:t>Přehled vysoutěžených Veřejných </a:t>
            </a:r>
            <a:r>
              <a:rPr lang="cs-CZ" sz="2800" b="1" dirty="0" smtClean="0">
                <a:effectLst>
                  <a:outerShdw blurRad="38100" dist="38100" dir="2700000" algn="tl">
                    <a:srgbClr val="000000">
                      <a:alpha val="43137"/>
                    </a:srgbClr>
                  </a:outerShdw>
                </a:effectLst>
              </a:rPr>
              <a:t>zakázek</a:t>
            </a:r>
            <a:endParaRPr lang="en-US" sz="2500" dirty="0"/>
          </a:p>
        </p:txBody>
      </p:sp>
      <p:graphicFrame>
        <p:nvGraphicFramePr>
          <p:cNvPr id="2" name="Tabulka 1"/>
          <p:cNvGraphicFramePr>
            <a:graphicFrameLocks noGrp="1"/>
          </p:cNvGraphicFramePr>
          <p:nvPr>
            <p:extLst>
              <p:ext uri="{D42A27DB-BD31-4B8C-83A1-F6EECF244321}">
                <p14:modId xmlns:p14="http://schemas.microsoft.com/office/powerpoint/2010/main" val="2602688380"/>
              </p:ext>
            </p:extLst>
          </p:nvPr>
        </p:nvGraphicFramePr>
        <p:xfrm>
          <a:off x="457203" y="1572207"/>
          <a:ext cx="8229599" cy="4773273"/>
        </p:xfrm>
        <a:graphic>
          <a:graphicData uri="http://schemas.openxmlformats.org/drawingml/2006/table">
            <a:tbl>
              <a:tblPr firstRow="1" bandRow="1">
                <a:tableStyleId>{5C22544A-7EE6-4342-B048-85BDC9FD1C3A}</a:tableStyleId>
              </a:tblPr>
              <a:tblGrid>
                <a:gridCol w="1521391"/>
                <a:gridCol w="558302"/>
                <a:gridCol w="580379"/>
                <a:gridCol w="1496291"/>
                <a:gridCol w="1080654"/>
                <a:gridCol w="1080654"/>
                <a:gridCol w="997527"/>
                <a:gridCol w="914401"/>
              </a:tblGrid>
              <a:tr h="346765">
                <a:tc>
                  <a:txBody>
                    <a:bodyPr/>
                    <a:lstStyle/>
                    <a:p>
                      <a:r>
                        <a:rPr lang="cs-CZ" sz="800" dirty="0" smtClean="0"/>
                        <a:t>Služba</a:t>
                      </a:r>
                      <a:endParaRPr lang="cs-CZ" sz="800" dirty="0"/>
                    </a:p>
                  </a:txBody>
                  <a:tcPr/>
                </a:tc>
                <a:tc>
                  <a:txBody>
                    <a:bodyPr/>
                    <a:lstStyle/>
                    <a:p>
                      <a:r>
                        <a:rPr lang="cs-CZ" sz="800" dirty="0" smtClean="0"/>
                        <a:t>Počet VZ</a:t>
                      </a:r>
                      <a:endParaRPr lang="cs-CZ" sz="800" dirty="0"/>
                    </a:p>
                  </a:txBody>
                  <a:tcPr/>
                </a:tc>
                <a:tc>
                  <a:txBody>
                    <a:bodyPr/>
                    <a:lstStyle/>
                    <a:p>
                      <a:r>
                        <a:rPr lang="cs-CZ" sz="800" dirty="0" smtClean="0"/>
                        <a:t>Počet služeb</a:t>
                      </a:r>
                      <a:endParaRPr lang="cs-CZ" sz="800" dirty="0"/>
                    </a:p>
                  </a:txBody>
                  <a:tcPr/>
                </a:tc>
                <a:tc>
                  <a:txBody>
                    <a:bodyPr/>
                    <a:lstStyle/>
                    <a:p>
                      <a:r>
                        <a:rPr lang="cs-CZ" sz="800" dirty="0" smtClean="0"/>
                        <a:t>Celková maximální přípustná cena bez</a:t>
                      </a:r>
                      <a:r>
                        <a:rPr lang="cs-CZ" sz="800" baseline="0" dirty="0" smtClean="0"/>
                        <a:t> DPH</a:t>
                      </a:r>
                      <a:endParaRPr lang="cs-CZ" sz="800" dirty="0"/>
                    </a:p>
                  </a:txBody>
                  <a:tcPr/>
                </a:tc>
                <a:tc>
                  <a:txBody>
                    <a:bodyPr/>
                    <a:lstStyle/>
                    <a:p>
                      <a:r>
                        <a:rPr lang="cs-CZ" sz="800" dirty="0" smtClean="0"/>
                        <a:t>Smluvní cena bez DPH</a:t>
                      </a:r>
                      <a:endParaRPr lang="cs-CZ" sz="800" dirty="0"/>
                    </a:p>
                  </a:txBody>
                  <a:tcPr/>
                </a:tc>
                <a:tc>
                  <a:txBody>
                    <a:bodyPr/>
                    <a:lstStyle/>
                    <a:p>
                      <a:pPr marL="0" algn="l" defTabSz="914335" rtl="0" eaLnBrk="1" fontAlgn="ctr" latinLnBrk="0" hangingPunct="1"/>
                      <a:r>
                        <a:rPr lang="cs-CZ" sz="800" b="1" kern="1200" dirty="0">
                          <a:solidFill>
                            <a:schemeClr val="lt1"/>
                          </a:solidFill>
                          <a:latin typeface="+mn-lt"/>
                          <a:ea typeface="+mn-ea"/>
                          <a:cs typeface="+mn-cs"/>
                        </a:rPr>
                        <a:t>Smluvní cena s DPH</a:t>
                      </a:r>
                    </a:p>
                  </a:txBody>
                  <a:tcPr marL="0" marR="0" marT="0" marB="0" anchor="ctr"/>
                </a:tc>
                <a:tc>
                  <a:txBody>
                    <a:bodyPr/>
                    <a:lstStyle/>
                    <a:p>
                      <a:r>
                        <a:rPr lang="cs-CZ" sz="800" dirty="0" smtClean="0"/>
                        <a:t>Úspora bez DPH</a:t>
                      </a:r>
                      <a:endParaRPr lang="cs-CZ" sz="800" dirty="0"/>
                    </a:p>
                  </a:txBody>
                  <a:tcPr/>
                </a:tc>
                <a:tc>
                  <a:txBody>
                    <a:bodyPr/>
                    <a:lstStyle/>
                    <a:p>
                      <a:r>
                        <a:rPr lang="cs-CZ" sz="800" dirty="0" smtClean="0"/>
                        <a:t>Úspora v %</a:t>
                      </a:r>
                      <a:endParaRPr lang="cs-CZ" sz="800" dirty="0"/>
                    </a:p>
                  </a:txBody>
                  <a:tcPr/>
                </a:tc>
              </a:tr>
              <a:tr h="320897">
                <a:tc>
                  <a:txBody>
                    <a:bodyPr/>
                    <a:lstStyle/>
                    <a:p>
                      <a:pPr algn="l" fontAlgn="b"/>
                      <a:r>
                        <a:rPr lang="cs-CZ" sz="1000" b="0" i="0" u="none" strike="noStrike" dirty="0">
                          <a:solidFill>
                            <a:srgbClr val="000000"/>
                          </a:solidFill>
                          <a:effectLst/>
                          <a:latin typeface="Calibri" panose="020F0502020204030204" pitchFamily="34" charset="0"/>
                        </a:rPr>
                        <a:t>DATA_VPN</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15</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266</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62 936 043</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17 179 772</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20 787 524</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45 756 271</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72,70%</a:t>
                      </a:r>
                    </a:p>
                  </a:txBody>
                  <a:tcPr marL="0" marR="0" marT="0" marB="0" anchor="ctr"/>
                </a:tc>
              </a:tr>
              <a:tr h="344485">
                <a:tc>
                  <a:txBody>
                    <a:bodyPr/>
                    <a:lstStyle/>
                    <a:p>
                      <a:pPr algn="l" fontAlgn="b"/>
                      <a:r>
                        <a:rPr lang="cs-CZ" sz="1000" b="0" i="0" u="none" strike="noStrike" dirty="0">
                          <a:solidFill>
                            <a:srgbClr val="000000"/>
                          </a:solidFill>
                          <a:effectLst/>
                          <a:latin typeface="Calibri" panose="020F0502020204030204" pitchFamily="34" charset="0"/>
                        </a:rPr>
                        <a:t>DATA_ETHERNET</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53</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188</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47 799 711</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32 999 747</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39 929 694</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14 799 964</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30,96%</a:t>
                      </a:r>
                    </a:p>
                  </a:txBody>
                  <a:tcPr marL="0" marR="0" marT="0" marB="0" anchor="ctr"/>
                </a:tc>
              </a:tr>
              <a:tr h="344485">
                <a:tc>
                  <a:txBody>
                    <a:bodyPr/>
                    <a:lstStyle/>
                    <a:p>
                      <a:pPr algn="l" fontAlgn="b"/>
                      <a:r>
                        <a:rPr lang="cs-CZ" sz="1000" b="0" i="0" u="none" strike="noStrike" dirty="0">
                          <a:solidFill>
                            <a:srgbClr val="000000"/>
                          </a:solidFill>
                          <a:effectLst/>
                          <a:latin typeface="Calibri" panose="020F0502020204030204" pitchFamily="34" charset="0"/>
                        </a:rPr>
                        <a:t>DATA_DF</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5</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13</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9 048 000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9 048 000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10 948 080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0</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0,00%</a:t>
                      </a:r>
                    </a:p>
                  </a:txBody>
                  <a:tcPr marL="0" marR="0" marT="0" marB="0" anchor="ctr"/>
                </a:tc>
              </a:tr>
              <a:tr h="344485">
                <a:tc>
                  <a:txBody>
                    <a:bodyPr/>
                    <a:lstStyle/>
                    <a:p>
                      <a:pPr algn="l" fontAlgn="b"/>
                      <a:r>
                        <a:rPr lang="cs-CZ" sz="1000" b="0" i="0" u="none" strike="noStrike" dirty="0">
                          <a:solidFill>
                            <a:srgbClr val="000000"/>
                          </a:solidFill>
                          <a:effectLst/>
                          <a:latin typeface="Calibri" panose="020F0502020204030204" pitchFamily="34" charset="0"/>
                        </a:rPr>
                        <a:t>DATA_DF-BACKUP</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4</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4</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1 200 000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1 200 000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1 452 000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0</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0,00%</a:t>
                      </a:r>
                    </a:p>
                  </a:txBody>
                  <a:tcPr marL="0" marR="0" marT="0" marB="0" anchor="ctr"/>
                </a:tc>
              </a:tr>
              <a:tr h="344485">
                <a:tc>
                  <a:txBody>
                    <a:bodyPr/>
                    <a:lstStyle/>
                    <a:p>
                      <a:pPr algn="l" fontAlgn="b"/>
                      <a:r>
                        <a:rPr lang="cs-CZ" sz="1000" b="0" i="0" u="none" strike="noStrike" dirty="0">
                          <a:solidFill>
                            <a:srgbClr val="000000"/>
                          </a:solidFill>
                          <a:effectLst/>
                          <a:latin typeface="Calibri" panose="020F0502020204030204" pitchFamily="34" charset="0"/>
                        </a:rPr>
                        <a:t>DATA_INTERNET_SYM</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5</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7</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726 600</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566 256</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685 170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160 344</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22,07%</a:t>
                      </a:r>
                    </a:p>
                  </a:txBody>
                  <a:tcPr marL="0" marR="0" marT="0" marB="0" anchor="ctr"/>
                </a:tc>
              </a:tr>
              <a:tr h="344485">
                <a:tc>
                  <a:txBody>
                    <a:bodyPr/>
                    <a:lstStyle/>
                    <a:p>
                      <a:pPr algn="l" fontAlgn="b"/>
                      <a:r>
                        <a:rPr lang="cs-CZ" sz="1000" b="0" i="0" u="none" strike="noStrike" dirty="0">
                          <a:solidFill>
                            <a:srgbClr val="000000"/>
                          </a:solidFill>
                          <a:effectLst/>
                          <a:latin typeface="Calibri" panose="020F0502020204030204" pitchFamily="34" charset="0"/>
                        </a:rPr>
                        <a:t>DATA_INTERNET_ASYM</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9</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35</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910 920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896 896</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1 206 244</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14 024</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1,54%</a:t>
                      </a:r>
                    </a:p>
                  </a:txBody>
                  <a:tcPr marL="0" marR="0" marT="0" marB="0" anchor="ctr"/>
                </a:tc>
              </a:tr>
              <a:tr h="372373">
                <a:tc>
                  <a:txBody>
                    <a:bodyPr/>
                    <a:lstStyle/>
                    <a:p>
                      <a:pPr algn="l" fontAlgn="b"/>
                      <a:r>
                        <a:rPr lang="cs-CZ" sz="1000" b="0" i="0" u="none" strike="noStrike" dirty="0">
                          <a:solidFill>
                            <a:srgbClr val="000000"/>
                          </a:solidFill>
                          <a:effectLst/>
                          <a:latin typeface="Calibri" panose="020F0502020204030204" pitchFamily="34" charset="0"/>
                        </a:rPr>
                        <a:t>DATA_AL</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24</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574</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32 882 069</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32 882 069</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39 787 303</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0</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0,00%</a:t>
                      </a:r>
                    </a:p>
                  </a:txBody>
                  <a:tcPr marL="0" marR="0" marT="0" marB="0" anchor="ctr"/>
                </a:tc>
              </a:tr>
              <a:tr h="297898">
                <a:tc>
                  <a:txBody>
                    <a:bodyPr/>
                    <a:lstStyle/>
                    <a:p>
                      <a:pPr algn="l" fontAlgn="b"/>
                      <a:r>
                        <a:rPr lang="cs-CZ" sz="1000" b="0" i="0" u="none" strike="noStrike" dirty="0">
                          <a:solidFill>
                            <a:srgbClr val="000000"/>
                          </a:solidFill>
                          <a:effectLst/>
                          <a:latin typeface="Calibri" panose="020F0502020204030204" pitchFamily="34" charset="0"/>
                        </a:rPr>
                        <a:t>HLAS_ISDN30</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23</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109</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4 313 362</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4 192 176</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5 072 533</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121 186</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2,81%</a:t>
                      </a:r>
                    </a:p>
                  </a:txBody>
                  <a:tcPr marL="0" marR="0" marT="0" marB="0" anchor="ctr"/>
                </a:tc>
              </a:tr>
              <a:tr h="372373">
                <a:tc>
                  <a:txBody>
                    <a:bodyPr/>
                    <a:lstStyle/>
                    <a:p>
                      <a:pPr algn="l" fontAlgn="b"/>
                      <a:r>
                        <a:rPr lang="cs-CZ" sz="1000" b="0" i="0" u="none" strike="noStrike">
                          <a:solidFill>
                            <a:srgbClr val="000000"/>
                          </a:solidFill>
                          <a:effectLst/>
                          <a:latin typeface="Calibri" panose="020F0502020204030204" pitchFamily="34" charset="0"/>
                        </a:rPr>
                        <a:t>HLAS_GL</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6 960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6 960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8 422</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0</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0,00%</a:t>
                      </a:r>
                    </a:p>
                  </a:txBody>
                  <a:tcPr marL="0" marR="0" marT="0" marB="0" anchor="ctr"/>
                </a:tc>
              </a:tr>
              <a:tr h="297898">
                <a:tc>
                  <a:txBody>
                    <a:bodyPr/>
                    <a:lstStyle/>
                    <a:p>
                      <a:pPr algn="l" fontAlgn="b"/>
                      <a:r>
                        <a:rPr lang="cs-CZ" sz="1000" b="0" i="0" u="none" strike="noStrike">
                          <a:solidFill>
                            <a:srgbClr val="000000"/>
                          </a:solidFill>
                          <a:effectLst/>
                          <a:latin typeface="Calibri" panose="020F0502020204030204" pitchFamily="34" charset="0"/>
                        </a:rPr>
                        <a:t>HLAS_WL</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5 808</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5 808</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7 028</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0</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0,00%</a:t>
                      </a:r>
                    </a:p>
                  </a:txBody>
                  <a:tcPr marL="0" marR="0" marT="0" marB="0" anchor="ctr"/>
                </a:tc>
              </a:tr>
              <a:tr h="372373">
                <a:tc>
                  <a:txBody>
                    <a:bodyPr/>
                    <a:lstStyle/>
                    <a:p>
                      <a:pPr algn="l" fontAlgn="b"/>
                      <a:r>
                        <a:rPr lang="cs-CZ" sz="1000" b="0" i="0" u="none" strike="noStrike">
                          <a:solidFill>
                            <a:srgbClr val="000000"/>
                          </a:solidFill>
                          <a:effectLst/>
                          <a:latin typeface="Calibri" panose="020F0502020204030204" pitchFamily="34" charset="0"/>
                        </a:rPr>
                        <a:t>HLAS_ISDN2</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50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622</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8 917 521</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7 788 400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9 423 964</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1 129 121</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12,66%</a:t>
                      </a:r>
                    </a:p>
                  </a:txBody>
                  <a:tcPr marL="0" marR="0" marT="0" marB="0" anchor="ctr"/>
                </a:tc>
              </a:tr>
              <a:tr h="297898">
                <a:tc>
                  <a:txBody>
                    <a:bodyPr/>
                    <a:lstStyle/>
                    <a:p>
                      <a:pPr algn="l" fontAlgn="b"/>
                      <a:r>
                        <a:rPr lang="cs-CZ" sz="1000" b="0" i="0" u="none" strike="noStrike" dirty="0">
                          <a:solidFill>
                            <a:srgbClr val="000000"/>
                          </a:solidFill>
                          <a:effectLst/>
                          <a:latin typeface="Calibri" panose="020F0502020204030204" pitchFamily="34" charset="0"/>
                        </a:rPr>
                        <a:t>HLAS_PCM</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3</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4</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380 757</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336 000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406 560</a:t>
                      </a:r>
                    </a:p>
                  </a:txBody>
                  <a:tcPr marL="0" marR="0" marT="0" marB="0" anchor="ctr"/>
                </a:tc>
                <a:tc>
                  <a:txBody>
                    <a:bodyPr/>
                    <a:lstStyle/>
                    <a:p>
                      <a:pPr algn="r" fontAlgn="b"/>
                      <a:r>
                        <a:rPr lang="cs-CZ" sz="1000" b="0" i="0" u="none" strike="noStrike">
                          <a:solidFill>
                            <a:srgbClr val="000000"/>
                          </a:solidFill>
                          <a:effectLst/>
                          <a:latin typeface="Calibri" panose="020F0502020204030204" pitchFamily="34" charset="0"/>
                        </a:rPr>
                        <a:t>44 757</a:t>
                      </a:r>
                    </a:p>
                  </a:txBody>
                  <a:tcPr marL="0" marR="0" marT="0" marB="0" anchor="ctr"/>
                </a:tc>
                <a:tc>
                  <a:txBody>
                    <a:bodyPr/>
                    <a:lstStyle/>
                    <a:p>
                      <a:pPr algn="r" fontAlgn="b"/>
                      <a:r>
                        <a:rPr lang="cs-CZ" sz="1000" b="0" i="0" u="none" strike="noStrike" dirty="0">
                          <a:solidFill>
                            <a:srgbClr val="000000"/>
                          </a:solidFill>
                          <a:effectLst/>
                          <a:latin typeface="Calibri" panose="020F0502020204030204" pitchFamily="34" charset="0"/>
                        </a:rPr>
                        <a:t>11,75%</a:t>
                      </a:r>
                    </a:p>
                  </a:txBody>
                  <a:tcPr marL="0" marR="0" marT="0" marB="0" anchor="ctr"/>
                </a:tc>
              </a:tr>
              <a:tr h="372373">
                <a:tc>
                  <a:txBody>
                    <a:bodyPr/>
                    <a:lstStyle/>
                    <a:p>
                      <a:pPr algn="l" fontAlgn="b"/>
                      <a:r>
                        <a:rPr lang="cs-CZ" sz="1000" b="1" i="0" u="none" strike="noStrike" dirty="0" smtClean="0">
                          <a:solidFill>
                            <a:srgbClr val="000000"/>
                          </a:solidFill>
                          <a:effectLst/>
                          <a:latin typeface="Calibri" panose="020F0502020204030204" pitchFamily="34" charset="0"/>
                        </a:rPr>
                        <a:t>CELKEM</a:t>
                      </a:r>
                      <a:endParaRPr lang="cs-CZ" sz="1000" b="1" i="0" u="none" strike="noStrike" dirty="0">
                        <a:solidFill>
                          <a:srgbClr val="000000"/>
                        </a:solidFill>
                        <a:effectLst/>
                        <a:latin typeface="Calibri" panose="020F0502020204030204" pitchFamily="34" charset="0"/>
                      </a:endParaRPr>
                    </a:p>
                  </a:txBody>
                  <a:tcPr marL="0" marR="0" marT="0" marB="0" anchor="ctr"/>
                </a:tc>
                <a:tc>
                  <a:txBody>
                    <a:bodyPr/>
                    <a:lstStyle/>
                    <a:p>
                      <a:pPr algn="r" fontAlgn="b"/>
                      <a:r>
                        <a:rPr lang="cs-CZ" sz="1000" b="1" i="0" u="none" strike="noStrike" dirty="0">
                          <a:solidFill>
                            <a:srgbClr val="000000"/>
                          </a:solidFill>
                          <a:effectLst/>
                          <a:latin typeface="Calibri" panose="020F0502020204030204" pitchFamily="34" charset="0"/>
                        </a:rPr>
                        <a:t>193</a:t>
                      </a:r>
                    </a:p>
                  </a:txBody>
                  <a:tcPr marL="0" marR="0" marT="0" marB="0" anchor="ctr"/>
                </a:tc>
                <a:tc>
                  <a:txBody>
                    <a:bodyPr/>
                    <a:lstStyle/>
                    <a:p>
                      <a:pPr algn="r" fontAlgn="b"/>
                      <a:r>
                        <a:rPr lang="cs-CZ" sz="1000" b="1" i="0" u="none" strike="noStrike">
                          <a:solidFill>
                            <a:srgbClr val="000000"/>
                          </a:solidFill>
                          <a:effectLst/>
                          <a:latin typeface="Calibri" panose="020F0502020204030204" pitchFamily="34" charset="0"/>
                        </a:rPr>
                        <a:t>1 824</a:t>
                      </a:r>
                    </a:p>
                  </a:txBody>
                  <a:tcPr marL="0" marR="0" marT="0" marB="0" anchor="ctr"/>
                </a:tc>
                <a:tc>
                  <a:txBody>
                    <a:bodyPr/>
                    <a:lstStyle/>
                    <a:p>
                      <a:pPr algn="r" fontAlgn="b"/>
                      <a:r>
                        <a:rPr lang="cs-CZ" sz="1000" b="1" i="0" u="none" strike="noStrike" dirty="0">
                          <a:solidFill>
                            <a:srgbClr val="000000"/>
                          </a:solidFill>
                          <a:effectLst/>
                          <a:latin typeface="Calibri" panose="020F0502020204030204" pitchFamily="34" charset="0"/>
                        </a:rPr>
                        <a:t>169 127 750</a:t>
                      </a:r>
                    </a:p>
                  </a:txBody>
                  <a:tcPr marL="0" marR="0" marT="0" marB="0" anchor="ctr"/>
                </a:tc>
                <a:tc>
                  <a:txBody>
                    <a:bodyPr/>
                    <a:lstStyle/>
                    <a:p>
                      <a:pPr algn="r" fontAlgn="b"/>
                      <a:r>
                        <a:rPr lang="cs-CZ" sz="1000" b="1" i="0" u="none" strike="noStrike">
                          <a:solidFill>
                            <a:srgbClr val="000000"/>
                          </a:solidFill>
                          <a:effectLst/>
                          <a:latin typeface="Calibri" panose="020F0502020204030204" pitchFamily="34" charset="0"/>
                        </a:rPr>
                        <a:t>107 102 084</a:t>
                      </a:r>
                    </a:p>
                  </a:txBody>
                  <a:tcPr marL="0" marR="0" marT="0" marB="0" anchor="ctr"/>
                </a:tc>
                <a:tc>
                  <a:txBody>
                    <a:bodyPr/>
                    <a:lstStyle/>
                    <a:p>
                      <a:pPr algn="r" fontAlgn="b"/>
                      <a:r>
                        <a:rPr lang="cs-CZ" sz="1000" b="1" i="0" u="none" strike="noStrike">
                          <a:solidFill>
                            <a:srgbClr val="000000"/>
                          </a:solidFill>
                          <a:effectLst/>
                          <a:latin typeface="Calibri" panose="020F0502020204030204" pitchFamily="34" charset="0"/>
                        </a:rPr>
                        <a:t>129 714 521</a:t>
                      </a:r>
                    </a:p>
                  </a:txBody>
                  <a:tcPr marL="0" marR="0" marT="0" marB="0" anchor="ctr"/>
                </a:tc>
                <a:tc>
                  <a:txBody>
                    <a:bodyPr/>
                    <a:lstStyle/>
                    <a:p>
                      <a:pPr algn="r" fontAlgn="b"/>
                      <a:r>
                        <a:rPr lang="cs-CZ" sz="1000" b="1" i="0" u="none" strike="noStrike" dirty="0">
                          <a:solidFill>
                            <a:srgbClr val="000000"/>
                          </a:solidFill>
                          <a:effectLst/>
                          <a:latin typeface="Calibri" panose="020F0502020204030204" pitchFamily="34" charset="0"/>
                        </a:rPr>
                        <a:t>62 025 666</a:t>
                      </a:r>
                    </a:p>
                  </a:txBody>
                  <a:tcPr marL="0" marR="0" marT="0" marB="0" anchor="ctr"/>
                </a:tc>
                <a:tc>
                  <a:txBody>
                    <a:bodyPr/>
                    <a:lstStyle/>
                    <a:p>
                      <a:pPr marL="0" algn="r" defTabSz="914335" rtl="0" eaLnBrk="1" fontAlgn="b" latinLnBrk="0" hangingPunct="1"/>
                      <a:r>
                        <a:rPr lang="cs-CZ" sz="1000" b="1" i="0" u="none" strike="noStrike" kern="1200" dirty="0" smtClean="0">
                          <a:solidFill>
                            <a:srgbClr val="000000"/>
                          </a:solidFill>
                          <a:effectLst/>
                          <a:latin typeface="Calibri" panose="020F0502020204030204" pitchFamily="34" charset="0"/>
                          <a:ea typeface="+mn-ea"/>
                          <a:cs typeface="+mn-cs"/>
                        </a:rPr>
                        <a:t>36,67%</a:t>
                      </a:r>
                    </a:p>
                  </a:txBody>
                  <a:tcPr anchor="ctr"/>
                </a:tc>
              </a:tr>
            </a:tbl>
          </a:graphicData>
        </a:graphic>
      </p:graphicFrame>
    </p:spTree>
    <p:extLst>
      <p:ext uri="{BB962C8B-B14F-4D97-AF65-F5344CB8AC3E}">
        <p14:creationId xmlns:p14="http://schemas.microsoft.com/office/powerpoint/2010/main" val="18877197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891007"/>
            <a:ext cx="8424936" cy="4554217"/>
          </a:xfrm>
        </p:spPr>
        <p:txBody>
          <a:bodyPr>
            <a:normAutofit/>
          </a:bodyPr>
          <a:lstStyle/>
          <a:p>
            <a:pPr marL="0" indent="0">
              <a:buNone/>
            </a:pPr>
            <a:r>
              <a:rPr lang="cs-CZ" sz="2800" b="1" u="sng" dirty="0" smtClean="0">
                <a:effectLst>
                  <a:outerShdw blurRad="38100" dist="38100" dir="2700000" algn="tl">
                    <a:srgbClr val="000000">
                      <a:alpha val="43137"/>
                    </a:srgbClr>
                  </a:outerShdw>
                </a:effectLst>
              </a:rPr>
              <a:t>Hovorné</a:t>
            </a:r>
          </a:p>
          <a:p>
            <a:pPr lvl="1" algn="just"/>
            <a:r>
              <a:rPr lang="cs-CZ" sz="2200" dirty="0" smtClean="0"/>
              <a:t>V </a:t>
            </a:r>
            <a:r>
              <a:rPr lang="cs-CZ" sz="2200" dirty="0"/>
              <a:t>minulosti byly používány především tarifikace 120 + 60, 60 + 60 nebo 60 + 30. Všechny hlasové služby, které již soutěží prošly nebo jsou připraveny do soutěže mají tarifikaci 1+1 </a:t>
            </a:r>
            <a:r>
              <a:rPr lang="cs-CZ" sz="2200" dirty="0" smtClean="0"/>
              <a:t>tzn. </a:t>
            </a:r>
            <a:r>
              <a:rPr lang="cs-CZ" sz="2200" dirty="0"/>
              <a:t>účtování po vteřinách. </a:t>
            </a:r>
            <a:endParaRPr lang="cs-CZ" sz="2200" dirty="0" smtClean="0"/>
          </a:p>
          <a:p>
            <a:pPr lvl="1" algn="just"/>
            <a:r>
              <a:rPr lang="cs-CZ" sz="2200" dirty="0" smtClean="0"/>
              <a:t>Operátoři </a:t>
            </a:r>
            <a:r>
              <a:rPr lang="cs-CZ" sz="2200" dirty="0"/>
              <a:t>v rámci EA snížili ceny za hovorné, a to v různé výši. </a:t>
            </a:r>
          </a:p>
          <a:p>
            <a:pPr lvl="1" algn="just"/>
            <a:r>
              <a:rPr lang="cs-CZ" sz="2200" dirty="0"/>
              <a:t>Vzhledem k různým poměrům volání u Pověřujících zadavatelů tedy nelze jednoznačně přesně odhadnout slevu na hovorném. Nicméně odhadovaná sleva dle dostupných objemů je 15-20% oproti současným cenám. Přesný odhad lze utvořit po cca 3 měsících používání nových tarifů u každého jednotlivého PZ.</a:t>
            </a:r>
          </a:p>
          <a:p>
            <a:pPr marL="400022" lvl="2" indent="0" algn="just">
              <a:buNone/>
            </a:pPr>
            <a:endParaRPr lang="cs-CZ" sz="1800" dirty="0" smtClean="0"/>
          </a:p>
          <a:p>
            <a:pPr marL="400022" lvl="2" indent="0" algn="just">
              <a:buNone/>
            </a:pPr>
            <a:endParaRPr lang="cs-CZ" sz="1800" dirty="0" smtClean="0"/>
          </a:p>
        </p:txBody>
      </p:sp>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633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3"/>
          <a:srcRect l="14788" t="8854" r="72767" b="83984"/>
          <a:stretch/>
        </p:blipFill>
        <p:spPr bwMode="auto">
          <a:xfrm>
            <a:off x="3782" y="2"/>
            <a:ext cx="2119948" cy="636799"/>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646325"/>
          </a:xfrm>
          <a:prstGeom prst="rect">
            <a:avLst/>
          </a:prstGeom>
        </p:spPr>
        <p:txBody>
          <a:bodyPr wrap="square" lIns="91433" tIns="45717" rIns="91433" bIns="45717">
            <a:spAutoFit/>
          </a:bodyPr>
          <a:lstStyle/>
          <a:p>
            <a:r>
              <a:rPr lang="cs-CZ" b="1" dirty="0">
                <a:solidFill>
                  <a:schemeClr val="bg1"/>
                </a:solidFill>
                <a:latin typeface="Arial" charset="0"/>
                <a:ea typeface="Times New Roman" pitchFamily="18" charset="0"/>
                <a:cs typeface="Arial" charset="0"/>
              </a:rPr>
              <a:t>Rekapitulace stávajícího stavu projektu „Poskytování služeb KIVS – 2013–2017“ (dále jen „DNS KIVS”)</a:t>
            </a:r>
          </a:p>
        </p:txBody>
      </p:sp>
    </p:spTree>
    <p:extLst>
      <p:ext uri="{BB962C8B-B14F-4D97-AF65-F5344CB8AC3E}">
        <p14:creationId xmlns:p14="http://schemas.microsoft.com/office/powerpoint/2010/main" val="41268673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Zástupný symbol pro obsah 1"/>
          <p:cNvGraphicFramePr>
            <a:graphicFrameLocks noGrp="1"/>
          </p:cNvGraphicFramePr>
          <p:nvPr>
            <p:ph idx="1"/>
            <p:extLst>
              <p:ext uri="{D42A27DB-BD31-4B8C-83A1-F6EECF244321}">
                <p14:modId xmlns:p14="http://schemas.microsoft.com/office/powerpoint/2010/main" val="2548174420"/>
              </p:ext>
            </p:extLst>
          </p:nvPr>
        </p:nvGraphicFramePr>
        <p:xfrm>
          <a:off x="359568" y="1989936"/>
          <a:ext cx="8424864" cy="3383280"/>
        </p:xfrm>
        <a:graphic>
          <a:graphicData uri="http://schemas.openxmlformats.org/drawingml/2006/table">
            <a:tbl>
              <a:tblPr firstRow="1" bandRow="1">
                <a:tableStyleId>{5C22544A-7EE6-4342-B048-85BDC9FD1C3A}</a:tableStyleId>
              </a:tblPr>
              <a:tblGrid>
                <a:gridCol w="684039"/>
                <a:gridCol w="3816424"/>
                <a:gridCol w="1440160"/>
                <a:gridCol w="576064"/>
                <a:gridCol w="504033"/>
                <a:gridCol w="1404144"/>
              </a:tblGrid>
              <a:tr h="370840">
                <a:tc>
                  <a:txBody>
                    <a:bodyPr/>
                    <a:lstStyle/>
                    <a:p>
                      <a:pPr algn="ctr" fontAlgn="ctr"/>
                      <a:r>
                        <a:rPr lang="cs-CZ" sz="1200" b="1" i="0" u="none" strike="noStrike" dirty="0">
                          <a:solidFill>
                            <a:srgbClr val="FFFFFF"/>
                          </a:solidFill>
                          <a:latin typeface="+mn-lt"/>
                        </a:rPr>
                        <a:t>Soutěžní kolo PZ</a:t>
                      </a:r>
                    </a:p>
                  </a:txBody>
                  <a:tcPr marL="0" marR="0" marT="0" marB="0" anchor="ctr"/>
                </a:tc>
                <a:tc>
                  <a:txBody>
                    <a:bodyPr/>
                    <a:lstStyle/>
                    <a:p>
                      <a:pPr algn="ctr" fontAlgn="ctr"/>
                      <a:r>
                        <a:rPr lang="cs-CZ" sz="1200" b="1" i="0" u="none" strike="noStrike" dirty="0">
                          <a:solidFill>
                            <a:srgbClr val="FFFFFF"/>
                          </a:solidFill>
                          <a:latin typeface="+mn-lt"/>
                        </a:rPr>
                        <a:t>Pověřující zadavatelé</a:t>
                      </a:r>
                    </a:p>
                  </a:txBody>
                  <a:tcPr marL="0" marR="0" marT="0" marB="0" anchor="ctr"/>
                </a:tc>
                <a:tc>
                  <a:txBody>
                    <a:bodyPr/>
                    <a:lstStyle/>
                    <a:p>
                      <a:pPr algn="ctr" fontAlgn="ctr"/>
                      <a:r>
                        <a:rPr lang="cs-CZ" sz="1200" b="1" i="0" u="none" strike="noStrike">
                          <a:solidFill>
                            <a:srgbClr val="FFFFFF"/>
                          </a:solidFill>
                          <a:latin typeface="+mn-lt"/>
                        </a:rPr>
                        <a:t>Služby soutěžené v PL</a:t>
                      </a:r>
                    </a:p>
                  </a:txBody>
                  <a:tcPr marL="0" marR="0" marT="0" marB="0" anchor="ctr"/>
                </a:tc>
                <a:tc>
                  <a:txBody>
                    <a:bodyPr/>
                    <a:lstStyle/>
                    <a:p>
                      <a:pPr algn="ctr" fontAlgn="ctr"/>
                      <a:r>
                        <a:rPr lang="cs-CZ" sz="1200" b="1" i="0" u="none" strike="noStrike" dirty="0">
                          <a:solidFill>
                            <a:srgbClr val="FFFFFF"/>
                          </a:solidFill>
                          <a:latin typeface="+mn-lt"/>
                        </a:rPr>
                        <a:t>Počet </a:t>
                      </a:r>
                      <a:r>
                        <a:rPr lang="cs-CZ" sz="1200" b="1" i="0" u="none" strike="noStrike" dirty="0" smtClean="0">
                          <a:solidFill>
                            <a:srgbClr val="FFFFFF"/>
                          </a:solidFill>
                          <a:latin typeface="+mn-lt"/>
                        </a:rPr>
                        <a:t>VZ</a:t>
                      </a:r>
                      <a:endParaRPr lang="cs-CZ" sz="1200" b="1" i="0" u="none" strike="noStrike" dirty="0">
                        <a:solidFill>
                          <a:srgbClr val="FFFFFF"/>
                        </a:solidFill>
                        <a:latin typeface="+mn-lt"/>
                      </a:endParaRPr>
                    </a:p>
                  </a:txBody>
                  <a:tcPr marL="0" marR="0" marT="0" marB="0" anchor="ctr"/>
                </a:tc>
                <a:tc>
                  <a:txBody>
                    <a:bodyPr/>
                    <a:lstStyle/>
                    <a:p>
                      <a:pPr algn="ctr" fontAlgn="ctr"/>
                      <a:r>
                        <a:rPr lang="cs-CZ" sz="1200" b="1" i="0" u="none" strike="noStrike" dirty="0">
                          <a:solidFill>
                            <a:srgbClr val="FFFFFF"/>
                          </a:solidFill>
                          <a:latin typeface="+mn-lt"/>
                        </a:rPr>
                        <a:t>Počet služeb</a:t>
                      </a:r>
                    </a:p>
                  </a:txBody>
                  <a:tcPr marL="0" marR="0" marT="0" marB="0" anchor="ctr"/>
                </a:tc>
                <a:tc>
                  <a:txBody>
                    <a:bodyPr/>
                    <a:lstStyle/>
                    <a:p>
                      <a:pPr algn="ctr" fontAlgn="ctr"/>
                      <a:r>
                        <a:rPr lang="cs-CZ" sz="1200" b="1" i="0" u="none" strike="noStrike" dirty="0" smtClean="0">
                          <a:solidFill>
                            <a:srgbClr val="FFFFFF"/>
                          </a:solidFill>
                          <a:latin typeface="+mn-lt"/>
                        </a:rPr>
                        <a:t>Celková maximální přípustná cena pro hodnocení</a:t>
                      </a:r>
                      <a:endParaRPr lang="cs-CZ" sz="1200" b="1" i="0" u="none" strike="noStrike" dirty="0">
                        <a:solidFill>
                          <a:srgbClr val="FFFFFF"/>
                        </a:solidFill>
                        <a:latin typeface="+mn-lt"/>
                      </a:endParaRPr>
                    </a:p>
                  </a:txBody>
                  <a:tcPr marL="0" marR="0" marT="0" marB="0" anchor="ctr"/>
                </a:tc>
              </a:tr>
              <a:tr h="370840">
                <a:tc>
                  <a:txBody>
                    <a:bodyPr/>
                    <a:lstStyle/>
                    <a:p>
                      <a:r>
                        <a:rPr lang="cs-CZ" sz="1200" dirty="0" smtClean="0"/>
                        <a:t>VI.</a:t>
                      </a:r>
                      <a:endParaRPr lang="cs-CZ" sz="1200" dirty="0"/>
                    </a:p>
                  </a:txBody>
                  <a:tcPr/>
                </a:tc>
                <a:tc>
                  <a:txBody>
                    <a:bodyPr/>
                    <a:lstStyle/>
                    <a:p>
                      <a:r>
                        <a:rPr lang="cs-CZ" sz="1200" dirty="0" smtClean="0"/>
                        <a:t>KŘP A; KŘP S; MV, GŘ HZS, KŘP C, ZZMV, KŘP B, KŘP K, KŘP J, HZS H; KŘP H; KŘP L; KŘP U; KŘP T, KŘP M, HZS P; KŘP P</a:t>
                      </a:r>
                      <a:endParaRPr lang="cs-CZ" sz="1200" dirty="0"/>
                    </a:p>
                  </a:txBody>
                  <a:tcPr/>
                </a:tc>
                <a:tc>
                  <a:txBody>
                    <a:bodyPr/>
                    <a:lstStyle/>
                    <a:p>
                      <a:r>
                        <a:rPr lang="cs-CZ" sz="1200" dirty="0" smtClean="0"/>
                        <a:t>HLAS_HTS</a:t>
                      </a:r>
                      <a:endParaRPr lang="cs-CZ" sz="1200" dirty="0"/>
                    </a:p>
                  </a:txBody>
                  <a:tcPr/>
                </a:tc>
                <a:tc>
                  <a:txBody>
                    <a:bodyPr/>
                    <a:lstStyle/>
                    <a:p>
                      <a:r>
                        <a:rPr lang="cs-CZ" sz="1200" dirty="0" smtClean="0"/>
                        <a:t>25</a:t>
                      </a:r>
                      <a:endParaRPr lang="cs-CZ" sz="1200" dirty="0"/>
                    </a:p>
                  </a:txBody>
                  <a:tcPr/>
                </a:tc>
                <a:tc>
                  <a:txBody>
                    <a:bodyPr/>
                    <a:lstStyle/>
                    <a:p>
                      <a:r>
                        <a:rPr lang="cs-CZ" sz="1200" dirty="0" smtClean="0"/>
                        <a:t>982</a:t>
                      </a:r>
                      <a:endParaRPr lang="cs-CZ" sz="1200" dirty="0"/>
                    </a:p>
                  </a:txBody>
                  <a:tcPr/>
                </a:tc>
                <a:tc>
                  <a:txBody>
                    <a:bodyPr/>
                    <a:lstStyle/>
                    <a:p>
                      <a:r>
                        <a:rPr lang="cs-CZ" sz="1200" dirty="0" smtClean="0"/>
                        <a:t>11 706 482,00</a:t>
                      </a:r>
                      <a:endParaRPr lang="cs-CZ" sz="1200" dirty="0"/>
                    </a:p>
                  </a:txBody>
                  <a:tcPr/>
                </a:tc>
              </a:tr>
              <a:tr h="370840">
                <a:tc>
                  <a:txBody>
                    <a:bodyPr/>
                    <a:lstStyle/>
                    <a:p>
                      <a:r>
                        <a:rPr lang="cs-CZ" sz="1200" dirty="0" smtClean="0"/>
                        <a:t>VII.</a:t>
                      </a:r>
                      <a:endParaRPr lang="cs-CZ" sz="1200" dirty="0"/>
                    </a:p>
                  </a:txBody>
                  <a:tcPr/>
                </a:tc>
                <a:tc>
                  <a:txBody>
                    <a:bodyPr/>
                    <a:lstStyle/>
                    <a:p>
                      <a:r>
                        <a:rPr lang="cs-CZ" sz="1200" dirty="0" smtClean="0"/>
                        <a:t>GŘ HZS;HZS S;KŘP A;KŘP S;MV, KŘP U;ZZMV, KŘP Z; VPŠ a SPŠ MV v Holešově, GFŘ; GŘC; MF, ČTÚ, ČSSZ; ÚP ČR, ČMI MPO</a:t>
                      </a:r>
                      <a:endParaRPr lang="cs-CZ" sz="1200" dirty="0"/>
                    </a:p>
                  </a:txBody>
                  <a:tcPr/>
                </a:tc>
                <a:tc>
                  <a:txBody>
                    <a:bodyPr/>
                    <a:lstStyle/>
                    <a:p>
                      <a:pPr marL="0" marR="0" lvl="0" indent="0" algn="l" defTabSz="914335" rtl="0" eaLnBrk="1" fontAlgn="auto" latinLnBrk="0" hangingPunct="1">
                        <a:lnSpc>
                          <a:spcPct val="100000"/>
                        </a:lnSpc>
                        <a:spcBef>
                          <a:spcPts val="0"/>
                        </a:spcBef>
                        <a:spcAft>
                          <a:spcPts val="0"/>
                        </a:spcAft>
                        <a:buClrTx/>
                        <a:buSzTx/>
                        <a:buFontTx/>
                        <a:buNone/>
                        <a:tabLst/>
                        <a:defRPr/>
                      </a:pPr>
                      <a:r>
                        <a:rPr lang="cs-CZ" sz="1200" dirty="0" smtClean="0"/>
                        <a:t>HLAS_HTS</a:t>
                      </a:r>
                    </a:p>
                    <a:p>
                      <a:endParaRPr lang="cs-CZ" sz="1200" dirty="0"/>
                    </a:p>
                  </a:txBody>
                  <a:tcPr/>
                </a:tc>
                <a:tc>
                  <a:txBody>
                    <a:bodyPr/>
                    <a:lstStyle/>
                    <a:p>
                      <a:r>
                        <a:rPr lang="cs-CZ" sz="1200" dirty="0" smtClean="0"/>
                        <a:t>27</a:t>
                      </a:r>
                      <a:endParaRPr lang="cs-CZ" sz="1200" dirty="0"/>
                    </a:p>
                  </a:txBody>
                  <a:tcPr/>
                </a:tc>
                <a:tc>
                  <a:txBody>
                    <a:bodyPr/>
                    <a:lstStyle/>
                    <a:p>
                      <a:r>
                        <a:rPr lang="cs-CZ" sz="1200" dirty="0" smtClean="0"/>
                        <a:t>504</a:t>
                      </a:r>
                      <a:endParaRPr lang="cs-CZ" sz="1200" dirty="0"/>
                    </a:p>
                  </a:txBody>
                  <a:tcPr/>
                </a:tc>
                <a:tc>
                  <a:txBody>
                    <a:bodyPr/>
                    <a:lstStyle/>
                    <a:p>
                      <a:r>
                        <a:rPr lang="cs-CZ" sz="1200" dirty="0" smtClean="0"/>
                        <a:t>5 005 480,00</a:t>
                      </a:r>
                      <a:endParaRPr lang="cs-CZ" sz="1200" dirty="0"/>
                    </a:p>
                  </a:txBody>
                  <a:tcPr/>
                </a:tc>
              </a:tr>
              <a:tr h="370840">
                <a:tc>
                  <a:txBody>
                    <a:bodyPr/>
                    <a:lstStyle/>
                    <a:p>
                      <a:r>
                        <a:rPr lang="cs-CZ" sz="1200" dirty="0" smtClean="0"/>
                        <a:t>VIII.</a:t>
                      </a:r>
                      <a:endParaRPr lang="cs-CZ" sz="1200" dirty="0"/>
                    </a:p>
                  </a:txBody>
                  <a:tcPr/>
                </a:tc>
                <a:tc>
                  <a:txBody>
                    <a:bodyPr/>
                    <a:lstStyle/>
                    <a:p>
                      <a:r>
                        <a:rPr lang="cs-CZ" sz="1200" dirty="0" smtClean="0"/>
                        <a:t>ČSSZ, ÚP ČR, ČMI MPO, SEI, ČTÚ, ČOI, ÚPV, MPO, NBÚ, GŘC</a:t>
                      </a:r>
                      <a:endParaRPr lang="cs-CZ" sz="1200" dirty="0"/>
                    </a:p>
                  </a:txBody>
                  <a:tcPr/>
                </a:tc>
                <a:tc>
                  <a:txBody>
                    <a:bodyPr/>
                    <a:lstStyle/>
                    <a:p>
                      <a:pPr marL="0" marR="0" lvl="0" indent="0" algn="l" defTabSz="914335" rtl="0" eaLnBrk="1" fontAlgn="auto" latinLnBrk="0" hangingPunct="1">
                        <a:lnSpc>
                          <a:spcPct val="100000"/>
                        </a:lnSpc>
                        <a:spcBef>
                          <a:spcPts val="0"/>
                        </a:spcBef>
                        <a:spcAft>
                          <a:spcPts val="0"/>
                        </a:spcAft>
                        <a:buClrTx/>
                        <a:buSzTx/>
                        <a:buFontTx/>
                        <a:buNone/>
                        <a:tabLst/>
                        <a:defRPr/>
                      </a:pPr>
                      <a:r>
                        <a:rPr lang="cs-CZ" sz="1200" dirty="0" smtClean="0"/>
                        <a:t>HLAS_HTS</a:t>
                      </a:r>
                    </a:p>
                    <a:p>
                      <a:endParaRPr lang="cs-CZ" sz="1200" dirty="0"/>
                    </a:p>
                  </a:txBody>
                  <a:tcPr/>
                </a:tc>
                <a:tc>
                  <a:txBody>
                    <a:bodyPr/>
                    <a:lstStyle/>
                    <a:p>
                      <a:r>
                        <a:rPr lang="cs-CZ" sz="1200" dirty="0" smtClean="0"/>
                        <a:t>28</a:t>
                      </a:r>
                      <a:endParaRPr lang="cs-CZ" sz="1200" dirty="0"/>
                    </a:p>
                  </a:txBody>
                  <a:tcPr/>
                </a:tc>
                <a:tc>
                  <a:txBody>
                    <a:bodyPr/>
                    <a:lstStyle/>
                    <a:p>
                      <a:r>
                        <a:rPr lang="cs-CZ" sz="1200" dirty="0" smtClean="0"/>
                        <a:t>193</a:t>
                      </a:r>
                      <a:endParaRPr lang="cs-CZ" sz="1200" dirty="0"/>
                    </a:p>
                  </a:txBody>
                  <a:tcPr/>
                </a:tc>
                <a:tc>
                  <a:txBody>
                    <a:bodyPr/>
                    <a:lstStyle/>
                    <a:p>
                      <a:r>
                        <a:rPr lang="cs-CZ" sz="1200" dirty="0" smtClean="0"/>
                        <a:t>2 217 701,00</a:t>
                      </a:r>
                      <a:endParaRPr lang="cs-CZ" sz="1200" dirty="0"/>
                    </a:p>
                  </a:txBody>
                  <a:tcPr/>
                </a:tc>
              </a:tr>
              <a:tr h="370840">
                <a:tc>
                  <a:txBody>
                    <a:bodyPr/>
                    <a:lstStyle/>
                    <a:p>
                      <a:r>
                        <a:rPr lang="cs-CZ" sz="1200" dirty="0" smtClean="0"/>
                        <a:t>IX.</a:t>
                      </a:r>
                      <a:endParaRPr lang="cs-CZ" sz="1200" dirty="0"/>
                    </a:p>
                  </a:txBody>
                  <a:tcPr/>
                </a:tc>
                <a:tc>
                  <a:txBody>
                    <a:bodyPr/>
                    <a:lstStyle/>
                    <a:p>
                      <a:r>
                        <a:rPr lang="cs-CZ" sz="1200" dirty="0" smtClean="0"/>
                        <a:t>KŘP C, MV, KŘP T</a:t>
                      </a:r>
                      <a:endParaRPr lang="cs-CZ" sz="1200" dirty="0"/>
                    </a:p>
                  </a:txBody>
                  <a:tcPr/>
                </a:tc>
                <a:tc>
                  <a:txBody>
                    <a:bodyPr/>
                    <a:lstStyle/>
                    <a:p>
                      <a:r>
                        <a:rPr lang="cs-CZ" sz="1200" dirty="0" smtClean="0"/>
                        <a:t>DATA_ETHERNET, DATA_DF-BACKUP</a:t>
                      </a:r>
                      <a:endParaRPr lang="cs-CZ" sz="1200" dirty="0"/>
                    </a:p>
                  </a:txBody>
                  <a:tcPr/>
                </a:tc>
                <a:tc>
                  <a:txBody>
                    <a:bodyPr/>
                    <a:lstStyle/>
                    <a:p>
                      <a:r>
                        <a:rPr lang="cs-CZ" sz="1200" dirty="0" smtClean="0"/>
                        <a:t>5</a:t>
                      </a:r>
                      <a:endParaRPr lang="cs-CZ" sz="1200" dirty="0"/>
                    </a:p>
                  </a:txBody>
                  <a:tcPr/>
                </a:tc>
                <a:tc>
                  <a:txBody>
                    <a:bodyPr/>
                    <a:lstStyle/>
                    <a:p>
                      <a:r>
                        <a:rPr lang="cs-CZ" sz="1200" dirty="0" smtClean="0"/>
                        <a:t>5</a:t>
                      </a:r>
                      <a:endParaRPr lang="cs-CZ" sz="1200" dirty="0"/>
                    </a:p>
                  </a:txBody>
                  <a:tcPr/>
                </a:tc>
                <a:tc>
                  <a:txBody>
                    <a:bodyPr/>
                    <a:lstStyle/>
                    <a:p>
                      <a:r>
                        <a:rPr lang="cs-CZ" sz="1200" dirty="0" smtClean="0"/>
                        <a:t>1 941 375,00</a:t>
                      </a:r>
                      <a:endParaRPr lang="cs-CZ" sz="1200" dirty="0"/>
                    </a:p>
                  </a:txBody>
                  <a:tcPr/>
                </a:tc>
              </a:tr>
              <a:tr h="370840">
                <a:tc>
                  <a:txBody>
                    <a:bodyPr/>
                    <a:lstStyle/>
                    <a:p>
                      <a:r>
                        <a:rPr lang="cs-CZ" sz="1200" dirty="0" smtClean="0"/>
                        <a:t>X.</a:t>
                      </a:r>
                      <a:endParaRPr lang="cs-CZ" sz="1200" dirty="0"/>
                    </a:p>
                  </a:txBody>
                  <a:tcPr/>
                </a:tc>
                <a:tc>
                  <a:txBody>
                    <a:bodyPr/>
                    <a:lstStyle/>
                    <a:p>
                      <a:r>
                        <a:rPr lang="cs-CZ" sz="1200" dirty="0" smtClean="0"/>
                        <a:t> GŘ HZS; KŘP A; KŘP S; MV, KŘP K, HZS A; KŘP T; ZZMV, MPO, ČSSZ, GFŘ, GŘC, NBÚ, ÚP ČR</a:t>
                      </a:r>
                      <a:endParaRPr lang="cs-CZ" sz="1200" dirty="0"/>
                    </a:p>
                  </a:txBody>
                  <a:tcPr/>
                </a:tc>
                <a:tc>
                  <a:txBody>
                    <a:bodyPr/>
                    <a:lstStyle/>
                    <a:p>
                      <a:r>
                        <a:rPr lang="cs-CZ" sz="1200" dirty="0" smtClean="0"/>
                        <a:t>HTS_ADSL, HLAS_ISDN2, HLAS_ISDN30, HLAS_BL</a:t>
                      </a:r>
                      <a:endParaRPr lang="cs-CZ" sz="1200" dirty="0"/>
                    </a:p>
                  </a:txBody>
                  <a:tcPr/>
                </a:tc>
                <a:tc>
                  <a:txBody>
                    <a:bodyPr/>
                    <a:lstStyle/>
                    <a:p>
                      <a:r>
                        <a:rPr lang="cs-CZ" sz="1200" dirty="0" smtClean="0"/>
                        <a:t>29</a:t>
                      </a:r>
                      <a:endParaRPr lang="cs-CZ" sz="1200" dirty="0"/>
                    </a:p>
                  </a:txBody>
                  <a:tcPr/>
                </a:tc>
                <a:tc>
                  <a:txBody>
                    <a:bodyPr/>
                    <a:lstStyle/>
                    <a:p>
                      <a:r>
                        <a:rPr lang="cs-CZ" sz="1200" dirty="0" smtClean="0"/>
                        <a:t>134</a:t>
                      </a:r>
                      <a:endParaRPr lang="cs-CZ" sz="1200" dirty="0"/>
                    </a:p>
                  </a:txBody>
                  <a:tcPr/>
                </a:tc>
                <a:tc>
                  <a:txBody>
                    <a:bodyPr/>
                    <a:lstStyle/>
                    <a:p>
                      <a:r>
                        <a:rPr lang="cs-CZ" sz="1200" dirty="0" smtClean="0"/>
                        <a:t>3 043 457,00</a:t>
                      </a:r>
                      <a:endParaRPr lang="cs-CZ" sz="1200" dirty="0"/>
                    </a:p>
                  </a:txBody>
                  <a:tcPr/>
                </a:tc>
              </a:tr>
            </a:tbl>
          </a:graphicData>
        </a:graphic>
      </p:graphicFrame>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3"/>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584769"/>
          </a:xfrm>
          <a:prstGeom prst="rect">
            <a:avLst/>
          </a:prstGeom>
        </p:spPr>
        <p:txBody>
          <a:bodyPr wrap="square" lIns="91433" tIns="45717" rIns="91433" bIns="45717">
            <a:spAutoFit/>
          </a:bodyPr>
          <a:lstStyle/>
          <a:p>
            <a:r>
              <a:rPr lang="cs-CZ" sz="1600" b="1" dirty="0">
                <a:solidFill>
                  <a:schemeClr val="bg1"/>
                </a:solidFill>
                <a:latin typeface="Arial" charset="0"/>
                <a:ea typeface="Times New Roman" pitchFamily="18" charset="0"/>
                <a:cs typeface="Arial" charset="0"/>
              </a:rPr>
              <a:t>Rekapitulace stávajícího stavu projektu „Poskytování služeb KIVS – 2013–2017“ (dále jen „DNS KIVS”)</a:t>
            </a:r>
          </a:p>
        </p:txBody>
      </p:sp>
      <p:sp>
        <p:nvSpPr>
          <p:cNvPr id="9" name="Title 1"/>
          <p:cNvSpPr>
            <a:spLocks noGrp="1"/>
          </p:cNvSpPr>
          <p:nvPr>
            <p:ph type="title"/>
          </p:nvPr>
        </p:nvSpPr>
        <p:spPr>
          <a:xfrm>
            <a:off x="457200" y="949210"/>
            <a:ext cx="8229600" cy="547173"/>
          </a:xfrm>
        </p:spPr>
        <p:txBody>
          <a:bodyPr>
            <a:normAutofit fontScale="90000"/>
          </a:bodyPr>
          <a:lstStyle/>
          <a:p>
            <a:r>
              <a:rPr lang="cs-CZ" sz="2800" b="1" dirty="0" smtClean="0">
                <a:effectLst>
                  <a:outerShdw blurRad="38100" dist="38100" dir="2700000" algn="tl">
                    <a:srgbClr val="000000">
                      <a:alpha val="43137"/>
                    </a:srgbClr>
                  </a:outerShdw>
                </a:effectLst>
              </a:rPr>
              <a:t>Harmonogram DNS </a:t>
            </a:r>
            <a:r>
              <a:rPr lang="cs-CZ" sz="2800" b="1" dirty="0">
                <a:effectLst>
                  <a:outerShdw blurRad="38100" dist="38100" dir="2700000" algn="tl">
                    <a:srgbClr val="000000">
                      <a:alpha val="43137"/>
                    </a:srgbClr>
                  </a:outerShdw>
                </a:effectLst>
              </a:rPr>
              <a:t>KIVS </a:t>
            </a:r>
            <a:r>
              <a:rPr lang="cs-CZ" sz="2800" b="1" dirty="0" smtClean="0">
                <a:effectLst>
                  <a:outerShdw blurRad="38100" dist="38100" dir="2700000" algn="tl">
                    <a:srgbClr val="000000">
                      <a:alpha val="43137"/>
                    </a:srgbClr>
                  </a:outerShdw>
                </a:effectLst>
              </a:rPr>
              <a:t/>
            </a:r>
            <a:br>
              <a:rPr lang="cs-CZ" sz="2800" b="1" dirty="0" smtClean="0">
                <a:effectLst>
                  <a:outerShdw blurRad="38100" dist="38100" dir="2700000" algn="tl">
                    <a:srgbClr val="000000">
                      <a:alpha val="43137"/>
                    </a:srgbClr>
                  </a:outerShdw>
                </a:effectLst>
              </a:rPr>
            </a:br>
            <a:r>
              <a:rPr lang="cs-CZ" sz="2400" b="1" dirty="0">
                <a:effectLst>
                  <a:outerShdw blurRad="38100" dist="38100" dir="2700000" algn="tl">
                    <a:srgbClr val="000000">
                      <a:alpha val="43137"/>
                    </a:srgbClr>
                  </a:outerShdw>
                </a:effectLst>
              </a:rPr>
              <a:t>dle zákona č. 137/2006 Sb., o veřejných zakázkách  rok 2017 </a:t>
            </a:r>
            <a:endParaRPr lang="en-US" sz="2500" dirty="0"/>
          </a:p>
        </p:txBody>
      </p:sp>
    </p:spTree>
    <p:extLst>
      <p:ext uri="{BB962C8B-B14F-4D97-AF65-F5344CB8AC3E}">
        <p14:creationId xmlns:p14="http://schemas.microsoft.com/office/powerpoint/2010/main" val="31536648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3"/>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584769"/>
          </a:xfrm>
          <a:prstGeom prst="rect">
            <a:avLst/>
          </a:prstGeom>
        </p:spPr>
        <p:txBody>
          <a:bodyPr wrap="square" lIns="91433" tIns="45717" rIns="91433" bIns="45717">
            <a:spAutoFit/>
          </a:bodyPr>
          <a:lstStyle/>
          <a:p>
            <a:r>
              <a:rPr lang="cs-CZ" sz="1600" b="1" dirty="0">
                <a:solidFill>
                  <a:schemeClr val="bg1"/>
                </a:solidFill>
                <a:latin typeface="Arial" charset="0"/>
                <a:ea typeface="Times New Roman" pitchFamily="18" charset="0"/>
                <a:cs typeface="Arial" charset="0"/>
              </a:rPr>
              <a:t>Rekapitulace stávajícího stavu projektu „Poskytování služeb KIVS – 2013–2017“ (dále jen „DNS KIVS”)</a:t>
            </a:r>
          </a:p>
        </p:txBody>
      </p:sp>
      <p:sp>
        <p:nvSpPr>
          <p:cNvPr id="9" name="Title 1"/>
          <p:cNvSpPr>
            <a:spLocks noGrp="1"/>
          </p:cNvSpPr>
          <p:nvPr>
            <p:ph type="title"/>
          </p:nvPr>
        </p:nvSpPr>
        <p:spPr>
          <a:xfrm>
            <a:off x="457200" y="791121"/>
            <a:ext cx="8229600" cy="547173"/>
          </a:xfrm>
        </p:spPr>
        <p:txBody>
          <a:bodyPr>
            <a:normAutofit fontScale="90000"/>
          </a:bodyPr>
          <a:lstStyle/>
          <a:p>
            <a:r>
              <a:rPr lang="cs-CZ" sz="2800" b="1" dirty="0" smtClean="0">
                <a:effectLst>
                  <a:outerShdw blurRad="38100" dist="38100" dir="2700000" algn="tl">
                    <a:srgbClr val="000000">
                      <a:alpha val="43137"/>
                    </a:srgbClr>
                  </a:outerShdw>
                </a:effectLst>
              </a:rPr>
              <a:t>Harmonogram DNS </a:t>
            </a:r>
            <a:r>
              <a:rPr lang="cs-CZ" sz="2800" b="1" dirty="0">
                <a:effectLst>
                  <a:outerShdw blurRad="38100" dist="38100" dir="2700000" algn="tl">
                    <a:srgbClr val="000000">
                      <a:alpha val="43137"/>
                    </a:srgbClr>
                  </a:outerShdw>
                </a:effectLst>
              </a:rPr>
              <a:t>KIVS </a:t>
            </a:r>
            <a:r>
              <a:rPr lang="cs-CZ" sz="2800" b="1" dirty="0" smtClean="0">
                <a:effectLst>
                  <a:outerShdw blurRad="38100" dist="38100" dir="2700000" algn="tl">
                    <a:srgbClr val="000000">
                      <a:alpha val="43137"/>
                    </a:srgbClr>
                  </a:outerShdw>
                </a:effectLst>
              </a:rPr>
              <a:t/>
            </a:r>
            <a:br>
              <a:rPr lang="cs-CZ" sz="2800" b="1" dirty="0" smtClean="0">
                <a:effectLst>
                  <a:outerShdw blurRad="38100" dist="38100" dir="2700000" algn="tl">
                    <a:srgbClr val="000000">
                      <a:alpha val="43137"/>
                    </a:srgbClr>
                  </a:outerShdw>
                </a:effectLst>
              </a:rPr>
            </a:br>
            <a:r>
              <a:rPr lang="cs-CZ" sz="2400" b="1" dirty="0">
                <a:effectLst>
                  <a:outerShdw blurRad="38100" dist="38100" dir="2700000" algn="tl">
                    <a:srgbClr val="000000">
                      <a:alpha val="43137"/>
                    </a:srgbClr>
                  </a:outerShdw>
                </a:effectLst>
              </a:rPr>
              <a:t>dle zákona č. 137/2006 Sb., o veřejných zakázkách  rok 2017 </a:t>
            </a:r>
            <a:endParaRPr lang="en-US" sz="2500" dirty="0"/>
          </a:p>
        </p:txBody>
      </p:sp>
      <p:graphicFrame>
        <p:nvGraphicFramePr>
          <p:cNvPr id="5" name="Zástupný symbol pro obsah 4"/>
          <p:cNvGraphicFramePr>
            <a:graphicFrameLocks noGrp="1"/>
          </p:cNvGraphicFramePr>
          <p:nvPr>
            <p:ph idx="1"/>
            <p:extLst>
              <p:ext uri="{D42A27DB-BD31-4B8C-83A1-F6EECF244321}">
                <p14:modId xmlns:p14="http://schemas.microsoft.com/office/powerpoint/2010/main" val="321216243"/>
              </p:ext>
            </p:extLst>
          </p:nvPr>
        </p:nvGraphicFramePr>
        <p:xfrm>
          <a:off x="457200" y="1412776"/>
          <a:ext cx="8229600" cy="2314848"/>
        </p:xfrm>
        <a:graphic>
          <a:graphicData uri="http://schemas.openxmlformats.org/drawingml/2006/table">
            <a:tbl>
              <a:tblPr firstRow="1" bandRow="1">
                <a:tableStyleId>{5C22544A-7EE6-4342-B048-85BDC9FD1C3A}</a:tableStyleId>
              </a:tblPr>
              <a:tblGrid>
                <a:gridCol w="658416"/>
                <a:gridCol w="1080120"/>
                <a:gridCol w="1152128"/>
                <a:gridCol w="1224136"/>
                <a:gridCol w="1028700"/>
                <a:gridCol w="1028700"/>
                <a:gridCol w="1028700"/>
                <a:gridCol w="1028700"/>
              </a:tblGrid>
              <a:tr h="460648">
                <a:tc>
                  <a:txBody>
                    <a:bodyPr/>
                    <a:lstStyle/>
                    <a:p>
                      <a:pPr algn="ctr" fontAlgn="ctr"/>
                      <a:r>
                        <a:rPr lang="cs-CZ" sz="1000" b="1" i="0" u="none" strike="noStrike" dirty="0">
                          <a:solidFill>
                            <a:srgbClr val="FFFFFF"/>
                          </a:solidFill>
                          <a:latin typeface="+mn-lt"/>
                        </a:rPr>
                        <a:t>Soutěžní kolo PZ</a:t>
                      </a:r>
                    </a:p>
                  </a:txBody>
                  <a:tcPr marL="0" marR="0" marT="0" marB="0" anchor="ctr"/>
                </a:tc>
                <a:tc>
                  <a:txBody>
                    <a:bodyPr/>
                    <a:lstStyle/>
                    <a:p>
                      <a:pPr algn="ctr" fontAlgn="ctr"/>
                      <a:r>
                        <a:rPr lang="pl-PL" sz="1000" b="1" i="0" u="none" strike="noStrike" dirty="0" smtClean="0">
                          <a:solidFill>
                            <a:srgbClr val="FFFFFF"/>
                          </a:solidFill>
                          <a:latin typeface="+mn-lt"/>
                        </a:rPr>
                        <a:t>Datum odeslání F9 z DNS</a:t>
                      </a:r>
                      <a:endParaRPr lang="cs-CZ" sz="1000" b="1" i="0" u="none" strike="noStrike" dirty="0">
                        <a:solidFill>
                          <a:srgbClr val="FFFFFF"/>
                        </a:solidFill>
                        <a:latin typeface="+mn-lt"/>
                      </a:endParaRPr>
                    </a:p>
                  </a:txBody>
                  <a:tcPr marL="0" marR="0" marT="0" marB="0" anchor="ctr"/>
                </a:tc>
                <a:tc>
                  <a:txBody>
                    <a:bodyPr/>
                    <a:lstStyle/>
                    <a:p>
                      <a:pPr algn="ctr" fontAlgn="ctr"/>
                      <a:r>
                        <a:rPr lang="cs-CZ" sz="1000" b="1" i="0" u="none" strike="noStrike" dirty="0" smtClean="0">
                          <a:solidFill>
                            <a:srgbClr val="FFFFFF"/>
                          </a:solidFill>
                          <a:latin typeface="+mn-lt"/>
                        </a:rPr>
                        <a:t>Datum uveřejnění (Věstník)</a:t>
                      </a:r>
                      <a:endParaRPr lang="cs-CZ" sz="1000" b="1" i="0" u="none" strike="noStrike" dirty="0">
                        <a:solidFill>
                          <a:srgbClr val="FFFFFF"/>
                        </a:solidFill>
                        <a:latin typeface="+mn-lt"/>
                      </a:endParaRPr>
                    </a:p>
                  </a:txBody>
                  <a:tcPr marL="0" marR="0" marT="0" marB="0" anchor="ctr"/>
                </a:tc>
                <a:tc>
                  <a:txBody>
                    <a:bodyPr/>
                    <a:lstStyle/>
                    <a:p>
                      <a:pPr algn="ctr" fontAlgn="ctr"/>
                      <a:r>
                        <a:rPr lang="cs-CZ" sz="1000" b="1" i="0" u="none" strike="noStrike" dirty="0" smtClean="0">
                          <a:solidFill>
                            <a:srgbClr val="FFFFFF"/>
                          </a:solidFill>
                          <a:latin typeface="+mn-lt"/>
                        </a:rPr>
                        <a:t>Podání předběžných nabídek</a:t>
                      </a:r>
                      <a:endParaRPr lang="cs-CZ" sz="1000" b="1" i="0" u="none" strike="noStrike" dirty="0">
                        <a:solidFill>
                          <a:srgbClr val="FFFFFF"/>
                        </a:solidFill>
                        <a:latin typeface="+mn-lt"/>
                      </a:endParaRPr>
                    </a:p>
                  </a:txBody>
                  <a:tcPr marL="0" marR="0" marT="0" marB="0" anchor="ctr"/>
                </a:tc>
                <a:tc>
                  <a:txBody>
                    <a:bodyPr/>
                    <a:lstStyle/>
                    <a:p>
                      <a:pPr algn="ctr" fontAlgn="ctr"/>
                      <a:r>
                        <a:rPr lang="cs-CZ" sz="1000" b="1" i="0" u="none" strike="noStrike" dirty="0" smtClean="0">
                          <a:solidFill>
                            <a:srgbClr val="FFFFFF"/>
                          </a:solidFill>
                          <a:latin typeface="+mn-lt"/>
                        </a:rPr>
                        <a:t>Zveřejnění výzev</a:t>
                      </a:r>
                      <a:endParaRPr lang="cs-CZ" sz="1000" b="1" i="0" u="none" strike="noStrike" dirty="0">
                        <a:solidFill>
                          <a:srgbClr val="FFFFFF"/>
                        </a:solidFill>
                        <a:latin typeface="+mn-lt"/>
                      </a:endParaRPr>
                    </a:p>
                  </a:txBody>
                  <a:tcPr marL="0" marR="0" marT="0" marB="0" anchor="ctr"/>
                </a:tc>
                <a:tc>
                  <a:txBody>
                    <a:bodyPr/>
                    <a:lstStyle/>
                    <a:p>
                      <a:pPr algn="ctr" fontAlgn="ctr"/>
                      <a:r>
                        <a:rPr lang="cs-CZ" sz="1000" b="1" i="0" u="none" strike="noStrike" dirty="0" smtClean="0">
                          <a:solidFill>
                            <a:srgbClr val="FFFFFF"/>
                          </a:solidFill>
                          <a:latin typeface="+mn-lt"/>
                        </a:rPr>
                        <a:t>Podání nabídek</a:t>
                      </a:r>
                      <a:endParaRPr lang="cs-CZ" sz="1000" b="1" i="0" u="none" strike="noStrike" dirty="0">
                        <a:solidFill>
                          <a:srgbClr val="FFFFFF"/>
                        </a:solidFill>
                        <a:latin typeface="+mn-lt"/>
                      </a:endParaRPr>
                    </a:p>
                  </a:txBody>
                  <a:tcPr marL="0" marR="0" marT="0" marB="0" anchor="ctr"/>
                </a:tc>
                <a:tc>
                  <a:txBody>
                    <a:bodyPr/>
                    <a:lstStyle/>
                    <a:p>
                      <a:pPr algn="ctr" fontAlgn="ctr"/>
                      <a:r>
                        <a:rPr lang="cs-CZ" sz="1000" b="1" i="0" u="none" strike="noStrike" dirty="0" smtClean="0">
                          <a:solidFill>
                            <a:srgbClr val="FFFFFF"/>
                          </a:solidFill>
                          <a:latin typeface="+mn-lt"/>
                        </a:rPr>
                        <a:t>Otevření a posouzení nabídek</a:t>
                      </a:r>
                      <a:endParaRPr lang="cs-CZ" sz="1000" b="1" i="0" u="none" strike="noStrike" dirty="0">
                        <a:solidFill>
                          <a:srgbClr val="FFFFFF"/>
                        </a:solidFill>
                        <a:latin typeface="+mn-lt"/>
                      </a:endParaRPr>
                    </a:p>
                  </a:txBody>
                  <a:tcPr marL="0" marR="0" marT="0" marB="0" anchor="ctr"/>
                </a:tc>
                <a:tc>
                  <a:txBody>
                    <a:bodyPr/>
                    <a:lstStyle/>
                    <a:p>
                      <a:pPr algn="ctr" fontAlgn="ctr"/>
                      <a:r>
                        <a:rPr lang="cs-CZ" sz="1000" b="1" i="0" u="none" strike="noStrike" dirty="0" smtClean="0">
                          <a:solidFill>
                            <a:srgbClr val="FFFFFF"/>
                          </a:solidFill>
                          <a:latin typeface="+mn-lt"/>
                        </a:rPr>
                        <a:t>Vyhodnocení nabídek</a:t>
                      </a:r>
                      <a:endParaRPr lang="cs-CZ" sz="1000" b="1" i="0" u="none" strike="noStrike" dirty="0">
                        <a:solidFill>
                          <a:srgbClr val="FFFFFF"/>
                        </a:solidFill>
                        <a:latin typeface="+mn-lt"/>
                      </a:endParaRPr>
                    </a:p>
                  </a:txBody>
                  <a:tcPr marL="0" marR="0" marT="0" marB="0" anchor="ctr"/>
                </a:tc>
              </a:tr>
              <a:tr h="370840">
                <a:tc>
                  <a:txBody>
                    <a:bodyPr/>
                    <a:lstStyle/>
                    <a:p>
                      <a:r>
                        <a:rPr lang="cs-CZ" sz="1200" dirty="0" smtClean="0"/>
                        <a:t>VI.</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20.09.2016</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20.09.2016</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04.10.2016</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19.12.2016</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17.02.2017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17.02.2017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20.02.2017</a:t>
                      </a:r>
                    </a:p>
                  </a:txBody>
                  <a:tcPr marL="0" marR="0" marT="0" marB="0" anchor="ctr"/>
                </a:tc>
              </a:tr>
              <a:tr h="370840">
                <a:tc>
                  <a:txBody>
                    <a:bodyPr/>
                    <a:lstStyle/>
                    <a:p>
                      <a:r>
                        <a:rPr lang="cs-CZ" sz="1200" dirty="0" smtClean="0"/>
                        <a:t>VII.</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29.09.2016</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30.09.2016</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17.10.2016</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20.02.2017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13.03.2017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13.03.2017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15.03.2017</a:t>
                      </a:r>
                    </a:p>
                  </a:txBody>
                  <a:tcPr marL="0" marR="0" marT="0" marB="0" anchor="ctr"/>
                </a:tc>
              </a:tr>
              <a:tr h="370840">
                <a:tc>
                  <a:txBody>
                    <a:bodyPr/>
                    <a:lstStyle/>
                    <a:p>
                      <a:r>
                        <a:rPr lang="cs-CZ" sz="1200" dirty="0" smtClean="0"/>
                        <a:t>VIII.</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27.09.2016</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27.09.2016</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11.10.2016</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27.02.2017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29.03.2017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29.03.2017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31.03.2017</a:t>
                      </a:r>
                    </a:p>
                  </a:txBody>
                  <a:tcPr marL="0" marR="0" marT="0" marB="0" anchor="ctr"/>
                </a:tc>
              </a:tr>
              <a:tr h="370840">
                <a:tc>
                  <a:txBody>
                    <a:bodyPr/>
                    <a:lstStyle/>
                    <a:p>
                      <a:r>
                        <a:rPr lang="cs-CZ" sz="1200" dirty="0" smtClean="0"/>
                        <a:t>IX.</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27.09.2016</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29.09.2016</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12.10.2016</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09.03.2017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10.04.2017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10.04.2017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12.04.2017</a:t>
                      </a:r>
                    </a:p>
                  </a:txBody>
                  <a:tcPr marL="0" marR="0" marT="0" marB="0" anchor="ctr"/>
                </a:tc>
              </a:tr>
              <a:tr h="370840">
                <a:tc>
                  <a:txBody>
                    <a:bodyPr/>
                    <a:lstStyle/>
                    <a:p>
                      <a:r>
                        <a:rPr lang="cs-CZ" sz="1200" dirty="0" smtClean="0"/>
                        <a:t>X.</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27.09.2016</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29.09.2016</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12.10.2016</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20.03.2017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19.04.2017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19.04.2017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21.04.2017</a:t>
                      </a:r>
                    </a:p>
                  </a:txBody>
                  <a:tcPr marL="0" marR="0" marT="0" marB="0" anchor="ctr"/>
                </a:tc>
              </a:tr>
            </a:tbl>
          </a:graphicData>
        </a:graphic>
      </p:graphicFrame>
      <p:graphicFrame>
        <p:nvGraphicFramePr>
          <p:cNvPr id="12" name="Zástupný symbol pro obsah 4"/>
          <p:cNvGraphicFramePr>
            <a:graphicFrameLocks/>
          </p:cNvGraphicFramePr>
          <p:nvPr>
            <p:extLst>
              <p:ext uri="{D42A27DB-BD31-4B8C-83A1-F6EECF244321}">
                <p14:modId xmlns:p14="http://schemas.microsoft.com/office/powerpoint/2010/main" val="2901186463"/>
              </p:ext>
            </p:extLst>
          </p:nvPr>
        </p:nvGraphicFramePr>
        <p:xfrm>
          <a:off x="446856" y="3717032"/>
          <a:ext cx="8229600" cy="2655868"/>
        </p:xfrm>
        <a:graphic>
          <a:graphicData uri="http://schemas.openxmlformats.org/drawingml/2006/table">
            <a:tbl>
              <a:tblPr firstRow="1" bandRow="1">
                <a:tableStyleId>{5C22544A-7EE6-4342-B048-85BDC9FD1C3A}</a:tableStyleId>
              </a:tblPr>
              <a:tblGrid>
                <a:gridCol w="658416"/>
                <a:gridCol w="1080120"/>
                <a:gridCol w="1152128"/>
                <a:gridCol w="1224136"/>
                <a:gridCol w="1028700"/>
                <a:gridCol w="1028700"/>
                <a:gridCol w="1028700"/>
                <a:gridCol w="1028700"/>
              </a:tblGrid>
              <a:tr h="801668">
                <a:tc>
                  <a:txBody>
                    <a:bodyPr/>
                    <a:lstStyle/>
                    <a:p>
                      <a:pPr algn="ctr" fontAlgn="ctr"/>
                      <a:r>
                        <a:rPr lang="cs-CZ" sz="1000" b="1" i="0" u="none" strike="noStrike" dirty="0">
                          <a:solidFill>
                            <a:srgbClr val="FFFFFF"/>
                          </a:solidFill>
                          <a:latin typeface="+mn-lt"/>
                        </a:rPr>
                        <a:t>Soutěžní kolo PZ</a:t>
                      </a:r>
                    </a:p>
                  </a:txBody>
                  <a:tcPr marL="0" marR="0" marT="0" marB="0" anchor="ctr"/>
                </a:tc>
                <a:tc>
                  <a:txBody>
                    <a:bodyPr/>
                    <a:lstStyle/>
                    <a:p>
                      <a:pPr algn="ctr" fontAlgn="ctr"/>
                      <a:r>
                        <a:rPr lang="cs-CZ" sz="1000" b="1" i="0" u="none" strike="noStrike" dirty="0" smtClean="0">
                          <a:solidFill>
                            <a:srgbClr val="FFFFFF"/>
                          </a:solidFill>
                          <a:latin typeface="+mn-lt"/>
                        </a:rPr>
                        <a:t>Odeslání výzvy do EA s přesnými termíny</a:t>
                      </a:r>
                      <a:endParaRPr lang="cs-CZ" sz="1000" b="1" i="0" u="none" strike="noStrike" dirty="0">
                        <a:solidFill>
                          <a:srgbClr val="FFFFFF"/>
                        </a:solidFill>
                        <a:latin typeface="+mn-lt"/>
                      </a:endParaRPr>
                    </a:p>
                  </a:txBody>
                  <a:tcPr marL="0" marR="0" marT="0" marB="0" anchor="ctr"/>
                </a:tc>
                <a:tc>
                  <a:txBody>
                    <a:bodyPr/>
                    <a:lstStyle/>
                    <a:p>
                      <a:pPr algn="ctr" fontAlgn="ctr"/>
                      <a:r>
                        <a:rPr lang="cs-CZ" sz="1000" b="1" i="0" u="none" strike="noStrike" dirty="0" smtClean="0">
                          <a:solidFill>
                            <a:srgbClr val="FFFFFF"/>
                          </a:solidFill>
                          <a:latin typeface="+mn-lt"/>
                        </a:rPr>
                        <a:t>Zahájení EA</a:t>
                      </a:r>
                      <a:endParaRPr lang="cs-CZ" sz="1000" b="1" i="0" u="none" strike="noStrike" dirty="0">
                        <a:solidFill>
                          <a:srgbClr val="FFFFFF"/>
                        </a:solidFill>
                        <a:latin typeface="+mn-lt"/>
                      </a:endParaRPr>
                    </a:p>
                  </a:txBody>
                  <a:tcPr marL="0" marR="0" marT="0" marB="0" anchor="ctr"/>
                </a:tc>
                <a:tc>
                  <a:txBody>
                    <a:bodyPr/>
                    <a:lstStyle/>
                    <a:p>
                      <a:pPr algn="l" fontAlgn="ctr"/>
                      <a:r>
                        <a:rPr lang="cs-CZ" sz="1000" b="1" i="0" u="none" strike="noStrike" dirty="0">
                          <a:solidFill>
                            <a:srgbClr val="FFFFFF"/>
                          </a:solidFill>
                          <a:effectLst/>
                          <a:latin typeface="+mn-lt"/>
                        </a:rPr>
                        <a:t>Rozhodnutí o nejvhodnější nabídce</a:t>
                      </a:r>
                    </a:p>
                  </a:txBody>
                  <a:tcPr marL="0" marR="0" marT="0" marB="0" anchor="ctr"/>
                </a:tc>
                <a:tc>
                  <a:txBody>
                    <a:bodyPr/>
                    <a:lstStyle/>
                    <a:p>
                      <a:pPr algn="l" fontAlgn="ctr"/>
                      <a:r>
                        <a:rPr lang="cs-CZ" sz="1000" b="1" i="0" u="none" strike="noStrike" dirty="0">
                          <a:solidFill>
                            <a:srgbClr val="FFFFFF"/>
                          </a:solidFill>
                          <a:effectLst/>
                          <a:latin typeface="+mn-lt"/>
                        </a:rPr>
                        <a:t>Odevzdání finálních nabídek (PL)</a:t>
                      </a:r>
                    </a:p>
                  </a:txBody>
                  <a:tcPr marL="0" marR="0" marT="0" marB="0" anchor="ctr"/>
                </a:tc>
                <a:tc>
                  <a:txBody>
                    <a:bodyPr/>
                    <a:lstStyle/>
                    <a:p>
                      <a:pPr algn="l" fontAlgn="ctr"/>
                      <a:r>
                        <a:rPr lang="cs-CZ" sz="1000" b="1" i="0" u="none" strike="noStrike" dirty="0" smtClean="0">
                          <a:solidFill>
                            <a:srgbClr val="FFFFFF"/>
                          </a:solidFill>
                          <a:effectLst/>
                          <a:latin typeface="+mn-lt"/>
                        </a:rPr>
                        <a:t>Rozhodnutí </a:t>
                      </a:r>
                      <a:r>
                        <a:rPr lang="cs-CZ" sz="1000" b="1" i="0" u="none" strike="noStrike" dirty="0">
                          <a:solidFill>
                            <a:srgbClr val="FFFFFF"/>
                          </a:solidFill>
                          <a:effectLst/>
                          <a:latin typeface="+mn-lt"/>
                        </a:rPr>
                        <a:t>o výběru nejvhodnější nabídky</a:t>
                      </a:r>
                    </a:p>
                  </a:txBody>
                  <a:tcPr marL="0" marR="0" marT="0" marB="0" anchor="ctr"/>
                </a:tc>
                <a:tc>
                  <a:txBody>
                    <a:bodyPr/>
                    <a:lstStyle/>
                    <a:p>
                      <a:pPr algn="l" fontAlgn="ctr"/>
                      <a:r>
                        <a:rPr lang="cs-CZ" sz="1000" b="1" i="0" u="none" strike="noStrike" dirty="0">
                          <a:solidFill>
                            <a:srgbClr val="FFFFFF"/>
                          </a:solidFill>
                          <a:effectLst/>
                          <a:latin typeface="+mn-lt"/>
                        </a:rPr>
                        <a:t>Lhůta pro námitky</a:t>
                      </a:r>
                    </a:p>
                  </a:txBody>
                  <a:tcPr marL="0" marR="0" marT="0" marB="0" anchor="ctr"/>
                </a:tc>
                <a:tc>
                  <a:txBody>
                    <a:bodyPr/>
                    <a:lstStyle/>
                    <a:p>
                      <a:pPr marL="0" algn="l" defTabSz="914335" rtl="0" eaLnBrk="1" fontAlgn="ctr" latinLnBrk="0" hangingPunct="1"/>
                      <a:r>
                        <a:rPr lang="cs-CZ" sz="1000" b="1" i="0" u="none" strike="noStrike" kern="1200" dirty="0" smtClean="0">
                          <a:solidFill>
                            <a:srgbClr val="FFFFFF"/>
                          </a:solidFill>
                          <a:effectLst/>
                          <a:latin typeface="+mn-lt"/>
                          <a:ea typeface="+mn-ea"/>
                          <a:cs typeface="+mn-cs"/>
                        </a:rPr>
                        <a:t>Odeslání Informace k vyplnění smlouvy z DNS</a:t>
                      </a:r>
                      <a:endParaRPr lang="cs-CZ" sz="1000" b="1" i="0" u="none" strike="noStrike" kern="1200" dirty="0">
                        <a:solidFill>
                          <a:srgbClr val="FFFFFF"/>
                        </a:solidFill>
                        <a:effectLst/>
                        <a:latin typeface="+mn-lt"/>
                        <a:ea typeface="+mn-ea"/>
                        <a:cs typeface="+mn-cs"/>
                      </a:endParaRPr>
                    </a:p>
                  </a:txBody>
                  <a:tcPr marL="0" marR="0" marT="0" marB="0" anchor="ctr"/>
                </a:tc>
              </a:tr>
              <a:tr h="370840">
                <a:tc>
                  <a:txBody>
                    <a:bodyPr/>
                    <a:lstStyle/>
                    <a:p>
                      <a:r>
                        <a:rPr lang="cs-CZ" sz="1200" dirty="0" smtClean="0"/>
                        <a:t>VI.</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20.02.2017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23.02. - 01.03.2017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30.01. - 03.02.2017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01. - 07.03.2017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09.03.2017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24.03.2017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09.03.2017</a:t>
                      </a:r>
                    </a:p>
                  </a:txBody>
                  <a:tcPr marL="0" marR="0" marT="0" marB="0" anchor="ctr"/>
                </a:tc>
              </a:tr>
              <a:tr h="370840">
                <a:tc>
                  <a:txBody>
                    <a:bodyPr/>
                    <a:lstStyle/>
                    <a:p>
                      <a:r>
                        <a:rPr lang="cs-CZ" sz="1200" dirty="0" smtClean="0"/>
                        <a:t>VII.</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15.03.2017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20.03.2017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20.03.2017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24.03.2017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27.03.2017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11.04.2017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27.03.2017</a:t>
                      </a:r>
                    </a:p>
                  </a:txBody>
                  <a:tcPr marL="0" marR="0" marT="0" marB="0" anchor="ctr"/>
                </a:tc>
              </a:tr>
              <a:tr h="370840">
                <a:tc>
                  <a:txBody>
                    <a:bodyPr/>
                    <a:lstStyle/>
                    <a:p>
                      <a:r>
                        <a:rPr lang="cs-CZ" sz="1200" dirty="0" smtClean="0"/>
                        <a:t>VIII.</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31.03.2017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05. - 11.4.2017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05. - 11.4.2017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11. - 17.04.2017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18.04.2017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02.05.2017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18.04.2017</a:t>
                      </a:r>
                    </a:p>
                  </a:txBody>
                  <a:tcPr marL="0" marR="0" marT="0" marB="0" anchor="ctr"/>
                </a:tc>
              </a:tr>
              <a:tr h="370840">
                <a:tc>
                  <a:txBody>
                    <a:bodyPr/>
                    <a:lstStyle/>
                    <a:p>
                      <a:r>
                        <a:rPr lang="cs-CZ" sz="1200" dirty="0" smtClean="0"/>
                        <a:t>IX.</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12.04.2017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17. - 21.04.2017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17. - 21.04.2017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21. - 27.04.2017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28.04.2017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15.05.2017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28.04.2017</a:t>
                      </a:r>
                    </a:p>
                  </a:txBody>
                  <a:tcPr marL="0" marR="0" marT="0" marB="0" anchor="ctr"/>
                </a:tc>
              </a:tr>
              <a:tr h="370840">
                <a:tc>
                  <a:txBody>
                    <a:bodyPr/>
                    <a:lstStyle/>
                    <a:p>
                      <a:r>
                        <a:rPr lang="cs-CZ" sz="1200" dirty="0" smtClean="0"/>
                        <a:t>X.</a:t>
                      </a:r>
                      <a:endParaRPr lang="cs-CZ" sz="1200" dirty="0"/>
                    </a:p>
                  </a:txBody>
                  <a:tcPr/>
                </a:tc>
                <a:tc>
                  <a:txBody>
                    <a:bodyPr/>
                    <a:lstStyle/>
                    <a:p>
                      <a:pPr algn="ctr" fontAlgn="ctr"/>
                      <a:r>
                        <a:rPr lang="cs-CZ" sz="1100" b="0" i="0" u="none" strike="noStrike" dirty="0">
                          <a:solidFill>
                            <a:srgbClr val="000000"/>
                          </a:solidFill>
                          <a:effectLst/>
                          <a:latin typeface="Calibri" panose="020F0502020204030204" pitchFamily="34" charset="0"/>
                        </a:rPr>
                        <a:t>21.04.2017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02. - 08.05.2017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02. - 08.05.2017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08. - 12.05.2017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15.05.2017</a:t>
                      </a:r>
                    </a:p>
                  </a:txBody>
                  <a:tcPr marL="0" marR="0" marT="0" marB="0" anchor="ctr"/>
                </a:tc>
                <a:tc>
                  <a:txBody>
                    <a:bodyPr/>
                    <a:lstStyle/>
                    <a:p>
                      <a:pPr algn="ctr" fontAlgn="ctr"/>
                      <a:r>
                        <a:rPr lang="cs-CZ" sz="1100" b="0" i="0" u="none" strike="noStrike">
                          <a:solidFill>
                            <a:srgbClr val="000000"/>
                          </a:solidFill>
                          <a:effectLst/>
                          <a:latin typeface="Calibri" panose="020F0502020204030204" pitchFamily="34" charset="0"/>
                        </a:rPr>
                        <a:t>30.05.2017</a:t>
                      </a:r>
                    </a:p>
                  </a:txBody>
                  <a:tcPr marL="0" marR="0" marT="0" marB="0" anchor="ctr"/>
                </a:tc>
                <a:tc>
                  <a:txBody>
                    <a:bodyPr/>
                    <a:lstStyle/>
                    <a:p>
                      <a:pPr algn="ctr" fontAlgn="ctr"/>
                      <a:r>
                        <a:rPr lang="cs-CZ" sz="1100" b="0" i="0" u="none" strike="noStrike" dirty="0">
                          <a:solidFill>
                            <a:srgbClr val="000000"/>
                          </a:solidFill>
                          <a:effectLst/>
                          <a:latin typeface="Calibri" panose="020F0502020204030204" pitchFamily="34" charset="0"/>
                        </a:rPr>
                        <a:t>15.05.2017</a:t>
                      </a:r>
                    </a:p>
                  </a:txBody>
                  <a:tcPr marL="0" marR="0" marT="0" marB="0" anchor="ctr"/>
                </a:tc>
              </a:tr>
            </a:tbl>
          </a:graphicData>
        </a:graphic>
      </p:graphicFrame>
    </p:spTree>
    <p:extLst>
      <p:ext uri="{BB962C8B-B14F-4D97-AF65-F5344CB8AC3E}">
        <p14:creationId xmlns:p14="http://schemas.microsoft.com/office/powerpoint/2010/main" val="124920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980728"/>
            <a:ext cx="8424936" cy="5184575"/>
          </a:xfrm>
        </p:spPr>
        <p:txBody>
          <a:bodyPr>
            <a:normAutofit fontScale="85000" lnSpcReduction="20000"/>
          </a:bodyPr>
          <a:lstStyle/>
          <a:p>
            <a:pPr marL="914372" lvl="2" indent="-514350" algn="just">
              <a:buFont typeface="Courier New" panose="02070309020205020404" pitchFamily="49" charset="0"/>
              <a:buChar char="o"/>
            </a:pPr>
            <a:r>
              <a:rPr lang="cs-CZ" sz="2100" dirty="0"/>
              <a:t>Detailní harmonogram VZ bude přílohou této prezentace a bude publikován na stránkách </a:t>
            </a:r>
            <a:r>
              <a:rPr lang="cs-CZ" sz="2100" u="sng" dirty="0">
                <a:hlinkClick r:id="rId2"/>
              </a:rPr>
              <a:t>http://www.mvcr.cz/clanek/zapisy-988699.aspx</a:t>
            </a:r>
            <a:endParaRPr lang="cs-CZ" sz="2100" dirty="0"/>
          </a:p>
          <a:p>
            <a:pPr marL="914372" lvl="2" indent="-514350" algn="just">
              <a:buFont typeface="Courier New" panose="02070309020205020404" pitchFamily="49" charset="0"/>
              <a:buChar char="o"/>
            </a:pPr>
            <a:r>
              <a:rPr lang="cs-CZ" sz="2100" dirty="0"/>
              <a:t>Harmonogram je postaven dle kritéria „Požadované datum zřízení služby“.</a:t>
            </a:r>
          </a:p>
          <a:p>
            <a:pPr marL="914372" lvl="2" indent="-514350" algn="just">
              <a:buFont typeface="Courier New" panose="02070309020205020404" pitchFamily="49" charset="0"/>
              <a:buChar char="o"/>
            </a:pPr>
            <a:r>
              <a:rPr lang="cs-CZ" sz="1900" dirty="0"/>
              <a:t>Termíny uvedené v harmonogramu jsou </a:t>
            </a:r>
            <a:r>
              <a:rPr lang="cs-CZ" sz="1900" b="1" u="sng" dirty="0">
                <a:effectLst>
                  <a:outerShdw blurRad="38100" dist="38100" dir="2700000" algn="tl">
                    <a:srgbClr val="000000">
                      <a:alpha val="43137"/>
                    </a:srgbClr>
                  </a:outerShdw>
                </a:effectLst>
              </a:rPr>
              <a:t>termíny předpokládané</a:t>
            </a:r>
            <a:r>
              <a:rPr lang="cs-CZ" sz="1900" dirty="0"/>
              <a:t>. </a:t>
            </a:r>
          </a:p>
          <a:p>
            <a:pPr marL="1371539" lvl="3" indent="-514350" algn="just">
              <a:buFont typeface="Courier New" panose="02070309020205020404" pitchFamily="49" charset="0"/>
              <a:buChar char="o"/>
            </a:pPr>
            <a:r>
              <a:rPr lang="cs-CZ" sz="1900" dirty="0"/>
              <a:t>V průběhu realizace dílčích VZ provádíme pravidelnou aktualizaci harmonogramu. </a:t>
            </a:r>
            <a:endParaRPr lang="cs-CZ" sz="1900" dirty="0" smtClean="0"/>
          </a:p>
          <a:p>
            <a:pPr marL="1371539" lvl="3" indent="-514350" algn="just">
              <a:buFont typeface="Courier New" panose="02070309020205020404" pitchFamily="49" charset="0"/>
              <a:buChar char="o"/>
            </a:pPr>
            <a:r>
              <a:rPr lang="cs-CZ" sz="1900" dirty="0" smtClean="0"/>
              <a:t>Opět </a:t>
            </a:r>
            <a:r>
              <a:rPr lang="cs-CZ" sz="1900" dirty="0"/>
              <a:t>může docházet k posunům termínů. Např. ke zkrácení termínů, dochází za předpokladu, že na VZ bude podána pouze 1 nabídka, pak odpadají lhůty pro EA a další kroky s tím spojené. </a:t>
            </a:r>
            <a:endParaRPr lang="cs-CZ" sz="1900" dirty="0" smtClean="0"/>
          </a:p>
          <a:p>
            <a:pPr marL="1371539" lvl="3" indent="-514350" algn="just">
              <a:buFont typeface="Courier New" panose="02070309020205020404" pitchFamily="49" charset="0"/>
              <a:buChar char="o"/>
            </a:pPr>
            <a:r>
              <a:rPr lang="cs-CZ" sz="1900" dirty="0" smtClean="0"/>
              <a:t>Naopak </a:t>
            </a:r>
            <a:r>
              <a:rPr lang="cs-CZ" sz="1900" dirty="0"/>
              <a:t>může dojít i k prodloužení, a to ať už z důvodu podání dodatečných informací nebo z důvodu, že uchazeč, který se zúčastnil EA, změnil svou hodnotu a neodevzdal finální PL do 4 pracovních dnů. Pak je to podmínka pro jeho vyloučení a VZ se automaticky posouvá o 15 dní (pokud nám vyloučený uchazeč nepošle podepsané vzdání se práva na námitky). </a:t>
            </a:r>
          </a:p>
          <a:p>
            <a:pPr marL="914372" lvl="2" indent="-514350" algn="just">
              <a:buFont typeface="Courier New" panose="02070309020205020404" pitchFamily="49" charset="0"/>
              <a:buChar char="o"/>
            </a:pPr>
            <a:r>
              <a:rPr lang="cs-CZ" sz="2100" b="1" u="sng" dirty="0">
                <a:effectLst>
                  <a:outerShdw blurRad="38100" dist="38100" dir="2700000" algn="tl">
                    <a:srgbClr val="000000">
                      <a:alpha val="43137"/>
                    </a:srgbClr>
                  </a:outerShdw>
                </a:effectLst>
              </a:rPr>
              <a:t>Požadavky na součinnost</a:t>
            </a:r>
            <a:r>
              <a:rPr lang="cs-CZ" sz="2100" dirty="0"/>
              <a:t>: Tímto bychom Vás chtěli požádat, abyste si harmonogram prošli a zkontrolovali si předpokládané termíny, ceny. Zda Vám vyhovují v návaznosti na Vaše stávající </a:t>
            </a:r>
            <a:r>
              <a:rPr lang="cs-CZ" sz="2100" b="1" dirty="0">
                <a:effectLst>
                  <a:outerShdw blurRad="38100" dist="38100" dir="2700000" algn="tl">
                    <a:srgbClr val="000000">
                      <a:alpha val="43137"/>
                    </a:srgbClr>
                  </a:outerShdw>
                </a:effectLst>
              </a:rPr>
              <a:t>smlouvy</a:t>
            </a:r>
            <a:r>
              <a:rPr lang="cs-CZ" sz="2100" dirty="0"/>
              <a:t>, </a:t>
            </a:r>
            <a:r>
              <a:rPr lang="cs-CZ" sz="2100" b="1" dirty="0">
                <a:effectLst>
                  <a:outerShdw blurRad="38100" dist="38100" dir="2700000" algn="tl">
                    <a:srgbClr val="000000">
                      <a:alpha val="43137"/>
                    </a:srgbClr>
                  </a:outerShdw>
                </a:effectLst>
              </a:rPr>
              <a:t>předávací protokoly o převzetí služby do provozu</a:t>
            </a:r>
            <a:r>
              <a:rPr lang="cs-CZ" sz="2100" dirty="0"/>
              <a:t>. Tuto kontrolu prosím proveďte do: </a:t>
            </a:r>
            <a:r>
              <a:rPr lang="cs-CZ" sz="2100" b="1" u="sng" dirty="0" smtClean="0">
                <a:effectLst>
                  <a:outerShdw blurRad="38100" dist="38100" dir="2700000" algn="tl">
                    <a:srgbClr val="000000">
                      <a:alpha val="43137"/>
                    </a:srgbClr>
                  </a:outerShdw>
                </a:effectLst>
              </a:rPr>
              <a:t>27. 02. 2017.</a:t>
            </a:r>
            <a:r>
              <a:rPr lang="cs-CZ" sz="2100" dirty="0" smtClean="0"/>
              <a:t> </a:t>
            </a:r>
            <a:endParaRPr lang="cs-CZ" sz="2100" dirty="0"/>
          </a:p>
          <a:p>
            <a:pPr marL="914372" lvl="2" indent="-514350" algn="just">
              <a:buFont typeface="Courier New" panose="02070309020205020404" pitchFamily="49" charset="0"/>
              <a:buChar char="o"/>
            </a:pPr>
            <a:r>
              <a:rPr lang="cs-CZ" sz="2100" dirty="0"/>
              <a:t>Pokud Vám termíny nebudou vyhovovat, pošlete nám požadavek na </a:t>
            </a:r>
            <a:r>
              <a:rPr lang="cs-CZ" sz="2100" dirty="0">
                <a:hlinkClick r:id="rId3"/>
              </a:rPr>
              <a:t>kivs@mvcr.cz</a:t>
            </a:r>
            <a:r>
              <a:rPr lang="cs-CZ" sz="2100" dirty="0"/>
              <a:t>, dalším nezbytným krokem bude doplnění služby, tj. „Požadovaného data zřízení služby“ do portálu </a:t>
            </a:r>
            <a:r>
              <a:rPr lang="cs-CZ" sz="2100" dirty="0" smtClean="0"/>
              <a:t>KIVS. </a:t>
            </a:r>
          </a:p>
          <a:p>
            <a:pPr marL="914372" lvl="2" indent="-514350" algn="just">
              <a:buFont typeface="Courier New" panose="02070309020205020404" pitchFamily="49" charset="0"/>
              <a:buChar char="o"/>
            </a:pPr>
            <a:r>
              <a:rPr lang="cs-CZ" sz="2100" dirty="0" smtClean="0"/>
              <a:t>Pro </a:t>
            </a:r>
            <a:r>
              <a:rPr lang="cs-CZ" sz="2100" dirty="0"/>
              <a:t>bližší informace k návrhům termínů se můžete příp. obrátit na Petru Stehlíkovou, GSM +420 777 443 065.  </a:t>
            </a:r>
          </a:p>
          <a:p>
            <a:pPr marL="914372" lvl="2" indent="-514350" algn="just">
              <a:buFont typeface="Courier New" panose="02070309020205020404" pitchFamily="49" charset="0"/>
              <a:buChar char="o"/>
            </a:pPr>
            <a:endParaRPr lang="cs-CZ" sz="2000" dirty="0"/>
          </a:p>
          <a:p>
            <a:pPr marL="914372" lvl="2" indent="-514350" algn="just">
              <a:buFont typeface="Courier New" panose="02070309020205020404" pitchFamily="49" charset="0"/>
              <a:buChar char="o"/>
            </a:pPr>
            <a:endParaRPr lang="cs-CZ" sz="1900" dirty="0"/>
          </a:p>
          <a:p>
            <a:pPr marL="914372" lvl="2" indent="-514350" algn="just">
              <a:buFont typeface="+mj-lt"/>
              <a:buAutoNum type="arabicParenR" startAt="2"/>
            </a:pPr>
            <a:endParaRPr lang="cs-CZ" sz="1800" b="1" dirty="0"/>
          </a:p>
        </p:txBody>
      </p:sp>
      <p:pic>
        <p:nvPicPr>
          <p:cNvPr id="4" name="Obrázek 8" descr="prez..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5"/>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523214"/>
          </a:xfrm>
          <a:prstGeom prst="rect">
            <a:avLst/>
          </a:prstGeom>
        </p:spPr>
        <p:txBody>
          <a:bodyPr wrap="square" lIns="91433" tIns="45717" rIns="91433" bIns="45717">
            <a:spAutoFit/>
          </a:bodyPr>
          <a:lstStyle/>
          <a:p>
            <a:r>
              <a:rPr lang="cs-CZ" sz="1400" b="1" dirty="0">
                <a:solidFill>
                  <a:schemeClr val="bg1"/>
                </a:solidFill>
                <a:latin typeface="Arial" charset="0"/>
                <a:ea typeface="Times New Roman" pitchFamily="18" charset="0"/>
                <a:cs typeface="Arial" charset="0"/>
              </a:rPr>
              <a:t>Rekapitulace stávajícího stavu projektu „Poskytování služeb KIVS – 2013–2017“ (dále jen „DNS KIVS”)</a:t>
            </a:r>
          </a:p>
        </p:txBody>
      </p:sp>
    </p:spTree>
    <p:extLst>
      <p:ext uri="{BB962C8B-B14F-4D97-AF65-F5344CB8AC3E}">
        <p14:creationId xmlns:p14="http://schemas.microsoft.com/office/powerpoint/2010/main" val="29666448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980728"/>
            <a:ext cx="8424936" cy="5404204"/>
          </a:xfrm>
        </p:spPr>
        <p:txBody>
          <a:bodyPr>
            <a:normAutofit fontScale="92500" lnSpcReduction="10000"/>
          </a:bodyPr>
          <a:lstStyle/>
          <a:p>
            <a:pPr marL="536575" lvl="2" indent="-514350" algn="just">
              <a:buFont typeface="+mj-lt"/>
              <a:buAutoNum type="arabicParenR"/>
            </a:pPr>
            <a:r>
              <a:rPr lang="cs-CZ" sz="2000" b="1" dirty="0"/>
              <a:t>Rozhodnutí Zadavatele o změně zadávacích podmínek dynamického nákupního systému </a:t>
            </a:r>
            <a:r>
              <a:rPr lang="cs-CZ" sz="2000" b="1" dirty="0" smtClean="0"/>
              <a:t>XI</a:t>
            </a:r>
            <a:r>
              <a:rPr lang="cs-CZ" sz="2000" dirty="0" smtClean="0"/>
              <a:t> </a:t>
            </a:r>
            <a:r>
              <a:rPr lang="cs-CZ" sz="2000" dirty="0"/>
              <a:t>ze dne </a:t>
            </a:r>
            <a:r>
              <a:rPr lang="cs-CZ" sz="2000" b="1" dirty="0" smtClean="0"/>
              <a:t>5. 12. </a:t>
            </a:r>
            <a:r>
              <a:rPr lang="cs-CZ" sz="2000" b="1" dirty="0"/>
              <a:t>2016, </a:t>
            </a:r>
            <a:r>
              <a:rPr lang="cs-CZ" sz="2000" i="1" dirty="0" smtClean="0"/>
              <a:t>(</a:t>
            </a:r>
            <a:r>
              <a:rPr lang="cs-CZ" sz="2000" i="1" dirty="0"/>
              <a:t>lhůta pro příp. podání námitek uplynula dne </a:t>
            </a:r>
            <a:r>
              <a:rPr lang="cs-CZ" sz="2000" i="1" dirty="0" smtClean="0"/>
              <a:t>20. 12. </a:t>
            </a:r>
            <a:r>
              <a:rPr lang="cs-CZ" sz="2000" i="1" dirty="0"/>
              <a:t>2016)</a:t>
            </a:r>
          </a:p>
          <a:p>
            <a:pPr marL="914372" lvl="2" indent="-514350" algn="just">
              <a:buFont typeface="Courier New" panose="02070309020205020404" pitchFamily="49" charset="0"/>
              <a:buChar char="o"/>
            </a:pPr>
            <a:r>
              <a:rPr lang="cs-CZ" sz="1900" dirty="0" smtClean="0"/>
              <a:t>Rozhodnutí o změně bylo zrealizováno na základě zákona </a:t>
            </a:r>
            <a:r>
              <a:rPr lang="cs-CZ" sz="1900" dirty="0"/>
              <a:t>č. 134/2016 Sb., o zadávání veřejných zakázek (dále jen „ZZVZ</a:t>
            </a:r>
            <a:r>
              <a:rPr lang="cs-CZ" sz="1900" dirty="0" smtClean="0"/>
              <a:t>“) platného od 1. 10. 2016</a:t>
            </a:r>
          </a:p>
          <a:p>
            <a:pPr marL="914372" lvl="2" indent="-514350" algn="just">
              <a:buFont typeface="Courier New" panose="02070309020205020404" pitchFamily="49" charset="0"/>
              <a:buChar char="o"/>
            </a:pPr>
            <a:r>
              <a:rPr lang="cs-CZ" sz="1900" dirty="0" smtClean="0"/>
              <a:t>Centrální zadavatel </a:t>
            </a:r>
            <a:r>
              <a:rPr lang="cs-CZ" sz="1900" dirty="0"/>
              <a:t>žádné námitky v zákonné lhůtě neobdržel.</a:t>
            </a:r>
          </a:p>
          <a:p>
            <a:pPr marL="914372" lvl="2" indent="-514350" algn="just">
              <a:buFont typeface="Courier New" panose="02070309020205020404" pitchFamily="49" charset="0"/>
              <a:buChar char="o"/>
            </a:pPr>
            <a:r>
              <a:rPr lang="cs-CZ" sz="1900" dirty="0" smtClean="0"/>
              <a:t>Úpravy provedeny v:</a:t>
            </a:r>
            <a:endParaRPr lang="cs-CZ" sz="1900" dirty="0"/>
          </a:p>
          <a:p>
            <a:pPr marL="1371539" lvl="3" indent="-514350" algn="just">
              <a:buFont typeface="Courier New" panose="02070309020205020404" pitchFamily="49" charset="0"/>
              <a:buChar char="o"/>
            </a:pPr>
            <a:r>
              <a:rPr lang="cs-CZ" sz="1700" dirty="0" smtClean="0"/>
              <a:t>zadávací dokumentaci </a:t>
            </a:r>
            <a:r>
              <a:rPr lang="cs-CZ" sz="1700" dirty="0"/>
              <a:t>na zavedení dynamického nákupního systému s názvem „Poskytování služeb KIVS - 2013 - 2017“, </a:t>
            </a:r>
          </a:p>
          <a:p>
            <a:pPr marL="1371539" lvl="3" indent="-514350" algn="just">
              <a:buFont typeface="Courier New" panose="02070309020205020404" pitchFamily="49" charset="0"/>
              <a:buChar char="o"/>
            </a:pPr>
            <a:r>
              <a:rPr lang="cs-CZ" sz="1700" dirty="0"/>
              <a:t>p</a:t>
            </a:r>
            <a:r>
              <a:rPr lang="cs-CZ" sz="1700" dirty="0" smtClean="0"/>
              <a:t>říloze </a:t>
            </a:r>
            <a:r>
              <a:rPr lang="cs-CZ" sz="1700" dirty="0"/>
              <a:t>č. 4 zadávací dokumentace DNS KIVS „Základní obchodní podmínky pro 1. část DNS</a:t>
            </a:r>
            <a:r>
              <a:rPr lang="cs-CZ" sz="1700" dirty="0" smtClean="0"/>
              <a:t>“</a:t>
            </a:r>
          </a:p>
          <a:p>
            <a:pPr marL="1371539" lvl="3" indent="-514350" algn="just">
              <a:buFont typeface="Courier New" panose="02070309020205020404" pitchFamily="49" charset="0"/>
              <a:buChar char="o"/>
            </a:pPr>
            <a:r>
              <a:rPr lang="cs-CZ" sz="1700" dirty="0"/>
              <a:t>p</a:t>
            </a:r>
            <a:r>
              <a:rPr lang="cs-CZ" sz="1700" dirty="0" smtClean="0"/>
              <a:t>říloze </a:t>
            </a:r>
            <a:r>
              <a:rPr lang="cs-CZ" sz="1700" dirty="0"/>
              <a:t>č. 5 zadávací dokumentace DNS KIVS „Základní obchodní podmínky pro 2. část DNS“</a:t>
            </a:r>
          </a:p>
          <a:p>
            <a:pPr marL="914372" lvl="2" indent="-514350" algn="just">
              <a:buFont typeface="Courier New" panose="02070309020205020404" pitchFamily="49" charset="0"/>
              <a:buChar char="o"/>
            </a:pPr>
            <a:r>
              <a:rPr lang="cs-CZ" sz="1900" dirty="0"/>
              <a:t>Shora uvedené změny představují zejména následující úpravy zadávacích </a:t>
            </a:r>
            <a:r>
              <a:rPr lang="cs-CZ" sz="1900" dirty="0" smtClean="0"/>
              <a:t>podmínek </a:t>
            </a:r>
            <a:r>
              <a:rPr lang="cs-CZ" sz="1900" dirty="0"/>
              <a:t>DNS KIVS</a:t>
            </a:r>
            <a:r>
              <a:rPr lang="cs-CZ" sz="1900" dirty="0" smtClean="0"/>
              <a:t>:</a:t>
            </a:r>
          </a:p>
          <a:p>
            <a:pPr marL="1371539" lvl="3" indent="-514350" algn="just">
              <a:buFont typeface="Courier New" panose="02070309020205020404" pitchFamily="49" charset="0"/>
              <a:buChar char="o"/>
            </a:pPr>
            <a:r>
              <a:rPr lang="cs-CZ" sz="1700" dirty="0"/>
              <a:t>Terminologické úpravy a přizpůsobení institutů nové právní </a:t>
            </a:r>
            <a:r>
              <a:rPr lang="cs-CZ" sz="1700" dirty="0" smtClean="0"/>
              <a:t>úpravě</a:t>
            </a:r>
          </a:p>
          <a:p>
            <a:pPr marL="1371539" lvl="3" indent="-514350" algn="just">
              <a:buFont typeface="Courier New" panose="02070309020205020404" pitchFamily="49" charset="0"/>
              <a:buChar char="o"/>
            </a:pPr>
            <a:r>
              <a:rPr lang="cs-CZ" sz="1700" dirty="0" smtClean="0"/>
              <a:t>Úprava </a:t>
            </a:r>
            <a:r>
              <a:rPr lang="cs-CZ" sz="1700" dirty="0"/>
              <a:t>role Centrálního zadavatele při centralizovaném zadávání </a:t>
            </a:r>
            <a:r>
              <a:rPr lang="cs-CZ" sz="1700" dirty="0" smtClean="0"/>
              <a:t>- </a:t>
            </a:r>
            <a:r>
              <a:rPr lang="cs-CZ" sz="1700" dirty="0"/>
              <a:t>viz. formulační úprava </a:t>
            </a:r>
            <a:r>
              <a:rPr lang="cs-CZ" sz="1700" dirty="0" err="1"/>
              <a:t>ust</a:t>
            </a:r>
            <a:r>
              <a:rPr lang="cs-CZ" sz="1700" dirty="0"/>
              <a:t>. § 9 odst. 1 písm. b) ZZVZ (oproti </a:t>
            </a:r>
            <a:r>
              <a:rPr lang="cs-CZ" sz="1700" dirty="0" err="1"/>
              <a:t>ust</a:t>
            </a:r>
            <a:r>
              <a:rPr lang="cs-CZ" sz="1700" dirty="0"/>
              <a:t>. § 3 odst. 1 písm. b) ZVZ) – z toho vyplývající závěr o nutnosti uzavření smluv na plnění VZ ze strany samotných </a:t>
            </a:r>
            <a:r>
              <a:rPr lang="cs-CZ" sz="1700" dirty="0" smtClean="0"/>
              <a:t>Pověřujících </a:t>
            </a:r>
            <a:r>
              <a:rPr lang="cs-CZ" sz="1700" dirty="0"/>
              <a:t>zadavatelů </a:t>
            </a:r>
          </a:p>
        </p:txBody>
      </p:sp>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3"/>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523214"/>
          </a:xfrm>
          <a:prstGeom prst="rect">
            <a:avLst/>
          </a:prstGeom>
        </p:spPr>
        <p:txBody>
          <a:bodyPr wrap="square" lIns="91433" tIns="45717" rIns="91433" bIns="45717">
            <a:spAutoFit/>
          </a:bodyPr>
          <a:lstStyle/>
          <a:p>
            <a:r>
              <a:rPr lang="cs-CZ" sz="1400" b="1" dirty="0">
                <a:solidFill>
                  <a:schemeClr val="bg1"/>
                </a:solidFill>
                <a:latin typeface="Arial" charset="0"/>
                <a:ea typeface="Times New Roman" pitchFamily="18" charset="0"/>
                <a:cs typeface="Arial" charset="0"/>
              </a:rPr>
              <a:t>Informace k Rozhodnutí Zadavatele o změně zadávacích podmínek dynamického nákupního systému ze dne </a:t>
            </a:r>
            <a:r>
              <a:rPr lang="cs-CZ" sz="1400" b="1" dirty="0" smtClean="0">
                <a:solidFill>
                  <a:schemeClr val="bg1"/>
                </a:solidFill>
                <a:latin typeface="Arial" charset="0"/>
                <a:ea typeface="Times New Roman" pitchFamily="18" charset="0"/>
                <a:cs typeface="Arial" charset="0"/>
              </a:rPr>
              <a:t>5. 12. 2016</a:t>
            </a:r>
            <a:endParaRPr lang="cs-CZ" sz="1400" b="1" dirty="0">
              <a:solidFill>
                <a:schemeClr val="bg1"/>
              </a:solidFill>
              <a:latin typeface="Arial" charset="0"/>
              <a:ea typeface="Times New Roman" pitchFamily="18" charset="0"/>
              <a:cs typeface="Arial" charset="0"/>
            </a:endParaRPr>
          </a:p>
        </p:txBody>
      </p:sp>
    </p:spTree>
    <p:extLst>
      <p:ext uri="{BB962C8B-B14F-4D97-AF65-F5344CB8AC3E}">
        <p14:creationId xmlns:p14="http://schemas.microsoft.com/office/powerpoint/2010/main" val="30285116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980728"/>
            <a:ext cx="8424936" cy="5359573"/>
          </a:xfrm>
        </p:spPr>
        <p:txBody>
          <a:bodyPr>
            <a:normAutofit/>
          </a:bodyPr>
          <a:lstStyle/>
          <a:p>
            <a:pPr marL="1371539" lvl="3" indent="-514350" algn="just">
              <a:buFont typeface="Courier New" panose="02070309020205020404" pitchFamily="49" charset="0"/>
              <a:buChar char="o"/>
            </a:pPr>
            <a:r>
              <a:rPr lang="cs-CZ" sz="1600" dirty="0" smtClean="0"/>
              <a:t>Rozšíření </a:t>
            </a:r>
            <a:r>
              <a:rPr lang="cs-CZ" sz="1600" dirty="0"/>
              <a:t>možností výhrady změny závazku (viz. </a:t>
            </a:r>
            <a:r>
              <a:rPr lang="cs-CZ" sz="1600" dirty="0" err="1"/>
              <a:t>ust</a:t>
            </a:r>
            <a:r>
              <a:rPr lang="cs-CZ" sz="1600" dirty="0"/>
              <a:t>. § 100 ZZVZ</a:t>
            </a:r>
            <a:r>
              <a:rPr lang="cs-CZ" sz="1600" dirty="0" smtClean="0"/>
              <a:t>)</a:t>
            </a:r>
          </a:p>
          <a:p>
            <a:pPr marL="1371539" lvl="3" indent="-514350" algn="just">
              <a:buFont typeface="Courier New" panose="02070309020205020404" pitchFamily="49" charset="0"/>
              <a:buChar char="o"/>
            </a:pPr>
            <a:r>
              <a:rPr lang="cs-CZ" sz="1600" dirty="0" smtClean="0"/>
              <a:t>Detailněji na profilu Centrálního zadavatele (sekce Zadávací dokumentace VZ)</a:t>
            </a:r>
          </a:p>
          <a:p>
            <a:pPr marL="1349375" lvl="3" indent="0" algn="just" defTabSz="942975">
              <a:buNone/>
            </a:pPr>
            <a:r>
              <a:rPr lang="cs-CZ" sz="1600" dirty="0"/>
              <a:t> </a:t>
            </a:r>
            <a:r>
              <a:rPr lang="cs-CZ" sz="1600" dirty="0" smtClean="0">
                <a:hlinkClick r:id="rId2"/>
              </a:rPr>
              <a:t>https</a:t>
            </a:r>
            <a:r>
              <a:rPr lang="cs-CZ" sz="1600" dirty="0">
                <a:hlinkClick r:id="rId2"/>
              </a:rPr>
              <a:t>://</a:t>
            </a:r>
            <a:r>
              <a:rPr lang="cs-CZ" sz="1600" dirty="0" smtClean="0">
                <a:hlinkClick r:id="rId2"/>
              </a:rPr>
              <a:t>www.zakazky.mvcr.cz/contract_display_3077.html</a:t>
            </a:r>
            <a:r>
              <a:rPr lang="cs-CZ" sz="1600" dirty="0" smtClean="0"/>
              <a:t> </a:t>
            </a:r>
          </a:p>
          <a:p>
            <a:pPr marL="479425" lvl="2" indent="-457200" algn="just">
              <a:lnSpc>
                <a:spcPct val="90000"/>
              </a:lnSpc>
              <a:buFont typeface="+mj-lt"/>
              <a:buAutoNum type="arabicParenR" startAt="2"/>
            </a:pPr>
            <a:r>
              <a:rPr lang="cs-CZ" sz="1900" b="1" dirty="0"/>
              <a:t>Rozhodnutí Zadavatele o změně zadávacích podmínek dynamického nákupního systému </a:t>
            </a:r>
            <a:r>
              <a:rPr lang="cs-CZ" sz="1900" b="1" dirty="0" smtClean="0"/>
              <a:t>XII </a:t>
            </a:r>
            <a:r>
              <a:rPr lang="cs-CZ" sz="1900" b="1" dirty="0"/>
              <a:t>ze dne 5. 12. 2016, (lhůta pro příp. podání námitek uplynula dne 20. 12. 2016</a:t>
            </a:r>
            <a:r>
              <a:rPr lang="cs-CZ" sz="1900" b="1" dirty="0" smtClean="0"/>
              <a:t>)</a:t>
            </a:r>
          </a:p>
          <a:p>
            <a:pPr marL="900113" lvl="2" indent="-536575" algn="just">
              <a:lnSpc>
                <a:spcPct val="90000"/>
              </a:lnSpc>
              <a:buFont typeface="Courier New" panose="02070309020205020404" pitchFamily="49" charset="0"/>
              <a:buChar char="o"/>
            </a:pPr>
            <a:r>
              <a:rPr lang="cs-CZ" sz="1800" dirty="0"/>
              <a:t>Rozhodnutí o změně bylo zrealizováno na </a:t>
            </a:r>
            <a:r>
              <a:rPr lang="cs-CZ" sz="1800" dirty="0" smtClean="0"/>
              <a:t>základě požadavku GŘ HZS.</a:t>
            </a:r>
          </a:p>
          <a:p>
            <a:pPr marL="900113" lvl="2" indent="-536575" algn="just">
              <a:lnSpc>
                <a:spcPct val="90000"/>
              </a:lnSpc>
              <a:buFont typeface="Courier New" panose="02070309020205020404" pitchFamily="49" charset="0"/>
              <a:buChar char="o"/>
            </a:pPr>
            <a:r>
              <a:rPr lang="cs-CZ" sz="1800" dirty="0"/>
              <a:t>Úpravy provedeny v:</a:t>
            </a:r>
          </a:p>
          <a:p>
            <a:pPr marL="1357280" lvl="3" indent="-536575" algn="just">
              <a:lnSpc>
                <a:spcPct val="90000"/>
              </a:lnSpc>
              <a:buFont typeface="Courier New" panose="02070309020205020404" pitchFamily="49" charset="0"/>
              <a:buChar char="o"/>
            </a:pPr>
            <a:r>
              <a:rPr lang="cs-CZ" sz="1600" dirty="0" smtClean="0"/>
              <a:t>příloze </a:t>
            </a:r>
            <a:r>
              <a:rPr lang="cs-CZ" sz="1600" dirty="0"/>
              <a:t>č. 2 zadávací dokumentace DNS KIVS „Výčet služeb – Katalogové listy spadající do rozsahu části č. 1 DNS – KIVS-CMS</a:t>
            </a:r>
            <a:r>
              <a:rPr lang="cs-CZ" sz="1600" dirty="0" smtClean="0"/>
              <a:t>“.</a:t>
            </a:r>
          </a:p>
          <a:p>
            <a:pPr marL="1357280" lvl="3" indent="-536575" algn="just">
              <a:lnSpc>
                <a:spcPct val="90000"/>
              </a:lnSpc>
              <a:buFont typeface="Courier New" panose="02070309020205020404" pitchFamily="49" charset="0"/>
              <a:buChar char="o"/>
            </a:pPr>
            <a:r>
              <a:rPr lang="cs-CZ" sz="1600" dirty="0" smtClean="0"/>
              <a:t>Příloha doplněna </a:t>
            </a:r>
            <a:r>
              <a:rPr lang="cs-CZ" sz="1600" dirty="0"/>
              <a:t>o dva nové katalogové listy označené ID „DATA_VPN-QOS _KRITICKÁ INFRASTRUKTURA _011.01“ a ID „DATA_VPN_KRITICKÁ INFRASTRUKTURA _012.01“</a:t>
            </a:r>
            <a:endParaRPr lang="cs-CZ" sz="1600" dirty="0" smtClean="0"/>
          </a:p>
          <a:p>
            <a:pPr marL="900113" lvl="2" indent="-536575" algn="just">
              <a:lnSpc>
                <a:spcPct val="90000"/>
              </a:lnSpc>
              <a:buFont typeface="Courier New" panose="02070309020205020404" pitchFamily="49" charset="0"/>
              <a:buChar char="o"/>
            </a:pPr>
            <a:r>
              <a:rPr lang="cs-CZ" sz="1800" dirty="0" smtClean="0"/>
              <a:t>Centrální </a:t>
            </a:r>
            <a:r>
              <a:rPr lang="cs-CZ" sz="1800" dirty="0"/>
              <a:t>zadavatel </a:t>
            </a:r>
            <a:r>
              <a:rPr lang="cs-CZ" sz="1800" dirty="0" smtClean="0"/>
              <a:t>obdržel námitky </a:t>
            </a:r>
            <a:r>
              <a:rPr lang="cs-CZ" sz="1800" dirty="0"/>
              <a:t>v zákonné </a:t>
            </a:r>
            <a:r>
              <a:rPr lang="cs-CZ" sz="1800" dirty="0" smtClean="0"/>
              <a:t>lhůtě, a to </a:t>
            </a:r>
            <a:r>
              <a:rPr lang="cs-CZ" sz="1800" dirty="0"/>
              <a:t>dne 20. 1. </a:t>
            </a:r>
            <a:r>
              <a:rPr lang="cs-CZ" sz="1800" dirty="0" smtClean="0"/>
              <a:t>2017.</a:t>
            </a:r>
          </a:p>
          <a:p>
            <a:pPr marL="900113" lvl="2" indent="-536575" algn="just">
              <a:lnSpc>
                <a:spcPct val="90000"/>
              </a:lnSpc>
              <a:buFont typeface="Courier New" panose="02070309020205020404" pitchFamily="49" charset="0"/>
              <a:buChar char="o"/>
            </a:pPr>
            <a:r>
              <a:rPr lang="cs-CZ" sz="1800" dirty="0" smtClean="0"/>
              <a:t>Rozhodnutí Centrálního zadavatele o námitkách odesláno dne 3. 2. 2017- Centrální zadavatel podané námitky zamítl.</a:t>
            </a:r>
          </a:p>
          <a:p>
            <a:pPr marL="900113" lvl="2" indent="-536575" algn="just">
              <a:lnSpc>
                <a:spcPct val="90000"/>
              </a:lnSpc>
              <a:buFont typeface="Courier New" panose="02070309020205020404" pitchFamily="49" charset="0"/>
              <a:buChar char="o"/>
            </a:pPr>
            <a:r>
              <a:rPr lang="cs-CZ" sz="1800" dirty="0" smtClean="0"/>
              <a:t>Proti rozhodnutí mohl Stěžovatel </a:t>
            </a:r>
            <a:r>
              <a:rPr lang="cs-CZ" sz="1800" dirty="0"/>
              <a:t>podat ve lhůtě dle § 251 odst. 2 </a:t>
            </a:r>
            <a:r>
              <a:rPr lang="cs-CZ" sz="1800" dirty="0" smtClean="0"/>
              <a:t>ZZVZ </a:t>
            </a:r>
            <a:r>
              <a:rPr lang="cs-CZ" sz="1800" dirty="0"/>
              <a:t>návrh na zahájení řízení o přezkoumání úkonů Centrálního zadavatele </a:t>
            </a:r>
            <a:r>
              <a:rPr lang="cs-CZ" sz="1800" dirty="0" smtClean="0"/>
              <a:t>k ÚOHS (T: do 13. 2. 2017)</a:t>
            </a:r>
            <a:endParaRPr lang="cs-CZ" sz="1800" dirty="0"/>
          </a:p>
          <a:p>
            <a:pPr marL="479425" lvl="2" indent="-457200" algn="just">
              <a:lnSpc>
                <a:spcPct val="90000"/>
              </a:lnSpc>
              <a:buFont typeface="+mj-lt"/>
              <a:buAutoNum type="arabicParenR" startAt="2"/>
            </a:pPr>
            <a:endParaRPr lang="cs-CZ" sz="1900" b="1" dirty="0"/>
          </a:p>
          <a:p>
            <a:pPr marL="1692275" lvl="3" indent="-342900" algn="just" defTabSz="942975">
              <a:buFont typeface="+mj-lt"/>
              <a:buAutoNum type="arabicParenR" startAt="2"/>
            </a:pPr>
            <a:endParaRPr lang="cs-CZ" sz="1600" dirty="0" smtClean="0"/>
          </a:p>
          <a:p>
            <a:pPr marL="1371539" lvl="3" indent="-514350" algn="just">
              <a:buFont typeface="+mj-lt"/>
              <a:buAutoNum type="arabicParenR" startAt="2"/>
            </a:pPr>
            <a:endParaRPr lang="cs-CZ" sz="1600" dirty="0"/>
          </a:p>
        </p:txBody>
      </p:sp>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4"/>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523214"/>
          </a:xfrm>
          <a:prstGeom prst="rect">
            <a:avLst/>
          </a:prstGeom>
        </p:spPr>
        <p:txBody>
          <a:bodyPr wrap="square" lIns="91433" tIns="45717" rIns="91433" bIns="45717">
            <a:spAutoFit/>
          </a:bodyPr>
          <a:lstStyle/>
          <a:p>
            <a:r>
              <a:rPr lang="cs-CZ" sz="1400" b="1" dirty="0">
                <a:solidFill>
                  <a:schemeClr val="bg1"/>
                </a:solidFill>
                <a:latin typeface="Arial" charset="0"/>
                <a:ea typeface="Times New Roman" pitchFamily="18" charset="0"/>
                <a:cs typeface="Arial" charset="0"/>
              </a:rPr>
              <a:t>Informace k Rozhodnutí Zadavatele o změně zadávacích podmínek dynamického nákupního systému ze dne </a:t>
            </a:r>
            <a:r>
              <a:rPr lang="cs-CZ" sz="1400" b="1" dirty="0" smtClean="0">
                <a:solidFill>
                  <a:schemeClr val="bg1"/>
                </a:solidFill>
                <a:latin typeface="Arial" charset="0"/>
                <a:ea typeface="Times New Roman" pitchFamily="18" charset="0"/>
                <a:cs typeface="Arial" charset="0"/>
              </a:rPr>
              <a:t>5. 12. 2016</a:t>
            </a:r>
            <a:endParaRPr lang="cs-CZ" sz="1400" b="1" dirty="0">
              <a:solidFill>
                <a:schemeClr val="bg1"/>
              </a:solidFill>
              <a:latin typeface="Arial" charset="0"/>
              <a:ea typeface="Times New Roman" pitchFamily="18" charset="0"/>
              <a:cs typeface="Arial" charset="0"/>
            </a:endParaRPr>
          </a:p>
        </p:txBody>
      </p:sp>
    </p:spTree>
    <p:extLst>
      <p:ext uri="{BB962C8B-B14F-4D97-AF65-F5344CB8AC3E}">
        <p14:creationId xmlns:p14="http://schemas.microsoft.com/office/powerpoint/2010/main" val="697436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980728"/>
            <a:ext cx="8424936" cy="5359573"/>
          </a:xfrm>
        </p:spPr>
        <p:txBody>
          <a:bodyPr>
            <a:normAutofit/>
          </a:bodyPr>
          <a:lstStyle/>
          <a:p>
            <a:pPr marL="1349375" lvl="3" indent="0" algn="just" defTabSz="942975">
              <a:buNone/>
            </a:pPr>
            <a:endParaRPr lang="cs-CZ" sz="1600" dirty="0" smtClean="0"/>
          </a:p>
          <a:p>
            <a:pPr marL="1371539" lvl="3" indent="-514350" algn="just">
              <a:buFont typeface="+mj-lt"/>
              <a:buAutoNum type="arabicParenR" startAt="2"/>
            </a:pPr>
            <a:endParaRPr lang="cs-CZ" sz="1600" dirty="0"/>
          </a:p>
        </p:txBody>
      </p:sp>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3"/>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523214"/>
          </a:xfrm>
          <a:prstGeom prst="rect">
            <a:avLst/>
          </a:prstGeom>
        </p:spPr>
        <p:txBody>
          <a:bodyPr wrap="square" lIns="91433" tIns="45717" rIns="91433" bIns="45717">
            <a:spAutoFit/>
          </a:bodyPr>
          <a:lstStyle/>
          <a:p>
            <a:r>
              <a:rPr lang="cs-CZ" sz="1400" b="1" dirty="0">
                <a:solidFill>
                  <a:schemeClr val="bg1"/>
                </a:solidFill>
                <a:latin typeface="Arial" charset="0"/>
                <a:ea typeface="Times New Roman" pitchFamily="18" charset="0"/>
                <a:cs typeface="Arial" charset="0"/>
              </a:rPr>
              <a:t>Informace k Rozhodnutí Zadavatele o změně zadávacích podmínek dynamického nákupního systému ze dne </a:t>
            </a:r>
            <a:r>
              <a:rPr lang="cs-CZ" sz="1400" b="1" dirty="0" smtClean="0">
                <a:solidFill>
                  <a:schemeClr val="bg1"/>
                </a:solidFill>
                <a:latin typeface="Arial" charset="0"/>
                <a:ea typeface="Times New Roman" pitchFamily="18" charset="0"/>
                <a:cs typeface="Arial" charset="0"/>
              </a:rPr>
              <a:t>5. 12. 2016</a:t>
            </a:r>
            <a:endParaRPr lang="cs-CZ" sz="1400" b="1" dirty="0">
              <a:solidFill>
                <a:schemeClr val="bg1"/>
              </a:solidFill>
              <a:latin typeface="Arial" charset="0"/>
              <a:ea typeface="Times New Roman" pitchFamily="18" charset="0"/>
              <a:cs typeface="Arial" charset="0"/>
            </a:endParaRPr>
          </a:p>
        </p:txBody>
      </p:sp>
      <p:sp>
        <p:nvSpPr>
          <p:cNvPr id="9" name="Zástupný symbol pro obsah 2"/>
          <p:cNvSpPr txBox="1">
            <a:spLocks/>
          </p:cNvSpPr>
          <p:nvPr/>
        </p:nvSpPr>
        <p:spPr>
          <a:xfrm>
            <a:off x="395537" y="980728"/>
            <a:ext cx="8424936" cy="5404204"/>
          </a:xfrm>
          <a:prstGeom prst="rect">
            <a:avLst/>
          </a:prstGeom>
        </p:spPr>
        <p:txBody>
          <a:bodyPr vert="horz" lIns="91433" tIns="45717" rIns="91433" bIns="45717" rtlCol="0">
            <a:normAutofit/>
          </a:bodyPr>
          <a:lstStyle>
            <a:lvl1pPr marL="342876" indent="-342876" algn="l" defTabSz="9143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97" indent="-285730" algn="l" defTabSz="9143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19" indent="-228584" algn="l" defTabSz="9143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86"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5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21"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90"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57"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2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372" lvl="2" indent="-514350" algn="just">
              <a:buFont typeface="Courier New" panose="02070309020205020404" pitchFamily="49" charset="0"/>
              <a:buChar char="o"/>
            </a:pPr>
            <a:r>
              <a:rPr lang="cs-CZ" sz="1800" dirty="0"/>
              <a:t>Rozhodnutí Zadavatele o změně zadávacích podmínek dynamického nákupního systému XI </a:t>
            </a:r>
            <a:r>
              <a:rPr lang="cs-CZ" sz="1800" dirty="0" smtClean="0"/>
              <a:t>- Uzavírání smluv dle </a:t>
            </a:r>
            <a:r>
              <a:rPr lang="cs-CZ" sz="1800" dirty="0"/>
              <a:t>zákona č. 134/2016 Sb., </a:t>
            </a:r>
            <a:r>
              <a:rPr lang="cs-CZ" sz="1800" dirty="0" smtClean="0"/>
              <a:t>ZZVZ</a:t>
            </a:r>
          </a:p>
          <a:p>
            <a:pPr marL="914372" lvl="2" indent="-514350" algn="just">
              <a:buFont typeface="Courier New" panose="02070309020205020404" pitchFamily="49" charset="0"/>
              <a:buChar char="o"/>
            </a:pPr>
            <a:r>
              <a:rPr lang="cs-CZ" sz="1800" dirty="0" smtClean="0"/>
              <a:t>Centrální zadavatel připravuje proces pro uzavírání smluv ve smyslu </a:t>
            </a:r>
            <a:r>
              <a:rPr lang="cs-CZ" sz="1800" dirty="0"/>
              <a:t>formulační </a:t>
            </a:r>
            <a:r>
              <a:rPr lang="cs-CZ" sz="1800" dirty="0" smtClean="0"/>
              <a:t>úpravy </a:t>
            </a:r>
            <a:r>
              <a:rPr lang="cs-CZ" sz="1800" dirty="0" err="1"/>
              <a:t>ust</a:t>
            </a:r>
            <a:r>
              <a:rPr lang="cs-CZ" sz="1800" dirty="0"/>
              <a:t>. § 9 odst. 1 písm. b) </a:t>
            </a:r>
            <a:r>
              <a:rPr lang="cs-CZ" sz="1800" dirty="0" smtClean="0"/>
              <a:t>ZZVZ. </a:t>
            </a:r>
          </a:p>
          <a:p>
            <a:pPr marL="914372" lvl="2" indent="-514350" algn="just">
              <a:buFont typeface="Courier New" panose="02070309020205020404" pitchFamily="49" charset="0"/>
              <a:buChar char="o"/>
            </a:pPr>
            <a:r>
              <a:rPr lang="cs-CZ" sz="1800" dirty="0"/>
              <a:t>Centrální zadavatel v návaznosti na novou právní úpravu (ZZVZ) rozhodl o změně zadávacích podmínek týkajících se fáze uzavírání (podepisování) smluv. Dle dosavadního znění zadávacích podmínek jednotliví pověřující zadavatelé doposud přistupovali ke smlouvě již uzavřené mezi Centrálním zadavatelem a vybraným uchazečem (novou terminologií vybraným dodavatelem</a:t>
            </a:r>
            <a:r>
              <a:rPr lang="cs-CZ" sz="1800" dirty="0" smtClean="0"/>
              <a:t>).</a:t>
            </a:r>
          </a:p>
          <a:p>
            <a:pPr marL="914372" lvl="2" indent="-514350" algn="just">
              <a:buFont typeface="Courier New" panose="02070309020205020404" pitchFamily="49" charset="0"/>
              <a:buChar char="o"/>
            </a:pPr>
            <a:r>
              <a:rPr lang="cs-CZ" sz="1800" dirty="0"/>
              <a:t>Nově budou jednotlivé smlouvy s vybraným dodavatelem uzavírat (podepisovat) sami pověřující zadavatelé.</a:t>
            </a:r>
          </a:p>
          <a:p>
            <a:pPr marL="914372" lvl="2" indent="-514350" algn="just">
              <a:buFont typeface="Courier New" panose="02070309020205020404" pitchFamily="49" charset="0"/>
              <a:buChar char="o"/>
            </a:pPr>
            <a:r>
              <a:rPr lang="cs-CZ" sz="1800" dirty="0"/>
              <a:t>Centrální zadavatel však zůstává smluvní stranou smlouvy, neboť mu zůstává zachována koordinační úloha v procesu poskytování služeb jednotlivým koncovým </a:t>
            </a:r>
            <a:r>
              <a:rPr lang="cs-CZ" sz="1800" dirty="0" smtClean="0"/>
              <a:t>uživatelům.</a:t>
            </a:r>
          </a:p>
          <a:p>
            <a:pPr marL="400022" lvl="2" indent="0" algn="just">
              <a:buNone/>
            </a:pPr>
            <a:endParaRPr lang="cs-CZ" sz="1800" dirty="0" smtClean="0"/>
          </a:p>
          <a:p>
            <a:pPr marL="914372" lvl="2" indent="-514350" algn="just">
              <a:buFont typeface="Courier New" panose="02070309020205020404" pitchFamily="49" charset="0"/>
              <a:buChar char="o"/>
            </a:pPr>
            <a:endParaRPr lang="cs-CZ" sz="1800" dirty="0"/>
          </a:p>
          <a:p>
            <a:pPr marL="1371539" lvl="3" indent="-514350" algn="just">
              <a:buFont typeface="Courier New" panose="02070309020205020404" pitchFamily="49" charset="0"/>
              <a:buChar char="o"/>
            </a:pPr>
            <a:endParaRPr lang="cs-CZ" sz="1600" dirty="0"/>
          </a:p>
        </p:txBody>
      </p:sp>
    </p:spTree>
    <p:extLst>
      <p:ext uri="{BB962C8B-B14F-4D97-AF65-F5344CB8AC3E}">
        <p14:creationId xmlns:p14="http://schemas.microsoft.com/office/powerpoint/2010/main" val="21406218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1556792"/>
            <a:ext cx="8424936" cy="4783509"/>
          </a:xfrm>
        </p:spPr>
        <p:txBody>
          <a:bodyPr>
            <a:normAutofit/>
          </a:bodyPr>
          <a:lstStyle/>
          <a:p>
            <a:pPr marL="1349375" lvl="3" indent="0" algn="just" defTabSz="942975">
              <a:buNone/>
            </a:pPr>
            <a:endParaRPr lang="cs-CZ" sz="1600" dirty="0" smtClean="0"/>
          </a:p>
          <a:p>
            <a:pPr marL="1371539" lvl="3" indent="-514350" algn="just">
              <a:buFont typeface="+mj-lt"/>
              <a:buAutoNum type="arabicParenR" startAt="2"/>
            </a:pPr>
            <a:endParaRPr lang="cs-CZ" sz="1600" dirty="0"/>
          </a:p>
        </p:txBody>
      </p:sp>
      <p:pic>
        <p:nvPicPr>
          <p:cNvPr id="4" name="Obrázek 8"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3"/>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523214"/>
          </a:xfrm>
          <a:prstGeom prst="rect">
            <a:avLst/>
          </a:prstGeom>
        </p:spPr>
        <p:txBody>
          <a:bodyPr wrap="square" lIns="91433" tIns="45717" rIns="91433" bIns="45717">
            <a:spAutoFit/>
          </a:bodyPr>
          <a:lstStyle/>
          <a:p>
            <a:r>
              <a:rPr lang="cs-CZ" sz="1400" b="1" dirty="0">
                <a:solidFill>
                  <a:schemeClr val="bg1"/>
                </a:solidFill>
                <a:latin typeface="Arial" charset="0"/>
                <a:ea typeface="Times New Roman" pitchFamily="18" charset="0"/>
                <a:cs typeface="Arial" charset="0"/>
              </a:rPr>
              <a:t>Informace k Rozhodnutí Zadavatele o změně zadávacích podmínek dynamického nákupního systému ze dne </a:t>
            </a:r>
            <a:r>
              <a:rPr lang="cs-CZ" sz="1400" b="1" dirty="0" smtClean="0">
                <a:solidFill>
                  <a:schemeClr val="bg1"/>
                </a:solidFill>
                <a:latin typeface="Arial" charset="0"/>
                <a:ea typeface="Times New Roman" pitchFamily="18" charset="0"/>
                <a:cs typeface="Arial" charset="0"/>
              </a:rPr>
              <a:t>5. 12. 2016</a:t>
            </a:r>
            <a:endParaRPr lang="cs-CZ" sz="1400" b="1" dirty="0">
              <a:solidFill>
                <a:schemeClr val="bg1"/>
              </a:solidFill>
              <a:latin typeface="Arial" charset="0"/>
              <a:ea typeface="Times New Roman" pitchFamily="18" charset="0"/>
              <a:cs typeface="Arial" charset="0"/>
            </a:endParaRPr>
          </a:p>
        </p:txBody>
      </p:sp>
      <p:sp>
        <p:nvSpPr>
          <p:cNvPr id="9" name="Zástupný symbol pro obsah 2"/>
          <p:cNvSpPr txBox="1">
            <a:spLocks/>
          </p:cNvSpPr>
          <p:nvPr/>
        </p:nvSpPr>
        <p:spPr>
          <a:xfrm>
            <a:off x="359533" y="1268759"/>
            <a:ext cx="8424936" cy="5071541"/>
          </a:xfrm>
          <a:prstGeom prst="rect">
            <a:avLst/>
          </a:prstGeom>
        </p:spPr>
        <p:txBody>
          <a:bodyPr vert="horz" lIns="91433" tIns="45717" rIns="91433" bIns="45717" rtlCol="0">
            <a:normAutofit/>
          </a:bodyPr>
          <a:lstStyle>
            <a:lvl1pPr marL="342876" indent="-342876" algn="l" defTabSz="9143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97" indent="-285730" algn="l" defTabSz="9143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19" indent="-228584" algn="l" defTabSz="9143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86"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5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21"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90"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57"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2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372" lvl="2" indent="-514350" algn="just">
              <a:buFont typeface="Courier New" panose="02070309020205020404" pitchFamily="49" charset="0"/>
              <a:buChar char="o"/>
            </a:pPr>
            <a:r>
              <a:rPr lang="cs-CZ" sz="1800" dirty="0"/>
              <a:t>Návrh procesu je připravován dle </a:t>
            </a:r>
            <a:r>
              <a:rPr lang="cs-CZ" sz="1800" dirty="0" err="1"/>
              <a:t>eIDAS</a:t>
            </a:r>
            <a:r>
              <a:rPr lang="cs-CZ" sz="1800" dirty="0"/>
              <a:t> (nařízení Evropské unie č. 910/2014 o elektronické identifikaci a důvěryhodných službách pro elektronické transakce na vnitřním evropském trhu. Aktuální a platná verze </a:t>
            </a:r>
            <a:r>
              <a:rPr lang="cs-CZ" sz="1800" dirty="0" err="1"/>
              <a:t>eIDAS</a:t>
            </a:r>
            <a:r>
              <a:rPr lang="cs-CZ" sz="1800" dirty="0"/>
              <a:t> byla publikována Evropským parlamentem a Evropskou radou dne 23.července 2014) a dle zákona 297/2016 Sb. o službách vytvářejících důvěru pro elektronické transakce. </a:t>
            </a:r>
          </a:p>
          <a:p>
            <a:pPr marL="914372" lvl="2" indent="-514350" algn="just">
              <a:buFont typeface="Courier New" panose="02070309020205020404" pitchFamily="49" charset="0"/>
              <a:buChar char="o"/>
            </a:pPr>
            <a:r>
              <a:rPr lang="cs-CZ" sz="1800" dirty="0" smtClean="0"/>
              <a:t>Centrální zadavatel zašle všem pověřujícím zadavatelům, kteří mají podepsaný dodatek č. 1 k Dohodě o centralizovaném zadávání dotazník, který bude obsahovat nezbytné proto, aby návrh procesu mohl být finalizován.</a:t>
            </a:r>
          </a:p>
          <a:p>
            <a:pPr marL="914372" lvl="2" indent="-514350" algn="just">
              <a:buFont typeface="Courier New" panose="02070309020205020404" pitchFamily="49" charset="0"/>
              <a:buChar char="o"/>
            </a:pPr>
            <a:r>
              <a:rPr lang="cs-CZ" sz="1800" dirty="0" smtClean="0"/>
              <a:t>Dotazník Centrální zadavatel zašle z </a:t>
            </a:r>
            <a:r>
              <a:rPr lang="cs-CZ" sz="1800" dirty="0"/>
              <a:t>emailu </a:t>
            </a:r>
            <a:r>
              <a:rPr lang="cs-CZ" sz="1800" dirty="0" smtClean="0">
                <a:hlinkClick r:id="rId4"/>
              </a:rPr>
              <a:t>kivs@mvcr.cz</a:t>
            </a:r>
            <a:r>
              <a:rPr lang="cs-CZ" sz="1800" dirty="0" smtClean="0"/>
              <a:t> na kontaktní osoby uvedené v komunikační matici nejpozději do </a:t>
            </a:r>
            <a:r>
              <a:rPr lang="cs-CZ" sz="1800" b="1" u="sng" dirty="0" smtClean="0"/>
              <a:t>28. 2. 2017</a:t>
            </a:r>
            <a:r>
              <a:rPr lang="cs-CZ" sz="1800" dirty="0" smtClean="0"/>
              <a:t>. </a:t>
            </a:r>
          </a:p>
          <a:p>
            <a:pPr marL="914372" lvl="2" indent="-514350" algn="just">
              <a:buFont typeface="Courier New" panose="02070309020205020404" pitchFamily="49" charset="0"/>
              <a:buChar char="o"/>
            </a:pPr>
            <a:r>
              <a:rPr lang="cs-CZ" sz="1800" dirty="0" smtClean="0"/>
              <a:t>Termín pro vyplnění a odeslání dotazníku na email </a:t>
            </a:r>
            <a:r>
              <a:rPr lang="cs-CZ" sz="1800" dirty="0">
                <a:hlinkClick r:id="rId4"/>
              </a:rPr>
              <a:t>kivs@mvcr.cz</a:t>
            </a:r>
            <a:r>
              <a:rPr lang="cs-CZ" sz="1800" dirty="0"/>
              <a:t> </a:t>
            </a:r>
            <a:r>
              <a:rPr lang="cs-CZ" sz="1800" dirty="0" smtClean="0"/>
              <a:t>od Vás pověřujících zadavatelů budeme očekávat nejpozději do </a:t>
            </a:r>
            <a:r>
              <a:rPr lang="cs-CZ" sz="1800" b="1" u="sng" dirty="0" smtClean="0"/>
              <a:t>13. 3. 2017</a:t>
            </a:r>
            <a:r>
              <a:rPr lang="cs-CZ" sz="1800" dirty="0" smtClean="0"/>
              <a:t>.</a:t>
            </a:r>
          </a:p>
          <a:p>
            <a:pPr marL="914372" lvl="2" indent="-514350" algn="just">
              <a:buFont typeface="Courier New" panose="02070309020205020404" pitchFamily="49" charset="0"/>
              <a:buChar char="o"/>
            </a:pPr>
            <a:r>
              <a:rPr lang="cs-CZ" sz="1800" dirty="0" smtClean="0"/>
              <a:t>Na základě dotazníku potřebujeme získat informace o Vašich interních procesech pro uzavírání smluv a mohli Vám zajistit s předstihem nezbytnou součinnost, dále informace o Vašich možnostech a interních předpisech pro elektronické podepisování smluv </a:t>
            </a:r>
          </a:p>
          <a:p>
            <a:pPr marL="914372" lvl="2" indent="-514350" algn="just">
              <a:buFont typeface="Courier New" panose="02070309020205020404" pitchFamily="49" charset="0"/>
              <a:buChar char="o"/>
            </a:pPr>
            <a:endParaRPr lang="cs-CZ" sz="1800" dirty="0" smtClean="0"/>
          </a:p>
          <a:p>
            <a:pPr marL="914372" lvl="2" indent="-514350" algn="just">
              <a:buFont typeface="Courier New" panose="02070309020205020404" pitchFamily="49" charset="0"/>
              <a:buChar char="o"/>
            </a:pPr>
            <a:endParaRPr lang="cs-CZ" sz="1800" dirty="0"/>
          </a:p>
          <a:p>
            <a:pPr marL="1371539" lvl="3" indent="-514350" algn="just">
              <a:buFont typeface="Courier New" panose="02070309020205020404" pitchFamily="49" charset="0"/>
              <a:buChar char="o"/>
            </a:pPr>
            <a:endParaRPr lang="cs-CZ" sz="1600" dirty="0"/>
          </a:p>
        </p:txBody>
      </p:sp>
      <p:sp>
        <p:nvSpPr>
          <p:cNvPr id="12" name="Title 1"/>
          <p:cNvSpPr>
            <a:spLocks noGrp="1"/>
          </p:cNvSpPr>
          <p:nvPr>
            <p:ph type="title"/>
          </p:nvPr>
        </p:nvSpPr>
        <p:spPr>
          <a:xfrm>
            <a:off x="457200" y="791121"/>
            <a:ext cx="8229600" cy="547173"/>
          </a:xfrm>
        </p:spPr>
        <p:txBody>
          <a:bodyPr>
            <a:normAutofit/>
          </a:bodyPr>
          <a:lstStyle/>
          <a:p>
            <a:pPr algn="l"/>
            <a:r>
              <a:rPr lang="cs-CZ" sz="2400" b="1" dirty="0" smtClean="0">
                <a:effectLst>
                  <a:outerShdw blurRad="38100" dist="38100" dir="2700000" algn="tl">
                    <a:srgbClr val="000000">
                      <a:alpha val="43137"/>
                    </a:srgbClr>
                  </a:outerShdw>
                </a:effectLst>
              </a:rPr>
              <a:t>Návrh procesu pro uzavírání smluv</a:t>
            </a:r>
            <a:endParaRPr lang="en-US" sz="2400" dirty="0"/>
          </a:p>
        </p:txBody>
      </p:sp>
    </p:spTree>
    <p:extLst>
      <p:ext uri="{BB962C8B-B14F-4D97-AF65-F5344CB8AC3E}">
        <p14:creationId xmlns:p14="http://schemas.microsoft.com/office/powerpoint/2010/main" val="24292724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1556792"/>
            <a:ext cx="8424936" cy="4783509"/>
          </a:xfrm>
        </p:spPr>
        <p:txBody>
          <a:bodyPr>
            <a:normAutofit/>
          </a:bodyPr>
          <a:lstStyle/>
          <a:p>
            <a:pPr marL="1349375" lvl="3" indent="0" algn="just" defTabSz="942975">
              <a:buNone/>
            </a:pPr>
            <a:endParaRPr lang="cs-CZ" sz="1600" dirty="0" smtClean="0"/>
          </a:p>
          <a:p>
            <a:pPr marL="1371539" lvl="3" indent="-514350" algn="just">
              <a:buFont typeface="+mj-lt"/>
              <a:buAutoNum type="arabicParenR" startAt="2"/>
            </a:pPr>
            <a:endParaRPr lang="cs-CZ" sz="1600" dirty="0"/>
          </a:p>
        </p:txBody>
      </p:sp>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4"/>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523214"/>
          </a:xfrm>
          <a:prstGeom prst="rect">
            <a:avLst/>
          </a:prstGeom>
        </p:spPr>
        <p:txBody>
          <a:bodyPr wrap="square" lIns="91433" tIns="45717" rIns="91433" bIns="45717">
            <a:spAutoFit/>
          </a:bodyPr>
          <a:lstStyle/>
          <a:p>
            <a:r>
              <a:rPr lang="cs-CZ" sz="1400" b="1" dirty="0">
                <a:solidFill>
                  <a:schemeClr val="bg1"/>
                </a:solidFill>
                <a:latin typeface="Arial" charset="0"/>
                <a:ea typeface="Times New Roman" pitchFamily="18" charset="0"/>
                <a:cs typeface="Arial" charset="0"/>
              </a:rPr>
              <a:t>Informace k Rozhodnutí Zadavatele o změně zadávacích podmínek dynamického nákupního systému ze dne </a:t>
            </a:r>
            <a:r>
              <a:rPr lang="cs-CZ" sz="1400" b="1" dirty="0" smtClean="0">
                <a:solidFill>
                  <a:schemeClr val="bg1"/>
                </a:solidFill>
                <a:latin typeface="Arial" charset="0"/>
                <a:ea typeface="Times New Roman" pitchFamily="18" charset="0"/>
                <a:cs typeface="Arial" charset="0"/>
              </a:rPr>
              <a:t>5. 12. 2016</a:t>
            </a:r>
            <a:endParaRPr lang="cs-CZ" sz="1400" b="1" dirty="0">
              <a:solidFill>
                <a:schemeClr val="bg1"/>
              </a:solidFill>
              <a:latin typeface="Arial" charset="0"/>
              <a:ea typeface="Times New Roman" pitchFamily="18" charset="0"/>
              <a:cs typeface="Arial" charset="0"/>
            </a:endParaRPr>
          </a:p>
        </p:txBody>
      </p:sp>
      <p:sp>
        <p:nvSpPr>
          <p:cNvPr id="9" name="Zástupný symbol pro obsah 2"/>
          <p:cNvSpPr txBox="1">
            <a:spLocks/>
          </p:cNvSpPr>
          <p:nvPr/>
        </p:nvSpPr>
        <p:spPr>
          <a:xfrm>
            <a:off x="359533" y="1268759"/>
            <a:ext cx="8424936" cy="5071541"/>
          </a:xfrm>
          <a:prstGeom prst="rect">
            <a:avLst/>
          </a:prstGeom>
        </p:spPr>
        <p:txBody>
          <a:bodyPr vert="horz" lIns="91433" tIns="45717" rIns="91433" bIns="45717" rtlCol="0">
            <a:normAutofit/>
          </a:bodyPr>
          <a:lstStyle>
            <a:lvl1pPr marL="342876" indent="-342876" algn="l" defTabSz="9143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97" indent="-285730" algn="l" defTabSz="9143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19" indent="-228584" algn="l" defTabSz="9143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86"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5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21"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90"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57"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2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372" lvl="2" indent="-514350" algn="just">
              <a:buFont typeface="Courier New" panose="02070309020205020404" pitchFamily="49" charset="0"/>
              <a:buChar char="o"/>
            </a:pPr>
            <a:r>
              <a:rPr lang="cs-CZ" sz="1800" dirty="0" smtClean="0"/>
              <a:t>V rámci přípravy návrhu procesu konzultujeme potřebné s Ministerstvem pro místní rozvoj a se </a:t>
            </a:r>
            <a:r>
              <a:rPr lang="cs-CZ" sz="1800" dirty="0"/>
              <a:t>zástupci </a:t>
            </a:r>
            <a:r>
              <a:rPr lang="cs-CZ" sz="1800" dirty="0" smtClean="0"/>
              <a:t>certifikační autority za účasti právních zástupců Ministerstva vnitra.</a:t>
            </a:r>
          </a:p>
          <a:p>
            <a:pPr marL="914372" lvl="2" indent="-514350" algn="just">
              <a:buFont typeface="Courier New" panose="02070309020205020404" pitchFamily="49" charset="0"/>
              <a:buChar char="o"/>
            </a:pPr>
            <a:r>
              <a:rPr lang="cs-CZ" sz="1800" dirty="0" smtClean="0"/>
              <a:t>Vyhodnocení výstupů z dotazníků předpokládáme nejpozději do </a:t>
            </a:r>
            <a:r>
              <a:rPr lang="cs-CZ" sz="1800" b="1" u="sng" dirty="0" smtClean="0"/>
              <a:t>20. 3. 2017</a:t>
            </a:r>
            <a:r>
              <a:rPr lang="cs-CZ" sz="1800" dirty="0" smtClean="0"/>
              <a:t>. </a:t>
            </a:r>
          </a:p>
          <a:p>
            <a:pPr marL="914372" lvl="2" indent="-514350" algn="just">
              <a:buFont typeface="Courier New" panose="02070309020205020404" pitchFamily="49" charset="0"/>
              <a:buChar char="o"/>
            </a:pPr>
            <a:r>
              <a:rPr lang="cs-CZ" sz="1800" dirty="0" smtClean="0"/>
              <a:t>Finalizaci návrhu procesu, vč. informace směrem k Vám, nejpozději do </a:t>
            </a:r>
            <a:br>
              <a:rPr lang="cs-CZ" sz="1800" dirty="0" smtClean="0"/>
            </a:br>
            <a:r>
              <a:rPr lang="cs-CZ" sz="1800" b="1" u="sng" dirty="0" smtClean="0"/>
              <a:t>31. 3. 2017</a:t>
            </a:r>
            <a:r>
              <a:rPr lang="cs-CZ" sz="1800" dirty="0" smtClean="0"/>
              <a:t>.</a:t>
            </a:r>
            <a:endParaRPr lang="cs-CZ" sz="1800" dirty="0"/>
          </a:p>
          <a:p>
            <a:pPr marL="914372" lvl="2" indent="-514350" algn="just">
              <a:buFont typeface="Courier New" panose="02070309020205020404" pitchFamily="49" charset="0"/>
              <a:buChar char="o"/>
            </a:pPr>
            <a:endParaRPr lang="cs-CZ" sz="1800" dirty="0" smtClean="0"/>
          </a:p>
          <a:p>
            <a:pPr marL="914372" lvl="2" indent="-514350" algn="just">
              <a:buFont typeface="Courier New" panose="02070309020205020404" pitchFamily="49" charset="0"/>
              <a:buChar char="o"/>
            </a:pPr>
            <a:endParaRPr lang="cs-CZ" sz="1800" dirty="0"/>
          </a:p>
          <a:p>
            <a:pPr marL="1371539" lvl="3" indent="-514350" algn="just">
              <a:buFont typeface="Courier New" panose="02070309020205020404" pitchFamily="49" charset="0"/>
              <a:buChar char="o"/>
            </a:pPr>
            <a:endParaRPr lang="cs-CZ" sz="1600" dirty="0"/>
          </a:p>
        </p:txBody>
      </p:sp>
      <p:sp>
        <p:nvSpPr>
          <p:cNvPr id="12" name="Title 1"/>
          <p:cNvSpPr>
            <a:spLocks noGrp="1"/>
          </p:cNvSpPr>
          <p:nvPr>
            <p:ph type="title"/>
          </p:nvPr>
        </p:nvSpPr>
        <p:spPr>
          <a:xfrm>
            <a:off x="457200" y="791121"/>
            <a:ext cx="8229600" cy="547173"/>
          </a:xfrm>
        </p:spPr>
        <p:txBody>
          <a:bodyPr>
            <a:normAutofit/>
          </a:bodyPr>
          <a:lstStyle/>
          <a:p>
            <a:pPr algn="l"/>
            <a:r>
              <a:rPr lang="cs-CZ" sz="2400" b="1" dirty="0" smtClean="0">
                <a:effectLst>
                  <a:outerShdw blurRad="38100" dist="38100" dir="2700000" algn="tl">
                    <a:srgbClr val="000000">
                      <a:alpha val="43137"/>
                    </a:srgbClr>
                  </a:outerShdw>
                </a:effectLst>
              </a:rPr>
              <a:t>Návrh procesu pro uzavírání smluv</a:t>
            </a:r>
            <a:endParaRPr lang="en-US" sz="2400" dirty="0"/>
          </a:p>
        </p:txBody>
      </p:sp>
    </p:spTree>
    <p:extLst>
      <p:ext uri="{BB962C8B-B14F-4D97-AF65-F5344CB8AC3E}">
        <p14:creationId xmlns:p14="http://schemas.microsoft.com/office/powerpoint/2010/main" val="31760012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1556792"/>
            <a:ext cx="8424936" cy="4783509"/>
          </a:xfrm>
        </p:spPr>
        <p:txBody>
          <a:bodyPr>
            <a:normAutofit/>
          </a:bodyPr>
          <a:lstStyle/>
          <a:p>
            <a:pPr marL="1349375" lvl="3" indent="0" algn="just" defTabSz="942975">
              <a:buNone/>
            </a:pPr>
            <a:endParaRPr lang="cs-CZ" sz="1600" dirty="0" smtClean="0"/>
          </a:p>
          <a:p>
            <a:pPr marL="1371539" lvl="3" indent="-514350" algn="just">
              <a:buFont typeface="+mj-lt"/>
              <a:buAutoNum type="arabicParenR" startAt="2"/>
            </a:pPr>
            <a:endParaRPr lang="cs-CZ" sz="1600" dirty="0"/>
          </a:p>
        </p:txBody>
      </p:sp>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4"/>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307771"/>
          </a:xfrm>
          <a:prstGeom prst="rect">
            <a:avLst/>
          </a:prstGeom>
        </p:spPr>
        <p:txBody>
          <a:bodyPr wrap="square" lIns="91433" tIns="45717" rIns="91433" bIns="45717">
            <a:spAutoFit/>
          </a:bodyPr>
          <a:lstStyle/>
          <a:p>
            <a:r>
              <a:rPr lang="cs-CZ" sz="1400" b="1" dirty="0" smtClean="0">
                <a:solidFill>
                  <a:schemeClr val="bg1"/>
                </a:solidFill>
                <a:latin typeface="Arial" charset="0"/>
                <a:ea typeface="Times New Roman" pitchFamily="18" charset="0"/>
                <a:cs typeface="Arial" charset="0"/>
              </a:rPr>
              <a:t>Portál </a:t>
            </a:r>
            <a:r>
              <a:rPr lang="cs-CZ" sz="1400" b="1" dirty="0">
                <a:solidFill>
                  <a:schemeClr val="bg1"/>
                </a:solidFill>
                <a:latin typeface="Arial" charset="0"/>
                <a:ea typeface="Times New Roman" pitchFamily="18" charset="0"/>
                <a:cs typeface="Arial" charset="0"/>
              </a:rPr>
              <a:t>KIVS </a:t>
            </a:r>
          </a:p>
        </p:txBody>
      </p:sp>
      <p:sp>
        <p:nvSpPr>
          <p:cNvPr id="9" name="Zástupný symbol pro obsah 2"/>
          <p:cNvSpPr txBox="1">
            <a:spLocks/>
          </p:cNvSpPr>
          <p:nvPr/>
        </p:nvSpPr>
        <p:spPr>
          <a:xfrm>
            <a:off x="359533" y="1268759"/>
            <a:ext cx="8424936" cy="5071541"/>
          </a:xfrm>
          <a:prstGeom prst="rect">
            <a:avLst/>
          </a:prstGeom>
        </p:spPr>
        <p:txBody>
          <a:bodyPr vert="horz" lIns="91433" tIns="45717" rIns="91433" bIns="45717" rtlCol="0">
            <a:normAutofit/>
          </a:bodyPr>
          <a:lstStyle>
            <a:lvl1pPr marL="342876" indent="-342876" algn="l" defTabSz="9143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97" indent="-285730" algn="l" defTabSz="9143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19" indent="-228584" algn="l" defTabSz="9143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86"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5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21"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90"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57"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2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372" lvl="2" indent="-514350" algn="just">
              <a:buFont typeface="Courier New" panose="02070309020205020404" pitchFamily="49" charset="0"/>
              <a:buChar char="o"/>
            </a:pPr>
            <a:r>
              <a:rPr lang="cs-CZ" sz="1800" dirty="0" smtClean="0"/>
              <a:t>V návaznosti na námitky, které jsme obdrželi v průběhu loňského roku, jsme zavedli opatření pro stanovování maximálních přípustných cen, což nám bylo doporučeno ze strany ÚOHS, a to zejm. u všech datových služeb. </a:t>
            </a:r>
          </a:p>
          <a:p>
            <a:pPr marL="914372" lvl="2" indent="-514350" algn="just">
              <a:buFont typeface="Courier New" panose="02070309020205020404" pitchFamily="49" charset="0"/>
              <a:buChar char="o"/>
            </a:pPr>
            <a:r>
              <a:rPr lang="cs-CZ" sz="1800" dirty="0" smtClean="0"/>
              <a:t>Před vypisováním VZ pro datové služby zajišťuje Centrální zadavatel průzkum trhu, tzn. že před verifikací PL rozesíláme RFI na kvalifikované operátory a žádáme je o součinnost při vyplnění předpokládaných cen. </a:t>
            </a:r>
          </a:p>
          <a:p>
            <a:pPr marL="914372" lvl="2" indent="-514350" algn="just">
              <a:buFont typeface="Courier New" panose="02070309020205020404" pitchFamily="49" charset="0"/>
              <a:buChar char="o"/>
            </a:pPr>
            <a:r>
              <a:rPr lang="cs-CZ" sz="1800" dirty="0" smtClean="0"/>
              <a:t>Po vyhodnocení Vám výstupy předkládáme pro kontrolu Vámi stanovených maximálních přípustných cen. </a:t>
            </a:r>
          </a:p>
          <a:p>
            <a:pPr marL="914372" lvl="2" indent="-514350" algn="just">
              <a:buFont typeface="Courier New" panose="02070309020205020404" pitchFamily="49" charset="0"/>
              <a:buChar char="o"/>
            </a:pPr>
            <a:r>
              <a:rPr lang="cs-CZ" sz="1800" dirty="0" smtClean="0"/>
              <a:t>RFI se provádějí i zejm. z toho důvodu, abychom ověřili cenové možnosti operátorů, jejich zájem o konkrétní služby v daných lokalitách, krajích. A tím pro Vás získali vyšší pravděpodobnost potenciálních nabídek v DNS a realizaci EA. </a:t>
            </a:r>
          </a:p>
          <a:p>
            <a:pPr marL="914372" lvl="2" indent="-514350" algn="just">
              <a:buFont typeface="Courier New" panose="02070309020205020404" pitchFamily="49" charset="0"/>
              <a:buChar char="o"/>
            </a:pPr>
            <a:r>
              <a:rPr lang="cs-CZ" sz="1800" dirty="0" smtClean="0"/>
              <a:t>Úpravy Vámi stanovených maximálních přípustných cen dle vyhodnocených RFI jsou pouze na Vás! RFI je pouze předpokladem a krokem k obchodní strategii každého z Vás. </a:t>
            </a:r>
          </a:p>
          <a:p>
            <a:pPr marL="400022" lvl="2" indent="0" algn="just">
              <a:buNone/>
            </a:pPr>
            <a:endParaRPr lang="cs-CZ" sz="1800" dirty="0"/>
          </a:p>
          <a:p>
            <a:pPr marL="914372" lvl="2" indent="-514350" algn="just">
              <a:buFont typeface="Courier New" panose="02070309020205020404" pitchFamily="49" charset="0"/>
              <a:buChar char="o"/>
            </a:pPr>
            <a:endParaRPr lang="cs-CZ" sz="1800" dirty="0" smtClean="0"/>
          </a:p>
          <a:p>
            <a:pPr marL="914372" lvl="2" indent="-514350" algn="just">
              <a:buFont typeface="Courier New" panose="02070309020205020404" pitchFamily="49" charset="0"/>
              <a:buChar char="o"/>
            </a:pPr>
            <a:endParaRPr lang="cs-CZ" sz="1800" dirty="0"/>
          </a:p>
          <a:p>
            <a:pPr marL="1371539" lvl="3" indent="-514350" algn="just">
              <a:buFont typeface="Courier New" panose="02070309020205020404" pitchFamily="49" charset="0"/>
              <a:buChar char="o"/>
            </a:pPr>
            <a:endParaRPr lang="cs-CZ" sz="1600" dirty="0"/>
          </a:p>
        </p:txBody>
      </p:sp>
      <p:sp>
        <p:nvSpPr>
          <p:cNvPr id="12" name="Title 1"/>
          <p:cNvSpPr>
            <a:spLocks noGrp="1"/>
          </p:cNvSpPr>
          <p:nvPr>
            <p:ph type="title"/>
          </p:nvPr>
        </p:nvSpPr>
        <p:spPr>
          <a:xfrm>
            <a:off x="457200" y="791121"/>
            <a:ext cx="8229600" cy="547173"/>
          </a:xfrm>
        </p:spPr>
        <p:txBody>
          <a:bodyPr>
            <a:normAutofit/>
          </a:bodyPr>
          <a:lstStyle/>
          <a:p>
            <a:pPr algn="l"/>
            <a:r>
              <a:rPr lang="cs-CZ" sz="2400" b="1" dirty="0" smtClean="0">
                <a:effectLst>
                  <a:outerShdw blurRad="38100" dist="38100" dir="2700000" algn="tl">
                    <a:srgbClr val="000000">
                      <a:alpha val="43137"/>
                    </a:srgbClr>
                  </a:outerShdw>
                </a:effectLst>
              </a:rPr>
              <a:t>Rozvoj </a:t>
            </a:r>
            <a:r>
              <a:rPr lang="cs-CZ" sz="2400" b="1" dirty="0">
                <a:effectLst>
                  <a:outerShdw blurRad="38100" dist="38100" dir="2700000" algn="tl">
                    <a:srgbClr val="000000">
                      <a:alpha val="43137"/>
                    </a:srgbClr>
                  </a:outerShdw>
                </a:effectLst>
              </a:rPr>
              <a:t>portálu KIVS – </a:t>
            </a:r>
            <a:r>
              <a:rPr lang="cs-CZ" sz="2400" b="1" dirty="0" smtClean="0">
                <a:effectLst>
                  <a:outerShdw blurRad="38100" dist="38100" dir="2700000" algn="tl">
                    <a:srgbClr val="000000">
                      <a:alpha val="43137"/>
                    </a:srgbClr>
                  </a:outerShdw>
                </a:effectLst>
              </a:rPr>
              <a:t>nová funkcionalita RFI</a:t>
            </a:r>
            <a:endParaRPr lang="en-US" sz="2400" dirty="0"/>
          </a:p>
        </p:txBody>
      </p:sp>
    </p:spTree>
    <p:extLst>
      <p:ext uri="{BB962C8B-B14F-4D97-AF65-F5344CB8AC3E}">
        <p14:creationId xmlns:p14="http://schemas.microsoft.com/office/powerpoint/2010/main" val="28518963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1556792"/>
            <a:ext cx="8424936" cy="4783509"/>
          </a:xfrm>
        </p:spPr>
        <p:txBody>
          <a:bodyPr>
            <a:normAutofit/>
          </a:bodyPr>
          <a:lstStyle/>
          <a:p>
            <a:pPr marL="1349375" lvl="3" indent="0" algn="just" defTabSz="942975">
              <a:buNone/>
            </a:pPr>
            <a:endParaRPr lang="cs-CZ" sz="1600" dirty="0" smtClean="0"/>
          </a:p>
          <a:p>
            <a:pPr marL="1371539" lvl="3" indent="-514350" algn="just">
              <a:buFont typeface="+mj-lt"/>
              <a:buAutoNum type="arabicParenR" startAt="2"/>
            </a:pPr>
            <a:endParaRPr lang="cs-CZ" sz="1600" dirty="0"/>
          </a:p>
        </p:txBody>
      </p:sp>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4"/>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307771"/>
          </a:xfrm>
          <a:prstGeom prst="rect">
            <a:avLst/>
          </a:prstGeom>
        </p:spPr>
        <p:txBody>
          <a:bodyPr wrap="square" lIns="91433" tIns="45717" rIns="91433" bIns="45717">
            <a:spAutoFit/>
          </a:bodyPr>
          <a:lstStyle/>
          <a:p>
            <a:r>
              <a:rPr lang="cs-CZ" sz="1400" b="1" dirty="0" smtClean="0">
                <a:solidFill>
                  <a:schemeClr val="bg1"/>
                </a:solidFill>
                <a:latin typeface="Arial" charset="0"/>
                <a:ea typeface="Times New Roman" pitchFamily="18" charset="0"/>
                <a:cs typeface="Arial" charset="0"/>
              </a:rPr>
              <a:t>Portál </a:t>
            </a:r>
            <a:r>
              <a:rPr lang="cs-CZ" sz="1400" b="1" dirty="0">
                <a:solidFill>
                  <a:schemeClr val="bg1"/>
                </a:solidFill>
                <a:latin typeface="Arial" charset="0"/>
                <a:ea typeface="Times New Roman" pitchFamily="18" charset="0"/>
                <a:cs typeface="Arial" charset="0"/>
              </a:rPr>
              <a:t>KIVS </a:t>
            </a:r>
          </a:p>
        </p:txBody>
      </p:sp>
      <p:sp>
        <p:nvSpPr>
          <p:cNvPr id="9" name="Zástupný symbol pro obsah 2"/>
          <p:cNvSpPr txBox="1">
            <a:spLocks/>
          </p:cNvSpPr>
          <p:nvPr/>
        </p:nvSpPr>
        <p:spPr>
          <a:xfrm>
            <a:off x="359533" y="1268759"/>
            <a:ext cx="8424936" cy="5071541"/>
          </a:xfrm>
          <a:prstGeom prst="rect">
            <a:avLst/>
          </a:prstGeom>
        </p:spPr>
        <p:txBody>
          <a:bodyPr vert="horz" lIns="91433" tIns="45717" rIns="91433" bIns="45717" rtlCol="0">
            <a:normAutofit lnSpcReduction="10000"/>
          </a:bodyPr>
          <a:lstStyle>
            <a:lvl1pPr marL="342876" indent="-342876" algn="l" defTabSz="9143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97" indent="-285730" algn="l" defTabSz="9143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19" indent="-228584" algn="l" defTabSz="9143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86"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5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21"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90"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57"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2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372" lvl="2" indent="-514350" algn="just">
              <a:buFont typeface="Courier New" panose="02070309020205020404" pitchFamily="49" charset="0"/>
              <a:buChar char="o"/>
            </a:pPr>
            <a:r>
              <a:rPr lang="cs-CZ" sz="1800" dirty="0" smtClean="0"/>
              <a:t>Vzhledem k administrativní zátěži, jsme zrealizovali rozvoj portálu KIVS. </a:t>
            </a:r>
          </a:p>
          <a:p>
            <a:pPr marL="914372" lvl="2" indent="-514350" algn="just">
              <a:buFont typeface="Courier New" panose="02070309020205020404" pitchFamily="49" charset="0"/>
              <a:buChar char="o"/>
            </a:pPr>
            <a:r>
              <a:rPr lang="cs-CZ" sz="1800" dirty="0" smtClean="0"/>
              <a:t>Portál KIVS byl rozšířen o modul pro kvalifikované operátory, kteří budou RFI vyplňovat přímo v něm. </a:t>
            </a:r>
          </a:p>
          <a:p>
            <a:pPr marL="914372" lvl="2" indent="-514350" algn="just">
              <a:buFont typeface="Courier New" panose="02070309020205020404" pitchFamily="49" charset="0"/>
              <a:buChar char="o"/>
            </a:pPr>
            <a:r>
              <a:rPr lang="cs-CZ" sz="1800" dirty="0" smtClean="0"/>
              <a:t>Modul pro operátory byl naprogramován tak, abychom zajistili bezpečnost Vašich dat v portále KIVS. Jedná se o samostatný modul, který je pouze integračně propojen s portálem KIVS, tak abychom mohli vstupy od operátorů automaticky propojit se službami. </a:t>
            </a:r>
          </a:p>
          <a:p>
            <a:pPr marL="914372" lvl="2" indent="-514350" algn="just">
              <a:buFont typeface="Courier New" panose="02070309020205020404" pitchFamily="49" charset="0"/>
              <a:buChar char="o"/>
            </a:pPr>
            <a:r>
              <a:rPr lang="cs-CZ" sz="1800" dirty="0" smtClean="0"/>
              <a:t>Zázemí pro Vás bylo rozšířeno o novou službu RFI. V této části budete mít přehled o všech RFI, které jsme pro Vás zajistili, vč. vyhodnocení. Všechny operace jsou navázány na notifikační emaily, prostřednictvím kterých budete včas informováni. </a:t>
            </a:r>
          </a:p>
          <a:p>
            <a:pPr marL="914372" lvl="2" indent="-514350" algn="just">
              <a:buFont typeface="Courier New" panose="02070309020205020404" pitchFamily="49" charset="0"/>
              <a:buChar char="o"/>
            </a:pPr>
            <a:r>
              <a:rPr lang="cs-CZ" sz="1800" dirty="0" smtClean="0"/>
              <a:t>V současné době probíhá finální testování této funkcionality. Předpokládaný termín pro nasazení do ostré verze – </a:t>
            </a:r>
            <a:r>
              <a:rPr lang="cs-CZ" sz="1800" b="1" u="sng" dirty="0" smtClean="0"/>
              <a:t>6. 3. 2017</a:t>
            </a:r>
            <a:r>
              <a:rPr lang="cs-CZ" sz="1800" dirty="0" smtClean="0"/>
              <a:t>. </a:t>
            </a:r>
          </a:p>
          <a:p>
            <a:pPr marL="914372" lvl="2" indent="-514350" algn="just">
              <a:buFont typeface="Courier New" panose="02070309020205020404" pitchFamily="49" charset="0"/>
              <a:buChar char="o"/>
            </a:pPr>
            <a:r>
              <a:rPr lang="cs-CZ" sz="1800" dirty="0" smtClean="0"/>
              <a:t>V portále KIVS bude pro Vás k dispozici manuál, příp. je Vám k dispozici RT DNS KIVS. </a:t>
            </a:r>
          </a:p>
          <a:p>
            <a:pPr marL="914372" lvl="2" indent="-514350" algn="just">
              <a:buFont typeface="Courier New" panose="02070309020205020404" pitchFamily="49" charset="0"/>
              <a:buChar char="o"/>
            </a:pPr>
            <a:r>
              <a:rPr lang="cs-CZ" sz="1800" dirty="0" smtClean="0"/>
              <a:t>Paralelně s testováním nové funkcionality probíhá komunikace směrem k operátorům. </a:t>
            </a:r>
          </a:p>
          <a:p>
            <a:pPr marL="914372" lvl="2" indent="-514350" algn="just">
              <a:buFont typeface="Courier New" panose="02070309020205020404" pitchFamily="49" charset="0"/>
              <a:buChar char="o"/>
            </a:pPr>
            <a:r>
              <a:rPr lang="cs-CZ" sz="1800" dirty="0" smtClean="0"/>
              <a:t>Pro úplnost jsme si pro Vás připravili ukázku – prezentuje Zbyněk Vyskočil</a:t>
            </a:r>
          </a:p>
          <a:p>
            <a:pPr marL="400022" lvl="2" indent="0" algn="just">
              <a:buNone/>
            </a:pPr>
            <a:endParaRPr lang="cs-CZ" sz="1800" dirty="0"/>
          </a:p>
          <a:p>
            <a:pPr marL="914372" lvl="2" indent="-514350" algn="just">
              <a:buFont typeface="Courier New" panose="02070309020205020404" pitchFamily="49" charset="0"/>
              <a:buChar char="o"/>
            </a:pPr>
            <a:endParaRPr lang="cs-CZ" sz="1800" dirty="0" smtClean="0"/>
          </a:p>
          <a:p>
            <a:pPr marL="914372" lvl="2" indent="-514350" algn="just">
              <a:buFont typeface="Courier New" panose="02070309020205020404" pitchFamily="49" charset="0"/>
              <a:buChar char="o"/>
            </a:pPr>
            <a:endParaRPr lang="cs-CZ" sz="1800" dirty="0"/>
          </a:p>
          <a:p>
            <a:pPr marL="1371539" lvl="3" indent="-514350" algn="just">
              <a:buFont typeface="Courier New" panose="02070309020205020404" pitchFamily="49" charset="0"/>
              <a:buChar char="o"/>
            </a:pPr>
            <a:endParaRPr lang="cs-CZ" sz="1600" dirty="0"/>
          </a:p>
        </p:txBody>
      </p:sp>
      <p:sp>
        <p:nvSpPr>
          <p:cNvPr id="12" name="Title 1"/>
          <p:cNvSpPr>
            <a:spLocks noGrp="1"/>
          </p:cNvSpPr>
          <p:nvPr>
            <p:ph type="title"/>
          </p:nvPr>
        </p:nvSpPr>
        <p:spPr>
          <a:xfrm>
            <a:off x="457200" y="791121"/>
            <a:ext cx="8229600" cy="547173"/>
          </a:xfrm>
        </p:spPr>
        <p:txBody>
          <a:bodyPr>
            <a:normAutofit/>
          </a:bodyPr>
          <a:lstStyle/>
          <a:p>
            <a:pPr algn="l"/>
            <a:r>
              <a:rPr lang="cs-CZ" sz="2400" b="1" dirty="0" smtClean="0">
                <a:effectLst>
                  <a:outerShdw blurRad="38100" dist="38100" dir="2700000" algn="tl">
                    <a:srgbClr val="000000">
                      <a:alpha val="43137"/>
                    </a:srgbClr>
                  </a:outerShdw>
                </a:effectLst>
              </a:rPr>
              <a:t>Rozvoj </a:t>
            </a:r>
            <a:r>
              <a:rPr lang="cs-CZ" sz="2400" b="1" dirty="0">
                <a:effectLst>
                  <a:outerShdw blurRad="38100" dist="38100" dir="2700000" algn="tl">
                    <a:srgbClr val="000000">
                      <a:alpha val="43137"/>
                    </a:srgbClr>
                  </a:outerShdw>
                </a:effectLst>
              </a:rPr>
              <a:t>portálu KIVS – </a:t>
            </a:r>
            <a:r>
              <a:rPr lang="cs-CZ" sz="2400" b="1" dirty="0" smtClean="0">
                <a:effectLst>
                  <a:outerShdw blurRad="38100" dist="38100" dir="2700000" algn="tl">
                    <a:srgbClr val="000000">
                      <a:alpha val="43137"/>
                    </a:srgbClr>
                  </a:outerShdw>
                </a:effectLst>
              </a:rPr>
              <a:t>nová funkcionalita RFI</a:t>
            </a:r>
            <a:endParaRPr lang="en-US" sz="2400" dirty="0"/>
          </a:p>
        </p:txBody>
      </p:sp>
    </p:spTree>
    <p:extLst>
      <p:ext uri="{BB962C8B-B14F-4D97-AF65-F5344CB8AC3E}">
        <p14:creationId xmlns:p14="http://schemas.microsoft.com/office/powerpoint/2010/main" val="1328841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4"/>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307771"/>
          </a:xfrm>
          <a:prstGeom prst="rect">
            <a:avLst/>
          </a:prstGeom>
        </p:spPr>
        <p:txBody>
          <a:bodyPr wrap="square" lIns="91433" tIns="45717" rIns="91433" bIns="45717">
            <a:spAutoFit/>
          </a:bodyPr>
          <a:lstStyle/>
          <a:p>
            <a:r>
              <a:rPr lang="cs-CZ" sz="1400" b="1" dirty="0" smtClean="0">
                <a:solidFill>
                  <a:schemeClr val="bg1"/>
                </a:solidFill>
                <a:latin typeface="Arial" charset="0"/>
                <a:ea typeface="Times New Roman" pitchFamily="18" charset="0"/>
                <a:cs typeface="Arial" charset="0"/>
              </a:rPr>
              <a:t>Portál </a:t>
            </a:r>
            <a:r>
              <a:rPr lang="cs-CZ" sz="1400" b="1" dirty="0">
                <a:solidFill>
                  <a:schemeClr val="bg1"/>
                </a:solidFill>
                <a:latin typeface="Arial" charset="0"/>
                <a:ea typeface="Times New Roman" pitchFamily="18" charset="0"/>
                <a:cs typeface="Arial" charset="0"/>
              </a:rPr>
              <a:t>KIVS </a:t>
            </a:r>
          </a:p>
        </p:txBody>
      </p:sp>
      <p:sp>
        <p:nvSpPr>
          <p:cNvPr id="9" name="Zástupný symbol pro obsah 2"/>
          <p:cNvSpPr txBox="1">
            <a:spLocks/>
          </p:cNvSpPr>
          <p:nvPr/>
        </p:nvSpPr>
        <p:spPr>
          <a:xfrm>
            <a:off x="359533" y="1268759"/>
            <a:ext cx="8424936" cy="5071541"/>
          </a:xfrm>
          <a:prstGeom prst="rect">
            <a:avLst/>
          </a:prstGeom>
        </p:spPr>
        <p:txBody>
          <a:bodyPr vert="horz" lIns="91433" tIns="45717" rIns="91433" bIns="45717" rtlCol="0">
            <a:normAutofit lnSpcReduction="10000"/>
          </a:bodyPr>
          <a:lstStyle>
            <a:lvl1pPr marL="342876" indent="-342876" algn="l" defTabSz="9143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97" indent="-285730" algn="l" defTabSz="9143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19" indent="-228584" algn="l" defTabSz="9143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86"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5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21"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90"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57"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2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372" lvl="2" indent="-514350" algn="just">
              <a:buFont typeface="Courier New" panose="02070309020205020404" pitchFamily="49" charset="0"/>
              <a:buChar char="o"/>
            </a:pPr>
            <a:r>
              <a:rPr lang="cs-CZ" sz="1800" dirty="0" smtClean="0"/>
              <a:t>Doba účinnosti smlouvy je dle platná od podpisu smluvních stran.</a:t>
            </a:r>
          </a:p>
          <a:p>
            <a:pPr marL="914372" lvl="2" indent="-514350" algn="just">
              <a:buFont typeface="Courier New" panose="02070309020205020404" pitchFamily="49" charset="0"/>
              <a:buChar char="o"/>
            </a:pPr>
            <a:r>
              <a:rPr lang="cs-CZ" sz="1800" dirty="0" smtClean="0"/>
              <a:t>Doba trvání smlouvy (24, 36 měsíců) platí od data převzetí služby do provozu. </a:t>
            </a:r>
          </a:p>
          <a:p>
            <a:pPr marL="914372" lvl="2" indent="-514350" algn="just">
              <a:buFont typeface="Courier New" panose="02070309020205020404" pitchFamily="49" charset="0"/>
              <a:buChar char="o"/>
            </a:pPr>
            <a:r>
              <a:rPr lang="cs-CZ" sz="1800" dirty="0" smtClean="0"/>
              <a:t>Centrální zadavatel zastává roli, že protokoly pro převzetí služeb do provozu získává od vítězných operátorů. Tato role by neměla jít za MV, ale za každým PZ, který by měl Centrálního zadavatele informovat o tom, když služba byla z jeho strany převzata do provozu (</a:t>
            </a:r>
            <a:r>
              <a:rPr lang="cs-CZ" sz="1800" dirty="0" err="1" smtClean="0"/>
              <a:t>scan</a:t>
            </a:r>
            <a:r>
              <a:rPr lang="cs-CZ" sz="1800" dirty="0" smtClean="0"/>
              <a:t> PP). </a:t>
            </a:r>
          </a:p>
          <a:p>
            <a:pPr marL="914372" lvl="2" indent="-514350" algn="just">
              <a:buFont typeface="Courier New" panose="02070309020205020404" pitchFamily="49" charset="0"/>
              <a:buChar char="o"/>
            </a:pPr>
            <a:r>
              <a:rPr lang="cs-CZ" sz="1800" dirty="0" smtClean="0"/>
              <a:t>Abychom Vám mohli bezpečně a včas zajistit </a:t>
            </a:r>
            <a:r>
              <a:rPr lang="cs-CZ" sz="1800" dirty="0" err="1" smtClean="0"/>
              <a:t>přesoutěžní</a:t>
            </a:r>
            <a:r>
              <a:rPr lang="cs-CZ" sz="1800" dirty="0" smtClean="0"/>
              <a:t> Vašich služeb, potřebujeme větší součinnost od Vás.  </a:t>
            </a:r>
          </a:p>
          <a:p>
            <a:pPr marL="914372" lvl="2" indent="-514350" algn="just">
              <a:buFont typeface="Courier New" panose="02070309020205020404" pitchFamily="49" charset="0"/>
              <a:buChar char="o"/>
            </a:pPr>
            <a:r>
              <a:rPr lang="cs-CZ" sz="1800" dirty="0" smtClean="0"/>
              <a:t>Z naší strany připravujeme změnový požadavek v portále KIVS, úložiště pro PP a rozšíření nového pole „převzetí služby do provozu“. Zde řešíme otázku editace služeb, vzhledem k tomu, že v této fázi jsou pro Vás služby needitovatelné, aj. Rozvoj je v řešení a o jeho postupu Vás budeme informovat. </a:t>
            </a:r>
          </a:p>
          <a:p>
            <a:pPr marL="914372" lvl="2" indent="-514350" algn="just">
              <a:buFont typeface="Courier New" panose="02070309020205020404" pitchFamily="49" charset="0"/>
              <a:buChar char="o"/>
            </a:pPr>
            <a:r>
              <a:rPr lang="cs-CZ" sz="1800" dirty="0" smtClean="0"/>
              <a:t>Kopie služeb v portále KIVS – požadavek na součinnost: úprava zadání, kontrola požadovaného data spuštění. </a:t>
            </a:r>
          </a:p>
          <a:p>
            <a:pPr marL="914372" lvl="2" indent="-514350" algn="just">
              <a:buFont typeface="Courier New" panose="02070309020205020404" pitchFamily="49" charset="0"/>
              <a:buChar char="o"/>
            </a:pPr>
            <a:r>
              <a:rPr lang="cs-CZ" sz="1800" dirty="0" smtClean="0"/>
              <a:t>Verifikace PL – větší důraz na kvalitu. Při přistupování ke smlouvám dochází stále více k požadavkům na rušení služeb (opce), z důvodu nevyužitelnosti služeb. Dochází tedy k tomu, že již při podpisu smluv se zároveň řeší dodatky. </a:t>
            </a:r>
          </a:p>
          <a:p>
            <a:pPr marL="400022" lvl="2" indent="0" algn="just">
              <a:buNone/>
            </a:pPr>
            <a:endParaRPr lang="cs-CZ" sz="1800" dirty="0"/>
          </a:p>
          <a:p>
            <a:pPr marL="914372" lvl="2" indent="-514350" algn="just">
              <a:buFont typeface="Courier New" panose="02070309020205020404" pitchFamily="49" charset="0"/>
              <a:buChar char="o"/>
            </a:pPr>
            <a:endParaRPr lang="cs-CZ" sz="1800" dirty="0" smtClean="0"/>
          </a:p>
          <a:p>
            <a:pPr marL="914372" lvl="2" indent="-514350" algn="just">
              <a:buFont typeface="Courier New" panose="02070309020205020404" pitchFamily="49" charset="0"/>
              <a:buChar char="o"/>
            </a:pPr>
            <a:endParaRPr lang="cs-CZ" sz="1800" dirty="0"/>
          </a:p>
          <a:p>
            <a:pPr marL="1371539" lvl="3" indent="-514350" algn="just">
              <a:buFont typeface="Courier New" panose="02070309020205020404" pitchFamily="49" charset="0"/>
              <a:buChar char="o"/>
            </a:pPr>
            <a:endParaRPr lang="cs-CZ" sz="1600" dirty="0"/>
          </a:p>
        </p:txBody>
      </p:sp>
      <p:sp>
        <p:nvSpPr>
          <p:cNvPr id="12" name="Title 1"/>
          <p:cNvSpPr>
            <a:spLocks noGrp="1"/>
          </p:cNvSpPr>
          <p:nvPr>
            <p:ph type="title"/>
          </p:nvPr>
        </p:nvSpPr>
        <p:spPr>
          <a:xfrm>
            <a:off x="457200" y="791121"/>
            <a:ext cx="8229600" cy="547173"/>
          </a:xfrm>
        </p:spPr>
        <p:txBody>
          <a:bodyPr>
            <a:normAutofit/>
          </a:bodyPr>
          <a:lstStyle/>
          <a:p>
            <a:pPr algn="l"/>
            <a:r>
              <a:rPr lang="cs-CZ" sz="2400" b="1" dirty="0" smtClean="0">
                <a:effectLst>
                  <a:outerShdw blurRad="38100" dist="38100" dir="2700000" algn="tl">
                    <a:srgbClr val="000000">
                      <a:alpha val="43137"/>
                    </a:srgbClr>
                  </a:outerShdw>
                </a:effectLst>
              </a:rPr>
              <a:t>Požadavky </a:t>
            </a:r>
            <a:r>
              <a:rPr lang="cs-CZ" sz="2400" b="1" dirty="0">
                <a:effectLst>
                  <a:outerShdw blurRad="38100" dist="38100" dir="2700000" algn="tl">
                    <a:srgbClr val="000000">
                      <a:alpha val="43137"/>
                    </a:srgbClr>
                  </a:outerShdw>
                </a:effectLst>
              </a:rPr>
              <a:t>na součinnost </a:t>
            </a:r>
            <a:r>
              <a:rPr lang="cs-CZ" sz="2400" b="1" dirty="0" smtClean="0">
                <a:effectLst>
                  <a:outerShdw blurRad="38100" dist="38100" dir="2700000" algn="tl">
                    <a:srgbClr val="000000">
                      <a:alpha val="43137"/>
                    </a:srgbClr>
                  </a:outerShdw>
                </a:effectLst>
              </a:rPr>
              <a:t>od PZ –</a:t>
            </a:r>
            <a:r>
              <a:rPr lang="cs-CZ" sz="2400" b="1" dirty="0" err="1" smtClean="0">
                <a:effectLst>
                  <a:outerShdw blurRad="38100" dist="38100" dir="2700000" algn="tl">
                    <a:srgbClr val="000000">
                      <a:alpha val="43137"/>
                    </a:srgbClr>
                  </a:outerShdw>
                </a:effectLst>
              </a:rPr>
              <a:t>přesoutěžování</a:t>
            </a:r>
            <a:r>
              <a:rPr lang="cs-CZ" sz="2400" b="1" dirty="0" smtClean="0">
                <a:effectLst>
                  <a:outerShdw blurRad="38100" dist="38100" dir="2700000" algn="tl">
                    <a:srgbClr val="000000">
                      <a:alpha val="43137"/>
                    </a:srgbClr>
                  </a:outerShdw>
                </a:effectLst>
              </a:rPr>
              <a:t> </a:t>
            </a:r>
            <a:r>
              <a:rPr lang="cs-CZ" sz="2400" b="1" dirty="0">
                <a:effectLst>
                  <a:outerShdw blurRad="38100" dist="38100" dir="2700000" algn="tl">
                    <a:srgbClr val="000000">
                      <a:alpha val="43137"/>
                    </a:srgbClr>
                  </a:outerShdw>
                </a:effectLst>
              </a:rPr>
              <a:t>služeb</a:t>
            </a:r>
            <a:endParaRPr lang="en-US" sz="2400" dirty="0"/>
          </a:p>
        </p:txBody>
      </p:sp>
    </p:spTree>
    <p:extLst>
      <p:ext uri="{BB962C8B-B14F-4D97-AF65-F5344CB8AC3E}">
        <p14:creationId xmlns:p14="http://schemas.microsoft.com/office/powerpoint/2010/main" val="26044603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599"/>
            <a:ext cx="9144000" cy="7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ázek 9"/>
          <p:cNvPicPr/>
          <p:nvPr/>
        </p:nvPicPr>
        <p:blipFill rotWithShape="1">
          <a:blip r:embed="rId4"/>
          <a:srcRect l="14788" t="8854" r="72767" b="83984"/>
          <a:stretch/>
        </p:blipFill>
        <p:spPr bwMode="auto">
          <a:xfrm>
            <a:off x="3782" y="2"/>
            <a:ext cx="2119948" cy="761097"/>
          </a:xfrm>
          <a:prstGeom prst="rect">
            <a:avLst/>
          </a:prstGeom>
          <a:ln>
            <a:noFill/>
          </a:ln>
          <a:extLst>
            <a:ext uri="{53640926-AAD7-44D8-BBD7-CCE9431645EC}">
              <a14:shadowObscured xmlns:a14="http://schemas.microsoft.com/office/drawing/2010/main"/>
            </a:ext>
          </a:extLst>
        </p:spPr>
      </p:pic>
      <p:sp>
        <p:nvSpPr>
          <p:cNvPr id="8" name="Obdélník 7"/>
          <p:cNvSpPr/>
          <p:nvPr/>
        </p:nvSpPr>
        <p:spPr>
          <a:xfrm>
            <a:off x="1547664" y="6444050"/>
            <a:ext cx="7596336" cy="369326"/>
          </a:xfrm>
          <a:prstGeom prst="rect">
            <a:avLst/>
          </a:prstGeom>
        </p:spPr>
        <p:txBody>
          <a:bodyPr wrap="square" lIns="91433" tIns="45717" rIns="91433" bIns="45717">
            <a:spAutoFit/>
          </a:bodyPr>
          <a:lstStyle/>
          <a:p>
            <a:r>
              <a:rPr lang="cs-CZ" b="1" dirty="0" smtClean="0">
                <a:solidFill>
                  <a:schemeClr val="bg1"/>
                </a:solidFill>
                <a:latin typeface="Arial" charset="0"/>
                <a:ea typeface="Times New Roman" pitchFamily="18" charset="0"/>
                <a:cs typeface="Arial" charset="0"/>
              </a:rPr>
              <a:t>Komunikační </a:t>
            </a:r>
            <a:r>
              <a:rPr lang="cs-CZ" b="1" dirty="0">
                <a:solidFill>
                  <a:schemeClr val="bg1"/>
                </a:solidFill>
                <a:latin typeface="Arial" charset="0"/>
                <a:ea typeface="Times New Roman" pitchFamily="18" charset="0"/>
                <a:cs typeface="Arial" charset="0"/>
              </a:rPr>
              <a:t>infrastruktura veřejné správy a Centrální místo </a:t>
            </a:r>
            <a:r>
              <a:rPr lang="cs-CZ" b="1" dirty="0" smtClean="0">
                <a:solidFill>
                  <a:schemeClr val="bg1"/>
                </a:solidFill>
                <a:latin typeface="Arial" charset="0"/>
                <a:ea typeface="Times New Roman" pitchFamily="18" charset="0"/>
                <a:cs typeface="Arial" charset="0"/>
              </a:rPr>
              <a:t>služeb</a:t>
            </a:r>
            <a:endParaRPr lang="cs-CZ" dirty="0"/>
          </a:p>
        </p:txBody>
      </p:sp>
      <p:sp>
        <p:nvSpPr>
          <p:cNvPr id="11" name="Obdélník 10"/>
          <p:cNvSpPr/>
          <p:nvPr/>
        </p:nvSpPr>
        <p:spPr>
          <a:xfrm>
            <a:off x="2123730" y="5"/>
            <a:ext cx="6994255" cy="307771"/>
          </a:xfrm>
          <a:prstGeom prst="rect">
            <a:avLst/>
          </a:prstGeom>
        </p:spPr>
        <p:txBody>
          <a:bodyPr wrap="square" lIns="91433" tIns="45717" rIns="91433" bIns="45717">
            <a:spAutoFit/>
          </a:bodyPr>
          <a:lstStyle/>
          <a:p>
            <a:r>
              <a:rPr lang="cs-CZ" sz="1400" b="1" dirty="0" smtClean="0">
                <a:solidFill>
                  <a:schemeClr val="bg1"/>
                </a:solidFill>
                <a:latin typeface="Arial" charset="0"/>
                <a:ea typeface="Times New Roman" pitchFamily="18" charset="0"/>
                <a:cs typeface="Arial" charset="0"/>
              </a:rPr>
              <a:t>Portál </a:t>
            </a:r>
            <a:r>
              <a:rPr lang="cs-CZ" sz="1400" b="1" dirty="0">
                <a:solidFill>
                  <a:schemeClr val="bg1"/>
                </a:solidFill>
                <a:latin typeface="Arial" charset="0"/>
                <a:ea typeface="Times New Roman" pitchFamily="18" charset="0"/>
                <a:cs typeface="Arial" charset="0"/>
              </a:rPr>
              <a:t>KIVS </a:t>
            </a:r>
          </a:p>
        </p:txBody>
      </p:sp>
      <p:sp>
        <p:nvSpPr>
          <p:cNvPr id="9" name="Zástupný symbol pro obsah 2"/>
          <p:cNvSpPr txBox="1">
            <a:spLocks/>
          </p:cNvSpPr>
          <p:nvPr/>
        </p:nvSpPr>
        <p:spPr>
          <a:xfrm>
            <a:off x="359533" y="1268759"/>
            <a:ext cx="8424936" cy="5071541"/>
          </a:xfrm>
          <a:prstGeom prst="rect">
            <a:avLst/>
          </a:prstGeom>
        </p:spPr>
        <p:txBody>
          <a:bodyPr vert="horz" lIns="91433" tIns="45717" rIns="91433" bIns="45717" rtlCol="0">
            <a:normAutofit/>
          </a:bodyPr>
          <a:lstStyle>
            <a:lvl1pPr marL="342876" indent="-342876" algn="l" defTabSz="9143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97" indent="-285730" algn="l" defTabSz="9143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19" indent="-228584" algn="l" defTabSz="9143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86"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5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21"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90"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57"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24" indent="-228584" algn="l" defTabSz="91433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372" lvl="2" indent="-514350" algn="just">
              <a:buFont typeface="Courier New" panose="02070309020205020404" pitchFamily="49" charset="0"/>
              <a:buChar char="o"/>
            </a:pPr>
            <a:r>
              <a:rPr lang="cs-CZ" sz="1800" dirty="0" smtClean="0"/>
              <a:t>Změna lokalit </a:t>
            </a:r>
            <a:r>
              <a:rPr lang="cs-CZ" sz="1800" dirty="0" err="1" smtClean="0"/>
              <a:t>InterConnectu</a:t>
            </a:r>
            <a:r>
              <a:rPr lang="cs-CZ" sz="1800" dirty="0" smtClean="0"/>
              <a:t> </a:t>
            </a:r>
            <a:r>
              <a:rPr lang="cs-CZ" sz="1800" dirty="0"/>
              <a:t>Centrálního místa </a:t>
            </a:r>
            <a:r>
              <a:rPr lang="cs-CZ" sz="1800" dirty="0" smtClean="0"/>
              <a:t>služeb</a:t>
            </a:r>
          </a:p>
          <a:p>
            <a:pPr marL="914372" lvl="2" indent="-514350" algn="just">
              <a:buFont typeface="Courier New" panose="02070309020205020404" pitchFamily="49" charset="0"/>
              <a:buChar char="o"/>
            </a:pPr>
            <a:r>
              <a:rPr lang="cs-CZ" sz="1800" dirty="0" smtClean="0"/>
              <a:t>V souladu s přechodem komunikačního uzlu CMS z verze 1.0 na verzi 2.0 je nutné provést migraci modulu InterConnect z lokalit DC Olšanská a DC </a:t>
            </a:r>
            <a:r>
              <a:rPr lang="cs-CZ" sz="1800" dirty="0" err="1" smtClean="0"/>
              <a:t>Nagáno</a:t>
            </a:r>
            <a:r>
              <a:rPr lang="cs-CZ" sz="1800" dirty="0" smtClean="0"/>
              <a:t> do nových lokalit DC Malešice a DC SP – Na Vápence, kde je nový uzel CMS 2.0 provozován. </a:t>
            </a:r>
          </a:p>
          <a:p>
            <a:pPr marL="914372" lvl="2" indent="-514350" algn="just">
              <a:buFont typeface="Courier New" panose="02070309020205020404" pitchFamily="49" charset="0"/>
              <a:buChar char="o"/>
            </a:pPr>
            <a:r>
              <a:rPr lang="cs-CZ" sz="1800" dirty="0" smtClean="0"/>
              <a:t>Vlastnímu fyzickému přesunu bude vždy předcházet přepojení linek operátorů (T-Mobile, ha-vel internet s.r.o., O2, </a:t>
            </a:r>
            <a:r>
              <a:rPr lang="cs-CZ" sz="1800" dirty="0" err="1" smtClean="0"/>
              <a:t>Dial</a:t>
            </a:r>
            <a:r>
              <a:rPr lang="cs-CZ" sz="1800" dirty="0" smtClean="0"/>
              <a:t> Telecom, </a:t>
            </a:r>
            <a:r>
              <a:rPr lang="cs-CZ" sz="1800" dirty="0" err="1" smtClean="0"/>
              <a:t>ČRa</a:t>
            </a:r>
            <a:r>
              <a:rPr lang="cs-CZ" sz="1800" dirty="0" smtClean="0"/>
              <a:t>, MV a ČP). </a:t>
            </a:r>
          </a:p>
          <a:p>
            <a:pPr marL="914372" lvl="2" indent="-514350" algn="just">
              <a:buFont typeface="Courier New" panose="02070309020205020404" pitchFamily="49" charset="0"/>
              <a:buChar char="o"/>
            </a:pPr>
            <a:r>
              <a:rPr lang="cs-CZ" sz="1800" dirty="0" smtClean="0"/>
              <a:t>Přepojení každého operátora bude trvat 1 den + otestování. </a:t>
            </a:r>
          </a:p>
          <a:p>
            <a:pPr marL="914372" lvl="2" indent="-514350" algn="just">
              <a:buFont typeface="Courier New" panose="02070309020205020404" pitchFamily="49" charset="0"/>
              <a:buChar char="o"/>
            </a:pPr>
            <a:r>
              <a:rPr lang="cs-CZ" sz="1800" dirty="0" smtClean="0"/>
              <a:t>Ze strany provozovatele probíhají migrační schůzky s operátory a příprava harmonogramu migračních prací. </a:t>
            </a:r>
          </a:p>
          <a:p>
            <a:pPr marL="914372" lvl="2" indent="-514350" algn="just">
              <a:buFont typeface="Courier New" panose="02070309020205020404" pitchFamily="49" charset="0"/>
              <a:buChar char="o"/>
            </a:pPr>
            <a:r>
              <a:rPr lang="cs-CZ" sz="1800" dirty="0" smtClean="0"/>
              <a:t>Ze stran operátorů probíhá příprava konektivity do nových DC. </a:t>
            </a:r>
          </a:p>
          <a:p>
            <a:pPr marL="914372" lvl="2" indent="-514350" algn="just">
              <a:buFont typeface="Courier New" panose="02070309020205020404" pitchFamily="49" charset="0"/>
              <a:buChar char="o"/>
            </a:pPr>
            <a:r>
              <a:rPr lang="cs-CZ" sz="1800" dirty="0" smtClean="0"/>
              <a:t>Předpokládaný termín ukončení migračních prací je do 1. 7. 2017.</a:t>
            </a:r>
          </a:p>
          <a:p>
            <a:pPr marL="914372" lvl="2" indent="-514350" algn="just">
              <a:buFont typeface="Courier New" panose="02070309020205020404" pitchFamily="49" charset="0"/>
              <a:buChar char="o"/>
            </a:pPr>
            <a:r>
              <a:rPr lang="cs-CZ" sz="1800" dirty="0" smtClean="0"/>
              <a:t>Změna lokalit </a:t>
            </a:r>
            <a:r>
              <a:rPr lang="cs-CZ" sz="1800" dirty="0" err="1"/>
              <a:t>InterConnectu</a:t>
            </a:r>
            <a:r>
              <a:rPr lang="cs-CZ" sz="1800" dirty="0"/>
              <a:t> </a:t>
            </a:r>
            <a:r>
              <a:rPr lang="cs-CZ" sz="1800" dirty="0" smtClean="0"/>
              <a:t>by se Vás, jako Pověřujících zadavatelů neměla dotknout, vzhledem k tomu, že přepojování by mělo proběhnout </a:t>
            </a:r>
            <a:r>
              <a:rPr lang="cs-CZ" sz="1800" b="1" u="sng" dirty="0" smtClean="0"/>
              <a:t>BEZ</a:t>
            </a:r>
            <a:r>
              <a:rPr lang="cs-CZ" sz="1800" dirty="0" smtClean="0"/>
              <a:t> plánovaných odstávek. </a:t>
            </a:r>
          </a:p>
          <a:p>
            <a:pPr marL="400022" lvl="2" indent="0" algn="just">
              <a:buNone/>
            </a:pPr>
            <a:endParaRPr lang="cs-CZ" sz="1800" dirty="0"/>
          </a:p>
          <a:p>
            <a:pPr marL="914372" lvl="2" indent="-514350" algn="just">
              <a:buFont typeface="Courier New" panose="02070309020205020404" pitchFamily="49" charset="0"/>
              <a:buChar char="o"/>
            </a:pPr>
            <a:endParaRPr lang="cs-CZ" sz="1800" dirty="0" smtClean="0"/>
          </a:p>
          <a:p>
            <a:pPr marL="914372" lvl="2" indent="-514350" algn="just">
              <a:buFont typeface="Courier New" panose="02070309020205020404" pitchFamily="49" charset="0"/>
              <a:buChar char="o"/>
            </a:pPr>
            <a:endParaRPr lang="cs-CZ" sz="1800" dirty="0"/>
          </a:p>
          <a:p>
            <a:pPr marL="1371539" lvl="3" indent="-514350" algn="just">
              <a:buFont typeface="Courier New" panose="02070309020205020404" pitchFamily="49" charset="0"/>
              <a:buChar char="o"/>
            </a:pPr>
            <a:endParaRPr lang="cs-CZ" sz="1600" dirty="0"/>
          </a:p>
        </p:txBody>
      </p:sp>
      <p:sp>
        <p:nvSpPr>
          <p:cNvPr id="12" name="Title 1"/>
          <p:cNvSpPr>
            <a:spLocks noGrp="1"/>
          </p:cNvSpPr>
          <p:nvPr>
            <p:ph type="title"/>
          </p:nvPr>
        </p:nvSpPr>
        <p:spPr>
          <a:xfrm>
            <a:off x="457200" y="791121"/>
            <a:ext cx="8229600" cy="547173"/>
          </a:xfrm>
        </p:spPr>
        <p:txBody>
          <a:bodyPr>
            <a:normAutofit/>
          </a:bodyPr>
          <a:lstStyle/>
          <a:p>
            <a:pPr algn="l"/>
            <a:r>
              <a:rPr lang="cs-CZ" sz="2400" b="1" dirty="0" smtClean="0">
                <a:effectLst>
                  <a:outerShdw blurRad="38100" dist="38100" dir="2700000" algn="tl">
                    <a:srgbClr val="000000">
                      <a:alpha val="43137"/>
                    </a:srgbClr>
                  </a:outerShdw>
                </a:effectLst>
              </a:rPr>
              <a:t>Informace k nové změně ZD – v přípravě</a:t>
            </a:r>
            <a:endParaRPr lang="en-US" sz="2400" dirty="0"/>
          </a:p>
        </p:txBody>
      </p:sp>
    </p:spTree>
    <p:extLst>
      <p:ext uri="{BB962C8B-B14F-4D97-AF65-F5344CB8AC3E}">
        <p14:creationId xmlns:p14="http://schemas.microsoft.com/office/powerpoint/2010/main" val="34853876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7" y="980728"/>
            <a:ext cx="8424936" cy="5394675"/>
          </a:xfrm>
        </p:spPr>
        <p:txBody>
          <a:bodyPr>
            <a:normAutofit/>
          </a:bodyPr>
          <a:lstStyle/>
          <a:p>
            <a:pPr marL="457167" lvl="1" indent="0" algn="ctr">
              <a:buNone/>
            </a:pPr>
            <a:endParaRPr lang="cs-CZ" sz="4800" b="1" dirty="0" smtClean="0"/>
          </a:p>
          <a:p>
            <a:pPr marL="457167" lvl="1" indent="0" algn="ctr">
              <a:buNone/>
            </a:pPr>
            <a:endParaRPr lang="cs-CZ" sz="4800" b="1" dirty="0"/>
          </a:p>
          <a:p>
            <a:pPr marL="457167" lvl="1" indent="0" algn="ctr">
              <a:buNone/>
            </a:pPr>
            <a:r>
              <a:rPr lang="cs-CZ" sz="4800" b="1" dirty="0" smtClean="0"/>
              <a:t>Slovo závěrem </a:t>
            </a:r>
            <a:endParaRPr lang="cs-CZ" sz="4800" b="1" dirty="0"/>
          </a:p>
          <a:p>
            <a:pPr marL="400022" lvl="2" indent="0" algn="just">
              <a:buNone/>
            </a:pPr>
            <a:endParaRPr lang="cs-CZ" sz="1800" dirty="0" smtClean="0"/>
          </a:p>
        </p:txBody>
      </p:sp>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599"/>
            <a:ext cx="9144000" cy="633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Obrázek 9"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6384932"/>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bdélník 8"/>
          <p:cNvSpPr/>
          <p:nvPr/>
        </p:nvSpPr>
        <p:spPr>
          <a:xfrm>
            <a:off x="2843812" y="5"/>
            <a:ext cx="6274173" cy="646325"/>
          </a:xfrm>
          <a:prstGeom prst="rect">
            <a:avLst/>
          </a:prstGeom>
        </p:spPr>
        <p:txBody>
          <a:bodyPr wrap="square" lIns="91433" tIns="45717" rIns="91433" bIns="45717">
            <a:spAutoFit/>
          </a:bodyPr>
          <a:lstStyle/>
          <a:p>
            <a:r>
              <a:rPr lang="cs-CZ" b="1" dirty="0">
                <a:solidFill>
                  <a:schemeClr val="bg1"/>
                </a:solidFill>
                <a:latin typeface="Arial" charset="0"/>
                <a:ea typeface="Times New Roman" pitchFamily="18" charset="0"/>
                <a:cs typeface="Arial" charset="0"/>
              </a:rPr>
              <a:t>KIVS - Komunikační infrastruktura veřejné správy a Centrální místo služeb (CMS) </a:t>
            </a:r>
            <a:endParaRPr lang="cs-CZ" dirty="0"/>
          </a:p>
        </p:txBody>
      </p:sp>
      <p:pic>
        <p:nvPicPr>
          <p:cNvPr id="10" name="Obrázek 9"/>
          <p:cNvPicPr/>
          <p:nvPr/>
        </p:nvPicPr>
        <p:blipFill rotWithShape="1">
          <a:blip r:embed="rId4"/>
          <a:srcRect l="14788" t="8854" r="72767" b="83984"/>
          <a:stretch/>
        </p:blipFill>
        <p:spPr bwMode="auto">
          <a:xfrm>
            <a:off x="3782" y="2"/>
            <a:ext cx="2119948" cy="63679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395713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52736"/>
            <a:ext cx="8363272" cy="5544616"/>
          </a:xfrm>
        </p:spPr>
        <p:txBody>
          <a:bodyPr>
            <a:normAutofit/>
          </a:bodyPr>
          <a:lstStyle/>
          <a:p>
            <a:pPr algn="ctr">
              <a:spcBef>
                <a:spcPct val="50000"/>
              </a:spcBef>
              <a:buFont typeface="Wingdings" pitchFamily="2" charset="2"/>
              <a:buNone/>
            </a:pPr>
            <a:r>
              <a:rPr lang="cs-CZ" sz="15000" dirty="0">
                <a:sym typeface="Wingdings" pitchFamily="2" charset="2"/>
              </a:rPr>
              <a:t>?</a:t>
            </a:r>
          </a:p>
          <a:p>
            <a:pPr>
              <a:spcBef>
                <a:spcPct val="50000"/>
              </a:spcBef>
            </a:pPr>
            <a:endParaRPr lang="cs-CZ" sz="200" dirty="0"/>
          </a:p>
          <a:p>
            <a:pPr algn="ctr">
              <a:spcBef>
                <a:spcPct val="50000"/>
              </a:spcBef>
              <a:buFont typeface="Wingdings" pitchFamily="2" charset="2"/>
              <a:buNone/>
            </a:pPr>
            <a:r>
              <a:rPr lang="cs-CZ" sz="4800" b="1" dirty="0"/>
              <a:t>Otázky a odpovědi...</a:t>
            </a:r>
          </a:p>
          <a:p>
            <a:pPr marL="915923" lvl="4" indent="0" algn="just">
              <a:buNone/>
            </a:pPr>
            <a:endParaRPr lang="cs-CZ" sz="2400" dirty="0"/>
          </a:p>
          <a:p>
            <a:pPr marL="1258799" lvl="4" indent="-342876" algn="just"/>
            <a:endParaRPr lang="cs-CZ" sz="2400" dirty="0"/>
          </a:p>
          <a:p>
            <a:pPr marL="915923" lvl="4" indent="0" algn="just">
              <a:buNone/>
            </a:pPr>
            <a:endParaRPr lang="cs-CZ" sz="2400" dirty="0"/>
          </a:p>
          <a:p>
            <a:pPr marL="1258799" lvl="4" indent="-342876" algn="just"/>
            <a:endParaRPr lang="cs-CZ" sz="2400" dirty="0"/>
          </a:p>
          <a:p>
            <a:pPr marL="1258799" lvl="4" indent="-342876" algn="just"/>
            <a:endParaRPr lang="cs-CZ" sz="2400" dirty="0"/>
          </a:p>
          <a:p>
            <a:pPr marL="915923" lvl="4" indent="0" algn="just">
              <a:buNone/>
            </a:pPr>
            <a:endParaRPr lang="cs-CZ" sz="2400" dirty="0"/>
          </a:p>
          <a:p>
            <a:pPr marL="1373090" lvl="5" indent="0" algn="just">
              <a:buNone/>
            </a:pPr>
            <a:endParaRPr lang="cs-CZ" sz="2200" dirty="0"/>
          </a:p>
          <a:p>
            <a:pPr marL="1373090" lvl="5" indent="0" algn="just">
              <a:buNone/>
            </a:pPr>
            <a:endParaRPr lang="cs-CZ" sz="1800" dirty="0"/>
          </a:p>
          <a:p>
            <a:pPr algn="just"/>
            <a:endParaRPr lang="cs-CZ" sz="1600" dirty="0"/>
          </a:p>
        </p:txBody>
      </p:sp>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601"/>
            <a:ext cx="9144000" cy="6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Nadpis 1"/>
          <p:cNvSpPr>
            <a:spLocks noGrp="1"/>
          </p:cNvSpPr>
          <p:nvPr>
            <p:ph type="title"/>
          </p:nvPr>
        </p:nvSpPr>
        <p:spPr>
          <a:xfrm>
            <a:off x="1" y="606272"/>
            <a:ext cx="9144000" cy="446467"/>
          </a:xfrm>
        </p:spPr>
        <p:txBody>
          <a:bodyPr>
            <a:normAutofit fontScale="90000"/>
          </a:bodyPr>
          <a:lstStyle/>
          <a:p>
            <a:pPr algn="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endParaRPr lang="cs-CZ" dirty="0"/>
          </a:p>
        </p:txBody>
      </p:sp>
      <p:sp>
        <p:nvSpPr>
          <p:cNvPr id="2" name="Obdélník 1"/>
          <p:cNvSpPr/>
          <p:nvPr/>
        </p:nvSpPr>
        <p:spPr>
          <a:xfrm>
            <a:off x="3059833" y="25011"/>
            <a:ext cx="5940152" cy="1200323"/>
          </a:xfrm>
          <a:prstGeom prst="rect">
            <a:avLst/>
          </a:prstGeom>
        </p:spPr>
        <p:txBody>
          <a:bodyPr wrap="square" lIns="91433" tIns="45717" rIns="91433" bIns="45717">
            <a:spAutoFit/>
          </a:bodyPr>
          <a:lstStyle/>
          <a:p>
            <a:r>
              <a:rPr lang="cs-CZ" b="1" dirty="0">
                <a:solidFill>
                  <a:schemeClr val="bg1"/>
                </a:solidFill>
                <a:latin typeface="Arial" charset="0"/>
                <a:ea typeface="Times New Roman" pitchFamily="18" charset="0"/>
                <a:cs typeface="Arial" charset="0"/>
              </a:rPr>
              <a:t>KIVS - Komunikační infrastruktura veřejné </a:t>
            </a:r>
            <a:r>
              <a:rPr lang="cs-CZ" b="1" dirty="0" smtClean="0">
                <a:solidFill>
                  <a:schemeClr val="bg1"/>
                </a:solidFill>
                <a:latin typeface="Arial" charset="0"/>
                <a:ea typeface="Times New Roman" pitchFamily="18" charset="0"/>
                <a:cs typeface="Arial" charset="0"/>
              </a:rPr>
              <a:t>správy </a:t>
            </a:r>
            <a:r>
              <a:rPr lang="cs-CZ" b="1" dirty="0">
                <a:solidFill>
                  <a:schemeClr val="bg1"/>
                </a:solidFill>
                <a:latin typeface="Arial" charset="0"/>
                <a:ea typeface="Times New Roman" pitchFamily="18" charset="0"/>
                <a:cs typeface="Arial" charset="0"/>
              </a:rPr>
              <a:t>a Centrální místo služeb (CMS)</a:t>
            </a:r>
            <a:r>
              <a:rPr lang="cs-CZ" b="1" dirty="0" smtClean="0">
                <a:solidFill>
                  <a:schemeClr val="bg1"/>
                </a:solidFill>
                <a:latin typeface="Arial" charset="0"/>
                <a:ea typeface="Times New Roman" pitchFamily="18" charset="0"/>
                <a:cs typeface="Arial" charset="0"/>
              </a:rPr>
              <a:t> </a:t>
            </a:r>
            <a:r>
              <a:rPr lang="cs-CZ" b="1" dirty="0">
                <a:solidFill>
                  <a:schemeClr val="bg1"/>
                </a:solidFill>
                <a:latin typeface="Arial" charset="0"/>
                <a:ea typeface="Times New Roman" pitchFamily="18" charset="0"/>
                <a:cs typeface="Arial" charset="0"/>
              </a:rPr>
              <a:t/>
            </a:r>
            <a:br>
              <a:rPr lang="cs-CZ" b="1" dirty="0">
                <a:solidFill>
                  <a:schemeClr val="bg1"/>
                </a:solidFill>
                <a:latin typeface="Arial" charset="0"/>
                <a:ea typeface="Times New Roman" pitchFamily="18" charset="0"/>
                <a:cs typeface="Arial" charset="0"/>
              </a:rPr>
            </a:br>
            <a:r>
              <a:rPr lang="cs-CZ" b="1" dirty="0">
                <a:solidFill>
                  <a:schemeClr val="bg1"/>
                </a:solidFill>
                <a:latin typeface="Arial" charset="0"/>
                <a:ea typeface="Times New Roman" pitchFamily="18" charset="0"/>
                <a:cs typeface="Arial" charset="0"/>
              </a:rPr>
              <a:t/>
            </a:r>
            <a:br>
              <a:rPr lang="cs-CZ" b="1" dirty="0">
                <a:solidFill>
                  <a:schemeClr val="bg1"/>
                </a:solidFill>
                <a:latin typeface="Arial" charset="0"/>
                <a:ea typeface="Times New Roman" pitchFamily="18" charset="0"/>
                <a:cs typeface="Arial" charset="0"/>
              </a:rPr>
            </a:br>
            <a:endParaRPr lang="cs-CZ" dirty="0">
              <a:solidFill>
                <a:schemeClr val="bg1"/>
              </a:solidFill>
            </a:endParaRPr>
          </a:p>
        </p:txBody>
      </p:sp>
      <p:pic>
        <p:nvPicPr>
          <p:cNvPr id="10" name="Obrázek 9"/>
          <p:cNvPicPr/>
          <p:nvPr/>
        </p:nvPicPr>
        <p:blipFill rotWithShape="1">
          <a:blip r:embed="rId4"/>
          <a:srcRect l="14788" t="8854" r="72767" b="83984"/>
          <a:stretch/>
        </p:blipFill>
        <p:spPr bwMode="auto">
          <a:xfrm>
            <a:off x="3781" y="2"/>
            <a:ext cx="1831916" cy="6062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430853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52736"/>
            <a:ext cx="8363272" cy="5544616"/>
          </a:xfrm>
        </p:spPr>
        <p:txBody>
          <a:bodyPr>
            <a:normAutofit/>
          </a:bodyPr>
          <a:lstStyle/>
          <a:p>
            <a:pPr algn="ctr">
              <a:spcBef>
                <a:spcPct val="50000"/>
              </a:spcBef>
              <a:buFont typeface="Wingdings" pitchFamily="2" charset="2"/>
              <a:buNone/>
            </a:pPr>
            <a:endParaRPr lang="cs-CZ" sz="15000" dirty="0">
              <a:sym typeface="Wingdings" pitchFamily="2" charset="2"/>
            </a:endParaRPr>
          </a:p>
          <a:p>
            <a:pPr>
              <a:spcBef>
                <a:spcPct val="50000"/>
              </a:spcBef>
            </a:pPr>
            <a:endParaRPr lang="cs-CZ" sz="200" dirty="0"/>
          </a:p>
          <a:p>
            <a:pPr algn="ctr">
              <a:spcBef>
                <a:spcPct val="50000"/>
              </a:spcBef>
              <a:buFont typeface="Wingdings" pitchFamily="2" charset="2"/>
              <a:buNone/>
            </a:pPr>
            <a:r>
              <a:rPr lang="cs-CZ" sz="4000" b="1" dirty="0">
                <a:sym typeface="Wingdings" pitchFamily="2" charset="2"/>
              </a:rPr>
              <a:t>Děkujeme Vám za pozornost</a:t>
            </a:r>
            <a:endParaRPr lang="cs-CZ" sz="4000" b="1" dirty="0"/>
          </a:p>
          <a:p>
            <a:pPr marL="915923" lvl="4" indent="0" algn="just">
              <a:buNone/>
            </a:pPr>
            <a:endParaRPr lang="cs-CZ" sz="2400" dirty="0"/>
          </a:p>
          <a:p>
            <a:pPr marL="1258799" lvl="4" indent="-342876" algn="just"/>
            <a:endParaRPr lang="cs-CZ" sz="2400" dirty="0"/>
          </a:p>
          <a:p>
            <a:pPr marL="915923" lvl="4" indent="0" algn="just">
              <a:buNone/>
            </a:pPr>
            <a:endParaRPr lang="cs-CZ" sz="2400" dirty="0"/>
          </a:p>
          <a:p>
            <a:pPr marL="1258799" lvl="4" indent="-342876" algn="just"/>
            <a:endParaRPr lang="cs-CZ" sz="2400" dirty="0"/>
          </a:p>
          <a:p>
            <a:pPr marL="1258799" lvl="4" indent="-342876" algn="just"/>
            <a:endParaRPr lang="cs-CZ" sz="2400" dirty="0"/>
          </a:p>
          <a:p>
            <a:pPr marL="915923" lvl="4" indent="0" algn="just">
              <a:buNone/>
            </a:pPr>
            <a:endParaRPr lang="cs-CZ" sz="2400" dirty="0"/>
          </a:p>
          <a:p>
            <a:pPr marL="1373090" lvl="5" indent="0" algn="just">
              <a:buNone/>
            </a:pPr>
            <a:endParaRPr lang="cs-CZ" sz="2200" dirty="0"/>
          </a:p>
          <a:p>
            <a:pPr marL="1373090" lvl="5" indent="0" algn="just">
              <a:buNone/>
            </a:pPr>
            <a:endParaRPr lang="cs-CZ" sz="1800" dirty="0"/>
          </a:p>
          <a:p>
            <a:pPr algn="just"/>
            <a:endParaRPr lang="cs-CZ" sz="1600" dirty="0"/>
          </a:p>
        </p:txBody>
      </p:sp>
      <p:pic>
        <p:nvPicPr>
          <p:cNvPr id="4" name="Obrázek 8" descr="prez..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3601"/>
            <a:ext cx="9144000" cy="6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Nadpis 1"/>
          <p:cNvSpPr>
            <a:spLocks noGrp="1"/>
          </p:cNvSpPr>
          <p:nvPr>
            <p:ph type="title"/>
          </p:nvPr>
        </p:nvSpPr>
        <p:spPr>
          <a:xfrm>
            <a:off x="1" y="606272"/>
            <a:ext cx="9144000" cy="446467"/>
          </a:xfrm>
        </p:spPr>
        <p:txBody>
          <a:bodyPr>
            <a:normAutofit fontScale="90000"/>
          </a:bodyPr>
          <a:lstStyle/>
          <a:p>
            <a:pPr algn="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r>
              <a:rPr lang="cs-CZ" sz="1600" b="1" dirty="0">
                <a:solidFill>
                  <a:srgbClr val="A6A6A6"/>
                </a:solidFill>
                <a:latin typeface="Arial" charset="0"/>
                <a:ea typeface="Times New Roman" pitchFamily="18" charset="0"/>
                <a:cs typeface="Arial" charset="0"/>
              </a:rPr>
              <a:t/>
            </a:r>
            <a:br>
              <a:rPr lang="cs-CZ" sz="1600" b="1" dirty="0">
                <a:solidFill>
                  <a:srgbClr val="A6A6A6"/>
                </a:solidFill>
                <a:latin typeface="Arial" charset="0"/>
                <a:ea typeface="Times New Roman" pitchFamily="18" charset="0"/>
                <a:cs typeface="Arial" charset="0"/>
              </a:rPr>
            </a:br>
            <a:endParaRPr lang="cs-CZ" dirty="0"/>
          </a:p>
        </p:txBody>
      </p:sp>
      <p:sp>
        <p:nvSpPr>
          <p:cNvPr id="2" name="Obdélník 1"/>
          <p:cNvSpPr/>
          <p:nvPr/>
        </p:nvSpPr>
        <p:spPr>
          <a:xfrm>
            <a:off x="3059833" y="25011"/>
            <a:ext cx="5940152" cy="1200323"/>
          </a:xfrm>
          <a:prstGeom prst="rect">
            <a:avLst/>
          </a:prstGeom>
        </p:spPr>
        <p:txBody>
          <a:bodyPr wrap="square" lIns="91433" tIns="45717" rIns="91433" bIns="45717">
            <a:spAutoFit/>
          </a:bodyPr>
          <a:lstStyle/>
          <a:p>
            <a:r>
              <a:rPr lang="cs-CZ" b="1" dirty="0">
                <a:solidFill>
                  <a:schemeClr val="bg1"/>
                </a:solidFill>
                <a:latin typeface="Arial" charset="0"/>
                <a:ea typeface="Times New Roman" pitchFamily="18" charset="0"/>
                <a:cs typeface="Arial" charset="0"/>
              </a:rPr>
              <a:t>KIVS - Komunikační infrastruktura veřejné </a:t>
            </a:r>
            <a:r>
              <a:rPr lang="cs-CZ" b="1" dirty="0" smtClean="0">
                <a:solidFill>
                  <a:schemeClr val="bg1"/>
                </a:solidFill>
                <a:latin typeface="Arial" charset="0"/>
                <a:ea typeface="Times New Roman" pitchFamily="18" charset="0"/>
                <a:cs typeface="Arial" charset="0"/>
              </a:rPr>
              <a:t>správy </a:t>
            </a:r>
            <a:r>
              <a:rPr lang="cs-CZ" b="1" dirty="0">
                <a:solidFill>
                  <a:schemeClr val="bg1"/>
                </a:solidFill>
                <a:latin typeface="Arial" charset="0"/>
                <a:ea typeface="Times New Roman" pitchFamily="18" charset="0"/>
                <a:cs typeface="Arial" charset="0"/>
              </a:rPr>
              <a:t>a Centrální místo služeb (CMS)</a:t>
            </a:r>
            <a:r>
              <a:rPr lang="cs-CZ" b="1" dirty="0" smtClean="0">
                <a:solidFill>
                  <a:schemeClr val="bg1"/>
                </a:solidFill>
                <a:latin typeface="Arial" charset="0"/>
                <a:ea typeface="Times New Roman" pitchFamily="18" charset="0"/>
                <a:cs typeface="Arial" charset="0"/>
              </a:rPr>
              <a:t> </a:t>
            </a:r>
            <a:r>
              <a:rPr lang="cs-CZ" b="1" dirty="0">
                <a:solidFill>
                  <a:schemeClr val="bg1"/>
                </a:solidFill>
                <a:latin typeface="Arial" charset="0"/>
                <a:ea typeface="Times New Roman" pitchFamily="18" charset="0"/>
                <a:cs typeface="Arial" charset="0"/>
              </a:rPr>
              <a:t/>
            </a:r>
            <a:br>
              <a:rPr lang="cs-CZ" b="1" dirty="0">
                <a:solidFill>
                  <a:schemeClr val="bg1"/>
                </a:solidFill>
                <a:latin typeface="Arial" charset="0"/>
                <a:ea typeface="Times New Roman" pitchFamily="18" charset="0"/>
                <a:cs typeface="Arial" charset="0"/>
              </a:rPr>
            </a:br>
            <a:r>
              <a:rPr lang="cs-CZ" b="1" dirty="0">
                <a:solidFill>
                  <a:schemeClr val="bg1"/>
                </a:solidFill>
                <a:latin typeface="Arial" charset="0"/>
                <a:ea typeface="Times New Roman" pitchFamily="18" charset="0"/>
                <a:cs typeface="Arial" charset="0"/>
              </a:rPr>
              <a:t/>
            </a:r>
            <a:br>
              <a:rPr lang="cs-CZ" b="1" dirty="0">
                <a:solidFill>
                  <a:schemeClr val="bg1"/>
                </a:solidFill>
                <a:latin typeface="Arial" charset="0"/>
                <a:ea typeface="Times New Roman" pitchFamily="18" charset="0"/>
                <a:cs typeface="Arial" charset="0"/>
              </a:rPr>
            </a:br>
            <a:endParaRPr lang="cs-CZ" dirty="0">
              <a:solidFill>
                <a:schemeClr val="bg1"/>
              </a:solidFill>
            </a:endParaRPr>
          </a:p>
        </p:txBody>
      </p:sp>
      <p:pic>
        <p:nvPicPr>
          <p:cNvPr id="10" name="Obrázek 9"/>
          <p:cNvPicPr/>
          <p:nvPr/>
        </p:nvPicPr>
        <p:blipFill rotWithShape="1">
          <a:blip r:embed="rId4"/>
          <a:srcRect l="14788" t="8854" r="72767" b="83984"/>
          <a:stretch/>
        </p:blipFill>
        <p:spPr bwMode="auto">
          <a:xfrm>
            <a:off x="3781" y="2"/>
            <a:ext cx="1831916" cy="6062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70717702"/>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19664</TotalTime>
  <Words>2663</Words>
  <Application>Microsoft Office PowerPoint</Application>
  <PresentationFormat>Předvádění na obrazovce (4:3)</PresentationFormat>
  <Paragraphs>449</Paragraphs>
  <Slides>20</Slides>
  <Notes>8</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Motiv systému Office</vt:lpstr>
      <vt:lpstr>Prezentace aplikace PowerPoint</vt:lpstr>
      <vt:lpstr>Prezentace aplikace PowerPoint</vt:lpstr>
      <vt:lpstr>Prezentace aplikace PowerPoint</vt:lpstr>
      <vt:lpstr>DNS KIVS – rok 2016 (IIII. vlna – datové, hlasové  služby) Přehled vysoutěžených Veřejných zakázek</vt:lpstr>
      <vt:lpstr>Prezentace aplikace PowerPoint</vt:lpstr>
      <vt:lpstr>Harmonogram DNS KIVS  dle zákona č. 137/2006 Sb., o veřejných zakázkách  rok 2017 </vt:lpstr>
      <vt:lpstr>Harmonogram DNS KIVS  dle zákona č. 137/2006 Sb., o veřejných zakázkách  rok 2017 </vt:lpstr>
      <vt:lpstr>Prezentace aplikace PowerPoint</vt:lpstr>
      <vt:lpstr>Prezentace aplikace PowerPoint</vt:lpstr>
      <vt:lpstr>Prezentace aplikace PowerPoint</vt:lpstr>
      <vt:lpstr>Prezentace aplikace PowerPoint</vt:lpstr>
      <vt:lpstr>Návrh procesu pro uzavírání smluv</vt:lpstr>
      <vt:lpstr>Návrh procesu pro uzavírání smluv</vt:lpstr>
      <vt:lpstr>Rozvoj portálu KIVS – nová funkcionalita RFI</vt:lpstr>
      <vt:lpstr>Rozvoj portálu KIVS – nová funkcionalita RFI</vt:lpstr>
      <vt:lpstr>Požadavky na součinnost od PZ –přesoutěžování služeb</vt:lpstr>
      <vt:lpstr>Informace k nové změně ZD – v přípravě</vt:lpstr>
      <vt:lpstr>Prezentace aplikace PowerPoint</vt:lpstr>
      <vt:lpstr>     </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Stehlíková Petra Bc.</dc:creator>
  <cp:lastModifiedBy>MVCR</cp:lastModifiedBy>
  <cp:revision>892</cp:revision>
  <cp:lastPrinted>2013-06-11T19:03:11Z</cp:lastPrinted>
  <dcterms:created xsi:type="dcterms:W3CDTF">2013-06-11T13:37:21Z</dcterms:created>
  <dcterms:modified xsi:type="dcterms:W3CDTF">2017-02-17T06:19:37Z</dcterms:modified>
</cp:coreProperties>
</file>