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258" r:id="rId3"/>
    <p:sldId id="290" r:id="rId4"/>
    <p:sldId id="291" r:id="rId5"/>
    <p:sldId id="292" r:id="rId6"/>
    <p:sldId id="296" r:id="rId7"/>
    <p:sldId id="297" r:id="rId8"/>
    <p:sldId id="298" r:id="rId9"/>
    <p:sldId id="299" r:id="rId10"/>
    <p:sldId id="300" r:id="rId11"/>
    <p:sldId id="294" r:id="rId12"/>
    <p:sldId id="293" r:id="rId13"/>
    <p:sldId id="295" r:id="rId14"/>
    <p:sldId id="280" r:id="rId15"/>
    <p:sldId id="281" r:id="rId1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990" y="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1BCC84-655F-42E8-BD4D-8650F08E634D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CB3E2-F86C-49E1-97F7-AB72E3C688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441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44EC2-D869-4214-92BC-68605F8BDE4D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CD499-92DF-400B-9560-721810F67A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1660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Návrh harmonogramu, v řešení termíny</a:t>
            </a:r>
            <a:r>
              <a:rPr lang="cs-CZ" baseline="0" dirty="0" smtClean="0"/>
              <a:t> kolem vánočních svátků. Finální verze harmonogramu bude rozeslána do konce července 2015.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List 1 – nový</a:t>
            </a:r>
            <a:r>
              <a:rPr lang="cs-CZ" baseline="0" dirty="0" smtClean="0"/>
              <a:t> sloupec „Počtem min se rozumí průměrná hodnota za období 11,12/2014 a 1/2015“</a:t>
            </a:r>
          </a:p>
          <a:p>
            <a:r>
              <a:rPr lang="cs-CZ" baseline="0" dirty="0" smtClean="0"/>
              <a:t>List 2 – nové váhy, vysvětlit, z čeho jsme vycházeli a na základě čeho bylo rozhodnuto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713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4904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962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279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591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4678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1636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008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0465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0860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7504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0303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C9FAA-FB47-4B7B-9CCB-5E6DED3B9A78}" type="datetimeFigureOut">
              <a:rPr lang="cs-CZ" smtClean="0"/>
              <a:pPr/>
              <a:t>2. 7. 2015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233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kivs@mvcr.cz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4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384925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95288" y="1609051"/>
            <a:ext cx="853281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KIVS - Komunikační infrastruktura veřejné správy </a:t>
            </a:r>
          </a:p>
          <a:p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a Centrální místo služeb (CMS</a:t>
            </a:r>
            <a:r>
              <a:rPr lang="cs-CZ" sz="32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)</a:t>
            </a:r>
          </a:p>
          <a:p>
            <a:endParaRPr lang="cs-CZ" sz="3200" b="1" dirty="0" smtClean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r>
              <a:rPr lang="cs-CZ" sz="32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Dynamický nákupní systém </a:t>
            </a:r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s názvem:</a:t>
            </a:r>
          </a:p>
          <a:p>
            <a:r>
              <a:rPr lang="cs-CZ" sz="32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„</a:t>
            </a:r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Poskytování služeb KIVS - 2013-2017“</a:t>
            </a:r>
          </a:p>
          <a:p>
            <a:endParaRPr lang="cs-CZ" sz="20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0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400" b="1" dirty="0" smtClean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4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r>
              <a:rPr lang="cs-CZ" sz="24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CMS </a:t>
            </a:r>
            <a:r>
              <a:rPr lang="cs-CZ" sz="24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FORUM </a:t>
            </a:r>
            <a:r>
              <a:rPr lang="cs-CZ" sz="24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1. 7. 2015</a:t>
            </a:r>
            <a:endParaRPr lang="cs-CZ" sz="24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000" b="1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843808" y="0"/>
            <a:ext cx="62741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správy a Centrální místo služeb (CMS) </a:t>
            </a:r>
            <a:endParaRPr lang="cs-CZ" dirty="0"/>
          </a:p>
        </p:txBody>
      </p:sp>
      <p:pic>
        <p:nvPicPr>
          <p:cNvPr id="11" name="Obrázek 10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0" y="-1"/>
            <a:ext cx="2191956" cy="6463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418752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7812868" cy="4752529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dirty="0" smtClean="0"/>
              <a:t>Agenda</a:t>
            </a:r>
          </a:p>
          <a:p>
            <a:pPr lvl="0"/>
            <a:r>
              <a:rPr lang="cs-CZ" dirty="0" smtClean="0"/>
              <a:t>Celkový přehled Veřejných zakázek soutěžených v DNS</a:t>
            </a:r>
            <a:endParaRPr lang="cs-CZ" sz="4000" dirty="0" smtClean="0"/>
          </a:p>
          <a:p>
            <a:pPr lvl="1"/>
            <a:r>
              <a:rPr lang="cs-CZ" dirty="0" smtClean="0"/>
              <a:t>I. vlna Veřejných zakázek DNS KIVS</a:t>
            </a:r>
            <a:endParaRPr lang="cs-CZ" sz="3600" dirty="0" smtClean="0"/>
          </a:p>
          <a:p>
            <a:pPr lvl="2"/>
            <a:r>
              <a:rPr lang="cs-CZ" dirty="0" smtClean="0"/>
              <a:t>Stávající harmonogram a přehled VZ (I. vlna)</a:t>
            </a:r>
            <a:endParaRPr lang="cs-CZ" sz="3200" dirty="0" smtClean="0"/>
          </a:p>
          <a:p>
            <a:pPr lvl="2"/>
            <a:r>
              <a:rPr lang="cs-CZ" dirty="0" smtClean="0"/>
              <a:t>Stávající stav uzavřených smluv (I. vlna)</a:t>
            </a:r>
            <a:endParaRPr lang="cs-CZ" sz="3200" dirty="0" smtClean="0"/>
          </a:p>
          <a:p>
            <a:pPr lvl="2"/>
            <a:r>
              <a:rPr lang="cs-CZ" dirty="0" smtClean="0"/>
              <a:t>Aktuální přehled správních řízení ÚOHS (I. vlna) </a:t>
            </a:r>
            <a:endParaRPr lang="cs-CZ" sz="3200" dirty="0" smtClean="0"/>
          </a:p>
          <a:p>
            <a:pPr lvl="1"/>
            <a:r>
              <a:rPr lang="cs-CZ" dirty="0" smtClean="0"/>
              <a:t>II. vlna Veřejných zakázek DNS KIVS </a:t>
            </a:r>
            <a:endParaRPr lang="cs-CZ" sz="3600" dirty="0" smtClean="0"/>
          </a:p>
          <a:p>
            <a:pPr lvl="2"/>
            <a:r>
              <a:rPr lang="cs-CZ" dirty="0" smtClean="0"/>
              <a:t>Aktuální harmonogram datových služeb (I. – V. soutěžní kolo)</a:t>
            </a:r>
            <a:endParaRPr lang="cs-CZ" sz="3200" dirty="0" smtClean="0"/>
          </a:p>
          <a:p>
            <a:pPr lvl="2"/>
            <a:r>
              <a:rPr lang="cs-CZ" dirty="0" smtClean="0"/>
              <a:t>Návrh harmonogramu hlasových služeb </a:t>
            </a:r>
            <a:endParaRPr lang="cs-CZ" sz="3200" dirty="0" smtClean="0"/>
          </a:p>
          <a:p>
            <a:pPr lvl="0"/>
            <a:r>
              <a:rPr lang="cs-CZ" dirty="0" smtClean="0"/>
              <a:t>Výstupy z kontroly hlasových služeb </a:t>
            </a:r>
            <a:endParaRPr lang="cs-CZ" sz="4000" dirty="0" smtClean="0"/>
          </a:p>
          <a:p>
            <a:pPr lvl="1"/>
            <a:r>
              <a:rPr lang="cs-CZ" dirty="0" smtClean="0"/>
              <a:t>Aktuální Poptávkové listy</a:t>
            </a:r>
            <a:endParaRPr lang="cs-CZ" sz="3600" dirty="0" smtClean="0"/>
          </a:p>
          <a:p>
            <a:pPr lvl="1"/>
            <a:r>
              <a:rPr lang="cs-CZ" dirty="0" smtClean="0"/>
              <a:t>Změna šablon Poptávkových listů, změna nastavení vah pro hodnocení u hlasových služeb.</a:t>
            </a:r>
            <a:endParaRPr lang="cs-CZ" sz="3600" dirty="0" smtClean="0"/>
          </a:p>
          <a:p>
            <a:pPr lvl="0"/>
            <a:r>
              <a:rPr lang="cs-CZ" dirty="0" smtClean="0"/>
              <a:t>Změna Zadávací dokumentace – nový Katalogový list HTS a Asymetrický internet</a:t>
            </a:r>
            <a:endParaRPr lang="cs-CZ" sz="4000" dirty="0" smtClean="0"/>
          </a:p>
          <a:p>
            <a:pPr lvl="1"/>
            <a:r>
              <a:rPr lang="cs-CZ" dirty="0" smtClean="0"/>
              <a:t>Požadavky na součinnost od Pověřujících zadavatelů v portále </a:t>
            </a:r>
            <a:r>
              <a:rPr lang="cs-CZ" dirty="0" err="1" smtClean="0"/>
              <a:t>kivs.cz</a:t>
            </a:r>
            <a:r>
              <a:rPr lang="cs-CZ" dirty="0" smtClean="0"/>
              <a:t>  </a:t>
            </a:r>
            <a:endParaRPr lang="cs-CZ" sz="3600" dirty="0" smtClean="0"/>
          </a:p>
          <a:p>
            <a:pPr lvl="0"/>
            <a:r>
              <a:rPr lang="cs-CZ" dirty="0" smtClean="0"/>
              <a:t>Požadavky na součinnost od Pověřujících zadavatelů </a:t>
            </a:r>
            <a:endParaRPr lang="cs-CZ" sz="4000" dirty="0" smtClean="0"/>
          </a:p>
          <a:p>
            <a:pPr lvl="0"/>
            <a:r>
              <a:rPr lang="cs-CZ" dirty="0" smtClean="0"/>
              <a:t>Otázky a odpovědi </a:t>
            </a:r>
          </a:p>
          <a:p>
            <a:pPr lvl="0"/>
            <a:r>
              <a:rPr lang="cs-CZ" sz="3300" dirty="0" smtClean="0"/>
              <a:t>Slovo závěrem</a:t>
            </a:r>
          </a:p>
          <a:p>
            <a:pPr lvl="1"/>
            <a:endParaRPr lang="cs-CZ" sz="2100" dirty="0" smtClean="0"/>
          </a:p>
          <a:p>
            <a:pPr lvl="1"/>
            <a:endParaRPr lang="cs-CZ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33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384925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843808" y="0"/>
            <a:ext cx="62741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správy a Centrální místo služeb (CMS) </a:t>
            </a:r>
            <a:endParaRPr lang="cs-CZ" dirty="0"/>
          </a:p>
        </p:txBody>
      </p:sp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0" y="-1"/>
            <a:ext cx="2119948" cy="6367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418411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b="1" dirty="0" smtClean="0"/>
              <a:t>Celkový přehled Veřejných zakázek soutěžených v DNS od 24. 9. 2013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I. vlna dílčích </a:t>
            </a:r>
            <a:r>
              <a:rPr lang="cs-CZ" sz="1800" b="1" dirty="0" smtClean="0"/>
              <a:t>Veřejných zakázek DNS KIVS </a:t>
            </a:r>
            <a:r>
              <a:rPr lang="cs-CZ" sz="1800" dirty="0" smtClean="0"/>
              <a:t>(Aktuální harmonogram datových služeb </a:t>
            </a:r>
            <a:br>
              <a:rPr lang="cs-CZ" sz="1800" dirty="0" smtClean="0"/>
            </a:br>
            <a:r>
              <a:rPr lang="cs-CZ" sz="1800" dirty="0" smtClean="0"/>
              <a:t>(I. – V. soutěžní kolo)</a:t>
            </a:r>
            <a:endParaRPr lang="cs-CZ" sz="1800" b="1" dirty="0" smtClean="0"/>
          </a:p>
          <a:p>
            <a:pPr marL="0" indent="0"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600" dirty="0" smtClean="0"/>
              <a:t>Celkem bylo v Dynamickém nákupním systému otevřeno 354 dílčích Veřejných zakázek</a:t>
            </a:r>
          </a:p>
          <a:p>
            <a:pPr>
              <a:buNone/>
            </a:pPr>
            <a:r>
              <a:rPr lang="cs-CZ" sz="1600" b="1" dirty="0" smtClean="0"/>
              <a:t>Část 1.: </a:t>
            </a:r>
            <a:r>
              <a:rPr lang="cs-CZ" sz="1600" dirty="0" smtClean="0"/>
              <a:t>Datové služby KIVS CMS – celkem 45 veřejných zakázek, z toho: </a:t>
            </a:r>
            <a:endParaRPr lang="cs-CZ" sz="1500" dirty="0" smtClean="0"/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Zadáno – 0 veřejných zakázek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Hodnocení – 11 veřejných zakázek 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Předběžné oznámení – 30 veřejných zakázek</a:t>
            </a:r>
            <a:r>
              <a:rPr lang="cs-CZ" sz="1600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Zrušeno – 4 veřejné zakázky </a:t>
            </a:r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r>
              <a:rPr lang="cs-CZ" sz="1600" b="1" dirty="0" smtClean="0"/>
              <a:t>Části 2.:</a:t>
            </a:r>
            <a:r>
              <a:rPr lang="cs-CZ" sz="1600" dirty="0" smtClean="0"/>
              <a:t> Komoditní telekomunikační služby – celkem 309 veřejných zakázek, z toho: 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Zadáno – 79 veřejných zakázek  (1 052 služeb ve stavu </a:t>
            </a:r>
            <a:r>
              <a:rPr lang="cs-CZ" sz="1500" dirty="0" err="1" smtClean="0"/>
              <a:t>vysoutěženo</a:t>
            </a:r>
            <a:r>
              <a:rPr lang="cs-CZ" sz="1500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Hodnocení – 33 veřejných zakázek 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Předběžné oznámení – 65 veřejných zakázek</a:t>
            </a:r>
            <a:r>
              <a:rPr lang="cs-CZ" sz="1600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ve stavu Zrušeno – 132 veřejných zakázek</a:t>
            </a:r>
          </a:p>
          <a:p>
            <a:pPr>
              <a:buFont typeface="Wingdings" pitchFamily="2" charset="2"/>
              <a:buChar char="ü"/>
            </a:pPr>
            <a:endParaRPr lang="cs-CZ" sz="1500" dirty="0" smtClean="0"/>
          </a:p>
          <a:p>
            <a:pPr>
              <a:buNone/>
            </a:pPr>
            <a:r>
              <a:rPr lang="cs-CZ" sz="1600" dirty="0" smtClean="0"/>
              <a:t>Z toho Ministerstvo vnitra řeší 8 správních řízení, které byly ze strany uchazečů podány na ÚOHS</a:t>
            </a:r>
            <a:r>
              <a:rPr lang="cs-CZ" sz="1500" dirty="0" smtClean="0"/>
              <a:t>. </a:t>
            </a:r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r>
              <a:rPr lang="cs-CZ" sz="1500" dirty="0" smtClean="0"/>
              <a:t> </a:t>
            </a: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Rekapitulace </a:t>
            </a:r>
            <a:r>
              <a:rPr lang="cs-CZ" sz="1600" b="1" dirty="0">
                <a:latin typeface="Arial" charset="0"/>
                <a:ea typeface="Times New Roman" pitchFamily="18" charset="0"/>
                <a:cs typeface="Arial" charset="0"/>
              </a:rPr>
              <a:t>stávajícího stavu projektu</a:t>
            </a: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928670"/>
            <a:ext cx="8363272" cy="56624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b="1" dirty="0" smtClean="0"/>
              <a:t>Přehled </a:t>
            </a:r>
            <a:r>
              <a:rPr lang="cs-CZ" sz="1800" b="1" dirty="0" err="1" smtClean="0"/>
              <a:t>vysoutěžených</a:t>
            </a:r>
            <a:r>
              <a:rPr lang="cs-CZ" sz="1800" b="1" dirty="0" smtClean="0"/>
              <a:t> Veřejných zakázek v Části 2.: Komoditní telekomunikační služby</a:t>
            </a:r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Wingdings" pitchFamily="2" charset="2"/>
              <a:buChar char="ü"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dirty="0" smtClean="0"/>
          </a:p>
          <a:p>
            <a:pPr>
              <a:buFont typeface="Wingdings" pitchFamily="2" charset="2"/>
              <a:buChar char="ü"/>
            </a:pPr>
            <a:endParaRPr lang="cs-CZ" sz="1500" dirty="0" smtClean="0"/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 roce 2014 bylo uzavřeno celkem 26 smluv.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V roce 2015 bylo uzavřeno celkem 41 smluv. </a:t>
            </a:r>
          </a:p>
          <a:p>
            <a:pPr>
              <a:buFont typeface="Wingdings" pitchFamily="2" charset="2"/>
              <a:buChar char="ü"/>
            </a:pPr>
            <a:r>
              <a:rPr lang="cs-CZ" sz="1500" dirty="0" smtClean="0"/>
              <a:t>Smlouvy ministerstvo uzavřelo na realizaci KIVS služeb s níže uvedenými společnostmi: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smtClean="0"/>
              <a:t>O2 </a:t>
            </a:r>
            <a:r>
              <a:rPr lang="cs-CZ" sz="1400" dirty="0" err="1" smtClean="0"/>
              <a:t>Czech</a:t>
            </a:r>
            <a:r>
              <a:rPr lang="cs-CZ" sz="1400" dirty="0" smtClean="0"/>
              <a:t> </a:t>
            </a:r>
            <a:r>
              <a:rPr lang="cs-CZ" sz="1400" dirty="0" err="1" smtClean="0"/>
              <a:t>Republic</a:t>
            </a:r>
            <a:r>
              <a:rPr lang="cs-CZ" sz="1400" dirty="0" smtClean="0"/>
              <a:t> a.s.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smtClean="0"/>
              <a:t>ha-vel internet s.r.o.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smtClean="0"/>
              <a:t>České Radiokomunikace a.s.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err="1" smtClean="0"/>
              <a:t>Dial</a:t>
            </a:r>
            <a:r>
              <a:rPr lang="cs-CZ" sz="1400" dirty="0" smtClean="0"/>
              <a:t> </a:t>
            </a:r>
            <a:r>
              <a:rPr lang="cs-CZ" sz="1400" dirty="0" err="1" smtClean="0"/>
              <a:t>Telecom</a:t>
            </a:r>
            <a:r>
              <a:rPr lang="cs-CZ" sz="1400" dirty="0" smtClean="0"/>
              <a:t> a.s.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smtClean="0"/>
              <a:t>T-Mobile </a:t>
            </a:r>
            <a:r>
              <a:rPr lang="cs-CZ" sz="1400" dirty="0" err="1" smtClean="0"/>
              <a:t>Czech</a:t>
            </a:r>
            <a:r>
              <a:rPr lang="cs-CZ" sz="1400" dirty="0" smtClean="0"/>
              <a:t> </a:t>
            </a:r>
            <a:r>
              <a:rPr lang="cs-CZ" sz="1400" dirty="0" err="1" smtClean="0"/>
              <a:t>Republic</a:t>
            </a:r>
            <a:r>
              <a:rPr lang="cs-CZ" sz="1400" dirty="0" smtClean="0"/>
              <a:t> a.s.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smtClean="0"/>
              <a:t>GTS </a:t>
            </a:r>
            <a:r>
              <a:rPr lang="cs-CZ" sz="1400" dirty="0" err="1" smtClean="0"/>
              <a:t>Czech</a:t>
            </a:r>
            <a:r>
              <a:rPr lang="cs-CZ" sz="1400" dirty="0" smtClean="0"/>
              <a:t> s.</a:t>
            </a:r>
            <a:r>
              <a:rPr lang="cs-CZ" sz="1400" dirty="0" err="1" smtClean="0"/>
              <a:t>r.o</a:t>
            </a:r>
            <a:r>
              <a:rPr lang="cs-CZ" sz="1400" dirty="0" smtClean="0"/>
              <a:t> (sloučili se s T-Mobile k 1.1. 2015)</a:t>
            </a:r>
          </a:p>
          <a:p>
            <a:pPr lvl="1">
              <a:buFont typeface="Calibri" pitchFamily="34" charset="0"/>
              <a:buChar char="–"/>
            </a:pPr>
            <a:r>
              <a:rPr lang="cs-CZ" sz="1400" dirty="0" smtClean="0"/>
              <a:t>Merit </a:t>
            </a:r>
            <a:r>
              <a:rPr lang="cs-CZ" sz="1400" dirty="0" err="1" smtClean="0"/>
              <a:t>Group</a:t>
            </a:r>
            <a:r>
              <a:rPr lang="cs-CZ" sz="1400" dirty="0" smtClean="0"/>
              <a:t> a.s.</a:t>
            </a:r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Rekapitulace </a:t>
            </a:r>
            <a:r>
              <a:rPr lang="cs-CZ" sz="1600" b="1" dirty="0">
                <a:latin typeface="Arial" charset="0"/>
                <a:ea typeface="Times New Roman" pitchFamily="18" charset="0"/>
                <a:cs typeface="Arial" charset="0"/>
              </a:rPr>
              <a:t>stávajícího stavu projektu</a:t>
            </a: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571472" y="1357298"/>
          <a:ext cx="8001055" cy="342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6155"/>
                <a:gridCol w="707576"/>
                <a:gridCol w="2139739"/>
                <a:gridCol w="1452572"/>
                <a:gridCol w="190501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Služba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Počet VZ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Celková maximální přípustná cena pro hodnocení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Smluvní cena bez DPH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Rozdíl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 smtClean="0">
                          <a:latin typeface="+mn-lt"/>
                        </a:rPr>
                        <a:t>DATA_ETHERNETH</a:t>
                      </a:r>
                      <a:endParaRPr lang="cs-CZ" sz="1400" b="0" i="0" u="none" strike="noStrike" dirty="0"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 smtClean="0">
                          <a:latin typeface="+mn-lt"/>
                        </a:rPr>
                        <a:t>54 391 326,08</a:t>
                      </a:r>
                      <a:endParaRPr lang="cs-CZ" sz="1400" b="0" i="0" u="none" strike="noStrike" dirty="0"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622 </a:t>
                      </a:r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32,00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 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768 694,08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+mn-lt"/>
                        </a:rPr>
                        <a:t>DATA_AL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>
                          <a:latin typeface="+mn-lt"/>
                        </a:rPr>
                        <a:t>31 889 </a:t>
                      </a:r>
                      <a:r>
                        <a:rPr lang="cs-CZ" sz="1400" b="0" i="0" u="none" strike="noStrike" dirty="0" smtClean="0">
                          <a:latin typeface="+mn-lt"/>
                        </a:rPr>
                        <a:t>129,40</a:t>
                      </a:r>
                      <a:endParaRPr lang="cs-CZ" sz="1400" b="0" i="0" u="none" strike="noStrike" dirty="0"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31 865 129,40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000,00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latin typeface="+mn-lt"/>
                        </a:rPr>
                        <a:t>DATA_INTERNET_SYM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>
                          <a:latin typeface="+mn-lt"/>
                        </a:rPr>
                        <a:t>5</a:t>
                      </a:r>
                      <a:r>
                        <a:rPr lang="cs-CZ" sz="1400" b="0" i="0" u="none" strike="noStrike" dirty="0" smtClean="0">
                          <a:latin typeface="+mn-lt"/>
                        </a:rPr>
                        <a:t> 067 406,66</a:t>
                      </a:r>
                      <a:endParaRPr lang="cs-CZ" sz="1400" b="0" i="0" u="none" strike="noStrike" dirty="0"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1 484 601,00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582 805,44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latin typeface="+mn-lt"/>
                        </a:rPr>
                        <a:t>DATA_LL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>
                          <a:latin typeface="+mn-lt"/>
                        </a:rPr>
                        <a:t>4 </a:t>
                      </a:r>
                      <a:r>
                        <a:rPr lang="cs-CZ" sz="1400" b="0" i="0" u="none" strike="noStrike" dirty="0" smtClean="0">
                          <a:latin typeface="+mn-lt"/>
                        </a:rPr>
                        <a:t>269 </a:t>
                      </a:r>
                      <a:r>
                        <a:rPr lang="cs-CZ" sz="1400" b="0" i="0" u="none" strike="noStrike" dirty="0">
                          <a:latin typeface="+mn-lt"/>
                        </a:rPr>
                        <a:t>2</a:t>
                      </a:r>
                      <a:r>
                        <a:rPr lang="cs-CZ" sz="1400" b="0" i="0" u="none" strike="noStrike" dirty="0" smtClean="0">
                          <a:latin typeface="+mn-lt"/>
                        </a:rPr>
                        <a:t>90,40</a:t>
                      </a:r>
                      <a:endParaRPr lang="cs-CZ" sz="1400" b="0" i="0" u="none" strike="noStrike" dirty="0"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537 </a:t>
                      </a:r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064,00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732 226,40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latin typeface="+mn-lt"/>
                        </a:rPr>
                        <a:t>DATA_DF-BACKUP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>
                          <a:latin typeface="+mn-lt"/>
                        </a:rPr>
                        <a:t>4 922 000,00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1 691 000,00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3 231 000,00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+mn-lt"/>
                        </a:rPr>
                        <a:t>DATA_DF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 smtClean="0">
                          <a:latin typeface="+mn-lt"/>
                        </a:rPr>
                        <a:t>24 265 455,52</a:t>
                      </a:r>
                      <a:endParaRPr lang="cs-CZ" sz="1400" b="0" i="0" u="none" strike="noStrike" dirty="0"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17 762 140,63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503 314,89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HLAS_WL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1400" b="0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4 968,00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3 600,00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s-CZ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1 368,00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Celkem</a:t>
                      </a:r>
                      <a:endParaRPr lang="cs-CZ" sz="1600" b="1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79</a:t>
                      </a:r>
                      <a:endParaRPr lang="cs-CZ" sz="1600" b="1" i="0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124 809 576,06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73 966 167,03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50 843 408,81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363272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smtClean="0"/>
              <a:t>Část 1: DNS Datové služby KIVS CMS </a:t>
            </a:r>
            <a:r>
              <a:rPr lang="cs-CZ" sz="1400" dirty="0" smtClean="0"/>
              <a:t>(Celková maximální přípustná cena 90 327 467,52 Kč)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800" b="1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0"/>
            <a:ext cx="9144000" cy="608152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Celkový přehled Veřejných zakázek soutěžených v DNS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II. vlna 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dílčích Veřejných zakázek DNS KIVS - DNS </a:t>
            </a:r>
            <a:r>
              <a:rPr lang="cs-CZ" sz="1600" b="1" u="sng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Datové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služby KIVS CMS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500034" y="1357298"/>
          <a:ext cx="828681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  <a:gridCol w="4000528"/>
                <a:gridCol w="2000264"/>
                <a:gridCol w="1000132"/>
                <a:gridCol w="642944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Soutěžní kolo PZ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Pověřující zadavatelé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Služby soutěžené v PL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Počet PL v kole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Počet služeb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ČOI;MV;ČSSZ;MPSV;KS;MK;MŠMT;MZ;MŽP;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ÚpCL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;GŘC;MF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;</a:t>
                      </a:r>
                      <a:b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cs-CZ" sz="11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CzechInvest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;SEI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DATA_VPN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SVS;SZIF;ÚKZÚZ;UHUL;ČBÚ;ČSÚ;ČTÚ;ČÚZK;GIBS;SSHR;SÚJB;ÚOOÚ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;</a:t>
                      </a:r>
                      <a:b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ÚPV;ÚZSVM;ERÚ;SSHR;GŘ 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HZS;VSC MŠMT;DDŠ Veselíčko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DATA_VPN;DATA_INTERNET-SYM-CMS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358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500034" y="2571744"/>
          <a:ext cx="8286810" cy="135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Datum odeslání z DNS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Datum uveřejnění (Věstník)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Podání předběžných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Celková maximální přípustná cena pro hodnocení za dané kolo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Zveřejnění výzev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Podání nabídek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13.4.2015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14.4.2015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29.4.2015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44 659 091,52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30.4.2015 (29 VZ); 5.5.2015 (1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29.6.2015 (29 VZ); 7.7.2015 (1VZ)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29.4.2015 (30 VZ); 3.4.2015 (1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30.4.2015 (30 VZ); 4.5.2015 (1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18.5.2015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45 668 376,00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19.5.2015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20.7.2015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500034" y="4000504"/>
          <a:ext cx="828681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Otevření a posouzení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Vyhodnocení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Odeslání výzvy do EA s přesnými termíny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Zahájení 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Čas zahájení - dokončení 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Rozhodnutí o nejvhodnější nabídce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29.6.2015 (29 VZ); 7.7.2015 (1VZ)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29.7.2015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29.7.2015 - 31. 7. 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3.8.2015 - 7.8.2015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3.8.2015 - 7.8.2015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20.7.2015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21.8.2015 - 25.8.2015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26.8.2015 - 1.9.2015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26.8.2015 - 1.9.2015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500034" y="5214950"/>
          <a:ext cx="8286810" cy="119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Odevzdání finálních nabídek (PL)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Komise a rozhodnutí o výběru nejvhodnější nabídky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Lhůta pro námitky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Podpis smlouvy/Výpověď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Povinnosti Centrálního zadavatele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Migrace (Max. doba zavedení služby)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7.8.2015 - 13.8.2015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26.10.2015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12.2.2016 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 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18.2.2016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1.9.2015 - 7.9.2015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4.3.2016 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 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28.1.2016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363272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smtClean="0"/>
              <a:t>Část 2: DNS Datové služby KIVS CMS </a:t>
            </a:r>
            <a:r>
              <a:rPr lang="cs-CZ" sz="1400" dirty="0" smtClean="0"/>
              <a:t>(Celková maximální přípustná cena 96 112 970,56 Kč)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800" b="1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0"/>
            <a:ext cx="9144000" cy="250962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II. vlna 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dílčích Veřejných zakázek DNS KIVS - DNS </a:t>
            </a:r>
            <a:r>
              <a:rPr lang="cs-CZ" sz="1600" b="1" u="sng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Datové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služby KIVS CMS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500034" y="1214422"/>
          <a:ext cx="8286810" cy="174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  <a:gridCol w="4000528"/>
                <a:gridCol w="2000264"/>
                <a:gridCol w="1000132"/>
                <a:gridCol w="642944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Soutěžní kolo PZ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Pověřující zadavatelé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Služby soutěžené v PL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Počet PL v kole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Počet služeb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III.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MPSV;GIBS;MV;KŘP E;KŘP H;KŘP 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DATA_ETHERNET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IV.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MPSV;NBU;KŘP J;KŘP E; MV;MMR;ČSSZ;SVS;VÚ Ostrava Hrabůvka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DATA_ETHERNET, DATA_DF-BACKUP;DATA_DF;INFRASTRUKTURA_DC;INFRASTRUKTURA_WH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ČSSZ;MPSV;MZ;MMR;MPO;NIDV;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ÚpCL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;ČMI MPO;NBÚ;ÚPV;ČBÚ;ČTÚ;ÚPV; MV;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Czechtrade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;HZS H;KŘP E;HZS P;KŘP P;DDŠ 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Jeseniova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O-K;ÚP ČR;VÚ Ostrava 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Hrabůvka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;KŘP H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; </a:t>
                      </a:r>
                      <a:r>
                        <a:rPr lang="cs-CZ" sz="11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CzechInvest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DATA_INTERNET-SYM;DATA_INTERNET-ASYM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500034" y="3071810"/>
          <a:ext cx="8286810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Datum odeslání z DNS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Datum uveřejnění (Věstník)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Podání předběžných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Celková maximální přípustná cena pro hodnocení za dané kolo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Zveřejnění výzev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Podání nabídek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14.5.2015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15.5.2015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1.6.2015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71 769 792,00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2.6.2015 (23 VZ); 8.6.2015 (12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3.8.2015 (23 VZ); 7.8.2015 (12 VZ)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1.6.2015 (23 VZ); 2.6.2015 (1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2.6.2015 (23 VZ); 3.6.2015 (1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18.6.2015 (23 VZ); 19.6.2015 (1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12 074 378,56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25.6.2015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24.8.2015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25.6.2015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26.6.2015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13.7.2015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12 126 240,00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14.7.2015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14.9.2015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500034" y="4946036"/>
          <a:ext cx="828681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Otevření a posouzení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Vyhodnocení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Odeslání výzvy do EA s přesnými termíny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Zahájení 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Čas zahájení - dokončení 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Rozhodnutí o nejvhodnější nabídce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3.8.2015 (23 VZ); 7.8.2015 (12 VZ)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2.9.2015 - 8.9.2015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7.9.2015 - 15.9.2015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7.9.2015 - 15.9.2015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23.9.2015 - 24.9.2015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28.9.2015 - 1.10.2015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28.9.2015 - 1.10.2015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15.10.2015 - 21.10.2015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15.10.2015 - 21.10.2015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363272" cy="521497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2500" b="1" dirty="0" smtClean="0"/>
              <a:t>Část 2: DNS Datové služby KIVS CMS </a:t>
            </a:r>
            <a:r>
              <a:rPr lang="cs-CZ" sz="2500" dirty="0" smtClean="0"/>
              <a:t>(Celková maximální přípustná cena 96 112 970,56 Kč)</a:t>
            </a:r>
          </a:p>
          <a:p>
            <a:pPr marL="273050" indent="-273050" algn="just">
              <a:buNone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2300" dirty="0" smtClean="0"/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2500" dirty="0" smtClean="0"/>
              <a:t>Celkem vypsáno 149 dílčích VZ pro Datové služby, z toho pro </a:t>
            </a:r>
            <a:r>
              <a:rPr lang="cs-CZ" sz="2500" b="1" dirty="0" smtClean="0"/>
              <a:t>Části 1 – 61 VZ </a:t>
            </a:r>
            <a:r>
              <a:rPr lang="cs-CZ" sz="2500" dirty="0" smtClean="0"/>
              <a:t>a pro </a:t>
            </a:r>
            <a:r>
              <a:rPr lang="cs-CZ" sz="2500" b="1" dirty="0" smtClean="0"/>
              <a:t>Část 2 – 88 VZ</a:t>
            </a:r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2500" dirty="0" smtClean="0"/>
              <a:t>Celkem se jedná o 901 služeb v celkové maximální přípustné ceně </a:t>
            </a:r>
            <a:r>
              <a:rPr lang="cs-CZ" sz="2500" b="1" dirty="0" smtClean="0"/>
              <a:t>186 297 878,- Kč</a:t>
            </a:r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2500" b="1" dirty="0" smtClean="0"/>
              <a:t>Termíny  pro Vyhodnocení nabídek jsou závislé na stavu nabídek. V případě, že nebude Centrální zadavatel  řešit na základě vyhodnocení  nabídek Rozhodnutí o vyloučení, na které se váže lhůta pro podání námitek apod., pak budou návazné termíny, tj. termíny pro odeslání Výzev k elektronické aukci a dále upraveny  (zkráceny). </a:t>
            </a:r>
            <a:endParaRPr lang="cs-CZ" sz="2500" b="1" dirty="0" smtClean="0">
              <a:solidFill>
                <a:srgbClr val="FFFFFF"/>
              </a:solidFill>
              <a:latin typeface="Arial"/>
            </a:endParaRPr>
          </a:p>
          <a:p>
            <a:pPr marL="273050" indent="-273050" algn="just">
              <a:buFont typeface="Wingdings" pitchFamily="2" charset="2"/>
              <a:buChar char="§"/>
            </a:pPr>
            <a:endParaRPr lang="cs-CZ" sz="2500" b="1" dirty="0" smtClean="0"/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2500" dirty="0" smtClean="0"/>
              <a:t>V pondělí 29. 6. 2016 proběhlo v rámci 1. soutěžní kolo otevírání nabídek u 29 VZ. Celkem dorazilo 122 nabídek. V současné době probíhá hodnocení , vč. právní kontroly.</a:t>
            </a:r>
          </a:p>
          <a:p>
            <a:pPr marL="673100" lvl="1" indent="-273050" algn="just">
              <a:buFont typeface="Wingdings" pitchFamily="2" charset="2"/>
              <a:buChar char="§"/>
            </a:pPr>
            <a:r>
              <a:rPr lang="cs-CZ" sz="2500" dirty="0" smtClean="0"/>
              <a:t>Dle výsledků bude příp. upraven harmonogram 1. soutěžního kola</a:t>
            </a:r>
          </a:p>
          <a:p>
            <a:pPr marL="0" indent="0">
              <a:buFontTx/>
              <a:buChar char="-"/>
            </a:pPr>
            <a:endParaRPr lang="cs-CZ" sz="1400" dirty="0" smtClean="0"/>
          </a:p>
          <a:p>
            <a:pPr marL="273050" indent="-273050">
              <a:buFont typeface="Wingdings" pitchFamily="2" charset="2"/>
              <a:buChar char="§"/>
            </a:pPr>
            <a:r>
              <a:rPr lang="cs-CZ" sz="1900" b="1" dirty="0" smtClean="0"/>
              <a:t> </a:t>
            </a:r>
            <a:r>
              <a:rPr lang="cs-CZ" sz="2500" dirty="0" smtClean="0"/>
              <a:t>Centrální zadavatel zamýšlí otevřít VI. Soutěžní kolo (13. 7. 2015) na nové požadavky datových služeb, v případě zájmu, žádáme o zadání nových požadavků na služby i ze strany Pověřujících zadavatelů</a:t>
            </a:r>
          </a:p>
          <a:p>
            <a:pPr marL="0" indent="0">
              <a:buNone/>
            </a:pPr>
            <a:endParaRPr lang="cs-CZ" sz="25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800" b="1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0"/>
            <a:ext cx="9144000" cy="250962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II. vlna 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dílčích Veřejných zakázek DNS KIVS - DNS </a:t>
            </a:r>
            <a:r>
              <a:rPr lang="cs-CZ" sz="1600" b="1" u="sng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Datové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služby KIVS CMS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500034" y="1214422"/>
          <a:ext cx="8286810" cy="156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Odevzdání finálních nabídek (PL)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Komise a rozhodnutí o výběru nejvhodnější nabídky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Lhůta pro námitky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Podpis smlouvy/Výpověď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Povinnosti Centrálního zadavatele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Migrace (Max. doba zavedení služby)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11.9.2015 - 21.9.2015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4.2.2016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2.10.2015 - 7.10.2015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18.5.2016 (3 VZ); 18.2.2016 (21 VZ)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21.10.2015 - 27.10.2015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10.3.2016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071546"/>
            <a:ext cx="8363272" cy="518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smtClean="0"/>
              <a:t>Část 2: DNS Komoditní telekomunikační služby </a:t>
            </a:r>
            <a:r>
              <a:rPr lang="cs-CZ" sz="1400" dirty="0" smtClean="0"/>
              <a:t>(Celková maximální přípustná cena 90 327 467,52 Kč)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800" b="1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5000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Celkový přehled Veřejných zakázek připravovaných v DNS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III. vlna 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dílčích Veřejných zakázek DNS KIVS -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Komoditní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telekomunikační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služby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571472" y="1357298"/>
          <a:ext cx="8286810" cy="28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  <a:gridCol w="4714908"/>
                <a:gridCol w="1643074"/>
                <a:gridCol w="642942"/>
                <a:gridCol w="642944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Soutěžní kolo PZ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Pověřující zadavatelé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Služby soutěžené v PL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Počet PL v kole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Počet služeb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VII.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KŘP A;KŘP B;KŘP C;KŘP P;KŘP Z;MV; GIBS;KŘP E;KŘP H;KŘP J;KŘP K;KŘP L;KŘP M;KŘP T;KŘP U;GŘ HZS;HZS A;HZS H;HZS K;HZS P;HZS S;HZS U; MPSV;SÚIP;ÚP ČR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HLAS_PCM; HLAS_ISDN30; HLAS_ISDN2 (negeografická čísla 974xxxxxx)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VIII.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KŘP U; MV;VPŠ a SPŠ MV v Holešově;ČTÚ;NBÚ;SPS MD;ÚpCL;ÚPV;ČSSZ;MPSV;ČMI MPO;CzechInvest;MPO;KŘP C;ČOI;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HLAS_ISDN30; HLAS_PCM; HLAS_BL; HLAS_GL; HLAS_WL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IX.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HZS A;KŘP A;MV;KŘP C;KŘP B;KŘP K;HZS H;KŘP H;KŘP L; KŘP T;KŘP M;KŘP E;KŘP P;HZS S;KŘP S;KŘP U;ČTÚ;MD;GŘC;MF;ČMI MPO;GFŘ;ČSSZ;SEI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HLAS_ISDN2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378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ČMI MPO;ČOI;DDŠ Veselíčko;GFŘ;GŘC;SEI;ČSSZ;ČTÚ;ÚSP Kociánka;ÚP ČR;MPO;VÚ Ostrava Hrabůvka;KŘP U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HLAS_ISDN2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297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GŘ HZS;KŘP A;KŘP S;MV;KŘP C;ZZMV;KŘP B;KŘP K;KŘP J;KŘP L;KŘP U;KŘP T;KŘP M;KŘP E;HZS P;KŘP P;HZS S;KŘP Z;VPŠ a SPŠ MV v Holešově;GFŘ;GŘC;ČMI MPO;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HLAS_HTS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1438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XII.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GFŘ;GŘC;ČMI MPO;ČTÚ;ČSSZ;MPSV;ÚP ČR;ČOI;SEI;ÚPV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HLAS_HTS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363272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800" b="1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5000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Celkový přehled Veřejných zakázek připravovaných v DNS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III. vlna 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dílčích Veřejných zakázek DNS KIVS -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Komoditní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telekomunikační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služby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571472" y="4047830"/>
          <a:ext cx="828681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Otevření a posouzení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Vyhodnocení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Odeslání výzvy do EA s přesnými termíny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Zahájení 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Čas zahájení - dokončení 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Rozhodnutí o nejvhodnější nabídce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7.12.2015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13.1.2016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28.1.2016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15.2.2016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 EA /den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29.2.2016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571472" y="1142984"/>
          <a:ext cx="8286810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Datum odeslání z DNS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Datum uveřejnění (Věstník)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Podání předběžných nabídek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Celková maximální přípustná cena pro hodnocení za dané kolo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Zveřejnění výzev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Podání nabídek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18.8.2015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14 225 831,28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2.11.2015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4 819 128,72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20.11.2015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21.9.2015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5 317 273,20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7.12.2015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4 164 661,68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22.12.2015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23.10.2015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16 515 510,00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11.1.2016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6 281 205,72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26.11.2015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25.1.2016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363272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800" b="1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5000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Celkový přehled Veřejných zakázek připravovaných v DNS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III. vlna 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dílčích Veřejných zakázek DNS KIVS -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Komoditní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telekomunikační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služby</a:t>
            </a: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500174"/>
            <a:ext cx="8363272" cy="5143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endParaRPr lang="cs-CZ" sz="1600" dirty="0" smtClean="0"/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1600" dirty="0" smtClean="0"/>
              <a:t>Celkem je v přípravě 143 dílčích VZ pro Hlasové služby</a:t>
            </a:r>
            <a:endParaRPr lang="cs-CZ" sz="1600" b="1" dirty="0" smtClean="0"/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1600" dirty="0" smtClean="0"/>
              <a:t>K dnešnímu dni se jedná o 3 126 služeb v celkové maximální přípustné ceně </a:t>
            </a:r>
            <a:r>
              <a:rPr lang="cs-CZ" sz="1600" b="1" dirty="0" smtClean="0"/>
              <a:t>51 323 610,- Kč</a:t>
            </a:r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1600" dirty="0" smtClean="0"/>
              <a:t>Harmonogram je pro tuto chvíli ve fázi návrhu, finální verze bude dopracována po finální kontrole hlasových služeb. Dále jsou v jednání termíny kolem vánočních svátků. </a:t>
            </a:r>
          </a:p>
          <a:p>
            <a:pPr marL="273050" indent="-273050" algn="just">
              <a:buFont typeface="Wingdings" pitchFamily="2" charset="2"/>
              <a:buChar char="§"/>
            </a:pPr>
            <a:r>
              <a:rPr lang="cs-CZ" sz="1600" dirty="0" smtClean="0"/>
              <a:t>Finální verzi obdržíte nejpozději 1. týdne v srpnu 2015.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714348" y="1357298"/>
          <a:ext cx="7715305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61"/>
                <a:gridCol w="1543061"/>
                <a:gridCol w="1543061"/>
                <a:gridCol w="1543061"/>
                <a:gridCol w="1543061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Odevzdání finálních nabídek (PL)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Komise a rozhodnutí o výběru nejvhodnější nabídky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Lhůta pro námitky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Podpis smlouvy/Výpověď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Povinnosti Centrálního zadavatele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14.12.2015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1.3.2016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T: v řešení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T: v řešení 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T: v řešení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T: v řešení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T: v řešení 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19.1.2016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29.3.2016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15.4.2016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19.2.2016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4.4.2016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15.4.2016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2.5.2016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4.3.2016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4.4.2016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19.4.2016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30.4.2016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15.5.2015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 stran Pověřujících zadavatelů byly poskytnuty požadovaná data :</a:t>
            </a:r>
          </a:p>
          <a:p>
            <a:pPr marL="355600" indent="-355600" algn="just">
              <a:buFont typeface="Wingdings" pitchFamily="2" charset="2"/>
              <a:buChar char="ü"/>
            </a:pPr>
            <a:r>
              <a:rPr lang="cs-CZ" sz="1600" dirty="0" smtClean="0"/>
              <a:t>Proběhla kontrola Poptávkových listů v portále NG</a:t>
            </a:r>
          </a:p>
          <a:p>
            <a:pPr marL="755650" lvl="1" indent="-355600" algn="just">
              <a:buFont typeface="Wingdings" pitchFamily="2" charset="2"/>
              <a:buChar char="ü"/>
            </a:pPr>
            <a:r>
              <a:rPr lang="cs-CZ" sz="1400" dirty="0" smtClean="0"/>
              <a:t>Služby (Váš zájem o </a:t>
            </a:r>
            <a:r>
              <a:rPr lang="cs-CZ" sz="1400" dirty="0" err="1" smtClean="0"/>
              <a:t>vysoutěžení</a:t>
            </a:r>
            <a:r>
              <a:rPr lang="cs-CZ" sz="1400" dirty="0" smtClean="0"/>
              <a:t> zadaných služeb v portále)</a:t>
            </a:r>
          </a:p>
          <a:p>
            <a:pPr marL="755650" lvl="1" indent="-355600" algn="just">
              <a:buFont typeface="Wingdings" pitchFamily="2" charset="2"/>
              <a:buChar char="ü"/>
            </a:pPr>
            <a:r>
              <a:rPr lang="cs-CZ" sz="1400" dirty="0" smtClean="0"/>
              <a:t>Maximální přípustná cena </a:t>
            </a:r>
          </a:p>
          <a:p>
            <a:pPr marL="755650" lvl="1" indent="-355600" algn="just">
              <a:buFont typeface="Wingdings" pitchFamily="2" charset="2"/>
              <a:buChar char="ü"/>
            </a:pPr>
            <a:r>
              <a:rPr lang="cs-CZ" sz="1400" dirty="0" smtClean="0"/>
              <a:t>Parametry, SLA atd.  </a:t>
            </a:r>
          </a:p>
          <a:p>
            <a:pPr marL="355600" indent="-355600" algn="just">
              <a:buFont typeface="Wingdings" pitchFamily="2" charset="2"/>
              <a:buChar char="ü"/>
            </a:pPr>
            <a:r>
              <a:rPr lang="cs-CZ" sz="1600" dirty="0" smtClean="0"/>
              <a:t>Dále byly předány vstupy – objemy volání za poslední 3 měsíce</a:t>
            </a:r>
          </a:p>
          <a:p>
            <a:pPr marL="709613" lvl="1" indent="-258763" algn="just">
              <a:buFont typeface="Wingdings" pitchFamily="2" charset="2"/>
              <a:buChar char="ü"/>
            </a:pPr>
            <a:r>
              <a:rPr lang="cs-CZ" sz="1400" dirty="0" smtClean="0"/>
              <a:t>Dopad na změnu šablon Poptávkových listů (proti roku 2013) a dále dopad na změnu vah pro hodnocení nabídek</a:t>
            </a:r>
          </a:p>
          <a:p>
            <a:pPr marL="709613" lvl="1" indent="-258763" algn="just">
              <a:buFont typeface="Wingdings" pitchFamily="2" charset="2"/>
              <a:buChar char="ü"/>
            </a:pPr>
            <a:r>
              <a:rPr lang="cs-CZ" sz="1400" b="1" u="sng" dirty="0" smtClean="0"/>
              <a:t>Ukázka</a:t>
            </a:r>
            <a:r>
              <a:rPr lang="cs-CZ" sz="1400" dirty="0" smtClean="0"/>
              <a:t>, např. P1_</a:t>
            </a:r>
            <a:r>
              <a:rPr lang="cs-CZ" sz="1400" dirty="0" err="1" smtClean="0"/>
              <a:t>Poptavkovy</a:t>
            </a:r>
            <a:r>
              <a:rPr lang="cs-CZ" sz="1400" dirty="0" smtClean="0"/>
              <a:t>_list_1527-HLAS_</a:t>
            </a:r>
            <a:r>
              <a:rPr lang="cs-CZ" sz="1400" dirty="0" err="1" smtClean="0"/>
              <a:t>HTS.xlsx</a:t>
            </a:r>
            <a:endParaRPr lang="cs-CZ" sz="14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Font typeface="Wingdings" pitchFamily="2" charset="2"/>
              <a:buChar char="ü"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 fontScale="90000"/>
          </a:bodyPr>
          <a:lstStyle/>
          <a:p>
            <a:pPr lvl="0"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 Výstupy z kontroly hlasových služeb 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71472" y="3643314"/>
          <a:ext cx="8143935" cy="91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992"/>
                <a:gridCol w="1184145"/>
                <a:gridCol w="851838"/>
                <a:gridCol w="1017992"/>
                <a:gridCol w="1017992"/>
                <a:gridCol w="1017992"/>
                <a:gridCol w="1017992"/>
                <a:gridCol w="10179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Kód parametru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00" dirty="0" smtClean="0"/>
                        <a:t>místní a meziměstské</a:t>
                      </a:r>
                      <a:endParaRPr lang="cs-CZ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n</a:t>
                      </a:r>
                      <a:r>
                        <a:rPr lang="cs-CZ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eveřejné negeografické sítě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mobilní v ČR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vytáčené připojení k internetu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hlasová VPN zákazníka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volání se sdílenými náklady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volání na univerzální přístupové číslo</a:t>
                      </a:r>
                      <a:endParaRPr lang="cs-CZ" sz="9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% váhy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65%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8%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20%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1%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3%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1%</a:t>
                      </a:r>
                      <a:endParaRPr lang="cs-CZ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 smtClean="0"/>
                        <a:t>2%</a:t>
                      </a:r>
                      <a:endParaRPr lang="cs-CZ" sz="9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Katalogový list  - HTS a Asymetrický internet</a:t>
            </a:r>
          </a:p>
          <a:p>
            <a:pPr marL="273050" indent="-273050" algn="just">
              <a:buFont typeface="Wingdings" pitchFamily="2" charset="2"/>
              <a:buChar char="ü"/>
            </a:pPr>
            <a:r>
              <a:rPr lang="cs-CZ" sz="1600" dirty="0" smtClean="0"/>
              <a:t>Stručný popis: Fyzické připojení lokality koncového uživatele do  veřejné telefonní sítě prostřednictvím linky HTS a  připojení k síti Internet prostřednictvím asymetrického přístupu</a:t>
            </a:r>
          </a:p>
          <a:p>
            <a:pPr algn="just">
              <a:buFont typeface="Wingdings" pitchFamily="2" charset="2"/>
              <a:buChar char="ü"/>
            </a:pPr>
            <a:r>
              <a:rPr lang="cs-CZ" sz="1600" u="sng" dirty="0" smtClean="0"/>
              <a:t>Popis vlastností služby</a:t>
            </a:r>
            <a:r>
              <a:rPr lang="cs-CZ" sz="1600" dirty="0" smtClean="0"/>
              <a:t>: </a:t>
            </a:r>
          </a:p>
          <a:p>
            <a:pPr lvl="1" algn="just"/>
            <a:r>
              <a:rPr lang="cs-CZ" sz="1600" dirty="0" smtClean="0"/>
              <a:t>Fyzické připojení lokality koncového uživatele k veřejné telefonní síti – hlavní telefonní stanice (HTS).</a:t>
            </a:r>
          </a:p>
          <a:p>
            <a:pPr lvl="1" algn="just"/>
            <a:r>
              <a:rPr lang="cs-CZ" sz="1600" dirty="0" smtClean="0"/>
              <a:t>Nařizuje-li to konkrétnímu operátoru regulátor, musí služba umožňovat </a:t>
            </a:r>
            <a:r>
              <a:rPr lang="cs-CZ" sz="1600" dirty="0" err="1" smtClean="0"/>
              <a:t>CarrierSelection</a:t>
            </a:r>
            <a:r>
              <a:rPr lang="cs-CZ" sz="1600" dirty="0" smtClean="0"/>
              <a:t> / </a:t>
            </a:r>
            <a:r>
              <a:rPr lang="cs-CZ" sz="1600" dirty="0" err="1" smtClean="0"/>
              <a:t>CarrierPreselection</a:t>
            </a:r>
            <a:r>
              <a:rPr lang="cs-CZ" sz="1600" dirty="0" smtClean="0"/>
              <a:t>.</a:t>
            </a:r>
          </a:p>
          <a:p>
            <a:pPr lvl="1" algn="just"/>
            <a:r>
              <a:rPr lang="cs-CZ" sz="1600" dirty="0" smtClean="0"/>
              <a:t>Jednotlivé individuální parametry služby jsou definovány tímto KL.</a:t>
            </a:r>
          </a:p>
          <a:p>
            <a:pPr lvl="1" algn="just"/>
            <a:r>
              <a:rPr lang="cs-CZ" sz="1600" dirty="0" smtClean="0"/>
              <a:t>Součástí ceny za službu je i platba za přenesení telefonního čísla / telefonních čísel, dochází-li ke změně poskytovatele služeb. </a:t>
            </a:r>
          </a:p>
          <a:p>
            <a:pPr lvl="1" algn="just"/>
            <a:r>
              <a:rPr lang="cs-CZ" sz="1600" dirty="0" smtClean="0"/>
              <a:t>Trvalé připojení lokality koncového uživatele s využitím asymetrického přístupového okruhu, splňujících globální parametry KIVS služby. Jednotlivé individuální parametry služby jsou definovány tímto KL. Součástí služby je poskytnutí jedné veřejné IP adresy.</a:t>
            </a:r>
          </a:p>
          <a:p>
            <a:pPr lvl="2"/>
            <a:r>
              <a:rPr lang="cs-CZ" sz="1200" dirty="0" smtClean="0"/>
              <a:t>Služba nesmí filtrovat zákaznický provoz.</a:t>
            </a:r>
          </a:p>
          <a:p>
            <a:pPr lvl="2"/>
            <a:r>
              <a:rPr lang="cs-CZ" sz="1200" dirty="0" smtClean="0"/>
              <a:t>Nedílnou součástí služby je koncové zařízení (CPE).</a:t>
            </a:r>
          </a:p>
          <a:p>
            <a:pPr lvl="2"/>
            <a:r>
              <a:rPr lang="cs-CZ" sz="1200" dirty="0" smtClean="0"/>
              <a:t>Předávacím rozhraním služby je port koncového zařízení – USB port nebo </a:t>
            </a:r>
            <a:r>
              <a:rPr lang="cs-CZ" sz="1200" dirty="0" err="1" smtClean="0"/>
              <a:t>Ethernet</a:t>
            </a:r>
            <a:r>
              <a:rPr lang="cs-CZ" sz="1200" dirty="0" smtClean="0"/>
              <a:t> port.</a:t>
            </a:r>
          </a:p>
          <a:p>
            <a:pPr lvl="2"/>
            <a:r>
              <a:rPr lang="cs-CZ" sz="1200" dirty="0" smtClean="0"/>
              <a:t>Služba garantuje přenos dat jak protokolem IPv4, tak IPv6.</a:t>
            </a:r>
          </a:p>
          <a:p>
            <a:pPr marL="273050" indent="-273050">
              <a:buFont typeface="Wingdings" pitchFamily="2" charset="2"/>
              <a:buChar char="ü"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Změna Zadávací dokumentace – nový Katalogový list HTS a Asymetrický internet</a:t>
            </a:r>
            <a:b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6106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ü"/>
            </a:pPr>
            <a:r>
              <a:rPr lang="cs-CZ" sz="1600" dirty="0" smtClean="0"/>
              <a:t>Úprava služeb v portále KIVS dle nového KL – týká se: GŘC, HZS A, KŘP A, KŘP B, KŘP C, KŘP L, KŘP P, KŘP S, KŘP T, KŘP U, KŘP Z, MPO a MV – termín do 31. 7. 2015 </a:t>
            </a:r>
          </a:p>
          <a:p>
            <a:pPr lvl="0">
              <a:buFont typeface="Wingdings" pitchFamily="2" charset="2"/>
              <a:buChar char="ü"/>
            </a:pPr>
            <a:r>
              <a:rPr lang="cs-CZ" sz="1600" dirty="0" smtClean="0"/>
              <a:t>Finální kontrola hlasových služeb – nově vygenerovaných Poptávkových listů pro hlasové služby</a:t>
            </a:r>
          </a:p>
          <a:p>
            <a:pPr lvl="1">
              <a:buFont typeface="Wingdings" pitchFamily="2" charset="2"/>
              <a:buChar char="ü"/>
            </a:pPr>
            <a:r>
              <a:rPr lang="cs-CZ" sz="1500" dirty="0" smtClean="0"/>
              <a:t>V průběhu tohoto týdne Vám bude rozeslán email s Vašimi PL, a to v následujícím znění:</a:t>
            </a:r>
          </a:p>
          <a:p>
            <a:pPr marL="985838" indent="0">
              <a:buNone/>
            </a:pPr>
            <a:r>
              <a:rPr lang="cs-CZ" sz="1300" dirty="0" smtClean="0"/>
              <a:t>„V </a:t>
            </a:r>
            <a:r>
              <a:rPr lang="cs-CZ" sz="1300" dirty="0" smtClean="0"/>
              <a:t>souvislosti s uvedeným, Vás chceme požádat o finální kontrolu Vašich služeb - viz 2x přílohy. </a:t>
            </a:r>
          </a:p>
          <a:p>
            <a:pPr marL="985838" indent="0">
              <a:buNone/>
            </a:pPr>
            <a:r>
              <a:rPr lang="cs-CZ" sz="1300" dirty="0" smtClean="0"/>
              <a:t>Příloha č. 1 - PL, statický informativní zdroj</a:t>
            </a:r>
          </a:p>
          <a:p>
            <a:pPr marL="985838" indent="0">
              <a:buNone/>
            </a:pPr>
            <a:r>
              <a:rPr lang="cs-CZ" sz="1300" dirty="0" smtClean="0"/>
              <a:t>Příloha č. 2 - </a:t>
            </a:r>
            <a:r>
              <a:rPr lang="cs-CZ" sz="1300" dirty="0" err="1" smtClean="0"/>
              <a:t>excel</a:t>
            </a:r>
            <a:r>
              <a:rPr lang="cs-CZ" sz="1300" dirty="0" smtClean="0"/>
              <a:t> v editovatelné podobě vždy pro příslušnou službu HTS, ISDN2, ISDN30, PCM a BL. </a:t>
            </a:r>
          </a:p>
          <a:p>
            <a:pPr marL="985838" indent="0">
              <a:buNone/>
            </a:pPr>
            <a:r>
              <a:rPr lang="cs-CZ" sz="1300" dirty="0" smtClean="0"/>
              <a:t>Verifikované podklady poslouží k případné úpravě finálních Poptávkových listů, které budou nedílnou součástí Výzev pro podání nabídek.  </a:t>
            </a:r>
          </a:p>
          <a:p>
            <a:pPr marL="985838" indent="0">
              <a:buNone/>
            </a:pPr>
            <a:r>
              <a:rPr lang="cs-CZ" sz="1300" dirty="0" smtClean="0"/>
              <a:t>Žádáme o potvrzení, že poptávka služeb je z Vaší strany stále aktuální, s tím, že máte zájem o zařazení služeb do soutěže, údaje v přiložených souborech prosím neupravujte, případné připomínky typu zrušit, změnit adresu, vyjmout ze soutěže, nebo vyjmout z balíčku HTS a zařadit do nového PL " HTS s ADSL" atp. uveďte POUZE DO VYZNAČENÝCH SLOUPCŮ v </a:t>
            </a:r>
            <a:r>
              <a:rPr lang="cs-CZ" sz="1300" dirty="0" err="1" smtClean="0"/>
              <a:t>excelu</a:t>
            </a:r>
            <a:r>
              <a:rPr lang="cs-CZ" sz="1300" dirty="0" smtClean="0"/>
              <a:t>!!!     tj. do sloupce "AN - AO" pro služby HTS, "AQ -AR" pro služby ISDN2, "AL-AM" pro ISDN30 a PCM, a "AF - AG" pro BL.</a:t>
            </a:r>
          </a:p>
          <a:p>
            <a:pPr marL="985838" indent="0">
              <a:buNone/>
            </a:pPr>
            <a:r>
              <a:rPr lang="cs-CZ" sz="1300" dirty="0" smtClean="0"/>
              <a:t>V rámci kontroly si prosím proveďte i kontrolu kódu RUIAN. Pokud máte zadané souřadnice GPS, pak v kódu RUIAN se objevuje č. 999999999, což je neexistující údaj, prosím tímto o  úpravu, tj. vymazaní v portále KIVS. Dále pak zkontrolujte i parametry služby, případně upravte dle aktuálních požadavků.</a:t>
            </a:r>
          </a:p>
          <a:p>
            <a:pPr marL="985838" indent="0">
              <a:buNone/>
            </a:pPr>
            <a:r>
              <a:rPr lang="cs-CZ" sz="1300" dirty="0" smtClean="0"/>
              <a:t>V</a:t>
            </a:r>
            <a:r>
              <a:rPr lang="cs-CZ" sz="1300" dirty="0" smtClean="0"/>
              <a:t> případě, že některé služby nechcete již poptat, pak žádáme o písemné storno daného KIVS ID na email </a:t>
            </a:r>
            <a:r>
              <a:rPr lang="cs-CZ" sz="1300" dirty="0" err="1" smtClean="0">
                <a:hlinkClick r:id="rId3"/>
              </a:rPr>
              <a:t>kivs</a:t>
            </a:r>
            <a:r>
              <a:rPr lang="cs-CZ" sz="1300" dirty="0" smtClean="0">
                <a:hlinkClick r:id="rId3"/>
              </a:rPr>
              <a:t>@</a:t>
            </a:r>
            <a:r>
              <a:rPr lang="cs-CZ" sz="1300" dirty="0" err="1" smtClean="0">
                <a:hlinkClick r:id="rId3"/>
              </a:rPr>
              <a:t>mvcr.cz</a:t>
            </a:r>
            <a:r>
              <a:rPr lang="cs-CZ" sz="1300" dirty="0" smtClean="0"/>
              <a:t> </a:t>
            </a:r>
            <a:r>
              <a:rPr lang="cs-CZ" sz="1300" dirty="0" smtClean="0"/>
              <a:t> .</a:t>
            </a:r>
          </a:p>
          <a:p>
            <a:pPr marL="985838" indent="0">
              <a:buNone/>
            </a:pPr>
            <a:r>
              <a:rPr lang="cs-CZ" sz="1300" dirty="0" smtClean="0"/>
              <a:t>Žádáme </a:t>
            </a:r>
            <a:r>
              <a:rPr lang="cs-CZ" sz="1300" dirty="0" smtClean="0"/>
              <a:t>o Vaši odezvu zpět na email  </a:t>
            </a:r>
            <a:r>
              <a:rPr lang="cs-CZ" sz="1300" dirty="0" err="1" smtClean="0">
                <a:hlinkClick r:id="rId3"/>
              </a:rPr>
              <a:t>kivs</a:t>
            </a:r>
            <a:r>
              <a:rPr lang="cs-CZ" sz="1300" dirty="0" smtClean="0">
                <a:hlinkClick r:id="rId3"/>
              </a:rPr>
              <a:t>@</a:t>
            </a:r>
            <a:r>
              <a:rPr lang="cs-CZ" sz="1300" dirty="0" err="1" smtClean="0">
                <a:hlinkClick r:id="rId3"/>
              </a:rPr>
              <a:t>mvcr.cz</a:t>
            </a:r>
            <a:r>
              <a:rPr lang="cs-CZ" sz="1300" dirty="0" smtClean="0"/>
              <a:t> </a:t>
            </a:r>
            <a:r>
              <a:rPr lang="cs-CZ" sz="1300" dirty="0" smtClean="0"/>
              <a:t> </a:t>
            </a:r>
            <a:r>
              <a:rPr lang="cs-CZ" sz="1300" dirty="0" err="1" smtClean="0"/>
              <a:t>ejpozději</a:t>
            </a:r>
            <a:r>
              <a:rPr lang="cs-CZ" sz="1300" dirty="0" smtClean="0"/>
              <a:t> </a:t>
            </a:r>
            <a:r>
              <a:rPr lang="cs-CZ" sz="1300" dirty="0" smtClean="0"/>
              <a:t>do pátku 24.7.2015 do 12:00 </a:t>
            </a:r>
            <a:r>
              <a:rPr lang="cs-CZ" sz="1300" dirty="0" smtClean="0"/>
              <a:t>hod“. </a:t>
            </a:r>
            <a:endParaRPr lang="cs-CZ" sz="1300" dirty="0" smtClean="0"/>
          </a:p>
          <a:p>
            <a:pPr>
              <a:buFont typeface="Wingdings" pitchFamily="2" charset="2"/>
              <a:buChar char="ü"/>
            </a:pPr>
            <a:endParaRPr lang="cs-CZ" sz="1500" dirty="0" smtClean="0"/>
          </a:p>
          <a:p>
            <a:pPr marL="0" indent="0"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/>
          </a:bodyPr>
          <a:lstStyle/>
          <a:p>
            <a:pPr algn="r"/>
            <a:r>
              <a:rPr lang="cs-CZ" sz="1600" b="1" dirty="0" smtClean="0">
                <a:latin typeface="Arial" charset="0"/>
                <a:ea typeface="Times New Roman" pitchFamily="18" charset="0"/>
                <a:cs typeface="Arial" charset="0"/>
              </a:rPr>
              <a:t>Požadavky na součinnost ze strany Pověřujících zadavatelů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203848" y="0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/>
          <p:nvPr/>
        </p:nvPicPr>
        <p:blipFill rotWithShape="1">
          <a:blip r:embed="rId5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3799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sz="15000" dirty="0">
                <a:sym typeface="Wingdings" pitchFamily="2" charset="2"/>
              </a:rPr>
              <a:t>?</a:t>
            </a:r>
          </a:p>
          <a:p>
            <a:pPr>
              <a:spcBef>
                <a:spcPct val="50000"/>
              </a:spcBef>
            </a:pPr>
            <a:endParaRPr lang="cs-CZ" sz="200" dirty="0"/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sz="4800" b="1" dirty="0"/>
              <a:t>Otázky a odpovědi...</a:t>
            </a:r>
          </a:p>
          <a:p>
            <a:pPr marL="915988" lvl="4" indent="0" algn="just">
              <a:buNone/>
            </a:pPr>
            <a:endParaRPr lang="cs-CZ" sz="2400" dirty="0"/>
          </a:p>
          <a:p>
            <a:pPr marL="1258888" lvl="4" indent="-342900" algn="just"/>
            <a:endParaRPr lang="cs-CZ" sz="2400" dirty="0"/>
          </a:p>
          <a:p>
            <a:pPr marL="915988" lvl="4" indent="0" algn="just">
              <a:buNone/>
            </a:pPr>
            <a:endParaRPr lang="cs-CZ" sz="2400" dirty="0"/>
          </a:p>
          <a:p>
            <a:pPr marL="1258888" lvl="4" indent="-342900" algn="just"/>
            <a:endParaRPr lang="cs-CZ" sz="2400" dirty="0"/>
          </a:p>
          <a:p>
            <a:pPr marL="1258888" lvl="4" indent="-342900" algn="just"/>
            <a:endParaRPr lang="cs-CZ" sz="2400" dirty="0"/>
          </a:p>
          <a:p>
            <a:pPr marL="915988" lvl="4" indent="0" algn="just">
              <a:buNone/>
            </a:pPr>
            <a:endParaRPr lang="cs-CZ" sz="2400" dirty="0"/>
          </a:p>
          <a:p>
            <a:pPr marL="1373188" lvl="5" indent="0" algn="just">
              <a:buNone/>
            </a:pPr>
            <a:endParaRPr lang="cs-CZ" sz="2200" dirty="0"/>
          </a:p>
          <a:p>
            <a:pPr marL="1373188" lvl="5" indent="0" algn="just">
              <a:buNone/>
            </a:pPr>
            <a:endParaRPr lang="cs-CZ" sz="1800" dirty="0"/>
          </a:p>
          <a:p>
            <a:pPr algn="just"/>
            <a:endParaRPr lang="cs-CZ" sz="1600" dirty="0" smtClean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059832" y="25009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34308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cs-CZ" sz="15000" dirty="0">
              <a:sym typeface="Wingdings" pitchFamily="2" charset="2"/>
            </a:endParaRPr>
          </a:p>
          <a:p>
            <a:pPr>
              <a:spcBef>
                <a:spcPct val="50000"/>
              </a:spcBef>
            </a:pPr>
            <a:endParaRPr lang="cs-CZ" sz="200" dirty="0"/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sz="4000" b="1" dirty="0">
                <a:sym typeface="Wingdings" pitchFamily="2" charset="2"/>
              </a:rPr>
              <a:t>Děkujeme Vám za pozornost</a:t>
            </a:r>
            <a:endParaRPr lang="cs-CZ" sz="4000" b="1" dirty="0"/>
          </a:p>
          <a:p>
            <a:pPr marL="915988" lvl="4" indent="0" algn="just">
              <a:buNone/>
            </a:pPr>
            <a:endParaRPr lang="cs-CZ" sz="2400" dirty="0"/>
          </a:p>
          <a:p>
            <a:pPr marL="1258888" lvl="4" indent="-342900" algn="just"/>
            <a:endParaRPr lang="cs-CZ" sz="2400" dirty="0"/>
          </a:p>
          <a:p>
            <a:pPr marL="915988" lvl="4" indent="0" algn="just">
              <a:buNone/>
            </a:pPr>
            <a:endParaRPr lang="cs-CZ" sz="2400" dirty="0"/>
          </a:p>
          <a:p>
            <a:pPr marL="1258888" lvl="4" indent="-342900" algn="just"/>
            <a:endParaRPr lang="cs-CZ" sz="2400" dirty="0"/>
          </a:p>
          <a:p>
            <a:pPr marL="1258888" lvl="4" indent="-342900" algn="just"/>
            <a:endParaRPr lang="cs-CZ" sz="2400" dirty="0"/>
          </a:p>
          <a:p>
            <a:pPr marL="915988" lvl="4" indent="0" algn="just">
              <a:buNone/>
            </a:pPr>
            <a:endParaRPr lang="cs-CZ" sz="2400" dirty="0"/>
          </a:p>
          <a:p>
            <a:pPr marL="1373188" lvl="5" indent="0" algn="just">
              <a:buNone/>
            </a:pPr>
            <a:endParaRPr lang="cs-CZ" sz="2200" dirty="0"/>
          </a:p>
          <a:p>
            <a:pPr marL="1373188" lvl="5" indent="0" algn="just">
              <a:buNone/>
            </a:pPr>
            <a:endParaRPr lang="cs-CZ" sz="1800" dirty="0"/>
          </a:p>
          <a:p>
            <a:pPr algn="just"/>
            <a:endParaRPr lang="cs-CZ" sz="1600" dirty="0" smtClean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97"/>
            <a:ext cx="9144000" cy="6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0" y="606271"/>
            <a:ext cx="9144000" cy="446466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 smtClean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059832" y="25009"/>
            <a:ext cx="5940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0" y="0"/>
            <a:ext cx="1831916" cy="6062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47071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5621</TotalTime>
  <Words>1972</Words>
  <Application>Microsoft Office PowerPoint</Application>
  <PresentationFormat>Předvádění na obrazovce (4:3)</PresentationFormat>
  <Paragraphs>620</Paragraphs>
  <Slides>15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   Rekapitulace stávajícího stavu projektu </vt:lpstr>
      <vt:lpstr>   Rekapitulace stávajícího stavu projektu </vt:lpstr>
      <vt:lpstr>   Celkový přehled Veřejných zakázek soutěžených v DNS II. vlna dílčích Veřejných zakázek DNS KIVS - DNS Datové služby KIVS CMS  </vt:lpstr>
      <vt:lpstr>   II. vlna dílčích Veřejných zakázek DNS KIVS - DNS Datové služby KIVS CMS </vt:lpstr>
      <vt:lpstr>   II. vlna dílčích Veřejných zakázek DNS KIVS - DNS Datové služby KIVS CMS </vt:lpstr>
      <vt:lpstr>   Celkový přehled Veřejných zakázek připravovaných v DNS III. vlna dílčích Veřejných zakázek DNS KIVS - Komoditní telekomunikační služby  </vt:lpstr>
      <vt:lpstr>   Celkový přehled Veřejných zakázek připravovaných v DNS III. vlna dílčích Veřejných zakázek DNS KIVS - Komoditní telekomunikační služby  </vt:lpstr>
      <vt:lpstr>   Celkový přehled Veřejných zakázek připravovaných v DNS III. vlna dílčích Veřejných zakázek DNS KIVS - Komoditní telekomunikační služby  </vt:lpstr>
      <vt:lpstr>    Výstupy z kontroly hlasových služeb  </vt:lpstr>
      <vt:lpstr>   Změna Zadávací dokumentace – nový Katalogový list HTS a Asymetrický internet </vt:lpstr>
      <vt:lpstr>Požadavky na součinnost ze strany Pověřujících zadavatelů</vt:lpstr>
      <vt:lpstr>     </vt:lpstr>
      <vt:lpstr>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Stehlíková Petra Bc.</dc:creator>
  <cp:lastModifiedBy>Petra</cp:lastModifiedBy>
  <cp:revision>308</cp:revision>
  <cp:lastPrinted>2013-06-11T19:03:11Z</cp:lastPrinted>
  <dcterms:created xsi:type="dcterms:W3CDTF">2013-06-11T13:37:21Z</dcterms:created>
  <dcterms:modified xsi:type="dcterms:W3CDTF">2015-07-02T21:57:19Z</dcterms:modified>
</cp:coreProperties>
</file>