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3.xml" ContentType="application/vnd.ms-office.chartcolorstyle+xml"/>
  <Override PartName="/ppt/charts/style3.xml" ContentType="application/vnd.ms-office.chartstyle+xml"/>
  <Override PartName="/ppt/charts/colors4.xml" ContentType="application/vnd.ms-office.chartcolorstyle+xml"/>
  <Override PartName="/ppt/charts/style4.xml" ContentType="application/vnd.ms-office.chartstyle+xml"/>
  <Override PartName="/ppt/charts/colors5.xml" ContentType="application/vnd.ms-office.chartcolorstyle+xml"/>
  <Override PartName="/ppt/charts/style5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6" r:id="rId2"/>
    <p:sldId id="465" r:id="rId3"/>
    <p:sldId id="467" r:id="rId4"/>
    <p:sldId id="469" r:id="rId5"/>
    <p:sldId id="440" r:id="rId6"/>
    <p:sldId id="414" r:id="rId7"/>
    <p:sldId id="464" r:id="rId8"/>
    <p:sldId id="429" r:id="rId9"/>
    <p:sldId id="299" r:id="rId10"/>
    <p:sldId id="431" r:id="rId11"/>
    <p:sldId id="447" r:id="rId12"/>
    <p:sldId id="436" r:id="rId13"/>
    <p:sldId id="453" r:id="rId14"/>
    <p:sldId id="449" r:id="rId15"/>
    <p:sldId id="450" r:id="rId16"/>
    <p:sldId id="451" r:id="rId17"/>
    <p:sldId id="452" r:id="rId18"/>
    <p:sldId id="437" r:id="rId19"/>
    <p:sldId id="457" r:id="rId20"/>
    <p:sldId id="438" r:id="rId21"/>
    <p:sldId id="463" r:id="rId22"/>
    <p:sldId id="455" r:id="rId23"/>
    <p:sldId id="456" r:id="rId24"/>
    <p:sldId id="461" r:id="rId25"/>
    <p:sldId id="462" r:id="rId26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1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28" autoAdjust="0"/>
    <p:restoredTop sz="94660"/>
  </p:normalViewPr>
  <p:slideViewPr>
    <p:cSldViewPr>
      <p:cViewPr>
        <p:scale>
          <a:sx n="46" d="100"/>
          <a:sy n="46" d="100"/>
        </p:scale>
        <p:origin x="-414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675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Relationship Id="rId4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Relationship Id="rId4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3.xlsx"/><Relationship Id="rId4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Sheet1!$A$2:$A$92</c:f>
              <c:numCache>
                <c:formatCode>General</c:formatCode>
                <c:ptCount val="9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  <c:pt idx="73">
                  <c:v>73</c:v>
                </c:pt>
                <c:pt idx="74">
                  <c:v>74</c:v>
                </c:pt>
                <c:pt idx="75">
                  <c:v>75</c:v>
                </c:pt>
                <c:pt idx="76">
                  <c:v>76</c:v>
                </c:pt>
                <c:pt idx="77">
                  <c:v>77</c:v>
                </c:pt>
                <c:pt idx="78">
                  <c:v>78</c:v>
                </c:pt>
                <c:pt idx="79">
                  <c:v>79</c:v>
                </c:pt>
                <c:pt idx="80">
                  <c:v>80</c:v>
                </c:pt>
                <c:pt idx="81">
                  <c:v>81</c:v>
                </c:pt>
                <c:pt idx="82">
                  <c:v>82</c:v>
                </c:pt>
                <c:pt idx="83">
                  <c:v>83</c:v>
                </c:pt>
                <c:pt idx="84">
                  <c:v>84</c:v>
                </c:pt>
                <c:pt idx="85">
                  <c:v>85</c:v>
                </c:pt>
                <c:pt idx="86">
                  <c:v>86</c:v>
                </c:pt>
                <c:pt idx="87">
                  <c:v>87</c:v>
                </c:pt>
                <c:pt idx="88">
                  <c:v>88</c:v>
                </c:pt>
                <c:pt idx="89">
                  <c:v>89</c:v>
                </c:pt>
                <c:pt idx="90">
                  <c:v>90</c:v>
                </c:pt>
              </c:numCache>
            </c:numRef>
          </c:cat>
          <c:val>
            <c:numRef>
              <c:f>Sheet1!$B$2:$B$92</c:f>
              <c:numCache>
                <c:formatCode>General</c:formatCode>
                <c:ptCount val="91"/>
                <c:pt idx="0">
                  <c:v>41</c:v>
                </c:pt>
                <c:pt idx="1">
                  <c:v>14</c:v>
                </c:pt>
                <c:pt idx="2">
                  <c:v>18</c:v>
                </c:pt>
                <c:pt idx="3">
                  <c:v>15</c:v>
                </c:pt>
                <c:pt idx="4">
                  <c:v>9</c:v>
                </c:pt>
                <c:pt idx="5">
                  <c:v>16</c:v>
                </c:pt>
                <c:pt idx="6">
                  <c:v>17</c:v>
                </c:pt>
                <c:pt idx="7">
                  <c:v>13</c:v>
                </c:pt>
                <c:pt idx="8">
                  <c:v>16</c:v>
                </c:pt>
                <c:pt idx="9">
                  <c:v>24</c:v>
                </c:pt>
                <c:pt idx="10">
                  <c:v>22</c:v>
                </c:pt>
                <c:pt idx="11">
                  <c:v>19</c:v>
                </c:pt>
                <c:pt idx="12">
                  <c:v>21</c:v>
                </c:pt>
                <c:pt idx="13">
                  <c:v>23</c:v>
                </c:pt>
                <c:pt idx="14">
                  <c:v>27</c:v>
                </c:pt>
                <c:pt idx="15">
                  <c:v>13</c:v>
                </c:pt>
                <c:pt idx="16">
                  <c:v>13</c:v>
                </c:pt>
                <c:pt idx="17">
                  <c:v>15</c:v>
                </c:pt>
                <c:pt idx="18">
                  <c:v>29</c:v>
                </c:pt>
                <c:pt idx="19">
                  <c:v>31</c:v>
                </c:pt>
                <c:pt idx="20">
                  <c:v>23</c:v>
                </c:pt>
                <c:pt idx="21">
                  <c:v>24</c:v>
                </c:pt>
                <c:pt idx="22">
                  <c:v>23</c:v>
                </c:pt>
                <c:pt idx="23">
                  <c:v>27</c:v>
                </c:pt>
                <c:pt idx="24">
                  <c:v>31</c:v>
                </c:pt>
                <c:pt idx="25">
                  <c:v>24</c:v>
                </c:pt>
                <c:pt idx="26">
                  <c:v>18</c:v>
                </c:pt>
                <c:pt idx="27">
                  <c:v>20</c:v>
                </c:pt>
                <c:pt idx="28">
                  <c:v>17</c:v>
                </c:pt>
                <c:pt idx="29">
                  <c:v>14</c:v>
                </c:pt>
                <c:pt idx="30">
                  <c:v>18</c:v>
                </c:pt>
                <c:pt idx="31">
                  <c:v>15</c:v>
                </c:pt>
                <c:pt idx="32">
                  <c:v>28</c:v>
                </c:pt>
                <c:pt idx="33">
                  <c:v>22</c:v>
                </c:pt>
                <c:pt idx="34">
                  <c:v>23</c:v>
                </c:pt>
                <c:pt idx="35">
                  <c:v>16</c:v>
                </c:pt>
                <c:pt idx="36">
                  <c:v>23</c:v>
                </c:pt>
                <c:pt idx="37">
                  <c:v>18</c:v>
                </c:pt>
                <c:pt idx="38">
                  <c:v>27</c:v>
                </c:pt>
                <c:pt idx="39">
                  <c:v>21</c:v>
                </c:pt>
                <c:pt idx="40">
                  <c:v>17</c:v>
                </c:pt>
                <c:pt idx="41">
                  <c:v>16</c:v>
                </c:pt>
                <c:pt idx="42">
                  <c:v>18</c:v>
                </c:pt>
                <c:pt idx="43">
                  <c:v>15</c:v>
                </c:pt>
                <c:pt idx="44">
                  <c:v>16</c:v>
                </c:pt>
                <c:pt idx="45">
                  <c:v>10</c:v>
                </c:pt>
                <c:pt idx="46">
                  <c:v>16</c:v>
                </c:pt>
                <c:pt idx="47">
                  <c:v>14</c:v>
                </c:pt>
                <c:pt idx="48">
                  <c:v>10</c:v>
                </c:pt>
                <c:pt idx="49">
                  <c:v>10</c:v>
                </c:pt>
                <c:pt idx="50">
                  <c:v>17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E03-497E-A58A-B1D3CB18A24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cat>
            <c:numRef>
              <c:f>Sheet1!$A$2:$A$92</c:f>
              <c:numCache>
                <c:formatCode>General</c:formatCode>
                <c:ptCount val="9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  <c:pt idx="73">
                  <c:v>73</c:v>
                </c:pt>
                <c:pt idx="74">
                  <c:v>74</c:v>
                </c:pt>
                <c:pt idx="75">
                  <c:v>75</c:v>
                </c:pt>
                <c:pt idx="76">
                  <c:v>76</c:v>
                </c:pt>
                <c:pt idx="77">
                  <c:v>77</c:v>
                </c:pt>
                <c:pt idx="78">
                  <c:v>78</c:v>
                </c:pt>
                <c:pt idx="79">
                  <c:v>79</c:v>
                </c:pt>
                <c:pt idx="80">
                  <c:v>80</c:v>
                </c:pt>
                <c:pt idx="81">
                  <c:v>81</c:v>
                </c:pt>
                <c:pt idx="82">
                  <c:v>82</c:v>
                </c:pt>
                <c:pt idx="83">
                  <c:v>83</c:v>
                </c:pt>
                <c:pt idx="84">
                  <c:v>84</c:v>
                </c:pt>
                <c:pt idx="85">
                  <c:v>85</c:v>
                </c:pt>
                <c:pt idx="86">
                  <c:v>86</c:v>
                </c:pt>
                <c:pt idx="87">
                  <c:v>87</c:v>
                </c:pt>
                <c:pt idx="88">
                  <c:v>88</c:v>
                </c:pt>
                <c:pt idx="89">
                  <c:v>89</c:v>
                </c:pt>
                <c:pt idx="90">
                  <c:v>90</c:v>
                </c:pt>
              </c:numCache>
            </c:numRef>
          </c:cat>
          <c:val>
            <c:numRef>
              <c:f>Sheet1!$C$2:$C$92</c:f>
              <c:numCache>
                <c:formatCode>General</c:formatCode>
                <c:ptCount val="91"/>
                <c:pt idx="51">
                  <c:v>7</c:v>
                </c:pt>
                <c:pt idx="52">
                  <c:v>8</c:v>
                </c:pt>
                <c:pt idx="53">
                  <c:v>8</c:v>
                </c:pt>
                <c:pt idx="54">
                  <c:v>8</c:v>
                </c:pt>
                <c:pt idx="55">
                  <c:v>5</c:v>
                </c:pt>
                <c:pt idx="56">
                  <c:v>11</c:v>
                </c:pt>
                <c:pt idx="57">
                  <c:v>5</c:v>
                </c:pt>
                <c:pt idx="58">
                  <c:v>6</c:v>
                </c:pt>
                <c:pt idx="59">
                  <c:v>2</c:v>
                </c:pt>
                <c:pt idx="60">
                  <c:v>5</c:v>
                </c:pt>
                <c:pt idx="61">
                  <c:v>2</c:v>
                </c:pt>
                <c:pt idx="62">
                  <c:v>5</c:v>
                </c:pt>
                <c:pt idx="63">
                  <c:v>5</c:v>
                </c:pt>
                <c:pt idx="64">
                  <c:v>2</c:v>
                </c:pt>
                <c:pt idx="65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E03-497E-A58A-B1D3CB18A24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cat>
            <c:numRef>
              <c:f>Sheet1!$A$2:$A$92</c:f>
              <c:numCache>
                <c:formatCode>General</c:formatCode>
                <c:ptCount val="9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  <c:pt idx="73">
                  <c:v>73</c:v>
                </c:pt>
                <c:pt idx="74">
                  <c:v>74</c:v>
                </c:pt>
                <c:pt idx="75">
                  <c:v>75</c:v>
                </c:pt>
                <c:pt idx="76">
                  <c:v>76</c:v>
                </c:pt>
                <c:pt idx="77">
                  <c:v>77</c:v>
                </c:pt>
                <c:pt idx="78">
                  <c:v>78</c:v>
                </c:pt>
                <c:pt idx="79">
                  <c:v>79</c:v>
                </c:pt>
                <c:pt idx="80">
                  <c:v>80</c:v>
                </c:pt>
                <c:pt idx="81">
                  <c:v>81</c:v>
                </c:pt>
                <c:pt idx="82">
                  <c:v>82</c:v>
                </c:pt>
                <c:pt idx="83">
                  <c:v>83</c:v>
                </c:pt>
                <c:pt idx="84">
                  <c:v>84</c:v>
                </c:pt>
                <c:pt idx="85">
                  <c:v>85</c:v>
                </c:pt>
                <c:pt idx="86">
                  <c:v>86</c:v>
                </c:pt>
                <c:pt idx="87">
                  <c:v>87</c:v>
                </c:pt>
                <c:pt idx="88">
                  <c:v>88</c:v>
                </c:pt>
                <c:pt idx="89">
                  <c:v>89</c:v>
                </c:pt>
                <c:pt idx="90">
                  <c:v>90</c:v>
                </c:pt>
              </c:numCache>
            </c:numRef>
          </c:cat>
          <c:val>
            <c:numRef>
              <c:f>Sheet1!$D$2:$D$92</c:f>
              <c:numCache>
                <c:formatCode>General</c:formatCode>
                <c:ptCount val="91"/>
                <c:pt idx="66">
                  <c:v>6</c:v>
                </c:pt>
                <c:pt idx="67">
                  <c:v>2</c:v>
                </c:pt>
                <c:pt idx="68">
                  <c:v>3</c:v>
                </c:pt>
                <c:pt idx="69">
                  <c:v>5</c:v>
                </c:pt>
                <c:pt idx="70">
                  <c:v>1</c:v>
                </c:pt>
                <c:pt idx="71">
                  <c:v>3</c:v>
                </c:pt>
                <c:pt idx="72">
                  <c:v>2</c:v>
                </c:pt>
                <c:pt idx="73">
                  <c:v>3</c:v>
                </c:pt>
                <c:pt idx="74">
                  <c:v>2</c:v>
                </c:pt>
                <c:pt idx="75">
                  <c:v>4</c:v>
                </c:pt>
                <c:pt idx="76">
                  <c:v>0</c:v>
                </c:pt>
                <c:pt idx="77">
                  <c:v>0</c:v>
                </c:pt>
                <c:pt idx="78">
                  <c:v>1</c:v>
                </c:pt>
                <c:pt idx="79">
                  <c:v>2</c:v>
                </c:pt>
                <c:pt idx="80">
                  <c:v>1</c:v>
                </c:pt>
                <c:pt idx="81">
                  <c:v>1</c:v>
                </c:pt>
                <c:pt idx="82">
                  <c:v>3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1</c:v>
                </c:pt>
                <c:pt idx="87">
                  <c:v>1</c:v>
                </c:pt>
                <c:pt idx="88">
                  <c:v>1</c:v>
                </c:pt>
                <c:pt idx="89">
                  <c:v>0</c:v>
                </c:pt>
                <c:pt idx="9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E03-497E-A58A-B1D3CB18A2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100"/>
        <c:axId val="79926016"/>
        <c:axId val="79927936"/>
      </c:barChart>
      <c:catAx>
        <c:axId val="7992601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 dirty="0"/>
                  <a:t>Primary Trauma Score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79927936"/>
        <c:crosses val="autoZero"/>
        <c:auto val="1"/>
        <c:lblAlgn val="ctr"/>
        <c:lblOffset val="100"/>
        <c:tickLblSkip val="5"/>
        <c:noMultiLvlLbl val="0"/>
      </c:catAx>
      <c:valAx>
        <c:axId val="799279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 dirty="0"/>
                  <a:t>Number of respondents</a:t>
                </a:r>
              </a:p>
            </c:rich>
          </c:tx>
          <c:layout>
            <c:manualLayout>
              <c:xMode val="edge"/>
              <c:yMode val="edge"/>
              <c:x val="9.2592592592592587E-3"/>
              <c:y val="0.21374346188866325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799260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Sheet1!$A$2:$A$52</c:f>
              <c:numCache>
                <c:formatCode>General</c:formatCode>
                <c:ptCount val="5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</c:numCache>
            </c:numRef>
          </c:cat>
          <c:val>
            <c:numRef>
              <c:f>Sheet1!$B$2:$B$52</c:f>
              <c:numCache>
                <c:formatCode>General</c:formatCode>
                <c:ptCount val="51"/>
                <c:pt idx="0">
                  <c:v>30</c:v>
                </c:pt>
                <c:pt idx="1">
                  <c:v>51</c:v>
                </c:pt>
                <c:pt idx="2">
                  <c:v>48</c:v>
                </c:pt>
                <c:pt idx="3">
                  <c:v>63</c:v>
                </c:pt>
                <c:pt idx="4">
                  <c:v>85</c:v>
                </c:pt>
                <c:pt idx="5">
                  <c:v>69</c:v>
                </c:pt>
                <c:pt idx="6">
                  <c:v>77</c:v>
                </c:pt>
                <c:pt idx="7">
                  <c:v>69</c:v>
                </c:pt>
                <c:pt idx="8">
                  <c:v>92</c:v>
                </c:pt>
                <c:pt idx="9">
                  <c:v>58</c:v>
                </c:pt>
                <c:pt idx="10">
                  <c:v>68</c:v>
                </c:pt>
                <c:pt idx="11">
                  <c:v>73</c:v>
                </c:pt>
                <c:pt idx="12">
                  <c:v>42</c:v>
                </c:pt>
                <c:pt idx="13">
                  <c:v>44</c:v>
                </c:pt>
                <c:pt idx="14">
                  <c:v>37</c:v>
                </c:pt>
                <c:pt idx="15">
                  <c:v>29</c:v>
                </c:pt>
                <c:pt idx="16">
                  <c:v>26</c:v>
                </c:pt>
                <c:pt idx="17">
                  <c:v>28</c:v>
                </c:pt>
                <c:pt idx="18">
                  <c:v>24</c:v>
                </c:pt>
                <c:pt idx="19">
                  <c:v>20</c:v>
                </c:pt>
                <c:pt idx="20">
                  <c:v>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211-46A6-A710-5B79D952FB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cat>
            <c:numRef>
              <c:f>Sheet1!$A$2:$A$52</c:f>
              <c:numCache>
                <c:formatCode>General</c:formatCode>
                <c:ptCount val="5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</c:numCache>
            </c:numRef>
          </c:cat>
          <c:val>
            <c:numRef>
              <c:f>Sheet1!$C$2:$C$52</c:f>
              <c:numCache>
                <c:formatCode>General</c:formatCode>
                <c:ptCount val="51"/>
                <c:pt idx="21">
                  <c:v>10</c:v>
                </c:pt>
                <c:pt idx="22">
                  <c:v>9</c:v>
                </c:pt>
                <c:pt idx="23">
                  <c:v>5</c:v>
                </c:pt>
                <c:pt idx="24">
                  <c:v>8</c:v>
                </c:pt>
                <c:pt idx="25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211-46A6-A710-5B79D952FB7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cat>
            <c:numRef>
              <c:f>Sheet1!$A$2:$A$52</c:f>
              <c:numCache>
                <c:formatCode>General</c:formatCode>
                <c:ptCount val="5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</c:numCache>
            </c:numRef>
          </c:cat>
          <c:val>
            <c:numRef>
              <c:f>Sheet1!$D$2:$D$52</c:f>
              <c:numCache>
                <c:formatCode>General</c:formatCode>
                <c:ptCount val="51"/>
                <c:pt idx="26">
                  <c:v>5</c:v>
                </c:pt>
                <c:pt idx="27">
                  <c:v>1</c:v>
                </c:pt>
                <c:pt idx="28">
                  <c:v>5</c:v>
                </c:pt>
                <c:pt idx="29">
                  <c:v>3</c:v>
                </c:pt>
                <c:pt idx="30">
                  <c:v>2</c:v>
                </c:pt>
                <c:pt idx="31">
                  <c:v>3</c:v>
                </c:pt>
                <c:pt idx="32">
                  <c:v>2</c:v>
                </c:pt>
                <c:pt idx="33">
                  <c:v>1</c:v>
                </c:pt>
                <c:pt idx="34">
                  <c:v>1</c:v>
                </c:pt>
                <c:pt idx="35">
                  <c:v>1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1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211-46A6-A710-5B79D952FB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100"/>
        <c:axId val="77962240"/>
        <c:axId val="77968512"/>
      </c:barChart>
      <c:catAx>
        <c:axId val="77962240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 dirty="0"/>
                  <a:t>Secondary Trauma Score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77968512"/>
        <c:crosses val="autoZero"/>
        <c:auto val="1"/>
        <c:lblAlgn val="ctr"/>
        <c:lblOffset val="100"/>
        <c:tickLblSkip val="5"/>
        <c:noMultiLvlLbl val="0"/>
      </c:catAx>
      <c:valAx>
        <c:axId val="779685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 dirty="0"/>
                  <a:t>Number of</a:t>
                </a:r>
                <a:r>
                  <a:rPr lang="en-GB" sz="1600" baseline="0" dirty="0"/>
                  <a:t> respondents</a:t>
                </a:r>
                <a:endParaRPr lang="en-GB" sz="1600" dirty="0"/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779622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Anxiety</c:v>
                </c:pt>
              </c:strCache>
            </c:strRef>
          </c:tx>
          <c:spPr>
            <a:solidFill>
              <a:srgbClr val="4F81BD"/>
            </a:solidFill>
            <a:ln>
              <a:solidFill>
                <a:schemeClr val="tx2">
                  <a:lumMod val="40000"/>
                  <a:lumOff val="60000"/>
                </a:schemeClr>
              </a:solidFill>
            </a:ln>
            <a:effectLst/>
          </c:spPr>
          <c:invertIfNegative val="0"/>
          <c:dPt>
            <c:idx val="6"/>
            <c:invertIfNegative val="0"/>
            <c:bubble3D val="0"/>
            <c:spPr>
              <a:solidFill>
                <a:srgbClr val="FFC000"/>
              </a:solidFill>
              <a:ln>
                <a:solidFill>
                  <a:schemeClr val="tx2">
                    <a:lumMod val="40000"/>
                    <a:lumOff val="60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330-48FE-B2B9-D708605BCC2D}"/>
              </c:ext>
            </c:extLst>
          </c:dPt>
          <c:dPt>
            <c:idx val="7"/>
            <c:invertIfNegative val="0"/>
            <c:bubble3D val="0"/>
            <c:spPr>
              <a:solidFill>
                <a:srgbClr val="FFC000"/>
              </a:solidFill>
              <a:ln>
                <a:solidFill>
                  <a:schemeClr val="tx2">
                    <a:lumMod val="40000"/>
                    <a:lumOff val="60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330-48FE-B2B9-D708605BCC2D}"/>
              </c:ext>
            </c:extLst>
          </c:dPt>
          <c:dPt>
            <c:idx val="8"/>
            <c:invertIfNegative val="0"/>
            <c:bubble3D val="0"/>
            <c:spPr>
              <a:solidFill>
                <a:srgbClr val="FFC000"/>
              </a:solidFill>
              <a:ln>
                <a:solidFill>
                  <a:schemeClr val="tx2">
                    <a:lumMod val="40000"/>
                    <a:lumOff val="60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330-48FE-B2B9-D708605BCC2D}"/>
              </c:ext>
            </c:extLst>
          </c:dPt>
          <c:dPt>
            <c:idx val="9"/>
            <c:invertIfNegative val="0"/>
            <c:bubble3D val="0"/>
            <c:spPr>
              <a:solidFill>
                <a:srgbClr val="FFC000"/>
              </a:solidFill>
              <a:ln>
                <a:solidFill>
                  <a:schemeClr val="tx2">
                    <a:lumMod val="40000"/>
                    <a:lumOff val="60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330-48FE-B2B9-D708605BCC2D}"/>
              </c:ext>
            </c:extLst>
          </c:dPt>
          <c:cat>
            <c:numRef>
              <c:f>Sheet1!$A$2:$A$11</c:f>
              <c:numCache>
                <c:formatCode>General</c:formatCode>
                <c:ptCount val="1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</c:numCache>
            </c:num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321</c:v>
                </c:pt>
                <c:pt idx="1">
                  <c:v>150</c:v>
                </c:pt>
                <c:pt idx="2">
                  <c:v>149</c:v>
                </c:pt>
                <c:pt idx="3">
                  <c:v>115</c:v>
                </c:pt>
                <c:pt idx="4">
                  <c:v>96</c:v>
                </c:pt>
                <c:pt idx="5">
                  <c:v>78</c:v>
                </c:pt>
                <c:pt idx="6">
                  <c:v>68</c:v>
                </c:pt>
                <c:pt idx="7">
                  <c:v>59</c:v>
                </c:pt>
                <c:pt idx="8">
                  <c:v>44</c:v>
                </c:pt>
                <c:pt idx="9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330-48FE-B2B9-D708605BCC2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Depression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6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5330-48FE-B2B9-D708605BCC2D}"/>
              </c:ext>
            </c:extLst>
          </c:dPt>
          <c:dPt>
            <c:idx val="7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C-5330-48FE-B2B9-D708605BCC2D}"/>
              </c:ext>
            </c:extLst>
          </c:dPt>
          <c:dPt>
            <c:idx val="8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E-5330-48FE-B2B9-D708605BCC2D}"/>
              </c:ext>
            </c:extLst>
          </c:dPt>
          <c:cat>
            <c:numRef>
              <c:f>Sheet1!$A$2:$A$11</c:f>
              <c:numCache>
                <c:formatCode>General</c:formatCode>
                <c:ptCount val="1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</c:numCache>
            </c:num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456</c:v>
                </c:pt>
                <c:pt idx="1">
                  <c:v>206</c:v>
                </c:pt>
                <c:pt idx="2">
                  <c:v>132</c:v>
                </c:pt>
                <c:pt idx="3">
                  <c:v>114</c:v>
                </c:pt>
                <c:pt idx="4">
                  <c:v>77</c:v>
                </c:pt>
                <c:pt idx="5">
                  <c:v>42</c:v>
                </c:pt>
                <c:pt idx="6">
                  <c:v>34</c:v>
                </c:pt>
                <c:pt idx="7">
                  <c:v>29</c:v>
                </c:pt>
                <c:pt idx="8">
                  <c:v>19</c:v>
                </c:pt>
                <c:pt idx="9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F-5330-48FE-B2B9-D708605BCC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80009088"/>
        <c:axId val="80011264"/>
      </c:barChart>
      <c:catAx>
        <c:axId val="8000908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 dirty="0"/>
                  <a:t>Anxiety / Depression Score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80011264"/>
        <c:crosses val="autoZero"/>
        <c:auto val="1"/>
        <c:lblAlgn val="ctr"/>
        <c:lblOffset val="100"/>
        <c:noMultiLvlLbl val="0"/>
      </c:catAx>
      <c:valAx>
        <c:axId val="80011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 dirty="0"/>
                  <a:t>Number of respondents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80009088"/>
        <c:crosses val="autoZero"/>
        <c:crossBetween val="between"/>
        <c:majorUnit val="10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Sheet1!$A$2:$A$52</c:f>
              <c:numCache>
                <c:formatCode>General</c:formatCode>
                <c:ptCount val="5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</c:numCache>
            </c:numRef>
          </c:cat>
          <c:val>
            <c:numRef>
              <c:f>Sheet1!$B$2:$B$52</c:f>
              <c:numCache>
                <c:formatCode>General</c:formatCode>
                <c:ptCount val="51"/>
                <c:pt idx="0">
                  <c:v>2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1</c:v>
                </c:pt>
                <c:pt idx="7">
                  <c:v>0</c:v>
                </c:pt>
                <c:pt idx="8">
                  <c:v>1</c:v>
                </c:pt>
                <c:pt idx="9">
                  <c:v>1</c:v>
                </c:pt>
                <c:pt idx="10">
                  <c:v>0</c:v>
                </c:pt>
                <c:pt idx="11">
                  <c:v>3</c:v>
                </c:pt>
                <c:pt idx="12">
                  <c:v>1</c:v>
                </c:pt>
                <c:pt idx="13">
                  <c:v>3</c:v>
                </c:pt>
                <c:pt idx="14">
                  <c:v>15</c:v>
                </c:pt>
                <c:pt idx="15">
                  <c:v>15</c:v>
                </c:pt>
                <c:pt idx="16">
                  <c:v>17</c:v>
                </c:pt>
                <c:pt idx="17">
                  <c:v>22</c:v>
                </c:pt>
                <c:pt idx="18">
                  <c:v>28</c:v>
                </c:pt>
                <c:pt idx="19">
                  <c:v>33</c:v>
                </c:pt>
                <c:pt idx="20">
                  <c:v>44</c:v>
                </c:pt>
                <c:pt idx="21">
                  <c:v>62</c:v>
                </c:pt>
                <c:pt idx="22">
                  <c:v>59</c:v>
                </c:pt>
                <c:pt idx="23">
                  <c:v>79</c:v>
                </c:pt>
                <c:pt idx="24">
                  <c:v>89</c:v>
                </c:pt>
                <c:pt idx="25">
                  <c:v>96</c:v>
                </c:pt>
                <c:pt idx="26">
                  <c:v>78</c:v>
                </c:pt>
                <c:pt idx="27">
                  <c:v>79</c:v>
                </c:pt>
                <c:pt idx="28">
                  <c:v>74</c:v>
                </c:pt>
                <c:pt idx="29">
                  <c:v>66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003-4E5A-915E-8CA921D2A85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cat>
            <c:numRef>
              <c:f>Sheet1!$A$2:$A$52</c:f>
              <c:numCache>
                <c:formatCode>General</c:formatCode>
                <c:ptCount val="5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</c:numCache>
            </c:numRef>
          </c:cat>
          <c:val>
            <c:numRef>
              <c:f>Sheet1!$C$2:$C$52</c:f>
              <c:numCache>
                <c:formatCode>General</c:formatCode>
                <c:ptCount val="51"/>
                <c:pt idx="30">
                  <c:v>52</c:v>
                </c:pt>
                <c:pt idx="31">
                  <c:v>55</c:v>
                </c:pt>
                <c:pt idx="32">
                  <c:v>42</c:v>
                </c:pt>
                <c:pt idx="33">
                  <c:v>26</c:v>
                </c:pt>
                <c:pt idx="34">
                  <c:v>20</c:v>
                </c:pt>
                <c:pt idx="35">
                  <c:v>14</c:v>
                </c:pt>
                <c:pt idx="36">
                  <c:v>14</c:v>
                </c:pt>
                <c:pt idx="37">
                  <c:v>7</c:v>
                </c:pt>
                <c:pt idx="38">
                  <c:v>8</c:v>
                </c:pt>
                <c:pt idx="39">
                  <c:v>2</c:v>
                </c:pt>
                <c:pt idx="40">
                  <c:v>1</c:v>
                </c:pt>
                <c:pt idx="41">
                  <c:v>1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003-4E5A-915E-8CA921D2A8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100"/>
        <c:axId val="86917504"/>
        <c:axId val="86919424"/>
      </c:barChart>
      <c:catAx>
        <c:axId val="8691750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 dirty="0"/>
                  <a:t>Burnout Score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86919424"/>
        <c:crosses val="autoZero"/>
        <c:auto val="1"/>
        <c:lblAlgn val="ctr"/>
        <c:lblOffset val="100"/>
        <c:tickLblSkip val="5"/>
        <c:noMultiLvlLbl val="0"/>
      </c:catAx>
      <c:valAx>
        <c:axId val="869194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 dirty="0"/>
                  <a:t>Number</a:t>
                </a:r>
                <a:r>
                  <a:rPr lang="en-GB" sz="1600" baseline="0" dirty="0"/>
                  <a:t> of Respondents</a:t>
                </a:r>
                <a:endParaRPr lang="en-GB" sz="1600" dirty="0"/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86917504"/>
        <c:crosses val="autoZero"/>
        <c:crossBetween val="between"/>
      </c:valAx>
      <c:spPr>
        <a:noFill/>
        <a:ln>
          <a:solidFill>
            <a:schemeClr val="tx2">
              <a:lumMod val="40000"/>
              <a:lumOff val="60000"/>
              <a:alpha val="99000"/>
            </a:schemeClr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% Poor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8"/>
                <c:pt idx="0">
                  <c:v>Meals</c:v>
                </c:pt>
                <c:pt idx="1">
                  <c:v>Caffeine</c:v>
                </c:pt>
                <c:pt idx="2">
                  <c:v>Alcohol</c:v>
                </c:pt>
                <c:pt idx="3">
                  <c:v>Exercise</c:v>
                </c:pt>
                <c:pt idx="4">
                  <c:v>Interests</c:v>
                </c:pt>
                <c:pt idx="5">
                  <c:v>Socialising</c:v>
                </c:pt>
                <c:pt idx="6">
                  <c:v>Sleep</c:v>
                </c:pt>
                <c:pt idx="7">
                  <c:v>Cigarettes</c:v>
                </c:pt>
              </c:strCache>
            </c:strRef>
          </c:cat>
          <c:val>
            <c:numRef>
              <c:f>Sheet1!$B$2:$B$9</c:f>
              <c:numCache>
                <c:formatCode>0%</c:formatCode>
                <c:ptCount val="8"/>
                <c:pt idx="0">
                  <c:v>2.6126126126126126E-2</c:v>
                </c:pt>
                <c:pt idx="1">
                  <c:v>0.13243243243243244</c:v>
                </c:pt>
                <c:pt idx="2">
                  <c:v>3.783783783783784E-2</c:v>
                </c:pt>
                <c:pt idx="3">
                  <c:v>0.11081081081081082</c:v>
                </c:pt>
                <c:pt idx="4">
                  <c:v>5.4054054054054057E-2</c:v>
                </c:pt>
                <c:pt idx="5">
                  <c:v>1.7117117117117116E-2</c:v>
                </c:pt>
                <c:pt idx="6">
                  <c:v>0.18288288288288287</c:v>
                </c:pt>
                <c:pt idx="7">
                  <c:v>2.5225225225225224E-2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7C5-4381-B3B7-00D3402A095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7595648"/>
        <c:axId val="87597440"/>
      </c:barChart>
      <c:catAx>
        <c:axId val="87595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87597440"/>
        <c:crosses val="autoZero"/>
        <c:auto val="1"/>
        <c:lblAlgn val="ctr"/>
        <c:lblOffset val="100"/>
        <c:noMultiLvlLbl val="0"/>
      </c:catAx>
      <c:valAx>
        <c:axId val="87597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87595648"/>
        <c:crosses val="autoZero"/>
        <c:crossBetween val="between"/>
        <c:majorUnit val="5.000000000000001E-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CA8498-81D6-4022-882D-62B3506F46F6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C089BEB-C2F5-4C28-9D28-1DEE44932F32}">
      <dgm:prSet phldrT="[Text]"/>
      <dgm:spPr/>
      <dgm:t>
        <a:bodyPr/>
        <a:lstStyle/>
        <a:p>
          <a:r>
            <a:rPr lang="en-GB" dirty="0"/>
            <a:t>1. Identify the risks</a:t>
          </a:r>
        </a:p>
      </dgm:t>
    </dgm:pt>
    <dgm:pt modelId="{15AF8D86-FD83-4773-B6F1-542B86C68BE0}" type="parTrans" cxnId="{4878E94B-293A-42DF-87A3-BE1E916FDE95}">
      <dgm:prSet/>
      <dgm:spPr/>
      <dgm:t>
        <a:bodyPr/>
        <a:lstStyle/>
        <a:p>
          <a:endParaRPr lang="en-GB"/>
        </a:p>
      </dgm:t>
    </dgm:pt>
    <dgm:pt modelId="{CDCB10F8-390B-484D-9968-A4846E4A1577}" type="sibTrans" cxnId="{4878E94B-293A-42DF-87A3-BE1E916FDE95}">
      <dgm:prSet/>
      <dgm:spPr>
        <a:ln>
          <a:solidFill>
            <a:schemeClr val="tx1"/>
          </a:solidFill>
        </a:ln>
      </dgm:spPr>
      <dgm:t>
        <a:bodyPr/>
        <a:lstStyle/>
        <a:p>
          <a:endParaRPr lang="en-GB"/>
        </a:p>
      </dgm:t>
    </dgm:pt>
    <dgm:pt modelId="{610A7D92-6673-4F26-92A4-BD5560534D3B}">
      <dgm:prSet phldrT="[Text]"/>
      <dgm:spPr/>
      <dgm:t>
        <a:bodyPr/>
        <a:lstStyle/>
        <a:p>
          <a:r>
            <a:rPr lang="en-GB" dirty="0"/>
            <a:t>2. Who might be harmed?</a:t>
          </a:r>
        </a:p>
      </dgm:t>
    </dgm:pt>
    <dgm:pt modelId="{9E6583AD-54CB-467E-800C-E24565BA038C}" type="parTrans" cxnId="{7C899630-7D4C-4756-9C13-8D2981557DBE}">
      <dgm:prSet/>
      <dgm:spPr/>
      <dgm:t>
        <a:bodyPr/>
        <a:lstStyle/>
        <a:p>
          <a:endParaRPr lang="en-GB"/>
        </a:p>
      </dgm:t>
    </dgm:pt>
    <dgm:pt modelId="{CDC6578B-642C-459E-9128-3594B9170375}" type="sibTrans" cxnId="{7C899630-7D4C-4756-9C13-8D2981557DBE}">
      <dgm:prSet/>
      <dgm:spPr>
        <a:ln>
          <a:solidFill>
            <a:schemeClr val="tx1"/>
          </a:solidFill>
        </a:ln>
      </dgm:spPr>
      <dgm:t>
        <a:bodyPr/>
        <a:lstStyle/>
        <a:p>
          <a:endParaRPr lang="en-GB"/>
        </a:p>
      </dgm:t>
    </dgm:pt>
    <dgm:pt modelId="{730A61B2-F98E-4196-AADD-F6B9C0541EEE}">
      <dgm:prSet phldrT="[Text]"/>
      <dgm:spPr/>
      <dgm:t>
        <a:bodyPr/>
        <a:lstStyle/>
        <a:p>
          <a:r>
            <a:rPr lang="en-GB" dirty="0"/>
            <a:t>3. Evaluate the level of risk</a:t>
          </a:r>
        </a:p>
      </dgm:t>
    </dgm:pt>
    <dgm:pt modelId="{6D77BA34-B17A-4826-81D5-A3C0B28DBA75}" type="parTrans" cxnId="{B8D8B79B-2292-47FF-A173-6D974BFA4228}">
      <dgm:prSet/>
      <dgm:spPr/>
      <dgm:t>
        <a:bodyPr/>
        <a:lstStyle/>
        <a:p>
          <a:endParaRPr lang="en-GB"/>
        </a:p>
      </dgm:t>
    </dgm:pt>
    <dgm:pt modelId="{64E48138-AA37-45B5-8631-D806BDC3869F}" type="sibTrans" cxnId="{B8D8B79B-2292-47FF-A173-6D974BFA4228}">
      <dgm:prSet/>
      <dgm:spPr>
        <a:ln>
          <a:solidFill>
            <a:schemeClr val="tx1"/>
          </a:solidFill>
        </a:ln>
      </dgm:spPr>
      <dgm:t>
        <a:bodyPr/>
        <a:lstStyle/>
        <a:p>
          <a:endParaRPr lang="en-GB"/>
        </a:p>
      </dgm:t>
    </dgm:pt>
    <dgm:pt modelId="{93147B29-209E-4326-BA48-576095006D7F}">
      <dgm:prSet phldrT="[Text]"/>
      <dgm:spPr/>
      <dgm:t>
        <a:bodyPr/>
        <a:lstStyle/>
        <a:p>
          <a:r>
            <a:rPr lang="en-GB" dirty="0"/>
            <a:t>4. Reduce the risk</a:t>
          </a:r>
        </a:p>
      </dgm:t>
    </dgm:pt>
    <dgm:pt modelId="{2BDD6C1A-6025-4FA9-ABFB-042FACFE0ADF}" type="parTrans" cxnId="{A1124EAB-CD9B-45B5-9E7F-7F90BC8C8EDB}">
      <dgm:prSet/>
      <dgm:spPr/>
      <dgm:t>
        <a:bodyPr/>
        <a:lstStyle/>
        <a:p>
          <a:endParaRPr lang="en-GB"/>
        </a:p>
      </dgm:t>
    </dgm:pt>
    <dgm:pt modelId="{45A3945E-F008-4FD6-BB17-59D41F82E92F}" type="sibTrans" cxnId="{A1124EAB-CD9B-45B5-9E7F-7F90BC8C8EDB}">
      <dgm:prSet/>
      <dgm:spPr>
        <a:ln>
          <a:solidFill>
            <a:schemeClr val="tx1"/>
          </a:solidFill>
        </a:ln>
      </dgm:spPr>
      <dgm:t>
        <a:bodyPr/>
        <a:lstStyle/>
        <a:p>
          <a:endParaRPr lang="en-GB"/>
        </a:p>
      </dgm:t>
    </dgm:pt>
    <dgm:pt modelId="{1089B004-95F1-4CA0-B63C-639526CDAF58}">
      <dgm:prSet phldrT="[Text]"/>
      <dgm:spPr/>
      <dgm:t>
        <a:bodyPr/>
        <a:lstStyle/>
        <a:p>
          <a:r>
            <a:rPr lang="en-GB" dirty="0"/>
            <a:t>5. Record, Monitor Review</a:t>
          </a:r>
        </a:p>
      </dgm:t>
    </dgm:pt>
    <dgm:pt modelId="{1560F65F-ACA4-4F57-BFAB-38620375DB90}" type="parTrans" cxnId="{34163E08-D52C-4CD5-98AE-DD153CF0C7D4}">
      <dgm:prSet/>
      <dgm:spPr/>
      <dgm:t>
        <a:bodyPr/>
        <a:lstStyle/>
        <a:p>
          <a:endParaRPr lang="en-GB"/>
        </a:p>
      </dgm:t>
    </dgm:pt>
    <dgm:pt modelId="{8C6DF9B6-0B72-4262-88B5-CB88314D8493}" type="sibTrans" cxnId="{34163E08-D52C-4CD5-98AE-DD153CF0C7D4}">
      <dgm:prSet/>
      <dgm:spPr>
        <a:ln>
          <a:solidFill>
            <a:schemeClr val="tx1"/>
          </a:solidFill>
        </a:ln>
      </dgm:spPr>
      <dgm:t>
        <a:bodyPr/>
        <a:lstStyle/>
        <a:p>
          <a:endParaRPr lang="en-GB"/>
        </a:p>
      </dgm:t>
    </dgm:pt>
    <dgm:pt modelId="{6B418F31-35BD-4A5E-85B3-620A9B8D155E}" type="pres">
      <dgm:prSet presAssocID="{07CA8498-81D6-4022-882D-62B3506F46F6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7A0A393-0D7E-48FD-95F3-6BAA90686734}" type="pres">
      <dgm:prSet presAssocID="{2C089BEB-C2F5-4C28-9D28-1DEE44932F32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20A937-3B77-4A6B-A5FB-D02C7A76379F}" type="pres">
      <dgm:prSet presAssocID="{CDCB10F8-390B-484D-9968-A4846E4A1577}" presName="sibTrans" presStyleLbl="sibTrans2D1" presStyleIdx="0" presStyleCnt="5"/>
      <dgm:spPr/>
      <dgm:t>
        <a:bodyPr/>
        <a:lstStyle/>
        <a:p>
          <a:endParaRPr lang="cs-CZ"/>
        </a:p>
      </dgm:t>
    </dgm:pt>
    <dgm:pt modelId="{FB0720B5-A5DF-4437-A82B-E30642A14C58}" type="pres">
      <dgm:prSet presAssocID="{CDCB10F8-390B-484D-9968-A4846E4A1577}" presName="connectorText" presStyleLbl="sibTrans2D1" presStyleIdx="0" presStyleCnt="5"/>
      <dgm:spPr/>
      <dgm:t>
        <a:bodyPr/>
        <a:lstStyle/>
        <a:p>
          <a:endParaRPr lang="cs-CZ"/>
        </a:p>
      </dgm:t>
    </dgm:pt>
    <dgm:pt modelId="{CB089786-A6E6-4D76-8687-2FA2C41CC238}" type="pres">
      <dgm:prSet presAssocID="{610A7D92-6673-4F26-92A4-BD5560534D3B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84A17E-4AD2-455D-84B2-26169BDFD9D3}" type="pres">
      <dgm:prSet presAssocID="{CDC6578B-642C-459E-9128-3594B9170375}" presName="sibTrans" presStyleLbl="sibTrans2D1" presStyleIdx="1" presStyleCnt="5"/>
      <dgm:spPr/>
      <dgm:t>
        <a:bodyPr/>
        <a:lstStyle/>
        <a:p>
          <a:endParaRPr lang="cs-CZ"/>
        </a:p>
      </dgm:t>
    </dgm:pt>
    <dgm:pt modelId="{DF0B60AC-300C-4803-B657-0D599C797D08}" type="pres">
      <dgm:prSet presAssocID="{CDC6578B-642C-459E-9128-3594B9170375}" presName="connectorText" presStyleLbl="sibTrans2D1" presStyleIdx="1" presStyleCnt="5"/>
      <dgm:spPr/>
      <dgm:t>
        <a:bodyPr/>
        <a:lstStyle/>
        <a:p>
          <a:endParaRPr lang="cs-CZ"/>
        </a:p>
      </dgm:t>
    </dgm:pt>
    <dgm:pt modelId="{2A01EEBC-042A-47FC-BEBA-CAC0CABCCB5F}" type="pres">
      <dgm:prSet presAssocID="{730A61B2-F98E-4196-AADD-F6B9C0541EEE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EE7D4B2-40FA-4DBF-AEBC-06EC0043CA98}" type="pres">
      <dgm:prSet presAssocID="{64E48138-AA37-45B5-8631-D806BDC3869F}" presName="sibTrans" presStyleLbl="sibTrans2D1" presStyleIdx="2" presStyleCnt="5"/>
      <dgm:spPr/>
      <dgm:t>
        <a:bodyPr/>
        <a:lstStyle/>
        <a:p>
          <a:endParaRPr lang="cs-CZ"/>
        </a:p>
      </dgm:t>
    </dgm:pt>
    <dgm:pt modelId="{0E094254-ED32-42B6-9B04-AFC67BA0F0C9}" type="pres">
      <dgm:prSet presAssocID="{64E48138-AA37-45B5-8631-D806BDC3869F}" presName="connectorText" presStyleLbl="sibTrans2D1" presStyleIdx="2" presStyleCnt="5"/>
      <dgm:spPr/>
      <dgm:t>
        <a:bodyPr/>
        <a:lstStyle/>
        <a:p>
          <a:endParaRPr lang="cs-CZ"/>
        </a:p>
      </dgm:t>
    </dgm:pt>
    <dgm:pt modelId="{79DD1BCD-9C88-4EB9-91D9-134B7FFC6AF8}" type="pres">
      <dgm:prSet presAssocID="{93147B29-209E-4326-BA48-576095006D7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B4508B-575D-414B-BD1C-A8F064225BE5}" type="pres">
      <dgm:prSet presAssocID="{45A3945E-F008-4FD6-BB17-59D41F82E92F}" presName="sibTrans" presStyleLbl="sibTrans2D1" presStyleIdx="3" presStyleCnt="5"/>
      <dgm:spPr/>
      <dgm:t>
        <a:bodyPr/>
        <a:lstStyle/>
        <a:p>
          <a:endParaRPr lang="cs-CZ"/>
        </a:p>
      </dgm:t>
    </dgm:pt>
    <dgm:pt modelId="{42BE3401-53A4-4EBB-B5D6-E91C083A5F27}" type="pres">
      <dgm:prSet presAssocID="{45A3945E-F008-4FD6-BB17-59D41F82E92F}" presName="connectorText" presStyleLbl="sibTrans2D1" presStyleIdx="3" presStyleCnt="5"/>
      <dgm:spPr/>
      <dgm:t>
        <a:bodyPr/>
        <a:lstStyle/>
        <a:p>
          <a:endParaRPr lang="cs-CZ"/>
        </a:p>
      </dgm:t>
    </dgm:pt>
    <dgm:pt modelId="{D7E82D25-140F-41EE-BAF5-337BAA6885B4}" type="pres">
      <dgm:prSet presAssocID="{1089B004-95F1-4CA0-B63C-639526CDAF5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D9A28A-9F84-480C-90F9-0E7225E1164D}" type="pres">
      <dgm:prSet presAssocID="{8C6DF9B6-0B72-4262-88B5-CB88314D8493}" presName="sibTrans" presStyleLbl="sibTrans2D1" presStyleIdx="4" presStyleCnt="5"/>
      <dgm:spPr/>
      <dgm:t>
        <a:bodyPr/>
        <a:lstStyle/>
        <a:p>
          <a:endParaRPr lang="cs-CZ"/>
        </a:p>
      </dgm:t>
    </dgm:pt>
    <dgm:pt modelId="{37DB160B-5010-4304-A7D4-553430A1BAB0}" type="pres">
      <dgm:prSet presAssocID="{8C6DF9B6-0B72-4262-88B5-CB88314D8493}" presName="connectorText" presStyleLbl="sibTrans2D1" presStyleIdx="4" presStyleCnt="5"/>
      <dgm:spPr/>
      <dgm:t>
        <a:bodyPr/>
        <a:lstStyle/>
        <a:p>
          <a:endParaRPr lang="cs-CZ"/>
        </a:p>
      </dgm:t>
    </dgm:pt>
  </dgm:ptLst>
  <dgm:cxnLst>
    <dgm:cxn modelId="{BC245C87-8442-4814-AF57-D3502209F19E}" type="presOf" srcId="{CDC6578B-642C-459E-9128-3594B9170375}" destId="{A684A17E-4AD2-455D-84B2-26169BDFD9D3}" srcOrd="0" destOrd="0" presId="urn:microsoft.com/office/officeart/2005/8/layout/cycle2"/>
    <dgm:cxn modelId="{2F1C49E7-D2F2-483A-A505-009BA80857CC}" type="presOf" srcId="{1089B004-95F1-4CA0-B63C-639526CDAF58}" destId="{D7E82D25-140F-41EE-BAF5-337BAA6885B4}" srcOrd="0" destOrd="0" presId="urn:microsoft.com/office/officeart/2005/8/layout/cycle2"/>
    <dgm:cxn modelId="{4179C96B-DC59-40B4-B9A6-6212AAD15A40}" type="presOf" srcId="{8C6DF9B6-0B72-4262-88B5-CB88314D8493}" destId="{F6D9A28A-9F84-480C-90F9-0E7225E1164D}" srcOrd="0" destOrd="0" presId="urn:microsoft.com/office/officeart/2005/8/layout/cycle2"/>
    <dgm:cxn modelId="{4B836934-AA1C-4DF5-AEA8-199CF1419220}" type="presOf" srcId="{8C6DF9B6-0B72-4262-88B5-CB88314D8493}" destId="{37DB160B-5010-4304-A7D4-553430A1BAB0}" srcOrd="1" destOrd="0" presId="urn:microsoft.com/office/officeart/2005/8/layout/cycle2"/>
    <dgm:cxn modelId="{7FE50781-038C-4A83-A25B-CAA80A29BC77}" type="presOf" srcId="{730A61B2-F98E-4196-AADD-F6B9C0541EEE}" destId="{2A01EEBC-042A-47FC-BEBA-CAC0CABCCB5F}" srcOrd="0" destOrd="0" presId="urn:microsoft.com/office/officeart/2005/8/layout/cycle2"/>
    <dgm:cxn modelId="{F96DF974-7DAF-4E01-9049-8C6512E2B3A1}" type="presOf" srcId="{45A3945E-F008-4FD6-BB17-59D41F82E92F}" destId="{42BE3401-53A4-4EBB-B5D6-E91C083A5F27}" srcOrd="1" destOrd="0" presId="urn:microsoft.com/office/officeart/2005/8/layout/cycle2"/>
    <dgm:cxn modelId="{34163E08-D52C-4CD5-98AE-DD153CF0C7D4}" srcId="{07CA8498-81D6-4022-882D-62B3506F46F6}" destId="{1089B004-95F1-4CA0-B63C-639526CDAF58}" srcOrd="4" destOrd="0" parTransId="{1560F65F-ACA4-4F57-BFAB-38620375DB90}" sibTransId="{8C6DF9B6-0B72-4262-88B5-CB88314D8493}"/>
    <dgm:cxn modelId="{B8D8B79B-2292-47FF-A173-6D974BFA4228}" srcId="{07CA8498-81D6-4022-882D-62B3506F46F6}" destId="{730A61B2-F98E-4196-AADD-F6B9C0541EEE}" srcOrd="2" destOrd="0" parTransId="{6D77BA34-B17A-4826-81D5-A3C0B28DBA75}" sibTransId="{64E48138-AA37-45B5-8631-D806BDC3869F}"/>
    <dgm:cxn modelId="{8DD6D341-98AE-499C-B49E-C1646C5152F3}" type="presOf" srcId="{64E48138-AA37-45B5-8631-D806BDC3869F}" destId="{0E094254-ED32-42B6-9B04-AFC67BA0F0C9}" srcOrd="1" destOrd="0" presId="urn:microsoft.com/office/officeart/2005/8/layout/cycle2"/>
    <dgm:cxn modelId="{4878E94B-293A-42DF-87A3-BE1E916FDE95}" srcId="{07CA8498-81D6-4022-882D-62B3506F46F6}" destId="{2C089BEB-C2F5-4C28-9D28-1DEE44932F32}" srcOrd="0" destOrd="0" parTransId="{15AF8D86-FD83-4773-B6F1-542B86C68BE0}" sibTransId="{CDCB10F8-390B-484D-9968-A4846E4A1577}"/>
    <dgm:cxn modelId="{398E31F0-3D0D-44B0-A3DF-5794C812A7A9}" type="presOf" srcId="{45A3945E-F008-4FD6-BB17-59D41F82E92F}" destId="{60B4508B-575D-414B-BD1C-A8F064225BE5}" srcOrd="0" destOrd="0" presId="urn:microsoft.com/office/officeart/2005/8/layout/cycle2"/>
    <dgm:cxn modelId="{07CFD763-F23F-45AA-A1BF-1BBE98AABED0}" type="presOf" srcId="{CDC6578B-642C-459E-9128-3594B9170375}" destId="{DF0B60AC-300C-4803-B657-0D599C797D08}" srcOrd="1" destOrd="0" presId="urn:microsoft.com/office/officeart/2005/8/layout/cycle2"/>
    <dgm:cxn modelId="{A1124EAB-CD9B-45B5-9E7F-7F90BC8C8EDB}" srcId="{07CA8498-81D6-4022-882D-62B3506F46F6}" destId="{93147B29-209E-4326-BA48-576095006D7F}" srcOrd="3" destOrd="0" parTransId="{2BDD6C1A-6025-4FA9-ABFB-042FACFE0ADF}" sibTransId="{45A3945E-F008-4FD6-BB17-59D41F82E92F}"/>
    <dgm:cxn modelId="{7C899630-7D4C-4756-9C13-8D2981557DBE}" srcId="{07CA8498-81D6-4022-882D-62B3506F46F6}" destId="{610A7D92-6673-4F26-92A4-BD5560534D3B}" srcOrd="1" destOrd="0" parTransId="{9E6583AD-54CB-467E-800C-E24565BA038C}" sibTransId="{CDC6578B-642C-459E-9128-3594B9170375}"/>
    <dgm:cxn modelId="{80170695-7BFF-48AA-9D47-CE6A80A72583}" type="presOf" srcId="{CDCB10F8-390B-484D-9968-A4846E4A1577}" destId="{3620A937-3B77-4A6B-A5FB-D02C7A76379F}" srcOrd="0" destOrd="0" presId="urn:microsoft.com/office/officeart/2005/8/layout/cycle2"/>
    <dgm:cxn modelId="{2E15315E-BE9C-401F-A1EE-C1B98E593D6D}" type="presOf" srcId="{64E48138-AA37-45B5-8631-D806BDC3869F}" destId="{5EE7D4B2-40FA-4DBF-AEBC-06EC0043CA98}" srcOrd="0" destOrd="0" presId="urn:microsoft.com/office/officeart/2005/8/layout/cycle2"/>
    <dgm:cxn modelId="{9CDDEB52-AD34-4257-A66D-25CFC9E8E69D}" type="presOf" srcId="{610A7D92-6673-4F26-92A4-BD5560534D3B}" destId="{CB089786-A6E6-4D76-8687-2FA2C41CC238}" srcOrd="0" destOrd="0" presId="urn:microsoft.com/office/officeart/2005/8/layout/cycle2"/>
    <dgm:cxn modelId="{18303816-4A80-4995-9710-AC73218CE484}" type="presOf" srcId="{07CA8498-81D6-4022-882D-62B3506F46F6}" destId="{6B418F31-35BD-4A5E-85B3-620A9B8D155E}" srcOrd="0" destOrd="0" presId="urn:microsoft.com/office/officeart/2005/8/layout/cycle2"/>
    <dgm:cxn modelId="{2E5547C8-EEC7-4299-942A-B2B1BCA24F85}" type="presOf" srcId="{2C089BEB-C2F5-4C28-9D28-1DEE44932F32}" destId="{F7A0A393-0D7E-48FD-95F3-6BAA90686734}" srcOrd="0" destOrd="0" presId="urn:microsoft.com/office/officeart/2005/8/layout/cycle2"/>
    <dgm:cxn modelId="{A771ABEC-B8A0-4A2D-9E93-60D9615CA130}" type="presOf" srcId="{93147B29-209E-4326-BA48-576095006D7F}" destId="{79DD1BCD-9C88-4EB9-91D9-134B7FFC6AF8}" srcOrd="0" destOrd="0" presId="urn:microsoft.com/office/officeart/2005/8/layout/cycle2"/>
    <dgm:cxn modelId="{2C5BC8DA-304D-4309-839C-5C822F19C9AA}" type="presOf" srcId="{CDCB10F8-390B-484D-9968-A4846E4A1577}" destId="{FB0720B5-A5DF-4437-A82B-E30642A14C58}" srcOrd="1" destOrd="0" presId="urn:microsoft.com/office/officeart/2005/8/layout/cycle2"/>
    <dgm:cxn modelId="{4EF0A74A-27F8-4574-ABFB-0B137A40F393}" type="presParOf" srcId="{6B418F31-35BD-4A5E-85B3-620A9B8D155E}" destId="{F7A0A393-0D7E-48FD-95F3-6BAA90686734}" srcOrd="0" destOrd="0" presId="urn:microsoft.com/office/officeart/2005/8/layout/cycle2"/>
    <dgm:cxn modelId="{3A8B7124-3FCE-4EF3-A17B-4A696699B3EE}" type="presParOf" srcId="{6B418F31-35BD-4A5E-85B3-620A9B8D155E}" destId="{3620A937-3B77-4A6B-A5FB-D02C7A76379F}" srcOrd="1" destOrd="0" presId="urn:microsoft.com/office/officeart/2005/8/layout/cycle2"/>
    <dgm:cxn modelId="{750C75CA-F744-4474-87D7-1BD90B88E720}" type="presParOf" srcId="{3620A937-3B77-4A6B-A5FB-D02C7A76379F}" destId="{FB0720B5-A5DF-4437-A82B-E30642A14C58}" srcOrd="0" destOrd="0" presId="urn:microsoft.com/office/officeart/2005/8/layout/cycle2"/>
    <dgm:cxn modelId="{F0A28601-7535-4EF8-8E21-FD311D2C75AD}" type="presParOf" srcId="{6B418F31-35BD-4A5E-85B3-620A9B8D155E}" destId="{CB089786-A6E6-4D76-8687-2FA2C41CC238}" srcOrd="2" destOrd="0" presId="urn:microsoft.com/office/officeart/2005/8/layout/cycle2"/>
    <dgm:cxn modelId="{618DE836-55CE-4C56-BEB5-D79014A21FC7}" type="presParOf" srcId="{6B418F31-35BD-4A5E-85B3-620A9B8D155E}" destId="{A684A17E-4AD2-455D-84B2-26169BDFD9D3}" srcOrd="3" destOrd="0" presId="urn:microsoft.com/office/officeart/2005/8/layout/cycle2"/>
    <dgm:cxn modelId="{11EDDC72-1538-4654-97FD-D9982B626234}" type="presParOf" srcId="{A684A17E-4AD2-455D-84B2-26169BDFD9D3}" destId="{DF0B60AC-300C-4803-B657-0D599C797D08}" srcOrd="0" destOrd="0" presId="urn:microsoft.com/office/officeart/2005/8/layout/cycle2"/>
    <dgm:cxn modelId="{6AE6C226-1A1A-4DFA-A6AF-3AEA34D9A54B}" type="presParOf" srcId="{6B418F31-35BD-4A5E-85B3-620A9B8D155E}" destId="{2A01EEBC-042A-47FC-BEBA-CAC0CABCCB5F}" srcOrd="4" destOrd="0" presId="urn:microsoft.com/office/officeart/2005/8/layout/cycle2"/>
    <dgm:cxn modelId="{145242E6-D988-4058-8993-D542756A43E9}" type="presParOf" srcId="{6B418F31-35BD-4A5E-85B3-620A9B8D155E}" destId="{5EE7D4B2-40FA-4DBF-AEBC-06EC0043CA98}" srcOrd="5" destOrd="0" presId="urn:microsoft.com/office/officeart/2005/8/layout/cycle2"/>
    <dgm:cxn modelId="{46C3B797-A96A-4648-86D6-D32B2140A6C6}" type="presParOf" srcId="{5EE7D4B2-40FA-4DBF-AEBC-06EC0043CA98}" destId="{0E094254-ED32-42B6-9B04-AFC67BA0F0C9}" srcOrd="0" destOrd="0" presId="urn:microsoft.com/office/officeart/2005/8/layout/cycle2"/>
    <dgm:cxn modelId="{0FD4A37D-A3EE-4966-AA93-B220B52A37FC}" type="presParOf" srcId="{6B418F31-35BD-4A5E-85B3-620A9B8D155E}" destId="{79DD1BCD-9C88-4EB9-91D9-134B7FFC6AF8}" srcOrd="6" destOrd="0" presId="urn:microsoft.com/office/officeart/2005/8/layout/cycle2"/>
    <dgm:cxn modelId="{63F6D1AD-47BA-4D5C-AB50-D7D94AA2C8BC}" type="presParOf" srcId="{6B418F31-35BD-4A5E-85B3-620A9B8D155E}" destId="{60B4508B-575D-414B-BD1C-A8F064225BE5}" srcOrd="7" destOrd="0" presId="urn:microsoft.com/office/officeart/2005/8/layout/cycle2"/>
    <dgm:cxn modelId="{9544695F-744C-4F2B-A1CD-0151BA079D1F}" type="presParOf" srcId="{60B4508B-575D-414B-BD1C-A8F064225BE5}" destId="{42BE3401-53A4-4EBB-B5D6-E91C083A5F27}" srcOrd="0" destOrd="0" presId="urn:microsoft.com/office/officeart/2005/8/layout/cycle2"/>
    <dgm:cxn modelId="{321B2CF4-C546-4A11-B9EA-3BA0D08939E6}" type="presParOf" srcId="{6B418F31-35BD-4A5E-85B3-620A9B8D155E}" destId="{D7E82D25-140F-41EE-BAF5-337BAA6885B4}" srcOrd="8" destOrd="0" presId="urn:microsoft.com/office/officeart/2005/8/layout/cycle2"/>
    <dgm:cxn modelId="{7DA6E7EF-21BB-4ED3-B81B-1916B54FAA23}" type="presParOf" srcId="{6B418F31-35BD-4A5E-85B3-620A9B8D155E}" destId="{F6D9A28A-9F84-480C-90F9-0E7225E1164D}" srcOrd="9" destOrd="0" presId="urn:microsoft.com/office/officeart/2005/8/layout/cycle2"/>
    <dgm:cxn modelId="{6FDE92C2-400C-4873-A2AE-9DA81D17CEF4}" type="presParOf" srcId="{F6D9A28A-9F84-480C-90F9-0E7225E1164D}" destId="{37DB160B-5010-4304-A7D4-553430A1BAB0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0.77778</cdr:x>
      <cdr:y>0.57714</cdr:y>
    </cdr:from>
    <cdr:to>
      <cdr:x>1</cdr:x>
      <cdr:y>0.70635</cdr:y>
    </cdr:to>
    <cdr:sp macro="" textlink="">
      <cdr:nvSpPr>
        <cdr:cNvPr id="4" name="TextBox 6"/>
        <cdr:cNvSpPr txBox="1"/>
      </cdr:nvSpPr>
      <cdr:spPr>
        <a:xfrm xmlns:a="http://schemas.openxmlformats.org/drawingml/2006/main" rot="10800000" flipV="1">
          <a:off x="6400818" y="2612126"/>
          <a:ext cx="1828782" cy="58477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1pPr>
          <a:lvl2pPr marL="4572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2pPr>
          <a:lvl3pPr marL="9144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3pPr>
          <a:lvl4pPr marL="13716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4pPr>
          <a:lvl5pPr marL="18288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9pPr>
        </a:lstStyle>
        <a:p xmlns:a="http://schemas.openxmlformats.org/drawingml/2006/main">
          <a:r>
            <a:rPr lang="en-GB" sz="1600" dirty="0"/>
            <a:t>Psychological Assessment 3.8%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0.49552</cdr:x>
      <cdr:y>0.53876</cdr:y>
    </cdr:from>
    <cdr:to>
      <cdr:x>0.66218</cdr:x>
      <cdr:y>0.72236</cdr:y>
    </cdr:to>
    <cdr:sp macro="" textlink="">
      <cdr:nvSpPr>
        <cdr:cNvPr id="2" name="TextBox 6"/>
        <cdr:cNvSpPr txBox="1"/>
      </cdr:nvSpPr>
      <cdr:spPr>
        <a:xfrm xmlns:a="http://schemas.openxmlformats.org/drawingml/2006/main">
          <a:off x="4077929" y="2438400"/>
          <a:ext cx="1371545" cy="83099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1pPr>
          <a:lvl2pPr marL="4572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2pPr>
          <a:lvl3pPr marL="9144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3pPr>
          <a:lvl4pPr marL="13716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4pPr>
          <a:lvl5pPr marL="18288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9pPr>
        </a:lstStyle>
        <a:p xmlns:a="http://schemas.openxmlformats.org/drawingml/2006/main">
          <a:r>
            <a:rPr lang="en-GB" sz="1600" dirty="0">
              <a:latin typeface="+mn-lt"/>
            </a:rPr>
            <a:t>Structured Interview</a:t>
          </a:r>
        </a:p>
        <a:p xmlns:a="http://schemas.openxmlformats.org/drawingml/2006/main">
          <a:r>
            <a:rPr lang="en-GB" sz="1600" dirty="0">
              <a:latin typeface="+mn-lt"/>
            </a:rPr>
            <a:t>3.4%</a:t>
          </a:r>
        </a:p>
      </cdr:txBody>
    </cdr:sp>
  </cdr:relSizeAnchor>
  <cdr:relSizeAnchor xmlns:cdr="http://schemas.openxmlformats.org/drawingml/2006/chartDrawing">
    <cdr:from>
      <cdr:x>0.67011</cdr:x>
      <cdr:y>0.58927</cdr:y>
    </cdr:from>
    <cdr:to>
      <cdr:x>0.87382</cdr:x>
      <cdr:y>0.77287</cdr:y>
    </cdr:to>
    <cdr:sp macro="" textlink="">
      <cdr:nvSpPr>
        <cdr:cNvPr id="3" name="TextBox 6"/>
        <cdr:cNvSpPr txBox="1"/>
      </cdr:nvSpPr>
      <cdr:spPr>
        <a:xfrm xmlns:a="http://schemas.openxmlformats.org/drawingml/2006/main">
          <a:off x="5514753" y="2667000"/>
          <a:ext cx="1676452" cy="83099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GB" sz="1600" dirty="0">
              <a:latin typeface="+mn-lt"/>
            </a:rPr>
            <a:t>Psychological</a:t>
          </a:r>
        </a:p>
        <a:p xmlns:a="http://schemas.openxmlformats.org/drawingml/2006/main">
          <a:r>
            <a:rPr lang="en-GB" sz="1600" dirty="0">
              <a:latin typeface="+mn-lt"/>
            </a:rPr>
            <a:t>Assessment</a:t>
          </a:r>
        </a:p>
        <a:p xmlns:a="http://schemas.openxmlformats.org/drawingml/2006/main">
          <a:r>
            <a:rPr lang="en-GB" sz="1600" dirty="0">
              <a:latin typeface="+mn-lt"/>
            </a:rPr>
            <a:t>2.3%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0.32407</cdr:x>
      <cdr:y>0.40407</cdr:y>
    </cdr:from>
    <cdr:to>
      <cdr:x>0.43519</cdr:x>
      <cdr:y>0.45458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667000" y="182880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GB" sz="1400" dirty="0"/>
            <a:t>Anxiety</a:t>
          </a:r>
        </a:p>
      </cdr:txBody>
    </cdr:sp>
  </cdr:relSizeAnchor>
  <cdr:relSizeAnchor xmlns:cdr="http://schemas.openxmlformats.org/drawingml/2006/chartDrawing">
    <cdr:from>
      <cdr:x>0.33333</cdr:x>
      <cdr:y>0.45458</cdr:y>
    </cdr:from>
    <cdr:to>
      <cdr:x>0.34259</cdr:x>
      <cdr:y>0.57243</cdr:y>
    </cdr:to>
    <cdr:cxnSp macro="">
      <cdr:nvCxnSpPr>
        <cdr:cNvPr id="4" name="Straight Arrow Connector 3">
          <a:extLst xmlns:a="http://schemas.openxmlformats.org/drawingml/2006/main">
            <a:ext uri="{FF2B5EF4-FFF2-40B4-BE49-F238E27FC236}">
              <a16:creationId xmlns:a16="http://schemas.microsoft.com/office/drawing/2014/main" xmlns="" id="{2BF4DB17-B871-49B6-8285-6E4AA343AF87}"/>
            </a:ext>
          </a:extLst>
        </cdr:cNvPr>
        <cdr:cNvCxnSpPr/>
      </cdr:nvCxnSpPr>
      <cdr:spPr>
        <a:xfrm xmlns:a="http://schemas.openxmlformats.org/drawingml/2006/main" flipH="1">
          <a:off x="2743200" y="2057400"/>
          <a:ext cx="76200" cy="533400"/>
        </a:xfrm>
        <a:prstGeom xmlns:a="http://schemas.openxmlformats.org/drawingml/2006/main" prst="straightConnector1">
          <a:avLst/>
        </a:prstGeom>
        <a:ln xmlns:a="http://schemas.openxmlformats.org/drawingml/2006/main" w="19050"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0.67593</cdr:x>
      <cdr:y>0.55777</cdr:y>
    </cdr:from>
    <cdr:to>
      <cdr:x>0.78704</cdr:x>
      <cdr:y>0.7598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5562600" y="252443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GB" sz="1400" dirty="0"/>
            <a:t>Anxiety: 18% over threshold</a:t>
          </a:r>
        </a:p>
        <a:p xmlns:a="http://schemas.openxmlformats.org/drawingml/2006/main">
          <a:r>
            <a:rPr lang="en-GB" sz="1400" dirty="0"/>
            <a:t>Depression: 7.5% over threshold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275" y="0"/>
            <a:ext cx="29448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B288057-C618-47B3-822E-AB41F8BF5F61}" type="datetimeFigureOut">
              <a:rPr lang="en-GB"/>
              <a:pPr>
                <a:defRPr/>
              </a:pPr>
              <a:t>17/10/2017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481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275" y="9428163"/>
            <a:ext cx="2944813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D06F87DF-F6C3-47A9-884E-3A99990C233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040680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48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321BE1A-590A-4BD4-A169-FDC0BB8C5484}" type="datetimeFigureOut">
              <a:rPr lang="en-GB"/>
              <a:pPr>
                <a:defRPr/>
              </a:pPr>
              <a:t>17/10/2017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481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275" y="9428163"/>
            <a:ext cx="2944813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053B0C14-CF7D-406B-B69B-35FDBC4EF1F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264328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5B19DDE-A541-4978-B5A7-C740E6DC3137}" type="slidenum">
              <a:rPr lang="en-GB" altLang="en-US">
                <a:latin typeface="Calibri" panose="020F0502020204030204" pitchFamily="34" charset="0"/>
              </a:rPr>
              <a:pPr/>
              <a:t>1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46899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3E5CD06-C386-47EE-BA28-92C0737B9D86}" type="slidenum">
              <a:rPr lang="en-GB" altLang="en-US">
                <a:latin typeface="Calibri" panose="020F0502020204030204" pitchFamily="34" charset="0"/>
              </a:rPr>
              <a:pPr/>
              <a:t>5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2982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86599E8-EB30-41D6-A8C0-13D0C42B9144}" type="slidenum">
              <a:rPr lang="en-US" altLang="en-US">
                <a:latin typeface="Calibri" panose="020F0502020204030204" pitchFamily="34" charset="0"/>
              </a:rPr>
              <a:pPr/>
              <a:t>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6843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121276E-DC95-4E4B-9B51-506B9A01982D}" type="slidenum">
              <a:rPr lang="en-US" altLang="en-US" smtClean="0">
                <a:latin typeface="Calibri" panose="020F0502020204030204" pitchFamily="34" charset="0"/>
              </a:rPr>
              <a:pPr/>
              <a:t>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936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CED3E30-7258-441E-9902-ECF7E88A572B}" type="slidenum">
              <a:rPr lang="en-GB" altLang="en-US">
                <a:latin typeface="Calibri" panose="020F0502020204030204" pitchFamily="34" charset="0"/>
              </a:rPr>
              <a:pPr/>
              <a:t>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5594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1C15D98-689F-409D-A31E-D33B46003F6C}" type="slidenum">
              <a:rPr lang="en-GB" altLang="en-US">
                <a:latin typeface="Calibri" panose="020F0502020204030204" pitchFamily="34" charset="0"/>
              </a:rPr>
              <a:pPr/>
              <a:t>9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8495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67E75D9-7DBB-4F9C-B273-3914F66CE369}" type="slidenum">
              <a:rPr lang="en-GB" altLang="en-US">
                <a:latin typeface="Calibri" panose="020F0502020204030204" pitchFamily="34" charset="0"/>
              </a:rPr>
              <a:pPr/>
              <a:t>10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3707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85F1529-17AA-4AD4-BAA3-350347CB459A}" type="slidenum">
              <a:rPr lang="en-GB" altLang="en-US">
                <a:latin typeface="Calibri" panose="020F0502020204030204" pitchFamily="34" charset="0"/>
              </a:rPr>
              <a:pPr/>
              <a:t>11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052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6079DA1-2E69-4EFE-8286-72E32562F472}" type="slidenum">
              <a:rPr lang="en-GB" altLang="en-US">
                <a:latin typeface="Calibri" panose="020F0502020204030204" pitchFamily="34" charset="0"/>
              </a:rPr>
              <a:pPr/>
              <a:t>12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2366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7F04230-ABD9-4EA5-B374-2C88CD0849C7}" type="slidenum">
              <a:rPr lang="en-GB" altLang="en-US">
                <a:latin typeface="Calibri" panose="020F0502020204030204" pitchFamily="34" charset="0"/>
              </a:rPr>
              <a:pPr/>
              <a:t>18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7848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9005A73-681C-4728-B04A-71F8D18B164F}" type="slidenum">
              <a:rPr lang="en-GB" altLang="en-US">
                <a:latin typeface="Calibri" panose="020F0502020204030204" pitchFamily="34" charset="0"/>
              </a:rPr>
              <a:pPr/>
              <a:t>20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357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l">
              <a:defRPr>
                <a:solidFill>
                  <a:srgbClr val="7030A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81E584-FCB8-4ECD-A698-92A70EC14E1E}" type="datetimeFigureOut">
              <a:rPr lang="en-US"/>
              <a:pPr>
                <a:defRPr/>
              </a:pPr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F3A5AC-D65C-4B4C-AC3F-5E1410D8CEB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4498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>
                <a:solidFill>
                  <a:srgbClr val="7030A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D740A-14A2-4441-984F-C85D3A37FF02}" type="datetimeFigureOut">
              <a:rPr lang="en-US"/>
              <a:pPr>
                <a:defRPr/>
              </a:pPr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232F69-2A8B-49B5-AD01-C8CA5BE6936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5172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264A9-4434-4CAD-BB79-057CB8F24FD7}" type="datetimeFigureOut">
              <a:rPr lang="en-US"/>
              <a:pPr>
                <a:defRPr/>
              </a:pPr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7F4A87-ACD5-4D94-A7B4-A5092DFDB72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06226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DE4F0-2B22-45DF-B639-9767A9FA8952}" type="datetimeFigureOut">
              <a:rPr lang="en-US"/>
              <a:pPr>
                <a:defRPr/>
              </a:pPr>
              <a:t>10/17/2017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BB335F-BBCA-4473-BB1F-295225EAF58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96568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F969B-C90A-4832-A156-85AA6D4FC925}" type="datetimeFigureOut">
              <a:rPr lang="en-US"/>
              <a:pPr>
                <a:defRPr/>
              </a:pPr>
              <a:t>10/17/2017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37DAA2-0871-4D90-A534-ECC0E002604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3964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888E2-13DE-4D99-89C3-BFDEC30B831D}" type="datetimeFigureOut">
              <a:rPr lang="en-US"/>
              <a:pPr>
                <a:defRPr/>
              </a:pPr>
              <a:t>10/17/2017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536EF9-DDDC-4396-AA1D-50C13AAE501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2520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87B6F-271B-4B02-830B-9272D77E6334}" type="datetimeFigureOut">
              <a:rPr lang="en-US"/>
              <a:pPr>
                <a:defRPr/>
              </a:pPr>
              <a:t>10/17/2017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5B96B5-5FA6-453D-A1D4-82CC02EA986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2890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032B1-DC75-4A9C-BC14-707D05468987}" type="datetimeFigureOut">
              <a:rPr lang="en-US"/>
              <a:pPr>
                <a:defRPr/>
              </a:pPr>
              <a:t>10/17/2017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D58BB7-D243-4839-BA91-2F623DF5BF5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66138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AAB58F-95A4-42DA-A3AD-193CA9273EEF}" type="datetimeFigureOut">
              <a:rPr lang="en-US"/>
              <a:pPr>
                <a:defRPr/>
              </a:pPr>
              <a:t>10/17/2017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BDEF4A-8B51-409C-A57F-6F91D15F09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2049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BD8FD-A9DE-4AE5-B65D-AD5CEC42AAE6}" type="datetimeFigureOut">
              <a:rPr lang="en-US"/>
              <a:pPr>
                <a:defRPr/>
              </a:pPr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2DA7DD-CC90-42F5-A8F9-47535C33ED0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2742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ABAE1-403F-4A46-929D-304C27F84BFC}" type="datetimeFigureOut">
              <a:rPr lang="en-US"/>
              <a:pPr>
                <a:defRPr/>
              </a:pPr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7F4C42-D6F5-44E8-B95F-89D39B5B87A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614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B5119D8-649A-4C8B-93EC-253E401EB35B}" type="datetimeFigureOut">
              <a:rPr lang="en-US"/>
              <a:pPr>
                <a:defRPr/>
              </a:pPr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8AC3DFFD-19A8-453A-88B1-141A566BDCD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7030A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7030A0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7030A0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7030A0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7030A0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rgbClr val="7030A0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rgbClr val="7030A0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rgbClr val="7030A0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rgbClr val="7030A0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rgbClr val="00206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rgbClr val="002060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rgbClr val="002060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rgbClr val="00206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1066800" y="2209800"/>
            <a:ext cx="7391400" cy="192405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800" dirty="0">
                <a:solidFill>
                  <a:schemeClr val="accent1">
                    <a:lumMod val="50000"/>
                  </a:schemeClr>
                </a:solidFill>
              </a:rPr>
              <a:t>Crisis, Disaster and Trauma in UK Emergency Services</a:t>
            </a:r>
          </a:p>
        </p:txBody>
      </p:sp>
      <p:sp>
        <p:nvSpPr>
          <p:cNvPr id="2051" name="Subtitle 2"/>
          <p:cNvSpPr>
            <a:spLocks noGrp="1"/>
          </p:cNvSpPr>
          <p:nvPr>
            <p:ph type="subTitle" idx="1"/>
          </p:nvPr>
        </p:nvSpPr>
        <p:spPr>
          <a:xfrm>
            <a:off x="3831264" y="5105400"/>
            <a:ext cx="5007936" cy="1371600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Dr Noreen Tehrani</a:t>
            </a:r>
          </a:p>
          <a:p>
            <a:pPr eaLnBrk="1" hangingPunct="1"/>
            <a:r>
              <a:rPr lang="en-GB" altLang="en-US" sz="2400" dirty="0">
                <a:solidFill>
                  <a:schemeClr val="tx1"/>
                </a:solidFill>
              </a:rPr>
              <a:t>Noreen.Tehrani@noreentehrani.com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EB45A2D-A7B4-426F-9EE2-940FF1D0C9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5" y="0"/>
            <a:ext cx="3809999" cy="1905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3B18DC-C82F-4902-9D35-8454F81A9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My background and role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A835D70-7A8C-4BCE-A2A8-9623B25933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86400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Occupational Health Psychologist </a:t>
            </a:r>
          </a:p>
          <a:p>
            <a:pPr lvl="1"/>
            <a:r>
              <a:rPr lang="en-GB" dirty="0"/>
              <a:t>Counselling, health, coaching, trauma</a:t>
            </a:r>
          </a:p>
          <a:p>
            <a:r>
              <a:rPr lang="en-GB" dirty="0"/>
              <a:t>Work with organisations to help victims of traumatic stress</a:t>
            </a:r>
          </a:p>
          <a:p>
            <a:r>
              <a:rPr lang="en-GB" dirty="0"/>
              <a:t>Dealt with major UK incidents including:</a:t>
            </a:r>
          </a:p>
          <a:p>
            <a:pPr lvl="1"/>
            <a:r>
              <a:rPr lang="en-GB" dirty="0"/>
              <a:t>Shoreham Air Crash, Rail Crashes, Didcot power station, major flooding</a:t>
            </a:r>
          </a:p>
          <a:p>
            <a:pPr lvl="1"/>
            <a:r>
              <a:rPr lang="en-GB" dirty="0"/>
              <a:t>Terrorist attacks on Manchester Arena, Westminster, London Bridge, 9/11, 7/7 </a:t>
            </a:r>
          </a:p>
          <a:p>
            <a:r>
              <a:rPr lang="en-GB" dirty="0"/>
              <a:t>Other traumatising exposure including:</a:t>
            </a:r>
          </a:p>
          <a:p>
            <a:pPr lvl="1"/>
            <a:r>
              <a:rPr lang="en-GB" dirty="0"/>
              <a:t>Child abuse, undercover officers, Family Liaison, Counter terrorism, violence against police, hangings cot death etc</a:t>
            </a:r>
          </a:p>
        </p:txBody>
      </p:sp>
    </p:spTree>
    <p:extLst>
      <p:ext uri="{BB962C8B-B14F-4D97-AF65-F5344CB8AC3E}">
        <p14:creationId xmlns:p14="http://schemas.microsoft.com/office/powerpoint/2010/main" val="19703557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9B7C596-F5D8-4474-8B73-C01AE75B6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Disaster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62B55C6-9FF3-444C-8E6D-63D54FF632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48200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Failures to integrate psychology into planning for disasters</a:t>
            </a:r>
          </a:p>
          <a:p>
            <a:r>
              <a:rPr lang="en-GB" dirty="0"/>
              <a:t>Early Interventions</a:t>
            </a:r>
          </a:p>
          <a:p>
            <a:pPr lvl="1"/>
            <a:r>
              <a:rPr lang="en-GB" dirty="0"/>
              <a:t>Trauma focussed (e.g. debriefing)</a:t>
            </a:r>
          </a:p>
          <a:p>
            <a:pPr lvl="1"/>
            <a:r>
              <a:rPr lang="en-GB" dirty="0"/>
              <a:t>Support focussed (e.g. psychological first aid)</a:t>
            </a:r>
          </a:p>
          <a:p>
            <a:pPr lvl="1"/>
            <a:r>
              <a:rPr lang="en-GB" dirty="0"/>
              <a:t>Need for triage screening – duty of care</a:t>
            </a:r>
          </a:p>
          <a:p>
            <a:pPr lvl="1"/>
            <a:r>
              <a:rPr lang="en-GB" dirty="0"/>
              <a:t>Trauma focussed therapies</a:t>
            </a:r>
          </a:p>
          <a:p>
            <a:pPr lvl="2"/>
            <a:r>
              <a:rPr lang="en-GB" dirty="0"/>
              <a:t>TF-CBT</a:t>
            </a:r>
          </a:p>
          <a:p>
            <a:pPr lvl="2"/>
            <a:r>
              <a:rPr lang="en-GB" dirty="0"/>
              <a:t>EMDR</a:t>
            </a:r>
          </a:p>
          <a:p>
            <a:r>
              <a:rPr lang="en-GB" dirty="0"/>
              <a:t>Evaluation </a:t>
            </a:r>
          </a:p>
          <a:p>
            <a:pPr lvl="1"/>
            <a:r>
              <a:rPr lang="en-GB" dirty="0"/>
              <a:t>Difficulties in setting up </a:t>
            </a:r>
          </a:p>
          <a:p>
            <a:pPr lvl="1"/>
            <a:r>
              <a:rPr lang="en-GB" dirty="0"/>
              <a:t>Need for “real world” research methodologies</a:t>
            </a:r>
          </a:p>
          <a:p>
            <a:pPr lvl="1"/>
            <a:r>
              <a:rPr lang="en-GB" dirty="0"/>
              <a:t>7/7 study for London bombings</a:t>
            </a:r>
          </a:p>
        </p:txBody>
      </p:sp>
    </p:spTree>
    <p:extLst>
      <p:ext uri="{BB962C8B-B14F-4D97-AF65-F5344CB8AC3E}">
        <p14:creationId xmlns:p14="http://schemas.microsoft.com/office/powerpoint/2010/main" val="21322793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DF08001-4BFF-47BB-8BFB-AC338A47D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Working with Emergency Services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E9F91FF-367A-4F61-86C8-1B91B432CA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Dealing with day to day traumatisation</a:t>
            </a:r>
          </a:p>
          <a:p>
            <a:pPr lvl="1"/>
            <a:r>
              <a:rPr lang="en-GB" dirty="0"/>
              <a:t>Situational</a:t>
            </a:r>
          </a:p>
          <a:p>
            <a:pPr lvl="1"/>
            <a:r>
              <a:rPr lang="en-GB" dirty="0"/>
              <a:t>Personal</a:t>
            </a:r>
          </a:p>
          <a:p>
            <a:r>
              <a:rPr lang="en-GB" dirty="0"/>
              <a:t>Dealing with major incidents</a:t>
            </a:r>
          </a:p>
          <a:p>
            <a:pPr lvl="1"/>
            <a:r>
              <a:rPr lang="en-GB" dirty="0"/>
              <a:t>Plans</a:t>
            </a:r>
          </a:p>
          <a:p>
            <a:pPr lvl="1"/>
            <a:r>
              <a:rPr lang="en-GB" dirty="0"/>
              <a:t>Capacities</a:t>
            </a:r>
          </a:p>
          <a:p>
            <a:pPr lvl="1"/>
            <a:r>
              <a:rPr lang="en-GB" dirty="0"/>
              <a:t>Resilience</a:t>
            </a:r>
          </a:p>
          <a:p>
            <a:r>
              <a:rPr lang="en-GB" dirty="0"/>
              <a:t>Organisational need</a:t>
            </a:r>
          </a:p>
          <a:p>
            <a:pPr lvl="1"/>
            <a:r>
              <a:rPr lang="en-GB" dirty="0"/>
              <a:t>Dealing with day to day business and the disaster</a:t>
            </a:r>
          </a:p>
          <a:p>
            <a:pPr lvl="1"/>
            <a:r>
              <a:rPr lang="en-GB" dirty="0"/>
              <a:t>Handling the unexpected</a:t>
            </a:r>
          </a:p>
          <a:p>
            <a:pPr lvl="1"/>
            <a:r>
              <a:rPr lang="en-GB" dirty="0"/>
              <a:t>Keeping responders at work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800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106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/>
              <a:t>The outcomes of work related stress &amp; trauma in police </a:t>
            </a:r>
            <a:r>
              <a:rPr lang="en-US" sz="2000" dirty="0"/>
              <a:t>(</a:t>
            </a:r>
            <a:r>
              <a:rPr lang="en-US" sz="2000" dirty="0" err="1"/>
              <a:t>Gershon</a:t>
            </a:r>
            <a:r>
              <a:rPr lang="en-US" sz="2000" dirty="0"/>
              <a:t> et al. 2009)</a:t>
            </a:r>
            <a:endParaRPr lang="en-GB" dirty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381000" y="1524000"/>
            <a:ext cx="8229600" cy="4906963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GB" dirty="0"/>
              <a:t>Organisational stress and trauma is implicated in increased levels of:</a:t>
            </a:r>
          </a:p>
          <a:p>
            <a:pPr lvl="1">
              <a:defRPr/>
            </a:pPr>
            <a:r>
              <a:rPr lang="en-GB" dirty="0"/>
              <a:t>Depression</a:t>
            </a:r>
          </a:p>
          <a:p>
            <a:pPr lvl="1">
              <a:defRPr/>
            </a:pPr>
            <a:r>
              <a:rPr lang="en-GB" dirty="0"/>
              <a:t>Anxiety</a:t>
            </a:r>
          </a:p>
          <a:p>
            <a:pPr lvl="1">
              <a:defRPr/>
            </a:pPr>
            <a:r>
              <a:rPr lang="en-GB" dirty="0"/>
              <a:t>Burnout</a:t>
            </a:r>
          </a:p>
          <a:p>
            <a:pPr lvl="1">
              <a:defRPr/>
            </a:pPr>
            <a:r>
              <a:rPr lang="en-GB" dirty="0"/>
              <a:t>Somatisation</a:t>
            </a:r>
          </a:p>
          <a:p>
            <a:pPr lvl="1">
              <a:defRPr/>
            </a:pPr>
            <a:r>
              <a:rPr lang="en-GB" dirty="0"/>
              <a:t>Traumatic stress</a:t>
            </a:r>
          </a:p>
          <a:p>
            <a:pPr lvl="1">
              <a:defRPr/>
            </a:pPr>
            <a:r>
              <a:rPr lang="en-GB" dirty="0"/>
              <a:t>High blood pressure</a:t>
            </a:r>
          </a:p>
          <a:p>
            <a:pPr lvl="1">
              <a:defRPr/>
            </a:pPr>
            <a:r>
              <a:rPr lang="en-GB" dirty="0"/>
              <a:t>Spousal abuse</a:t>
            </a:r>
          </a:p>
          <a:p>
            <a:pPr lvl="1">
              <a:defRPr/>
            </a:pPr>
            <a:r>
              <a:rPr lang="en-GB" dirty="0"/>
              <a:t>Aggression </a:t>
            </a:r>
          </a:p>
          <a:p>
            <a:pPr lvl="1">
              <a:defRPr/>
            </a:pPr>
            <a:r>
              <a:rPr lang="en-GB" dirty="0"/>
              <a:t>Alcohol abuse</a:t>
            </a:r>
          </a:p>
          <a:p>
            <a:pPr lvl="1">
              <a:defRPr/>
            </a:pPr>
            <a:r>
              <a:rPr lang="en-GB" dirty="0"/>
              <a:t>Increased absence levels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954088"/>
          </a:xfrm>
        </p:spPr>
        <p:txBody>
          <a:bodyPr/>
          <a:lstStyle/>
          <a:p>
            <a:r>
              <a:rPr lang="en-GB" altLang="en-US" sz="4000"/>
              <a:t>Different roles different risks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57200" y="1557338"/>
            <a:ext cx="8229600" cy="5040312"/>
          </a:xfrm>
        </p:spPr>
        <p:txBody>
          <a:bodyPr/>
          <a:lstStyle/>
          <a:p>
            <a:r>
              <a:rPr lang="en-GB" altLang="en-US"/>
              <a:t>Public Protection</a:t>
            </a:r>
          </a:p>
          <a:p>
            <a:pPr lvl="1">
              <a:buFont typeface="Arial" panose="020B0604020202020204" pitchFamily="34" charset="0"/>
              <a:buNone/>
            </a:pPr>
            <a:r>
              <a:rPr lang="en-GB" altLang="en-US"/>
              <a:t>e.g. Child Protection, Visor, Forensic Examiners</a:t>
            </a:r>
          </a:p>
          <a:p>
            <a:r>
              <a:rPr lang="en-GB" altLang="en-US"/>
              <a:t>Firearms</a:t>
            </a:r>
          </a:p>
          <a:p>
            <a:r>
              <a:rPr lang="en-GB" altLang="en-US"/>
              <a:t>Undercover/ Surveillance officers</a:t>
            </a:r>
          </a:p>
          <a:p>
            <a:r>
              <a:rPr lang="en-GB" altLang="en-US"/>
              <a:t>Roads Policing</a:t>
            </a:r>
          </a:p>
          <a:p>
            <a:r>
              <a:rPr lang="en-GB" altLang="en-US"/>
              <a:t>Contact Centre</a:t>
            </a:r>
          </a:p>
          <a:p>
            <a:r>
              <a:rPr lang="en-GB" altLang="en-US"/>
              <a:t>Hostage negotiators</a:t>
            </a:r>
          </a:p>
          <a:p>
            <a:r>
              <a:rPr lang="en-GB" altLang="en-US"/>
              <a:t>Family Liaison</a:t>
            </a:r>
          </a:p>
          <a:p>
            <a:endParaRPr lang="en-GB" altLang="en-US"/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3124200" y="6356350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fld id="{443304AB-4D5E-4856-A14B-F9B9DFDF2C1C}" type="slidenum">
              <a:rPr lang="en-US" altLang="en-US">
                <a:solidFill>
                  <a:srgbClr val="898989"/>
                </a:solidFill>
                <a:latin typeface="Calibri" panose="020F0502020204030204" pitchFamily="34" charset="0"/>
              </a:rPr>
              <a:pPr algn="ctr"/>
              <a:t>6</a:t>
            </a:fld>
            <a:endParaRPr lang="en-US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304800" y="990600"/>
            <a:ext cx="8229600" cy="773479"/>
          </a:xfrm>
        </p:spPr>
        <p:txBody>
          <a:bodyPr>
            <a:normAutofit fontScale="90000"/>
          </a:bodyPr>
          <a:lstStyle/>
          <a:p>
            <a:r>
              <a:rPr lang="en-GB" altLang="en-US" dirty="0"/>
              <a:t>Comparisons between different policing groups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29308" y="2335969"/>
          <a:ext cx="9144002" cy="42029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565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7768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45028">
                  <a:extLst>
                    <a:ext uri="{9D8B030D-6E8A-4147-A177-3AD203B41FA5}">
                      <a16:colId xmlns:a16="http://schemas.microsoft.com/office/drawing/2014/main" xmlns="" val="2109895005"/>
                    </a:ext>
                  </a:extLst>
                </a:gridCol>
                <a:gridCol w="1164772">
                  <a:extLst>
                    <a:ext uri="{9D8B030D-6E8A-4147-A177-3AD203B41FA5}">
                      <a16:colId xmlns:a16="http://schemas.microsoft.com/office/drawing/2014/main" xmlns="" val="2714371211"/>
                    </a:ext>
                  </a:extLst>
                </a:gridCol>
                <a:gridCol w="134474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11203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12038">
                  <a:extLst>
                    <a:ext uri="{9D8B030D-6E8A-4147-A177-3AD203B41FA5}">
                      <a16:colId xmlns:a16="http://schemas.microsoft.com/office/drawing/2014/main" xmlns="" val="2593763946"/>
                    </a:ext>
                  </a:extLst>
                </a:gridCol>
                <a:gridCol w="111203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1487359">
                <a:tc>
                  <a:txBody>
                    <a:bodyPr/>
                    <a:lstStyle/>
                    <a:p>
                      <a:r>
                        <a:rPr lang="en-GB" sz="1800" dirty="0"/>
                        <a:t>Clinical Symptom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On-line</a:t>
                      </a:r>
                      <a:r>
                        <a:rPr lang="en-GB" sz="1800" baseline="0" dirty="0"/>
                        <a:t> Child Abuse (n=371)</a:t>
                      </a:r>
                      <a:endParaRPr lang="en-GB" sz="1800" dirty="0"/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C</a:t>
                      </a:r>
                      <a:r>
                        <a:rPr lang="en-GB" sz="1800" dirty="0" err="1"/>
                        <a:t>hild</a:t>
                      </a:r>
                      <a:r>
                        <a:rPr lang="en-GB" sz="1800" dirty="0"/>
                        <a:t> Abuse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(n=362)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Firearms Officers</a:t>
                      </a:r>
                    </a:p>
                    <a:p>
                      <a:r>
                        <a:rPr lang="en-GB" sz="1800" dirty="0"/>
                        <a:t>(n= 174)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Police Negotiator</a:t>
                      </a:r>
                    </a:p>
                    <a:p>
                      <a:r>
                        <a:rPr lang="en-GB" sz="1800" dirty="0"/>
                        <a:t>(n= 464)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Roads Policing</a:t>
                      </a:r>
                    </a:p>
                    <a:p>
                      <a:r>
                        <a:rPr lang="en-GB" sz="1800" dirty="0"/>
                        <a:t>(n=100)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Family Liaison  Officers</a:t>
                      </a:r>
                    </a:p>
                    <a:p>
                      <a:r>
                        <a:rPr lang="en-GB" sz="1800" dirty="0"/>
                        <a:t>(n106)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General</a:t>
                      </a:r>
                      <a:r>
                        <a:rPr lang="en-GB" sz="1800" baseline="0" dirty="0"/>
                        <a:t> Public</a:t>
                      </a:r>
                      <a:endParaRPr lang="en-GB" sz="1800" dirty="0"/>
                    </a:p>
                  </a:txBody>
                  <a:tcPr marT="45750" marB="4575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8309">
                <a:tc>
                  <a:txBody>
                    <a:bodyPr/>
                    <a:lstStyle/>
                    <a:p>
                      <a:r>
                        <a:rPr lang="en-GB" sz="1800" dirty="0"/>
                        <a:t>Anxiety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23%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/>
                        <a:t>29%</a:t>
                      </a:r>
                      <a:endParaRPr lang="en-GB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3%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24%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/>
                        <a:t>20%</a:t>
                      </a:r>
                      <a:endParaRPr lang="en-GB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latin typeface="Calibri"/>
                          <a:ea typeface="Calibri"/>
                          <a:cs typeface="Times New Roman"/>
                        </a:rPr>
                        <a:t>25%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/>
                        <a:t>3.5%</a:t>
                      </a:r>
                      <a:endParaRPr lang="en-GB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49601">
                <a:tc>
                  <a:txBody>
                    <a:bodyPr/>
                    <a:lstStyle/>
                    <a:p>
                      <a:r>
                        <a:rPr lang="en-GB" sz="1700" dirty="0"/>
                        <a:t>Depression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15%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/>
                        <a:t>30%</a:t>
                      </a:r>
                      <a:endParaRPr lang="en-GB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5%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27%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/>
                        <a:t>19%</a:t>
                      </a:r>
                      <a:endParaRPr lang="en-GB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latin typeface="Calibri"/>
                          <a:ea typeface="Calibri"/>
                          <a:cs typeface="Times New Roman"/>
                        </a:rPr>
                        <a:t>30%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/>
                        <a:t>8-12%</a:t>
                      </a:r>
                      <a:endParaRPr lang="en-GB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8309">
                <a:tc>
                  <a:txBody>
                    <a:bodyPr/>
                    <a:lstStyle/>
                    <a:p>
                      <a:r>
                        <a:rPr lang="en-GB" sz="1800" dirty="0"/>
                        <a:t>PTSD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17%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/>
                        <a:t>13%</a:t>
                      </a:r>
                      <a:endParaRPr lang="en-GB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0%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13%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/>
                        <a:t>29%</a:t>
                      </a:r>
                      <a:endParaRPr lang="en-GB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latin typeface="Calibri"/>
                          <a:ea typeface="Calibri"/>
                          <a:cs typeface="Times New Roman"/>
                        </a:rPr>
                        <a:t>8%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/>
                        <a:t>3%</a:t>
                      </a:r>
                      <a:endParaRPr lang="en-GB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8309">
                <a:tc>
                  <a:txBody>
                    <a:bodyPr/>
                    <a:lstStyle/>
                    <a:p>
                      <a:r>
                        <a:rPr lang="en-GB" sz="1800" dirty="0"/>
                        <a:t>Burnout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13%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/>
                        <a:t>26%</a:t>
                      </a:r>
                      <a:endParaRPr lang="en-GB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1%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26%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/>
                        <a:t>35%</a:t>
                      </a:r>
                      <a:endParaRPr lang="en-GB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latin typeface="Calibri"/>
                          <a:ea typeface="Calibri"/>
                          <a:cs typeface="Times New Roman"/>
                        </a:rPr>
                        <a:t>22%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/>
                        <a:t>NA</a:t>
                      </a:r>
                      <a:endParaRPr lang="en-GB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91056">
                <a:tc>
                  <a:txBody>
                    <a:bodyPr/>
                    <a:lstStyle/>
                    <a:p>
                      <a:r>
                        <a:rPr lang="en-GB" sz="1800" dirty="0"/>
                        <a:t>Secondary Trauma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15%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/>
                        <a:t>23%</a:t>
                      </a:r>
                      <a:endParaRPr lang="en-GB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6%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17%</a:t>
                      </a:r>
                    </a:p>
                  </a:txBody>
                  <a:tcPr marT="45750" marB="4575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/>
                        <a:t>10%</a:t>
                      </a:r>
                      <a:endParaRPr lang="en-GB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latin typeface="Calibri"/>
                          <a:ea typeface="Calibri"/>
                          <a:cs typeface="Times New Roman"/>
                        </a:rPr>
                        <a:t>18%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/>
                        <a:t>NA</a:t>
                      </a:r>
                      <a:endParaRPr lang="en-GB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26692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3124200" y="6356350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rgbClr val="002060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rgbClr val="002060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002060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002060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rgbClr val="00206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rgbClr val="00206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rgbClr val="00206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rgbClr val="00206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rgbClr val="002060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fld id="{60387115-C961-4EED-91A2-BA613DB4154B}" type="slidenum">
              <a:rPr lang="en-US" altLang="en-US" sz="1200" smtClean="0">
                <a:solidFill>
                  <a:srgbClr val="898989"/>
                </a:solidFill>
              </a:rPr>
              <a:pPr algn="ctr"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1522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HSE Risk Control Cycle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219200"/>
          <a:ext cx="822960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382000" cy="7159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Role Risk Assessment - Child Protection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0" y="685800"/>
          <a:ext cx="9067800" cy="606583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86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429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8104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600" dirty="0"/>
                        <a:t>Situational Factor</a:t>
                      </a:r>
                      <a:endParaRPr lang="en-GB" sz="16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 dirty="0"/>
                        <a:t>Higher Impact (5)</a:t>
                      </a:r>
                      <a:endParaRPr lang="en-GB" sz="16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 dirty="0"/>
                        <a:t>Lower Impact (1)</a:t>
                      </a:r>
                      <a:endParaRPr lang="en-GB" sz="16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0792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1400" dirty="0"/>
                        <a:t>1. Involvement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/>
                        <a:t>Regularly exposed to extreme abuse to babies,  young children or extremely vulnerable people 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/>
                        <a:t>Seldom exposed to any extreme abuse to babies, children or the vulnerable  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36188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1400" dirty="0"/>
                        <a:t>2. Exposure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/>
                        <a:t>Deals with sexual or serious physical abuse of children or other vulnerable people  every day without any significant break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/>
                        <a:t>Exposed to the abuse of children or other vulnerable people less than once a month</a:t>
                      </a:r>
                      <a:endParaRPr lang="en-GB" sz="140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80250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1400" dirty="0"/>
                        <a:t>3. Engagement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/>
                        <a:t>Direct contact with offenders or victims: face to face, on the internet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/>
                        <a:t>Indirect contact with offenders and victims</a:t>
                      </a:r>
                      <a:endParaRPr lang="en-GB" sz="140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90792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1400" dirty="0"/>
                        <a:t>4. Pressure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/>
                        <a:t>Extreme volumes of work with little control over timescales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/>
                        <a:t>Manageable workloads</a:t>
                      </a:r>
                      <a:endParaRPr lang="en-GB" sz="140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97956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1400" dirty="0"/>
                        <a:t>5. Safeguarding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/>
                        <a:t>Carries a major responsibility for the safeguarding of children or other vulnerable people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/>
                        <a:t>Does not carry significant safeguarding responsibilities</a:t>
                      </a:r>
                      <a:endParaRPr lang="en-GB" sz="140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90792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1400" dirty="0"/>
                        <a:t>6. Prosecution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/>
                        <a:t>Carries the major responsibility for initiating prosecutions including giving evidence in court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/>
                        <a:t>No responsibility for dealing with prosecutions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90792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1400" dirty="0"/>
                        <a:t>7.</a:t>
                      </a:r>
                      <a:r>
                        <a:rPr lang="en-GB" sz="1400" baseline="0" dirty="0"/>
                        <a:t> T</a:t>
                      </a:r>
                      <a:r>
                        <a:rPr lang="en-GB" sz="1400" dirty="0"/>
                        <a:t>eam working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/>
                        <a:t>A lone worker who is isolated in their working location with no opportunities for teamwork</a:t>
                      </a:r>
                      <a:endParaRPr lang="en-GB" sz="140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/>
                        <a:t>Works in a supportive team with regular contact and gatherings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90792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1400" dirty="0"/>
                        <a:t>8.Autonomy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/>
                        <a:t>Works within a strict schedule with little opportunity to vary their working patterns</a:t>
                      </a:r>
                      <a:endParaRPr lang="en-GB" sz="140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/>
                        <a:t>Has autonomy and able to make decisions on work undertaken, feels trusted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736188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1400" dirty="0"/>
                        <a:t>9. Security/safety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/>
                        <a:t>The work involves a need to maintain a high level of security.  A risk to being personally identified by offenders or others</a:t>
                      </a:r>
                      <a:endParaRPr lang="en-GB" sz="140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/>
                        <a:t>No major security issues, is able to talk about work to family and friends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580250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1400" dirty="0"/>
                        <a:t>10. Media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/>
                        <a:t>The work requires a high level of contact with the media to talk about the work undertaken 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/>
                        <a:t>No exposure to the media</a:t>
                      </a:r>
                      <a:endParaRPr lang="en-GB" sz="1400" dirty="0"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12341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3124200" y="6356350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fld id="{2FD03566-2979-48F8-8BED-A14A9FBCCFB8}" type="slidenum">
              <a:rPr lang="en-GB" altLang="en-US">
                <a:solidFill>
                  <a:srgbClr val="898989"/>
                </a:solidFill>
                <a:latin typeface="Calibri" panose="020F0502020204030204" pitchFamily="34" charset="0"/>
              </a:rPr>
              <a:pPr algn="ctr"/>
              <a:t>9</a:t>
            </a:fld>
            <a:endParaRPr lang="en-GB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Who might be harmed by a traumatic exposure?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297363"/>
          </a:xfrm>
        </p:spPr>
        <p:txBody>
          <a:bodyPr/>
          <a:lstStyle/>
          <a:p>
            <a:r>
              <a:rPr lang="en-GB" altLang="en-US" dirty="0"/>
              <a:t>Personal Risk Assessment</a:t>
            </a:r>
          </a:p>
          <a:p>
            <a:pPr lvl="1"/>
            <a:r>
              <a:rPr lang="en-GB" altLang="en-US" dirty="0"/>
              <a:t>Individual trauma related factors</a:t>
            </a:r>
          </a:p>
          <a:p>
            <a:pPr lvl="2"/>
            <a:r>
              <a:rPr lang="en-GB" altLang="en-US" dirty="0"/>
              <a:t>E.g. Meaning of trauma, self blame/guilt, level of exposure, intensity of exposure, duration of exposure</a:t>
            </a:r>
          </a:p>
          <a:p>
            <a:pPr lvl="1"/>
            <a:r>
              <a:rPr lang="en-GB" altLang="en-US" dirty="0"/>
              <a:t>Temporary risk factors</a:t>
            </a:r>
          </a:p>
          <a:p>
            <a:pPr lvl="2"/>
            <a:r>
              <a:rPr lang="en-GB" altLang="en-US" dirty="0"/>
              <a:t> Pregnancy, bereavement, physical health, relationship issues</a:t>
            </a:r>
          </a:p>
          <a:p>
            <a:pPr lvl="1"/>
            <a:r>
              <a:rPr lang="en-GB" altLang="en-US" dirty="0"/>
              <a:t>Pre-deployment checklist for specialist roles</a:t>
            </a:r>
          </a:p>
          <a:p>
            <a:pPr lvl="2"/>
            <a:r>
              <a:rPr lang="en-GB" altLang="en-US" dirty="0"/>
              <a:t>E.g. FLO, body recovery </a:t>
            </a:r>
          </a:p>
          <a:p>
            <a:pPr>
              <a:buFont typeface="Arial" panose="020B0604020202020204" pitchFamily="34" charset="0"/>
              <a:buNone/>
            </a:pPr>
            <a:endParaRPr lang="en-GB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382000" cy="7159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Post Incident Personal Risk Assessment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152400" y="792163"/>
          <a:ext cx="8686800" cy="553402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4384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3528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956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8103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600" dirty="0"/>
                        <a:t>Personal Factor</a:t>
                      </a:r>
                      <a:endParaRPr lang="en-GB" sz="16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 dirty="0"/>
                        <a:t>Higher Impact (5)</a:t>
                      </a:r>
                      <a:endParaRPr lang="en-GB" sz="16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 dirty="0"/>
                        <a:t>Lower Impact (1)</a:t>
                      </a:r>
                      <a:endParaRPr lang="en-GB" sz="16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077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latin typeface="+mn-lt"/>
                          <a:ea typeface="Times New Roman"/>
                          <a:cs typeface="Book Antiqua"/>
                        </a:rPr>
                        <a:t>1. Impact on colleague or friend</a:t>
                      </a:r>
                      <a:endParaRPr lang="en-GB" sz="1400" dirty="0"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Very close friend or colleague was </a:t>
                      </a:r>
                      <a:r>
                        <a:rPr lang="en-GB" sz="1400" baseline="0" dirty="0">
                          <a:latin typeface="+mn-lt"/>
                          <a:ea typeface="Times New Roman"/>
                          <a:cs typeface="Book Antiqua"/>
                        </a:rPr>
                        <a:t> harmed or injured in trauma</a:t>
                      </a:r>
                      <a:endParaRPr lang="en-GB" sz="1400" dirty="0"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No personal relationships</a:t>
                      </a:r>
                      <a:r>
                        <a:rPr lang="en-GB" sz="1400" baseline="0" dirty="0">
                          <a:latin typeface="+mn-lt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involved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9077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2. Feelings of guilt/self-blame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Feelings of responsibility or blame</a:t>
                      </a:r>
                      <a:r>
                        <a:rPr lang="en-GB" sz="1400" baseline="0" dirty="0">
                          <a:latin typeface="+mn-lt"/>
                          <a:ea typeface="Times New Roman"/>
                          <a:cs typeface="Book Antiqua"/>
                        </a:rPr>
                        <a:t> for a negative outcome</a:t>
                      </a:r>
                      <a:endParaRPr lang="en-GB" sz="1400" dirty="0"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No feelings of guilt or responsibility, did a good job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9074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3. Level of exposure to trauma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Exposure to a major</a:t>
                      </a:r>
                      <a:r>
                        <a:rPr lang="en-GB" sz="1400" baseline="0" dirty="0">
                          <a:latin typeface="+mn-lt"/>
                          <a:ea typeface="Times New Roman"/>
                          <a:cs typeface="Book Antiqua"/>
                        </a:rPr>
                        <a:t> trauma scene  involving major death and disrupted bodies</a:t>
                      </a:r>
                      <a:endParaRPr lang="en-GB" sz="1400" dirty="0"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Not exposed to any major death scenes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9074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4. Duration</a:t>
                      </a:r>
                      <a:r>
                        <a:rPr lang="en-GB" sz="1400" baseline="0" dirty="0">
                          <a:latin typeface="+mn-lt"/>
                          <a:ea typeface="Times New Roman"/>
                          <a:cs typeface="Book Antiqua"/>
                        </a:rPr>
                        <a:t> of exposure</a:t>
                      </a:r>
                      <a:endParaRPr lang="en-GB" sz="1400" dirty="0"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Exposed to trauma for more than ten</a:t>
                      </a:r>
                      <a:r>
                        <a:rPr lang="en-GB" sz="1400" baseline="0" dirty="0">
                          <a:latin typeface="+mn-lt"/>
                          <a:ea typeface="Times New Roman"/>
                          <a:cs typeface="Book Antiqua"/>
                        </a:rPr>
                        <a:t> hours</a:t>
                      </a:r>
                      <a:endParaRPr lang="en-GB" sz="1400" dirty="0"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Not exposed to trauma scene for more than 3-4 hours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9077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5. Exposure to injured people experiencing pain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Responsible for</a:t>
                      </a:r>
                      <a:r>
                        <a:rPr lang="en-GB" sz="1400" baseline="0" dirty="0">
                          <a:latin typeface="+mn-lt"/>
                          <a:ea typeface="Times New Roman"/>
                          <a:cs typeface="Book Antiqua"/>
                        </a:rPr>
                        <a:t> rescuing injured and dying people from a traumatic event</a:t>
                      </a:r>
                      <a:endParaRPr lang="en-GB" sz="1400" dirty="0"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No exposure to the injured or dying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9077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6.</a:t>
                      </a:r>
                      <a:r>
                        <a:rPr lang="en-GB" sz="1400" baseline="0" dirty="0">
                          <a:latin typeface="+mn-lt"/>
                          <a:ea typeface="Times New Roman"/>
                          <a:cs typeface="Book Antiqua"/>
                        </a:rPr>
                        <a:t>  Exposure to families of the dead </a:t>
                      </a:r>
                      <a:endParaRPr lang="en-GB" sz="1400" dirty="0"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Responsible of giving</a:t>
                      </a:r>
                      <a:r>
                        <a:rPr lang="en-GB" sz="1400" baseline="0" dirty="0">
                          <a:latin typeface="+mn-lt"/>
                          <a:ea typeface="Times New Roman"/>
                          <a:cs typeface="Book Antiqua"/>
                        </a:rPr>
                        <a:t> death message to families </a:t>
                      </a:r>
                      <a:endParaRPr lang="en-GB" sz="1400" dirty="0"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No contact with the bereaved</a:t>
                      </a:r>
                      <a:r>
                        <a:rPr lang="en-GB" sz="1400" baseline="0" dirty="0">
                          <a:latin typeface="+mn-lt"/>
                          <a:ea typeface="Times New Roman"/>
                          <a:cs typeface="Book Antiqua"/>
                        </a:rPr>
                        <a:t> families</a:t>
                      </a:r>
                      <a:endParaRPr lang="en-GB" sz="1400" dirty="0"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90778">
                <a:tc>
                  <a:txBody>
                    <a:bodyPr/>
                    <a:lstStyle/>
                    <a:p>
                      <a:pPr marL="0" lvl="0" indent="-3429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latin typeface="+mn-lt"/>
                          <a:ea typeface="Times New Roman"/>
                          <a:cs typeface="Book Antiqua"/>
                        </a:rPr>
                        <a:t>7. </a:t>
                      </a:r>
                      <a:r>
                        <a:rPr lang="en-GB" sz="1400" baseline="0" dirty="0">
                          <a:latin typeface="+mn-lt"/>
                          <a:ea typeface="Times New Roman"/>
                          <a:cs typeface="Book Antiqua"/>
                        </a:rPr>
                        <a:t>Potential for investigation by PSD/IPCC/HSE</a:t>
                      </a:r>
                      <a:endParaRPr lang="en-GB" sz="1400" kern="1200" dirty="0">
                        <a:solidFill>
                          <a:schemeClr val="dk1"/>
                        </a:solidFill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latin typeface="+mn-lt"/>
                          <a:ea typeface="Times New Roman"/>
                          <a:cs typeface="Book Antiqua"/>
                        </a:rPr>
                        <a:t>Has been referred to</a:t>
                      </a:r>
                      <a:r>
                        <a:rPr lang="en-GB" sz="1400" kern="1200" baseline="0" dirty="0">
                          <a:solidFill>
                            <a:schemeClr val="dk1"/>
                          </a:solidFill>
                          <a:latin typeface="+mn-lt"/>
                          <a:ea typeface="Times New Roman"/>
                          <a:cs typeface="Book Antiqua"/>
                        </a:rPr>
                        <a:t> an investigatory body relating to actions at traumatic event</a:t>
                      </a:r>
                      <a:endParaRPr lang="en-GB" sz="1400" kern="1200" dirty="0">
                        <a:solidFill>
                          <a:schemeClr val="dk1"/>
                        </a:solidFill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latin typeface="+mn-lt"/>
                          <a:ea typeface="Times New Roman"/>
                          <a:cs typeface="Book Antiqua"/>
                        </a:rPr>
                        <a:t>Not referred to investigatory body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9074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latin typeface="+mn-lt"/>
                          <a:ea typeface="Times New Roman"/>
                          <a:cs typeface="Book Antiqua"/>
                        </a:rPr>
                        <a:t>8. Organisational Support</a:t>
                      </a:r>
                      <a:endParaRPr lang="en-GB" sz="1400" dirty="0"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Actions</a:t>
                      </a:r>
                      <a:r>
                        <a:rPr lang="en-GB" sz="1400" baseline="0" dirty="0">
                          <a:latin typeface="+mn-lt"/>
                          <a:ea typeface="Times New Roman"/>
                          <a:cs typeface="Book Antiqua"/>
                        </a:rPr>
                        <a:t> of management increased level of distress </a:t>
                      </a:r>
                      <a:endParaRPr lang="en-GB" sz="1400" dirty="0"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Provided with good</a:t>
                      </a:r>
                      <a:r>
                        <a:rPr lang="en-GB" sz="1400" baseline="0" dirty="0">
                          <a:latin typeface="+mn-lt"/>
                          <a:ea typeface="Times New Roman"/>
                          <a:cs typeface="Book Antiqua"/>
                        </a:rPr>
                        <a:t> organisational recognition and support</a:t>
                      </a:r>
                      <a:endParaRPr lang="en-GB" sz="1400" dirty="0"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9074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9. Social Support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Isolated from</a:t>
                      </a:r>
                      <a:r>
                        <a:rPr lang="en-GB" sz="1400" baseline="0" dirty="0">
                          <a:latin typeface="+mn-lt"/>
                          <a:ea typeface="Times New Roman"/>
                          <a:cs typeface="Book Antiqua"/>
                        </a:rPr>
                        <a:t> team and not provided with any social support (gardening leave)</a:t>
                      </a:r>
                      <a:endParaRPr lang="en-GB" sz="1400" dirty="0"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Part of a supportive team that</a:t>
                      </a:r>
                      <a:r>
                        <a:rPr lang="en-GB" sz="1400" baseline="0" dirty="0">
                          <a:latin typeface="+mn-lt"/>
                          <a:ea typeface="Times New Roman"/>
                          <a:cs typeface="Book Antiqua"/>
                        </a:rPr>
                        <a:t> has been able to provide mutual support</a:t>
                      </a:r>
                      <a:endParaRPr lang="en-GB" sz="1400" dirty="0"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7361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10.  Personal circumstances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Has</a:t>
                      </a:r>
                      <a:r>
                        <a:rPr lang="en-GB" sz="1400" baseline="0" dirty="0">
                          <a:latin typeface="+mn-lt"/>
                          <a:ea typeface="Times New Roman"/>
                          <a:cs typeface="Book Antiqua"/>
                        </a:rPr>
                        <a:t> recently experienced a distressing life event (e.g. Bereavement, divorce, mental health problem)</a:t>
                      </a:r>
                      <a:endParaRPr lang="en-GB" sz="1400" dirty="0">
                        <a:latin typeface="+mn-lt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+mn-lt"/>
                          <a:ea typeface="Times New Roman"/>
                          <a:cs typeface="Book Antiqua"/>
                        </a:rPr>
                        <a:t>Is fit and healthy, no mental health problems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14389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3124200" y="6356350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fld id="{1F879CC4-0EA1-42C1-A34F-887143ABCF8B}" type="slidenum">
              <a:rPr lang="en-GB" altLang="en-US">
                <a:solidFill>
                  <a:srgbClr val="898989"/>
                </a:solidFill>
                <a:latin typeface="Calibri" panose="020F0502020204030204" pitchFamily="34" charset="0"/>
              </a:rPr>
              <a:pPr algn="ctr"/>
              <a:t>11</a:t>
            </a:fld>
            <a:endParaRPr lang="en-GB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Analysis and Evaluation of Risk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229600" cy="4830763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en-GB" dirty="0"/>
              <a:t>Psychological Screening Questionnaires</a:t>
            </a:r>
          </a:p>
          <a:p>
            <a:pPr lvl="1">
              <a:defRPr/>
            </a:pPr>
            <a:r>
              <a:rPr lang="en-GB" dirty="0"/>
              <a:t>Reliability</a:t>
            </a:r>
          </a:p>
          <a:p>
            <a:pPr lvl="1">
              <a:defRPr/>
            </a:pPr>
            <a:r>
              <a:rPr lang="en-GB" dirty="0"/>
              <a:t>Validity</a:t>
            </a:r>
          </a:p>
          <a:p>
            <a:pPr lvl="1">
              <a:defRPr/>
            </a:pPr>
            <a:r>
              <a:rPr lang="en-GB" dirty="0"/>
              <a:t>Access to materials</a:t>
            </a:r>
          </a:p>
          <a:p>
            <a:pPr lvl="1">
              <a:defRPr/>
            </a:pPr>
            <a:r>
              <a:rPr lang="en-US" dirty="0"/>
              <a:t>Competence</a:t>
            </a:r>
            <a:endParaRPr lang="en-GB" dirty="0"/>
          </a:p>
          <a:p>
            <a:pPr lvl="1">
              <a:defRPr/>
            </a:pPr>
            <a:r>
              <a:rPr lang="en-GB" dirty="0"/>
              <a:t>Confidentiality</a:t>
            </a:r>
          </a:p>
          <a:p>
            <a:pPr lvl="1">
              <a:defRPr/>
            </a:pPr>
            <a:r>
              <a:rPr lang="en-GB" dirty="0"/>
              <a:t>Ethical standards</a:t>
            </a:r>
          </a:p>
          <a:p>
            <a:pPr>
              <a:defRPr/>
            </a:pPr>
            <a:r>
              <a:rPr lang="en-GB" dirty="0"/>
              <a:t>Risk Factors</a:t>
            </a:r>
          </a:p>
          <a:p>
            <a:pPr lvl="1">
              <a:defRPr/>
            </a:pPr>
            <a:r>
              <a:rPr lang="en-GB" dirty="0"/>
              <a:t>Personal background</a:t>
            </a:r>
          </a:p>
          <a:p>
            <a:pPr lvl="1">
              <a:defRPr/>
            </a:pPr>
            <a:r>
              <a:rPr lang="en-GB" dirty="0"/>
              <a:t>Clinical measures</a:t>
            </a:r>
          </a:p>
          <a:p>
            <a:pPr lvl="1">
              <a:defRPr/>
            </a:pPr>
            <a:r>
              <a:rPr lang="en-GB" dirty="0"/>
              <a:t>Personality</a:t>
            </a:r>
          </a:p>
          <a:p>
            <a:pPr lvl="1">
              <a:defRPr/>
            </a:pPr>
            <a:r>
              <a:rPr lang="en-GB" dirty="0"/>
              <a:t>Coping and Resilience</a:t>
            </a:r>
          </a:p>
          <a:p>
            <a:pPr lvl="1"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/>
              <a:t>Screening Model</a:t>
            </a:r>
          </a:p>
        </p:txBody>
      </p:sp>
      <p:sp>
        <p:nvSpPr>
          <p:cNvPr id="4" name="Flowchart: Alternate Process 3"/>
          <p:cNvSpPr/>
          <p:nvPr/>
        </p:nvSpPr>
        <p:spPr>
          <a:xfrm>
            <a:off x="3810000" y="1600200"/>
            <a:ext cx="1524000" cy="5334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Questionnaire complete online</a:t>
            </a:r>
          </a:p>
        </p:txBody>
      </p:sp>
      <p:sp>
        <p:nvSpPr>
          <p:cNvPr id="6" name="Flowchart: Alternate Process 5"/>
          <p:cNvSpPr/>
          <p:nvPr/>
        </p:nvSpPr>
        <p:spPr>
          <a:xfrm>
            <a:off x="3810000" y="2316162"/>
            <a:ext cx="1524000" cy="57943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Initial Sort</a:t>
            </a:r>
          </a:p>
        </p:txBody>
      </p:sp>
      <p:sp>
        <p:nvSpPr>
          <p:cNvPr id="7" name="Flowchart: Alternate Process 6"/>
          <p:cNvSpPr/>
          <p:nvPr/>
        </p:nvSpPr>
        <p:spPr>
          <a:xfrm>
            <a:off x="3829050" y="3200400"/>
            <a:ext cx="1485900" cy="55641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Clinical Review</a:t>
            </a:r>
          </a:p>
        </p:txBody>
      </p:sp>
      <p:sp>
        <p:nvSpPr>
          <p:cNvPr id="8" name="Flowchart: Alternate Process 7"/>
          <p:cNvSpPr/>
          <p:nvPr/>
        </p:nvSpPr>
        <p:spPr>
          <a:xfrm>
            <a:off x="656352" y="5558758"/>
            <a:ext cx="1485900" cy="55641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Individual Report &amp; Fitness Note</a:t>
            </a:r>
          </a:p>
        </p:txBody>
      </p:sp>
      <p:sp>
        <p:nvSpPr>
          <p:cNvPr id="9" name="Flowchart: Alternate Process 8"/>
          <p:cNvSpPr/>
          <p:nvPr/>
        </p:nvSpPr>
        <p:spPr>
          <a:xfrm>
            <a:off x="2724150" y="4269327"/>
            <a:ext cx="1485900" cy="55641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Structured Interview</a:t>
            </a:r>
          </a:p>
        </p:txBody>
      </p:sp>
      <p:sp>
        <p:nvSpPr>
          <p:cNvPr id="10" name="Flowchart: Alternate Process 9"/>
          <p:cNvSpPr/>
          <p:nvPr/>
        </p:nvSpPr>
        <p:spPr>
          <a:xfrm>
            <a:off x="5202936" y="4269327"/>
            <a:ext cx="1485900" cy="55641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Psychological Assessment</a:t>
            </a:r>
          </a:p>
        </p:txBody>
      </p:sp>
      <p:sp>
        <p:nvSpPr>
          <p:cNvPr id="11" name="Flowchart: Alternate Process 10"/>
          <p:cNvSpPr/>
          <p:nvPr/>
        </p:nvSpPr>
        <p:spPr>
          <a:xfrm>
            <a:off x="5181600" y="5539581"/>
            <a:ext cx="1752600" cy="55641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Opinions &amp; Management Advice</a:t>
            </a:r>
          </a:p>
        </p:txBody>
      </p:sp>
      <p:sp>
        <p:nvSpPr>
          <p:cNvPr id="12" name="Flowchart: Alternate Process 11"/>
          <p:cNvSpPr/>
          <p:nvPr/>
        </p:nvSpPr>
        <p:spPr>
          <a:xfrm>
            <a:off x="2514600" y="5550567"/>
            <a:ext cx="1905000" cy="55641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Structured Interview Report &amp; Fitness Note</a:t>
            </a:r>
          </a:p>
        </p:txBody>
      </p:sp>
      <p:sp>
        <p:nvSpPr>
          <p:cNvPr id="13" name="Flowchart: Alternate Process 12"/>
          <p:cNvSpPr/>
          <p:nvPr/>
        </p:nvSpPr>
        <p:spPr>
          <a:xfrm>
            <a:off x="1390650" y="3228356"/>
            <a:ext cx="1485900" cy="55641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QA Check</a:t>
            </a:r>
          </a:p>
        </p:txBody>
      </p:sp>
      <p:cxnSp>
        <p:nvCxnSpPr>
          <p:cNvPr id="16" name="Straight Arrow Connector 15"/>
          <p:cNvCxnSpPr>
            <a:stCxn id="4" idx="2"/>
            <a:endCxn id="6" idx="0"/>
          </p:cNvCxnSpPr>
          <p:nvPr/>
        </p:nvCxnSpPr>
        <p:spPr>
          <a:xfrm>
            <a:off x="4572000" y="2133600"/>
            <a:ext cx="0" cy="18256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6" idx="2"/>
            <a:endCxn id="7" idx="0"/>
          </p:cNvCxnSpPr>
          <p:nvPr/>
        </p:nvCxnSpPr>
        <p:spPr>
          <a:xfrm>
            <a:off x="4572000" y="2895600"/>
            <a:ext cx="0" cy="30480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6" idx="1"/>
            <a:endCxn id="13" idx="0"/>
          </p:cNvCxnSpPr>
          <p:nvPr/>
        </p:nvCxnSpPr>
        <p:spPr>
          <a:xfrm flipH="1">
            <a:off x="2133600" y="2605881"/>
            <a:ext cx="1676400" cy="62247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3" idx="2"/>
            <a:endCxn id="8" idx="0"/>
          </p:cNvCxnSpPr>
          <p:nvPr/>
        </p:nvCxnSpPr>
        <p:spPr>
          <a:xfrm flipH="1">
            <a:off x="1399302" y="3784775"/>
            <a:ext cx="734298" cy="177398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7" idx="2"/>
            <a:endCxn id="9" idx="0"/>
          </p:cNvCxnSpPr>
          <p:nvPr/>
        </p:nvCxnSpPr>
        <p:spPr>
          <a:xfrm flipH="1">
            <a:off x="3467100" y="3756819"/>
            <a:ext cx="1104900" cy="51250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7" idx="2"/>
            <a:endCxn id="10" idx="0"/>
          </p:cNvCxnSpPr>
          <p:nvPr/>
        </p:nvCxnSpPr>
        <p:spPr>
          <a:xfrm>
            <a:off x="4572000" y="3756819"/>
            <a:ext cx="1373886" cy="51250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9" idx="3"/>
            <a:endCxn id="10" idx="1"/>
          </p:cNvCxnSpPr>
          <p:nvPr/>
        </p:nvCxnSpPr>
        <p:spPr>
          <a:xfrm>
            <a:off x="4210050" y="4547537"/>
            <a:ext cx="992886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9" idx="2"/>
            <a:endCxn id="12" idx="0"/>
          </p:cNvCxnSpPr>
          <p:nvPr/>
        </p:nvCxnSpPr>
        <p:spPr>
          <a:xfrm>
            <a:off x="3467100" y="4825746"/>
            <a:ext cx="0" cy="72482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5943600" y="4800600"/>
            <a:ext cx="0" cy="72482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876550" y="250353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+mn-lt"/>
              </a:rPr>
              <a:t>OK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897947" y="3850362"/>
            <a:ext cx="10166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+mn-lt"/>
              </a:rPr>
              <a:t>Marginal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358581" y="3811651"/>
            <a:ext cx="8114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+mn-lt"/>
              </a:rPr>
              <a:t>Not ok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276278" y="4248706"/>
            <a:ext cx="8114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+mn-lt"/>
              </a:rPr>
              <a:t>Not ok</a:t>
            </a:r>
          </a:p>
        </p:txBody>
      </p:sp>
    </p:spTree>
    <p:extLst>
      <p:ext uri="{BB962C8B-B14F-4D97-AF65-F5344CB8AC3E}">
        <p14:creationId xmlns:p14="http://schemas.microsoft.com/office/powerpoint/2010/main" val="24748962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Primary Trauma Score Distribution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428847" y="17526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410200" y="3733800"/>
            <a:ext cx="137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Structured Interview</a:t>
            </a:r>
          </a:p>
          <a:p>
            <a:r>
              <a:rPr lang="en-GB" sz="1600" dirty="0"/>
              <a:t>7.2%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62583" y="6124674"/>
            <a:ext cx="25242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+mn-lt"/>
              </a:rPr>
              <a:t>Surveillance Screenings, n=1110</a:t>
            </a:r>
          </a:p>
        </p:txBody>
      </p:sp>
    </p:spTree>
    <p:extLst>
      <p:ext uri="{BB962C8B-B14F-4D97-AF65-F5344CB8AC3E}">
        <p14:creationId xmlns:p14="http://schemas.microsoft.com/office/powerpoint/2010/main" val="39533441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610600" cy="1143000"/>
          </a:xfrm>
        </p:spPr>
        <p:txBody>
          <a:bodyPr/>
          <a:lstStyle/>
          <a:p>
            <a:r>
              <a:rPr lang="en-GB" dirty="0"/>
              <a:t>Secondary Trauma Score Distribution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428847" y="17526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162583" y="6124674"/>
            <a:ext cx="25242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+mn-lt"/>
              </a:rPr>
              <a:t>Surveillance Screenings, n=1110</a:t>
            </a:r>
          </a:p>
        </p:txBody>
      </p:sp>
    </p:spTree>
    <p:extLst>
      <p:ext uri="{BB962C8B-B14F-4D97-AF65-F5344CB8AC3E}">
        <p14:creationId xmlns:p14="http://schemas.microsoft.com/office/powerpoint/2010/main" val="4797990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Anxiety and Depression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Straight Arrow Connector 3"/>
          <p:cNvCxnSpPr/>
          <p:nvPr/>
        </p:nvCxnSpPr>
        <p:spPr>
          <a:xfrm flipH="1">
            <a:off x="3429000" y="3962400"/>
            <a:ext cx="381000" cy="30480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1"/>
          <p:cNvSpPr txBox="1"/>
          <p:nvPr/>
        </p:nvSpPr>
        <p:spPr>
          <a:xfrm>
            <a:off x="3672348" y="3733800"/>
            <a:ext cx="914400" cy="228600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/>
              <a:t>Depression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62583" y="6124674"/>
            <a:ext cx="25242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+mn-lt"/>
              </a:rPr>
              <a:t>Surveillance Screenings, n=1110</a:t>
            </a:r>
          </a:p>
        </p:txBody>
      </p:sp>
    </p:spTree>
    <p:extLst>
      <p:ext uri="{BB962C8B-B14F-4D97-AF65-F5344CB8AC3E}">
        <p14:creationId xmlns:p14="http://schemas.microsoft.com/office/powerpoint/2010/main" val="12512026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Burnout Distribution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ctangle 2"/>
          <p:cNvSpPr/>
          <p:nvPr/>
        </p:nvSpPr>
        <p:spPr>
          <a:xfrm>
            <a:off x="6049297" y="3962400"/>
            <a:ext cx="2667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+mn-lt"/>
              </a:rPr>
              <a:t>Burnout: 22% over threshold</a:t>
            </a:r>
          </a:p>
        </p:txBody>
      </p:sp>
    </p:spTree>
    <p:extLst>
      <p:ext uri="{BB962C8B-B14F-4D97-AF65-F5344CB8AC3E}">
        <p14:creationId xmlns:p14="http://schemas.microsoft.com/office/powerpoint/2010/main" val="20593947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Reduce the risk</a:t>
            </a:r>
            <a:endParaRPr lang="en-GB" altLang="en-US" dirty="0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US" altLang="en-US" dirty="0"/>
              <a:t>Early interventions</a:t>
            </a:r>
          </a:p>
          <a:p>
            <a:pPr lvl="1">
              <a:defRPr/>
            </a:pPr>
            <a:r>
              <a:rPr lang="en-US" altLang="en-US" dirty="0"/>
              <a:t>Demobilization/Defusing</a:t>
            </a:r>
          </a:p>
          <a:p>
            <a:pPr lvl="1">
              <a:defRPr/>
            </a:pPr>
            <a:r>
              <a:rPr lang="en-US" altLang="en-US" dirty="0"/>
              <a:t>Debriefing/Trim</a:t>
            </a:r>
          </a:p>
          <a:p>
            <a:pPr lvl="1">
              <a:defRPr/>
            </a:pPr>
            <a:r>
              <a:rPr lang="en-US" altLang="en-US" dirty="0"/>
              <a:t>Wellbeing sessions</a:t>
            </a:r>
          </a:p>
          <a:p>
            <a:pPr>
              <a:defRPr/>
            </a:pPr>
            <a:r>
              <a:rPr lang="en-US" altLang="en-US" dirty="0"/>
              <a:t>Trauma training for supervisors</a:t>
            </a:r>
          </a:p>
          <a:p>
            <a:pPr>
              <a:defRPr/>
            </a:pPr>
            <a:r>
              <a:rPr lang="en-US" altLang="en-US" dirty="0"/>
              <a:t>Trauma education for everyone</a:t>
            </a:r>
          </a:p>
          <a:p>
            <a:pPr>
              <a:defRPr/>
            </a:pPr>
            <a:r>
              <a:rPr lang="en-US" altLang="en-US" dirty="0"/>
              <a:t>Longer term interventions</a:t>
            </a:r>
          </a:p>
          <a:p>
            <a:pPr lvl="1">
              <a:defRPr/>
            </a:pPr>
            <a:r>
              <a:rPr lang="en-US" altLang="en-US" dirty="0"/>
              <a:t>OH assessments</a:t>
            </a:r>
          </a:p>
          <a:p>
            <a:pPr lvl="1">
              <a:defRPr/>
            </a:pPr>
            <a:r>
              <a:rPr lang="en-US" altLang="en-US" dirty="0"/>
              <a:t>Trauma counselling/therapy</a:t>
            </a:r>
          </a:p>
          <a:p>
            <a:pPr lvl="1">
              <a:defRPr/>
            </a:pPr>
            <a:r>
              <a:rPr lang="en-US" altLang="en-US" dirty="0"/>
              <a:t>NHS referral</a:t>
            </a:r>
            <a:endParaRPr lang="en-GB" alt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Supervisor support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221163"/>
          </a:xfrm>
        </p:spPr>
        <p:txBody>
          <a:bodyPr/>
          <a:lstStyle/>
          <a:p>
            <a:r>
              <a:rPr lang="en-GB" dirty="0"/>
              <a:t>Wellbeing checklists</a:t>
            </a:r>
          </a:p>
          <a:p>
            <a:pPr lvl="1"/>
            <a:r>
              <a:rPr lang="en-GB" dirty="0"/>
              <a:t>Self assessment (personal stressors)</a:t>
            </a:r>
          </a:p>
          <a:p>
            <a:pPr lvl="1"/>
            <a:r>
              <a:rPr lang="en-GB" dirty="0"/>
              <a:t>Work assessment (work stressors)</a:t>
            </a:r>
          </a:p>
          <a:p>
            <a:r>
              <a:rPr lang="en-GB" dirty="0"/>
              <a:t>Supervisor Interventions</a:t>
            </a:r>
          </a:p>
          <a:p>
            <a:pPr lvl="1"/>
            <a:r>
              <a:rPr lang="en-GB" dirty="0"/>
              <a:t>Demobilising and defusing after a trauma</a:t>
            </a:r>
          </a:p>
          <a:p>
            <a:pPr lvl="1"/>
            <a:r>
              <a:rPr lang="en-GB" dirty="0"/>
              <a:t>Problem assessment and action planning</a:t>
            </a:r>
          </a:p>
        </p:txBody>
      </p:sp>
    </p:spTree>
    <p:extLst>
      <p:ext uri="{BB962C8B-B14F-4D97-AF65-F5344CB8AC3E}">
        <p14:creationId xmlns:p14="http://schemas.microsoft.com/office/powerpoint/2010/main" val="9514867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Record, monitor and research</a:t>
            </a:r>
            <a:endParaRPr lang="en-GB" altLang="en-US" dirty="0"/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/>
              <a:t>On-line system allows management information to be derived from collected data</a:t>
            </a:r>
          </a:p>
          <a:p>
            <a:r>
              <a:rPr lang="en-US" altLang="en-US"/>
              <a:t>Longitudinal data gathering</a:t>
            </a:r>
          </a:p>
          <a:p>
            <a:r>
              <a:rPr lang="en-US" altLang="en-US"/>
              <a:t>Rich data for research</a:t>
            </a:r>
          </a:p>
          <a:p>
            <a:r>
              <a:rPr lang="en-US" altLang="en-US"/>
              <a:t>Bench marking </a:t>
            </a:r>
          </a:p>
          <a:p>
            <a:r>
              <a:rPr lang="en-US" altLang="en-US"/>
              <a:t>Comparative analysis</a:t>
            </a:r>
          </a:p>
          <a:p>
            <a:pPr lvl="1"/>
            <a:r>
              <a:rPr lang="en-US" altLang="en-US"/>
              <a:t>Teams, roles, locations, age, tenure etc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914400"/>
            <a:ext cx="8662762" cy="569595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45181" y="228600"/>
            <a:ext cx="8229600" cy="609600"/>
          </a:xfrm>
        </p:spPr>
        <p:txBody>
          <a:bodyPr/>
          <a:lstStyle/>
          <a:p>
            <a:r>
              <a:rPr lang="en-GB" dirty="0"/>
              <a:t>Screening Dashboard</a:t>
            </a:r>
          </a:p>
        </p:txBody>
      </p:sp>
    </p:spTree>
    <p:extLst>
      <p:ext uri="{BB962C8B-B14F-4D97-AF65-F5344CB8AC3E}">
        <p14:creationId xmlns:p14="http://schemas.microsoft.com/office/powerpoint/2010/main" val="40677965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Lifestyle issues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704697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Information Handouts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219200"/>
            <a:ext cx="8229600" cy="328428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7201" y="4648200"/>
            <a:ext cx="8229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+mn-lt"/>
              </a:rPr>
              <a:t>How are handouts delivered?</a:t>
            </a:r>
          </a:p>
          <a:p>
            <a:r>
              <a:rPr lang="en-GB" sz="2400" dirty="0">
                <a:latin typeface="+mn-lt"/>
              </a:rPr>
              <a:t>How is the impact of the information programme assessed?</a:t>
            </a:r>
          </a:p>
          <a:p>
            <a:r>
              <a:rPr lang="en-GB" sz="2400" dirty="0">
                <a:latin typeface="+mn-lt"/>
              </a:rPr>
              <a:t>Poor lifestyle is correlated - 7% are rated poor on Sleep (&lt;5 hours) AND EITHER Caffeine OR Exercise.  Poor sleepers are also much more likely to have no Interests outside work.</a:t>
            </a:r>
          </a:p>
        </p:txBody>
      </p:sp>
    </p:spTree>
    <p:extLst>
      <p:ext uri="{BB962C8B-B14F-4D97-AF65-F5344CB8AC3E}">
        <p14:creationId xmlns:p14="http://schemas.microsoft.com/office/powerpoint/2010/main" val="28471839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next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More management information:</a:t>
            </a:r>
          </a:p>
          <a:p>
            <a:pPr lvl="1"/>
            <a:r>
              <a:rPr lang="en-GB" dirty="0"/>
              <a:t>Use the data to monitor interventions</a:t>
            </a:r>
          </a:p>
          <a:p>
            <a:pPr lvl="2"/>
            <a:r>
              <a:rPr lang="en-GB" dirty="0"/>
              <a:t>Training, education, procedures, shift patterns, </a:t>
            </a:r>
            <a:r>
              <a:rPr lang="en-GB"/>
              <a:t>organisational change</a:t>
            </a:r>
            <a:endParaRPr lang="en-GB" dirty="0"/>
          </a:p>
          <a:p>
            <a:pPr lvl="1"/>
            <a:r>
              <a:rPr lang="en-GB" dirty="0"/>
              <a:t>Compare teams, forces</a:t>
            </a:r>
          </a:p>
          <a:p>
            <a:pPr lvl="2"/>
            <a:r>
              <a:rPr lang="en-GB" dirty="0"/>
              <a:t>Benchmarking, resource planning</a:t>
            </a:r>
          </a:p>
          <a:p>
            <a:pPr lvl="1"/>
            <a:r>
              <a:rPr lang="en-GB" dirty="0"/>
              <a:t>Improve recruitment</a:t>
            </a:r>
          </a:p>
          <a:p>
            <a:pPr lvl="2"/>
            <a:r>
              <a:rPr lang="en-GB" dirty="0"/>
              <a:t>Selection criteria, training</a:t>
            </a:r>
          </a:p>
        </p:txBody>
      </p:sp>
    </p:spTree>
    <p:extLst>
      <p:ext uri="{BB962C8B-B14F-4D97-AF65-F5344CB8AC3E}">
        <p14:creationId xmlns:p14="http://schemas.microsoft.com/office/powerpoint/2010/main" val="41497252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Questions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5794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3807</TotalTime>
  <Words>1380</Words>
  <Application>Microsoft Office PowerPoint</Application>
  <PresentationFormat>Předvádění na obrazovce (4:3)</PresentationFormat>
  <Paragraphs>304</Paragraphs>
  <Slides>25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Office Theme</vt:lpstr>
      <vt:lpstr>Crisis, Disaster and Trauma in UK Emergency Services</vt:lpstr>
      <vt:lpstr>My background and role</vt:lpstr>
      <vt:lpstr>Disaster Management</vt:lpstr>
      <vt:lpstr>Working with Emergency Services</vt:lpstr>
      <vt:lpstr>The outcomes of work related stress &amp; trauma in police (Gershon et al. 2009)</vt:lpstr>
      <vt:lpstr>Different roles different risks</vt:lpstr>
      <vt:lpstr>Comparisons between different policing groups</vt:lpstr>
      <vt:lpstr>HSE Risk Control Cycle</vt:lpstr>
      <vt:lpstr>Role Risk Assessment - Child Protection</vt:lpstr>
      <vt:lpstr>Who might be harmed by a traumatic exposure?</vt:lpstr>
      <vt:lpstr>Post Incident Personal Risk Assessment</vt:lpstr>
      <vt:lpstr>Analysis and Evaluation of Risk</vt:lpstr>
      <vt:lpstr>Screening Model</vt:lpstr>
      <vt:lpstr>Primary Trauma Score Distribution</vt:lpstr>
      <vt:lpstr>Secondary Trauma Score Distribution</vt:lpstr>
      <vt:lpstr>Anxiety and Depression</vt:lpstr>
      <vt:lpstr>Burnout Distribution</vt:lpstr>
      <vt:lpstr>Reduce the risk</vt:lpstr>
      <vt:lpstr>Supervisor support</vt:lpstr>
      <vt:lpstr>Record, monitor and research</vt:lpstr>
      <vt:lpstr>Screening Dashboard</vt:lpstr>
      <vt:lpstr>Lifestyle issues</vt:lpstr>
      <vt:lpstr>Information Handouts</vt:lpstr>
      <vt:lpstr>What next</vt:lpstr>
      <vt:lpstr>Questions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do child protection professionals fail?</dc:title>
  <dc:creator>Noreen</dc:creator>
  <cp:lastModifiedBy>MVCR</cp:lastModifiedBy>
  <cp:revision>62</cp:revision>
  <cp:lastPrinted>2017-10-15T10:55:42Z</cp:lastPrinted>
  <dcterms:created xsi:type="dcterms:W3CDTF">2006-08-16T00:00:00Z</dcterms:created>
  <dcterms:modified xsi:type="dcterms:W3CDTF">2017-10-17T09:24:44Z</dcterms:modified>
</cp:coreProperties>
</file>