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520" r:id="rId2"/>
    <p:sldId id="584" r:id="rId3"/>
    <p:sldId id="604" r:id="rId4"/>
    <p:sldId id="605" r:id="rId5"/>
    <p:sldId id="582" r:id="rId6"/>
    <p:sldId id="578" r:id="rId7"/>
    <p:sldId id="579" r:id="rId8"/>
    <p:sldId id="566" r:id="rId9"/>
    <p:sldId id="580" r:id="rId10"/>
    <p:sldId id="581" r:id="rId11"/>
    <p:sldId id="415" r:id="rId12"/>
    <p:sldId id="591" r:id="rId13"/>
    <p:sldId id="585" r:id="rId14"/>
    <p:sldId id="586" r:id="rId15"/>
    <p:sldId id="587" r:id="rId16"/>
    <p:sldId id="589" r:id="rId17"/>
    <p:sldId id="539" r:id="rId18"/>
    <p:sldId id="609" r:id="rId19"/>
    <p:sldId id="610" r:id="rId20"/>
    <p:sldId id="611" r:id="rId21"/>
    <p:sldId id="612" r:id="rId22"/>
  </p:sldIdLst>
  <p:sldSz cx="9144000" cy="6858000" type="screen4x3"/>
  <p:notesSz cx="6797675" cy="9928225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464" autoAdjust="0"/>
  </p:normalViewPr>
  <p:slideViewPr>
    <p:cSldViewPr>
      <p:cViewPr varScale="1">
        <p:scale>
          <a:sx n="77" d="100"/>
          <a:sy n="77" d="100"/>
        </p:scale>
        <p:origin x="2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3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5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/>
              <a:t>Klepnutím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67B3E65-63D6-45AE-9B57-908711EFED9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778580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9EE57D4B-295B-4217-A3F7-7BFAA9E30ECD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74A42-237B-40B8-81FC-E84B5142BCF3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3CA2D9-801D-4DE8-AE50-1BF80221893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FF7AF-C24E-42DF-B44B-8F2BC395A05F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56EA8E-22AF-4507-9289-1C330786ADB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8ADCD-102E-4230-A97B-BC1D1287558D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9F96AC-444B-4F9E-8EE4-BC93484709F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5BF62-8B65-4212-9B29-870DE667D096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9CD515-0A97-40E1-A23A-8039450564F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9D0E6-5DC7-483D-83AF-5F11328421CF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9730B4-4690-441D-8598-9705CDC99D9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1E80F-A0E6-460E-80D0-969742582DA9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0DE4F6-3076-4F2E-A1DB-F24CA761B01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5D16A-E5A9-4853-8C3A-ECB1BD5CF4A9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089216-E100-4F3F-9FB4-36A5CA2F804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AF96D-9020-46EA-8A62-BF3033BD0064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8A8673-297B-470F-814A-81ADF661855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BB7B1-702C-4D3E-8746-3171E9E9BC13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D43A40-09B4-45AE-AD85-2AB44786EAB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3383B-2FCA-4865-9D90-1C70E8035235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2377AD-BA48-47D5-8E23-F7D27CCB3FC8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bezna zapato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9"/>
          <p:cNvSpPr>
            <a:spLocks noChangeArrowheads="1"/>
          </p:cNvSpPr>
          <p:nvPr userDrawn="1"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cs-CZ" altLang="cs-CZ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AC8E9D6A-043C-4CC7-91E4-1173577A3A8A}" type="datetime1">
              <a:rPr lang="cs-CZ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Problematika informační kriminality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DAFCFBB-68D8-47F2-A2B8-CBC0B9C00BA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15" r:id="rId1"/>
    <p:sldLayoutId id="2147484705" r:id="rId2"/>
    <p:sldLayoutId id="2147484706" r:id="rId3"/>
    <p:sldLayoutId id="2147484707" r:id="rId4"/>
    <p:sldLayoutId id="2147484708" r:id="rId5"/>
    <p:sldLayoutId id="2147484709" r:id="rId6"/>
    <p:sldLayoutId id="2147484710" r:id="rId7"/>
    <p:sldLayoutId id="2147484711" r:id="rId8"/>
    <p:sldLayoutId id="2147484712" r:id="rId9"/>
    <p:sldLayoutId id="2147484713" r:id="rId10"/>
    <p:sldLayoutId id="2147484714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z/url?sa=i&amp;rct=j&amp;q=&amp;esrc=s&amp;source=images&amp;cd=&amp;cad=rja&amp;uact=8&amp;ved=0ahUKEwiaxJKP1svQAhUC7xQKHR-iCXYQjRwIBw&amp;url=http://www.policie.cz/galerie/otevreni-detske-vyslechove-mistnosti.aspx?q=aW1naWQ9MjE3MzIwNzYmY3BpPTE=&amp;bvm=bv.139782543,d.d24&amp;psig=AFQjCNFknBMKCR8PTc6671R3sH9rnAV-uw&amp;ust=148043005880955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hyperlink" Target="http://www.google.cz/url?sa=i&amp;rct=j&amp;q=&amp;esrc=s&amp;source=images&amp;cd=&amp;cad=rja&amp;uact=8&amp;ved=0ahUKEwj-kvGb1svQAhXJSBQKHWrfBXcQjRwIBw&amp;url=http://www.bezpecnykraj.cz/prvni-vyslechove-mistnosti-v-plzenskem-kraji-omezi-stres-deti.aspx&amp;bvm=bv.139782543,d.d24&amp;psig=AFQjCNFknBMKCR8PTc6671R3sH9rnAV-uw&amp;ust=1480430058809553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91841"/>
            <a:ext cx="7772400" cy="1800225"/>
          </a:xfrm>
        </p:spPr>
        <p:txBody>
          <a:bodyPr/>
          <a:lstStyle/>
          <a:p>
            <a:r>
              <a:rPr lang="cs-CZ" sz="2400" b="1" dirty="0"/>
              <a:t>Policejní prezidium ČR</a:t>
            </a:r>
            <a:br>
              <a:rPr lang="cs-CZ" sz="2400" b="1" dirty="0"/>
            </a:br>
            <a:r>
              <a:rPr lang="cs-CZ" sz="2400" b="1" dirty="0"/>
              <a:t>úřad služby kriminální policie a vyšetřování</a:t>
            </a:r>
            <a:br>
              <a:rPr lang="cs-CZ" sz="2400" b="1" dirty="0"/>
            </a:br>
            <a:r>
              <a:rPr lang="cs-CZ" sz="2400" b="1" dirty="0"/>
              <a:t>odbor obecné kriminality</a:t>
            </a:r>
            <a:br>
              <a:rPr lang="cs-CZ" sz="2400" b="1" dirty="0"/>
            </a:br>
            <a:r>
              <a:rPr lang="cs-CZ" sz="2400" b="1" dirty="0"/>
              <a:t>linie mládež a mravnost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9667" y="2653595"/>
            <a:ext cx="7704138" cy="647700"/>
          </a:xfrm>
        </p:spPr>
        <p:txBody>
          <a:bodyPr/>
          <a:lstStyle/>
          <a:p>
            <a:r>
              <a:rPr lang="cs-CZ" b="1" dirty="0" smtClean="0"/>
              <a:t>Děti jako zvlášť zranitelné oběti</a:t>
            </a:r>
            <a:endParaRPr lang="cs-CZ" b="1" dirty="0"/>
          </a:p>
        </p:txBody>
      </p:sp>
      <p:sp>
        <p:nvSpPr>
          <p:cNvPr id="4098" name="Rectangle 4"/>
          <p:cNvSpPr>
            <a:spLocks noGrp="1" noChangeArrowheads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B6EF7E3D-C27C-48F2-9422-8BE276A9486E}" type="datetime1">
              <a:rPr lang="cs-CZ" altLang="cs-CZ" smtClean="0"/>
              <a:pPr/>
              <a:t>20.09.2022</a:t>
            </a:fld>
            <a:endParaRPr lang="cs-CZ" altLang="cs-CZ"/>
          </a:p>
        </p:txBody>
      </p:sp>
      <p:pic>
        <p:nvPicPr>
          <p:cNvPr id="4099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4138" y="4986338"/>
            <a:ext cx="120015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 rot="222435">
            <a:off x="5567513" y="4665509"/>
            <a:ext cx="1600896" cy="18894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3286084" y="3500438"/>
            <a:ext cx="5857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altLang="cs-CZ" dirty="0">
                <a:latin typeface="Constantia" panose="02030602050306030303" pitchFamily="18" charset="0"/>
              </a:rPr>
              <a:t>pplk. Mgr. Martina Petrovičová</a:t>
            </a:r>
            <a:r>
              <a:rPr lang="cs-CZ" altLang="cs-CZ" dirty="0" smtClean="0">
                <a:latin typeface="Constantia" panose="02030602050306030303" pitchFamily="18" charset="0"/>
              </a:rPr>
              <a:t>, LL.M,</a:t>
            </a:r>
          </a:p>
          <a:p>
            <a:pPr marL="0" indent="0">
              <a:buFontTx/>
              <a:buNone/>
              <a:defRPr/>
            </a:pPr>
            <a:r>
              <a:rPr lang="cs-CZ" alt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martina.petrovicova@pcr.cz</a:t>
            </a:r>
            <a:endParaRPr lang="cs-CZ" alt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FontTx/>
              <a:buNone/>
              <a:defRPr/>
            </a:pPr>
            <a:endParaRPr lang="cs-CZ" alt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FontTx/>
              <a:buNone/>
              <a:defRPr/>
            </a:pPr>
            <a:endParaRPr lang="cs-CZ" alt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b="1" dirty="0" smtClean="0"/>
              <a:t>Postavení dětských obětí v trestním řízení 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Osoby mladší 18ti let.  </a:t>
            </a:r>
          </a:p>
          <a:p>
            <a:r>
              <a:rPr lang="cs-CZ" sz="2000" dirty="0" smtClean="0"/>
              <a:t>Status </a:t>
            </a:r>
            <a:r>
              <a:rPr lang="cs-CZ" sz="2000" b="1" dirty="0" smtClean="0"/>
              <a:t>zvlášť zranitelné oběti  -  zákon č. 45/2013 Sb., O obětech </a:t>
            </a:r>
            <a:r>
              <a:rPr lang="cs-CZ" sz="2000" b="1" dirty="0" err="1" smtClean="0"/>
              <a:t>tr</a:t>
            </a:r>
            <a:r>
              <a:rPr lang="cs-CZ" sz="2000" b="1" dirty="0" smtClean="0"/>
              <a:t>. činů</a:t>
            </a:r>
            <a:r>
              <a:rPr lang="cs-CZ" sz="2000" dirty="0" smtClean="0"/>
              <a:t>…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Trestní zákoník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Trestní řád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Speciální výslechové místnosti, speciální výslechové pomůcky </a:t>
            </a:r>
            <a:r>
              <a:rPr lang="cs-CZ" sz="2000" dirty="0" smtClean="0"/>
              <a:t>– 2004.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Systém krizové intervence </a:t>
            </a:r>
            <a:r>
              <a:rPr lang="cs-CZ" sz="2000" dirty="0" smtClean="0"/>
              <a:t>– 2010.</a:t>
            </a: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Dítě jako zvlášť zranitelná oběť(ZZO)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2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8224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b="1" dirty="0" smtClean="0"/>
              <a:t>PČR a práce s dětskými oběťmi </a:t>
            </a:r>
            <a:endParaRPr lang="cs-CZ" sz="36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 Specialisté</a:t>
            </a: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Systém </a:t>
            </a:r>
            <a:r>
              <a:rPr lang="cs-CZ" sz="2400" dirty="0"/>
              <a:t>vzdělávání </a:t>
            </a:r>
            <a:r>
              <a:rPr lang="cs-CZ" sz="2400" dirty="0" smtClean="0"/>
              <a:t> </a:t>
            </a: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 Z</a:t>
            </a:r>
            <a:r>
              <a:rPr lang="cs-CZ" sz="2400" dirty="0" smtClean="0"/>
              <a:t>vláštní přístup(zákonné   normy, psychologické </a:t>
            </a:r>
            <a:r>
              <a:rPr lang="cs-CZ" sz="2400" dirty="0"/>
              <a:t>poznatky</a:t>
            </a:r>
            <a:r>
              <a:rPr lang="cs-CZ" sz="2400" dirty="0" smtClean="0"/>
              <a:t>).</a:t>
            </a: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 Systém </a:t>
            </a:r>
            <a:r>
              <a:rPr lang="cs-CZ" sz="2400" dirty="0"/>
              <a:t>speciálních výslechových místností a </a:t>
            </a:r>
            <a:r>
              <a:rPr lang="cs-CZ" sz="2400" dirty="0" smtClean="0"/>
              <a:t>pomůcek.</a:t>
            </a:r>
            <a:endParaRPr lang="cs-CZ" sz="2400" dirty="0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95738" y="1628775"/>
            <a:ext cx="3943523" cy="3902075"/>
          </a:xfrm>
          <a:prstGeom prst="rect">
            <a:avLst/>
          </a:prstGeo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3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9398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b="1" dirty="0" smtClean="0"/>
              <a:t>Úkony s dětskými oběťmi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4807"/>
            <a:ext cx="8229600" cy="3902075"/>
          </a:xfrm>
        </p:spPr>
        <p:txBody>
          <a:bodyPr/>
          <a:lstStyle/>
          <a:p>
            <a:pPr algn="just"/>
            <a:r>
              <a:rPr lang="cs-CZ" sz="2000" dirty="0" smtClean="0"/>
              <a:t>Úkony s dětmi provádějí </a:t>
            </a:r>
            <a:r>
              <a:rPr lang="cs-CZ" sz="2000" b="1" dirty="0" smtClean="0"/>
              <a:t>specialisté za účasti OSPOD </a:t>
            </a:r>
            <a:r>
              <a:rPr lang="cs-CZ" sz="2000" dirty="0" smtClean="0"/>
              <a:t>(jehož úkolem je hájit zájmy dítěte).</a:t>
            </a:r>
          </a:p>
          <a:p>
            <a:pPr algn="just"/>
            <a:r>
              <a:rPr lang="cs-CZ" sz="2000" dirty="0" smtClean="0"/>
              <a:t>Dítěti i doprovázející osobě je </a:t>
            </a:r>
            <a:r>
              <a:rPr lang="cs-CZ" sz="2000" b="1" dirty="0" smtClean="0"/>
              <a:t>vysvětlen postup, jakým bude probíhat trestní řízení. </a:t>
            </a:r>
          </a:p>
          <a:p>
            <a:pPr algn="just"/>
            <a:r>
              <a:rPr lang="cs-CZ" sz="2000" b="1" dirty="0" smtClean="0"/>
              <a:t>Není činěn rozdíl mezi výpověďmi dětí a dospělých</a:t>
            </a:r>
            <a:r>
              <a:rPr lang="cs-CZ" sz="2000" dirty="0" smtClean="0"/>
              <a:t>, PČR nehodnotí důkazy (to náleží soudu), pouze je zaznamenává a prověřuje pro potřeby trestního řízení.</a:t>
            </a:r>
          </a:p>
          <a:p>
            <a:pPr algn="just"/>
            <a:r>
              <a:rPr lang="cs-CZ" sz="2000" dirty="0" smtClean="0"/>
              <a:t>Dítě má jako ZZO právo </a:t>
            </a:r>
            <a:r>
              <a:rPr lang="cs-CZ" sz="2000" b="1" dirty="0" smtClean="0"/>
              <a:t>na zmocněnce</a:t>
            </a:r>
            <a:r>
              <a:rPr lang="cs-CZ" sz="2000" dirty="0" smtClean="0"/>
              <a:t>, který hájí jeho práva v trestním řízení a </a:t>
            </a:r>
            <a:r>
              <a:rPr lang="cs-CZ" sz="2000" b="1" dirty="0" smtClean="0"/>
              <a:t>na důvěrníka</a:t>
            </a:r>
            <a:r>
              <a:rPr lang="cs-CZ" sz="2000" dirty="0" smtClean="0"/>
              <a:t>, který poskytuje psychickou podporu oběti (nesmí zasahovat do trestního řízení). Pokud nemohou zákonní zástupci vykonávat  svá práva, je dítěti pro konkrétní </a:t>
            </a:r>
            <a:r>
              <a:rPr lang="cs-CZ" sz="2000" dirty="0" err="1" smtClean="0"/>
              <a:t>tr</a:t>
            </a:r>
            <a:r>
              <a:rPr lang="cs-CZ" sz="2000" dirty="0" smtClean="0"/>
              <a:t>. řízení ustanovován  </a:t>
            </a:r>
            <a:r>
              <a:rPr lang="cs-CZ" sz="2000" b="1" dirty="0" smtClean="0"/>
              <a:t>opatrovník.</a:t>
            </a: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4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0309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b="1" dirty="0"/>
              <a:t>Speciální výslechové místnosti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cs-CZ" altLang="cs-CZ" sz="1800" dirty="0" smtClean="0"/>
              <a:t>Účelem je snaha o zabránění sekundární viktimizace obětí.</a:t>
            </a:r>
          </a:p>
          <a:p>
            <a:pPr algn="just" eaLnBrk="1" hangingPunct="1">
              <a:defRPr/>
            </a:pPr>
            <a:r>
              <a:rPr lang="cs-CZ" altLang="cs-CZ" sz="1800" dirty="0" smtClean="0"/>
              <a:t>Jedná </a:t>
            </a:r>
            <a:r>
              <a:rPr lang="cs-CZ" altLang="cs-CZ" sz="1800" dirty="0"/>
              <a:t>se o speciálně vybavené místnosti </a:t>
            </a:r>
            <a:r>
              <a:rPr lang="cs-CZ" altLang="cs-CZ" sz="1800" dirty="0" smtClean="0"/>
              <a:t>určené zejména pro </a:t>
            </a:r>
            <a:r>
              <a:rPr lang="cs-CZ" altLang="cs-CZ" sz="1800" dirty="0"/>
              <a:t>výslech dětských obětí </a:t>
            </a:r>
            <a:r>
              <a:rPr lang="cs-CZ" altLang="cs-CZ" sz="1800" dirty="0" smtClean="0"/>
              <a:t>a dalších </a:t>
            </a:r>
            <a:r>
              <a:rPr lang="cs-CZ" altLang="cs-CZ" sz="1800" dirty="0"/>
              <a:t>zvlášť zranitelných obětí. </a:t>
            </a:r>
          </a:p>
          <a:p>
            <a:pPr algn="just" eaLnBrk="1" hangingPunct="1"/>
            <a:r>
              <a:rPr lang="cs-CZ" altLang="cs-CZ" sz="1800" dirty="0" smtClean="0"/>
              <a:t>Jedná </a:t>
            </a:r>
            <a:r>
              <a:rPr lang="cs-CZ" altLang="cs-CZ" sz="1800" dirty="0"/>
              <a:t>se o dvě </a:t>
            </a:r>
            <a:r>
              <a:rPr lang="cs-CZ" altLang="cs-CZ" sz="1800" dirty="0" smtClean="0"/>
              <a:t>místnosti, které </a:t>
            </a:r>
            <a:r>
              <a:rPr lang="cs-CZ" altLang="cs-CZ" sz="1800" dirty="0"/>
              <a:t>jsou propojeny technikou (kamery, mikrofony, PC). Jedna místnost je vybavena nábytkem tak, aby připomínala domácí </a:t>
            </a:r>
            <a:r>
              <a:rPr lang="cs-CZ" altLang="cs-CZ" sz="1800" dirty="0" smtClean="0"/>
              <a:t>prostředí, druhá </a:t>
            </a:r>
            <a:r>
              <a:rPr lang="cs-CZ" altLang="cs-CZ" sz="1800" dirty="0"/>
              <a:t>je technickou místností pro on-line přenos výslechu.</a:t>
            </a:r>
          </a:p>
          <a:p>
            <a:pPr algn="just" eaLnBrk="1" hangingPunct="1"/>
            <a:r>
              <a:rPr lang="cs-CZ" altLang="cs-CZ" sz="1800" dirty="0"/>
              <a:t>Ve výslechové místnosti je s dítětem pouze vyslýchající</a:t>
            </a:r>
            <a:r>
              <a:rPr lang="cs-CZ" altLang="cs-CZ" sz="1800" dirty="0" smtClean="0"/>
              <a:t>, výjimečně </a:t>
            </a:r>
            <a:r>
              <a:rPr lang="cs-CZ" altLang="cs-CZ" sz="1800" dirty="0"/>
              <a:t>může být přítomna osoba důležitá pro provedení výslechu </a:t>
            </a:r>
            <a:r>
              <a:rPr lang="cs-CZ" altLang="cs-CZ" sz="1800" dirty="0" smtClean="0"/>
              <a:t>(OSPOD, rodič</a:t>
            </a:r>
            <a:r>
              <a:rPr lang="cs-CZ" altLang="cs-CZ" sz="1800" dirty="0"/>
              <a:t>, psycholog).</a:t>
            </a:r>
          </a:p>
          <a:p>
            <a:pPr algn="just" eaLnBrk="1" hangingPunct="1"/>
            <a:r>
              <a:rPr lang="cs-CZ" altLang="cs-CZ" sz="1800" dirty="0"/>
              <a:t>V technické místnosti jsou ostatní osoby</a:t>
            </a:r>
            <a:r>
              <a:rPr lang="cs-CZ" altLang="cs-CZ" sz="1800" dirty="0" smtClean="0"/>
              <a:t>, které mají právo u výslechu být </a:t>
            </a:r>
            <a:r>
              <a:rPr lang="cs-CZ" altLang="cs-CZ" sz="1800" dirty="0"/>
              <a:t>např. soudce, státní zástupce, obviněný, obhájce, znalec.</a:t>
            </a:r>
          </a:p>
          <a:p>
            <a:endParaRPr lang="cs-CZ" sz="18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59D0E6-5DC7-483D-83AF-5F11328421CF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55776" y="6085681"/>
            <a:ext cx="4679950" cy="187325"/>
          </a:xfrm>
        </p:spPr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730B4-4690-441D-8598-9705CDC99D96}" type="slidenum">
              <a:rPr lang="cs-CZ" altLang="cs-CZ" smtClean="0"/>
              <a:pPr/>
              <a:t>5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2146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b="1" dirty="0" smtClean="0"/>
              <a:t>Výslechová místnost</a:t>
            </a:r>
            <a:endParaRPr lang="cs-CZ" sz="3600" b="1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4038600" cy="3903636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3970784" cy="3903636"/>
          </a:xfrm>
        </p:spPr>
      </p:pic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48ADCD-102E-4230-A97B-BC1D1287558D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31840" y="6085681"/>
            <a:ext cx="4679950" cy="187325"/>
          </a:xfrm>
        </p:spPr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dirty="0"/>
          </a:p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96AC-444B-4F9E-8EE4-BC93484709F6}" type="slidenum">
              <a:rPr lang="cs-CZ" altLang="cs-CZ" smtClean="0"/>
              <a:pPr/>
              <a:t>6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254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28800"/>
            <a:ext cx="4038600" cy="3744416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63" y="1628800"/>
            <a:ext cx="4038600" cy="3744416"/>
          </a:xfrm>
        </p:spPr>
      </p:pic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48ADCD-102E-4230-A97B-BC1D1287558D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754602" y="6085681"/>
            <a:ext cx="4679950" cy="187325"/>
          </a:xfrm>
        </p:spPr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dirty="0"/>
          </a:p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96AC-444B-4F9E-8EE4-BC93484709F6}" type="slidenum">
              <a:rPr lang="cs-CZ" altLang="cs-CZ" smtClean="0"/>
              <a:pPr/>
              <a:t>7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4330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datum 3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2C332541-7F43-4787-9665-BEFD377E6C21}" type="datetime1">
              <a:rPr lang="cs-CZ" altLang="cs-CZ" smtClean="0"/>
              <a:pPr/>
              <a:t>20.09.2022</a:t>
            </a:fld>
            <a:endParaRPr lang="cs-CZ" altLang="cs-CZ"/>
          </a:p>
        </p:txBody>
      </p:sp>
      <p:sp>
        <p:nvSpPr>
          <p:cNvPr id="819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67025" y="6120809"/>
            <a:ext cx="4679950" cy="187325"/>
          </a:xfrm>
          <a:noFill/>
        </p:spPr>
        <p:txBody>
          <a:bodyPr/>
          <a:lstStyle/>
          <a:p>
            <a:r>
              <a:rPr lang="cs-CZ" dirty="0"/>
              <a:t>Dítě jako zvlášť zranitelná oběť(ZZO)</a:t>
            </a:r>
          </a:p>
          <a:p>
            <a:endParaRPr lang="cs-CZ" b="1" dirty="0"/>
          </a:p>
          <a:p>
            <a:endParaRPr lang="cs-CZ" dirty="0"/>
          </a:p>
          <a:p>
            <a:endParaRPr lang="cs-CZ" altLang="cs-CZ" dirty="0"/>
          </a:p>
        </p:txBody>
      </p:sp>
      <p:sp>
        <p:nvSpPr>
          <p:cNvPr id="8195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C5018B-4DEF-4974-9083-55BB52C92AD4}" type="slidenum">
              <a:rPr lang="cs-CZ" altLang="cs-CZ"/>
              <a:pPr/>
              <a:t>8</a:t>
            </a:fld>
            <a:endParaRPr lang="cs-CZ" alt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71472" y="571480"/>
            <a:ext cx="8358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Technické místnosti </a:t>
            </a:r>
          </a:p>
        </p:txBody>
      </p:sp>
      <p:pic>
        <p:nvPicPr>
          <p:cNvPr id="138242" name="Picture 2" descr="Výsledek obrázku pro dětské výslechové místnosti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00174"/>
            <a:ext cx="4943475" cy="3743325"/>
          </a:xfrm>
          <a:prstGeom prst="rect">
            <a:avLst/>
          </a:prstGeom>
          <a:noFill/>
        </p:spPr>
      </p:pic>
      <p:pic>
        <p:nvPicPr>
          <p:cNvPr id="138244" name="Picture 4" descr="Výsledek obrázku pro dětské výslechové místnosti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142984"/>
            <a:ext cx="3571870" cy="2381247"/>
          </a:xfrm>
          <a:prstGeom prst="rect">
            <a:avLst/>
          </a:prstGeom>
          <a:noFill/>
        </p:spPr>
      </p:pic>
      <p:pic>
        <p:nvPicPr>
          <p:cNvPr id="13824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3786190"/>
            <a:ext cx="249555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84784"/>
            <a:ext cx="4038600" cy="3816423"/>
          </a:xfrm>
        </p:spPr>
      </p:pic>
      <p:pic>
        <p:nvPicPr>
          <p:cNvPr id="11" name="Zástupný symbol pro obsah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484785"/>
            <a:ext cx="4038600" cy="3816422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264808" y="6121400"/>
            <a:ext cx="4679950" cy="187325"/>
          </a:xfrm>
        </p:spPr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dirty="0"/>
          </a:p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9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2022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b="1" dirty="0"/>
              <a:t>Jája a </a:t>
            </a:r>
            <a:r>
              <a:rPr lang="cs-CZ" sz="3600" b="1" dirty="0" err="1" smtClean="0"/>
              <a:t>Pája</a:t>
            </a:r>
            <a:endParaRPr lang="cs-CZ" sz="3600" b="1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7638"/>
            <a:ext cx="8291264" cy="3995284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99792" y="6144057"/>
            <a:ext cx="4679950" cy="187325"/>
          </a:xfrm>
        </p:spPr>
        <p:txBody>
          <a:bodyPr/>
          <a:lstStyle/>
          <a:p>
            <a:pPr algn="ctr">
              <a:defRPr/>
            </a:pPr>
            <a:r>
              <a:rPr lang="cs-CZ" dirty="0"/>
              <a:t>Dítě jako zvlášť zranitelná oběť(ZZO)</a:t>
            </a:r>
          </a:p>
          <a:p>
            <a:pPr algn="ctr"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10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3323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 </a:t>
            </a:r>
            <a:r>
              <a:rPr lang="cs-CZ" sz="3600" b="1" dirty="0"/>
              <a:t>Ostatní příbuzní</a:t>
            </a:r>
          </a:p>
        </p:txBody>
      </p:sp>
      <p:sp>
        <p:nvSpPr>
          <p:cNvPr id="8194" name="Zástupný symbol pro datum 3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2C332541-7F43-4787-9665-BEFD377E6C21}" type="datetime1">
              <a:rPr lang="cs-CZ" altLang="cs-CZ" smtClean="0"/>
              <a:pPr/>
              <a:t>20.09.2022</a:t>
            </a:fld>
            <a:endParaRPr lang="cs-CZ" altLang="cs-CZ"/>
          </a:p>
        </p:txBody>
      </p:sp>
      <p:sp>
        <p:nvSpPr>
          <p:cNvPr id="819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483768" y="6085681"/>
            <a:ext cx="4679950" cy="187325"/>
          </a:xfrm>
          <a:noFill/>
        </p:spPr>
        <p:txBody>
          <a:bodyPr/>
          <a:lstStyle/>
          <a:p>
            <a:pPr algn="ctr">
              <a:defRPr/>
            </a:pPr>
            <a:r>
              <a:rPr lang="cs-CZ" dirty="0"/>
              <a:t>Dítě jako zvlášť zranitelná oběť(ZZO)</a:t>
            </a:r>
          </a:p>
          <a:p>
            <a:pPr algn="ctr">
              <a:defRPr/>
            </a:pPr>
            <a:endParaRPr lang="cs-CZ" dirty="0"/>
          </a:p>
        </p:txBody>
      </p:sp>
      <p:sp>
        <p:nvSpPr>
          <p:cNvPr id="8195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C5018B-4DEF-4974-9083-55BB52C92AD4}" type="slidenum">
              <a:rPr lang="cs-CZ" altLang="cs-CZ"/>
              <a:pPr/>
              <a:t>11</a:t>
            </a:fld>
            <a:endParaRPr lang="cs-CZ" altLang="cs-CZ"/>
          </a:p>
        </p:txBody>
      </p:sp>
      <p:pic>
        <p:nvPicPr>
          <p:cNvPr id="8201" name="Picture 9" descr="C:\Users\PC-1\Desktop\vyslechove_mistnosti_deti\2574748_vyslechova-mistnost-pro-deti-vyslech-deti-tyra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7416824" cy="37092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b="1" dirty="0"/>
              <a:t>Metodiky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/>
              <a:t>Výslech ve SVM</a:t>
            </a:r>
          </a:p>
          <a:p>
            <a:r>
              <a:rPr lang="cs-CZ" sz="2400" dirty="0"/>
              <a:t>Poučení dítěte před výslechem</a:t>
            </a:r>
          </a:p>
          <a:p>
            <a:r>
              <a:rPr lang="cs-CZ" sz="2400" dirty="0"/>
              <a:t>Přístup K ZZO</a:t>
            </a:r>
          </a:p>
          <a:p>
            <a:r>
              <a:rPr lang="cs-CZ" sz="2400" dirty="0"/>
              <a:t>Role dítěte v trestním řízení</a:t>
            </a:r>
          </a:p>
          <a:p>
            <a:r>
              <a:rPr lang="cs-CZ" sz="2400" dirty="0"/>
              <a:t>Provádění úkonů  pomocí videokonferenčních zařízení</a:t>
            </a:r>
          </a:p>
          <a:p>
            <a:r>
              <a:rPr lang="cs-CZ" sz="2800" dirty="0" smtClean="0"/>
              <a:t>Identifikace obětí trestných činů</a:t>
            </a:r>
            <a:endParaRPr lang="cs-CZ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835696" y="6308725"/>
            <a:ext cx="4679950" cy="187325"/>
          </a:xfrm>
        </p:spPr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12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5715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dirty="0" smtClean="0"/>
              <a:t> </a:t>
            </a:r>
            <a:r>
              <a:rPr lang="cs-CZ" sz="3600" b="1" dirty="0" smtClean="0"/>
              <a:t>Pachatelé trestné činnosti páchané na dětech</a:t>
            </a:r>
            <a:endParaRPr lang="cs-CZ" sz="36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sz="2000" b="1" dirty="0" smtClean="0"/>
              <a:t> </a:t>
            </a:r>
            <a:r>
              <a:rPr lang="cs-CZ" sz="2400" b="1" dirty="0" smtClean="0"/>
              <a:t>Dětští pachatelé </a:t>
            </a:r>
          </a:p>
          <a:p>
            <a:pPr marL="0" indent="0" algn="just">
              <a:buNone/>
            </a:pPr>
            <a:r>
              <a:rPr lang="cs-CZ" sz="1800" dirty="0"/>
              <a:t>  </a:t>
            </a:r>
            <a:r>
              <a:rPr lang="cs-CZ" sz="1800" dirty="0" smtClean="0"/>
              <a:t>- </a:t>
            </a:r>
            <a:r>
              <a:rPr lang="cs-CZ" sz="1800" b="1" dirty="0" smtClean="0"/>
              <a:t>osoby mladší 15ti let</a:t>
            </a:r>
            <a:r>
              <a:rPr lang="cs-CZ" sz="1800" dirty="0" smtClean="0"/>
              <a:t>, nejsou trestně odpovědné, policie „čin jinak trestný“ prověří a zadokumentuje, následně odkládá, věc je dále řešena mimo trestní řízení. </a:t>
            </a:r>
          </a:p>
          <a:p>
            <a:pPr marL="0" indent="0" algn="just">
              <a:buNone/>
            </a:pPr>
            <a:r>
              <a:rPr lang="cs-CZ" sz="1800" dirty="0"/>
              <a:t> </a:t>
            </a:r>
            <a:r>
              <a:rPr lang="cs-CZ" sz="1800" dirty="0" smtClean="0"/>
              <a:t> - </a:t>
            </a:r>
            <a:r>
              <a:rPr lang="cs-CZ" sz="1800" b="1" dirty="0" smtClean="0"/>
              <a:t>mladiství (osoby ve věku 15-18 let) </a:t>
            </a:r>
            <a:r>
              <a:rPr lang="cs-CZ" sz="1800" dirty="0" smtClean="0"/>
              <a:t>- trestní řízení je proti nim vedeno dle speciální zákonné normy č. 218/2003 Sb., </a:t>
            </a:r>
            <a:r>
              <a:rPr lang="cs-CZ" altLang="cs-CZ" sz="1800" dirty="0"/>
              <a:t>O odpovědnosti mládeže za protiprávní činy a o soudnictví ve věcech  mládeže </a:t>
            </a:r>
            <a:r>
              <a:rPr lang="cs-CZ" altLang="cs-CZ" sz="1800" dirty="0" smtClean="0"/>
              <a:t>.</a:t>
            </a:r>
            <a:endParaRPr lang="cs-CZ" altLang="cs-CZ" sz="1800" dirty="0"/>
          </a:p>
          <a:p>
            <a:pPr marL="0" indent="0" algn="just">
              <a:buNone/>
            </a:pPr>
            <a:r>
              <a:rPr lang="cs-CZ" sz="1800" dirty="0" smtClean="0">
                <a:solidFill>
                  <a:srgbClr val="FF0000"/>
                </a:solidFill>
              </a:rPr>
              <a:t>                            </a:t>
            </a:r>
            <a:r>
              <a:rPr lang="cs-CZ" sz="1800" dirty="0" smtClean="0"/>
              <a:t>                            </a:t>
            </a:r>
            <a:endParaRPr lang="cs-CZ" sz="1800" dirty="0"/>
          </a:p>
          <a:p>
            <a:pPr algn="just">
              <a:buFontTx/>
              <a:buChar char="-"/>
            </a:pPr>
            <a:r>
              <a:rPr lang="cs-CZ" sz="1800" dirty="0" smtClean="0"/>
              <a:t>škála těchto násilných činů  je široká, přestupky  i brutálním napadení</a:t>
            </a:r>
          </a:p>
          <a:p>
            <a:pPr algn="just">
              <a:buFontTx/>
              <a:buChar char="-"/>
            </a:pPr>
            <a:r>
              <a:rPr lang="cs-CZ" sz="1800" dirty="0" smtClean="0"/>
              <a:t>jednotlivé útoky, ale i útoky opakované a dlouhodobé </a:t>
            </a:r>
          </a:p>
          <a:p>
            <a:pPr algn="just">
              <a:buFontTx/>
              <a:buChar char="-"/>
            </a:pPr>
            <a:r>
              <a:rPr lang="cs-CZ" sz="1800" dirty="0" smtClean="0"/>
              <a:t>výjimečně patologičtí</a:t>
            </a:r>
          </a:p>
          <a:p>
            <a:pPr algn="just">
              <a:buFontTx/>
              <a:buChar char="-"/>
            </a:pPr>
            <a:r>
              <a:rPr lang="cs-CZ" sz="1800" dirty="0" smtClean="0"/>
              <a:t>často s poruchami osobnosti či sami </a:t>
            </a:r>
            <a:r>
              <a:rPr lang="cs-CZ" sz="1800" b="1" dirty="0" smtClean="0"/>
              <a:t>deprivováni z vlastních rodin</a:t>
            </a:r>
          </a:p>
          <a:p>
            <a:pPr>
              <a:buFontTx/>
              <a:buChar char="-"/>
            </a:pPr>
            <a:endParaRPr lang="cs-CZ" sz="20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59D0E6-5DC7-483D-83AF-5F11328421CF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730B4-4690-441D-8598-9705CDC99D96}" type="slidenum">
              <a:rPr lang="cs-CZ" altLang="cs-CZ" smtClean="0"/>
              <a:pPr/>
              <a:t>13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5964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b="1" dirty="0" smtClean="0"/>
              <a:t>D</a:t>
            </a:r>
            <a:r>
              <a:rPr lang="cs-CZ" sz="3600" b="1" dirty="0" smtClean="0"/>
              <a:t>ospělí pachatelé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1. Osoby blízké </a:t>
            </a:r>
            <a:r>
              <a:rPr lang="cs-CZ" sz="2000" dirty="0" smtClean="0"/>
              <a:t>(rodina, další osoby, ke kterým si děti vytvoří vztah)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 nejčastějšími pachateli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 generační násilí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 uspokojování vlastních potřeb  (sexuální  násilí)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000" dirty="0" smtClean="0"/>
              <a:t> děti jako nástroje boje mezi partnery (!!! i vymyšlená trestní oznámení)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 výjimečně patologie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 </a:t>
            </a:r>
            <a:r>
              <a:rPr lang="cs-CZ" sz="2000" b="1" dirty="0" smtClean="0"/>
              <a:t>2. Osoby bez  blízkého vztahu k oběti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  často  poruchy osobnosti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  hmotný zisk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 alkohol, drogy</a:t>
            </a:r>
            <a:endParaRPr lang="cs-CZ" sz="2000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14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10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   </a:t>
            </a:r>
            <a:r>
              <a:rPr lang="cs-CZ" sz="4000" b="1" dirty="0" smtClean="0"/>
              <a:t>Násilí v rodinách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Častá  latence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Pozdní oznámení - důvody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000" b="1" dirty="0" smtClean="0"/>
              <a:t>Děti mají těžší postavení, protože útok je veden osobou blízkou, vztah k pachateli jim znesnadňuje se odpoutat od útočníka (emociální vazby, závislosti, často nechápou smysl takového jednání, mají pocity viny) a zabraňuje jim zamezit případnému  opakování činu (fyzická převaha, osoba rodiče je pro ně autoritou).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000" b="1" dirty="0" smtClean="0"/>
              <a:t>Sexuální a </a:t>
            </a:r>
            <a:r>
              <a:rPr lang="cs-CZ" sz="2000" b="1" dirty="0"/>
              <a:t>fyzické násilí způsobuje obětem dlouhodobé následky, zejména pokud trvá delší dobu a je pácháno osobami blízkými,</a:t>
            </a:r>
            <a:r>
              <a:rPr lang="cs-CZ" sz="2000" dirty="0"/>
              <a:t> </a:t>
            </a:r>
            <a:r>
              <a:rPr lang="cs-CZ" sz="2000" b="1" dirty="0"/>
              <a:t>kdy u chlapců a dívek má ale odlišnou podobu, která souvisí s historickými vzorci mužské a ženské </a:t>
            </a:r>
            <a:r>
              <a:rPr lang="cs-CZ" sz="2000" b="1" dirty="0" smtClean="0"/>
              <a:t>identifikace.</a:t>
            </a:r>
            <a:endParaRPr lang="cs-CZ" sz="2000" dirty="0"/>
          </a:p>
          <a:p>
            <a:pPr algn="just">
              <a:buFont typeface="Arial" panose="020B0604020202020204" pitchFamily="34" charset="0"/>
              <a:buChar char="•"/>
            </a:pPr>
            <a:endParaRPr lang="cs-CZ" sz="2000" b="1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15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8291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b="1" dirty="0" smtClean="0"/>
              <a:t>Nebuďme lhostejní!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3902075"/>
          </a:xfrm>
        </p:spPr>
        <p:txBody>
          <a:bodyPr/>
          <a:lstStyle/>
          <a:p>
            <a:endParaRPr lang="cs-CZ" sz="2400" b="1" dirty="0" smtClean="0"/>
          </a:p>
          <a:p>
            <a:r>
              <a:rPr lang="cs-CZ" sz="2400" b="1" dirty="0" smtClean="0"/>
              <a:t>Násilí, byť v jakékoliv formě nesmí být tolerovanou normou společnosti !!!!!!!</a:t>
            </a:r>
          </a:p>
          <a:p>
            <a:endParaRPr lang="cs-CZ" sz="2400" dirty="0" smtClean="0"/>
          </a:p>
          <a:p>
            <a:r>
              <a:rPr lang="cs-CZ" sz="2400" dirty="0" smtClean="0"/>
              <a:t>Meziresortní spolupráce na všech úrovních</a:t>
            </a:r>
          </a:p>
          <a:p>
            <a:r>
              <a:rPr lang="cs-CZ" sz="2400" dirty="0" smtClean="0"/>
              <a:t>Osvěta jako prevence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/>
              <a:pPr>
                <a:defRPr/>
              </a:pPr>
              <a:t>20.09.2022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Dítě jako zvlášť zranitelná oběť(ZZO)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/>
              <a:pPr/>
              <a:t>16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8091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Nadpis 1"/>
          <p:cNvSpPr>
            <a:spLocks noGrp="1"/>
          </p:cNvSpPr>
          <p:nvPr>
            <p:ph type="title"/>
          </p:nvPr>
        </p:nvSpPr>
        <p:spPr>
          <a:xfrm>
            <a:off x="473075" y="260648"/>
            <a:ext cx="8229600" cy="1143000"/>
          </a:xfrm>
        </p:spPr>
        <p:txBody>
          <a:bodyPr/>
          <a:lstStyle/>
          <a:p>
            <a:pPr algn="ctr"/>
            <a:r>
              <a:rPr lang="cs-CZ" altLang="cs-CZ" sz="4000" b="1" i="1" dirty="0" smtClean="0">
                <a:solidFill>
                  <a:schemeClr val="tx1"/>
                </a:solidFill>
              </a:rPr>
              <a:t>Děkuji </a:t>
            </a:r>
            <a:r>
              <a:rPr lang="cs-CZ" altLang="cs-CZ" sz="4000" b="1" i="1">
                <a:solidFill>
                  <a:schemeClr val="tx1"/>
                </a:solidFill>
              </a:rPr>
              <a:t>za </a:t>
            </a:r>
            <a:r>
              <a:rPr lang="cs-CZ" altLang="cs-CZ" sz="4000" b="1" i="1" smtClean="0">
                <a:solidFill>
                  <a:schemeClr val="tx1"/>
                </a:solidFill>
              </a:rPr>
              <a:t>pozornost</a:t>
            </a:r>
            <a:endParaRPr lang="cs-CZ" altLang="cs-CZ" sz="3600" i="1" dirty="0">
              <a:solidFill>
                <a:schemeClr val="tx1"/>
              </a:solidFill>
              <a:latin typeface="Constantia" pitchFamily="18" charset="0"/>
            </a:endParaRPr>
          </a:p>
        </p:txBody>
      </p:sp>
      <p:sp>
        <p:nvSpPr>
          <p:cNvPr id="348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15113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cs-CZ" altLang="cs-CZ" sz="1800" dirty="0" smtClean="0">
              <a:latin typeface="Constantia" panose="02030602050306030303" pitchFamily="18" charset="0"/>
            </a:endParaRPr>
          </a:p>
          <a:p>
            <a:pPr marL="0" indent="0">
              <a:buFontTx/>
              <a:buNone/>
              <a:defRPr/>
            </a:pPr>
            <a:endParaRPr lang="cs-CZ" altLang="cs-CZ" sz="1800" dirty="0">
              <a:latin typeface="Constantia" panose="02030602050306030303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cs-CZ" altLang="cs-CZ" sz="1800" dirty="0" smtClean="0">
                <a:latin typeface="Constantia" panose="02030602050306030303" pitchFamily="18" charset="0"/>
              </a:rPr>
              <a:t>pplk</a:t>
            </a:r>
            <a:r>
              <a:rPr lang="cs-CZ" altLang="cs-CZ" sz="1800" dirty="0">
                <a:latin typeface="Constantia" panose="02030602050306030303" pitchFamily="18" charset="0"/>
              </a:rPr>
              <a:t>. Mgr. Martina </a:t>
            </a:r>
            <a:r>
              <a:rPr lang="cs-CZ" altLang="cs-CZ" sz="1800" dirty="0" smtClean="0">
                <a:latin typeface="Constantia" panose="02030602050306030303" pitchFamily="18" charset="0"/>
              </a:rPr>
              <a:t>Petrovičová, LL.M </a:t>
            </a:r>
          </a:p>
          <a:p>
            <a:pPr marL="0" indent="0">
              <a:buFontTx/>
              <a:buNone/>
              <a:defRPr/>
            </a:pPr>
            <a:r>
              <a:rPr lang="cs-CZ" altLang="cs-CZ" sz="1800" dirty="0">
                <a:latin typeface="Constantia" panose="02030602050306030303" pitchFamily="18" charset="0"/>
              </a:rPr>
              <a:t>m</a:t>
            </a:r>
            <a:r>
              <a:rPr lang="cs-CZ" altLang="cs-CZ" sz="1800" dirty="0" smtClean="0">
                <a:latin typeface="Constantia" panose="02030602050306030303" pitchFamily="18" charset="0"/>
              </a:rPr>
              <a:t>artina.petrovicova@pcr.cz</a:t>
            </a:r>
          </a:p>
          <a:p>
            <a:pPr marL="0" indent="0">
              <a:buFontTx/>
              <a:buNone/>
              <a:defRPr/>
            </a:pPr>
            <a:endParaRPr lang="cs-CZ" altLang="cs-CZ" sz="1800" dirty="0">
              <a:latin typeface="Constantia" panose="02030602050306030303" pitchFamily="18" charset="0"/>
            </a:endParaRPr>
          </a:p>
          <a:p>
            <a:pPr marL="0" indent="0">
              <a:buFontTx/>
              <a:buNone/>
              <a:defRPr/>
            </a:pPr>
            <a:endParaRPr lang="cs-CZ" altLang="cs-CZ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cs-CZ" alt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cs-CZ" altLang="cs-CZ" sz="1800" dirty="0">
              <a:latin typeface="Constantia" panose="02030602050306030303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cs-CZ" altLang="cs-CZ" sz="1800" dirty="0">
                <a:latin typeface="Constantia" panose="02030602050306030303" pitchFamily="18" charset="0"/>
              </a:rPr>
              <a:t> 	</a:t>
            </a:r>
          </a:p>
        </p:txBody>
      </p:sp>
      <p:sp>
        <p:nvSpPr>
          <p:cNvPr id="106500" name="Zástupný symbol pro datum 3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56BE68C1-245D-4684-8C46-0B9796C79BE1}" type="datetime1">
              <a:rPr lang="cs-CZ" altLang="cs-CZ" smtClean="0"/>
              <a:pPr/>
              <a:t>20.09.2022</a:t>
            </a:fld>
            <a:endParaRPr lang="cs-CZ" altLang="cs-CZ"/>
          </a:p>
        </p:txBody>
      </p:sp>
      <p:sp>
        <p:nvSpPr>
          <p:cNvPr id="10650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3" y="6237288"/>
            <a:ext cx="4679950" cy="187325"/>
          </a:xfrm>
          <a:noFill/>
        </p:spPr>
        <p:txBody>
          <a:bodyPr/>
          <a:lstStyle/>
          <a:p>
            <a:r>
              <a:rPr lang="cs-CZ" dirty="0"/>
              <a:t>Dítě jako zvlášť zranitelná oběť(ZZO)</a:t>
            </a:r>
          </a:p>
          <a:p>
            <a:endParaRPr lang="cs-CZ" b="1" dirty="0"/>
          </a:p>
          <a:p>
            <a:endParaRPr lang="cs-CZ" altLang="cs-CZ" dirty="0"/>
          </a:p>
        </p:txBody>
      </p:sp>
      <p:sp>
        <p:nvSpPr>
          <p:cNvPr id="106501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6B9AE00-451F-4872-9EE2-88ED80320E93}" type="slidenum">
              <a:rPr lang="cs-CZ" altLang="cs-CZ"/>
              <a:pPr/>
              <a:t>17</a:t>
            </a:fld>
            <a:endParaRPr lang="cs-CZ" altLang="cs-CZ"/>
          </a:p>
        </p:txBody>
      </p:sp>
      <p:sp>
        <p:nvSpPr>
          <p:cNvPr id="106502" name="TextovéPole 2"/>
          <p:cNvSpPr txBox="1">
            <a:spLocks noChangeArrowheads="1"/>
          </p:cNvSpPr>
          <p:nvPr/>
        </p:nvSpPr>
        <p:spPr bwMode="auto">
          <a:xfrm>
            <a:off x="473075" y="3889375"/>
            <a:ext cx="72009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Policejní prezidium </a:t>
            </a:r>
          </a:p>
          <a:p>
            <a:r>
              <a:rPr lang="cs-CZ" altLang="cs-CZ"/>
              <a:t>Úřad služby kriminální policie a vyšetřování </a:t>
            </a:r>
          </a:p>
          <a:p>
            <a:r>
              <a:rPr lang="cs-CZ" altLang="cs-CZ"/>
              <a:t>Odbor obecné kriminality</a:t>
            </a:r>
          </a:p>
          <a:p>
            <a:r>
              <a:rPr lang="cs-CZ" altLang="cs-CZ"/>
              <a:t>Strojnická 27</a:t>
            </a:r>
          </a:p>
          <a:p>
            <a:r>
              <a:rPr lang="cs-CZ" altLang="cs-CZ"/>
              <a:t>Praha 7</a:t>
            </a:r>
          </a:p>
        </p:txBody>
      </p:sp>
      <p:pic>
        <p:nvPicPr>
          <p:cNvPr id="10650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2989263"/>
            <a:ext cx="3290888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B6EF7E3D-C27C-48F2-9422-8BE276A9486E}" type="datetime1">
              <a:rPr lang="cs-CZ" altLang="cs-CZ" smtClean="0">
                <a:solidFill>
                  <a:srgbClr val="FFFFFF"/>
                </a:solidFill>
              </a:rPr>
              <a:pPr/>
              <a:t>20.09.2022</a:t>
            </a:fld>
            <a:endParaRPr lang="cs-CZ" altLang="cs-CZ" dirty="0">
              <a:solidFill>
                <a:srgbClr val="FFFFFF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22435">
            <a:off x="5567513" y="4665509"/>
            <a:ext cx="1600896" cy="18894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ovéPole 1"/>
          <p:cNvSpPr txBox="1"/>
          <p:nvPr/>
        </p:nvSpPr>
        <p:spPr>
          <a:xfrm>
            <a:off x="107504" y="764704"/>
            <a:ext cx="883012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400" dirty="0"/>
              <a:t>  </a:t>
            </a:r>
            <a:r>
              <a:rPr lang="cs-CZ" sz="2800" b="1" dirty="0">
                <a:solidFill>
                  <a:schemeClr val="bg1"/>
                </a:solidFill>
              </a:rPr>
              <a:t>Úřad služby kriminální policie a vyšetřování </a:t>
            </a:r>
          </a:p>
          <a:p>
            <a:pPr algn="ctr"/>
            <a:endParaRPr lang="cs-CZ" sz="3600" dirty="0"/>
          </a:p>
          <a:p>
            <a:pPr algn="ctr"/>
            <a:r>
              <a:rPr lang="cs-CZ" sz="3600" dirty="0"/>
              <a:t>Odbor obecné kriminality </a:t>
            </a:r>
          </a:p>
          <a:p>
            <a:pPr algn="ctr"/>
            <a:r>
              <a:rPr lang="cs-CZ" sz="3200" i="1" dirty="0"/>
              <a:t>Linie „</a:t>
            </a:r>
            <a:r>
              <a:rPr lang="cs-CZ" sz="3200" b="1" i="1" dirty="0" smtClean="0">
                <a:solidFill>
                  <a:schemeClr val="bg1"/>
                </a:solidFill>
              </a:rPr>
              <a:t>Mravnost - </a:t>
            </a:r>
            <a:r>
              <a:rPr lang="cs-CZ" sz="3200" b="1" i="1" dirty="0" err="1" smtClean="0">
                <a:solidFill>
                  <a:schemeClr val="bg1"/>
                </a:solidFill>
              </a:rPr>
              <a:t>kyber</a:t>
            </a:r>
            <a:r>
              <a:rPr lang="cs-CZ" sz="3200" i="1" dirty="0" smtClean="0"/>
              <a:t>“</a:t>
            </a:r>
            <a:endParaRPr lang="cs-CZ" sz="3200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797152"/>
            <a:ext cx="1584176" cy="1807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352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>
                <a:solidFill>
                  <a:srgbClr val="000000"/>
                </a:solidFill>
              </a:rPr>
              <a:pPr>
                <a:defRPr/>
              </a:pPr>
              <a:t>20.09.2022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>
                <a:solidFill>
                  <a:srgbClr val="000000"/>
                </a:solidFill>
              </a:rPr>
              <a:pPr/>
              <a:t>19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3" y="6165305"/>
            <a:ext cx="4679950" cy="330746"/>
          </a:xfrm>
          <a:noFill/>
        </p:spPr>
        <p:txBody>
          <a:bodyPr/>
          <a:lstStyle/>
          <a:p>
            <a:r>
              <a:rPr lang="cs-CZ" altLang="cs-CZ" dirty="0"/>
              <a:t>ÚSKPV PP ČR, </a:t>
            </a:r>
            <a:r>
              <a:rPr lang="cs-CZ" altLang="cs-CZ" dirty="0" smtClean="0"/>
              <a:t>linie mládež a mravnost</a:t>
            </a:r>
            <a:endParaRPr lang="cs-CZ" alt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89040"/>
            <a:ext cx="9144000" cy="164777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56792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95536" y="1686278"/>
            <a:ext cx="80372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NCMEC</a:t>
            </a:r>
          </a:p>
          <a:p>
            <a:endParaRPr lang="cs-CZ" dirty="0"/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cs-CZ" dirty="0"/>
              <a:t>    </a:t>
            </a:r>
            <a:r>
              <a:rPr lang="cs-CZ" sz="2000" dirty="0"/>
              <a:t>N</a:t>
            </a:r>
            <a:r>
              <a:rPr lang="cs-CZ" sz="2000" dirty="0" smtClean="0"/>
              <a:t>árodní </a:t>
            </a:r>
            <a:r>
              <a:rPr lang="cs-CZ" sz="2000" dirty="0"/>
              <a:t>centrální systém pro hlášení incidentu </a:t>
            </a:r>
            <a:r>
              <a:rPr lang="cs-CZ" sz="2000" dirty="0" smtClean="0"/>
              <a:t>CSAM.</a:t>
            </a:r>
            <a:endParaRPr lang="cs-CZ" sz="2000" dirty="0"/>
          </a:p>
          <a:p>
            <a:endParaRPr lang="cs-CZ" dirty="0"/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cs-CZ" dirty="0"/>
              <a:t>    </a:t>
            </a:r>
            <a:r>
              <a:rPr lang="cs-CZ" sz="2000" dirty="0"/>
              <a:t>P</a:t>
            </a:r>
            <a:r>
              <a:rPr lang="cs-CZ" sz="2000" dirty="0" smtClean="0"/>
              <a:t>řijímá </a:t>
            </a:r>
            <a:r>
              <a:rPr lang="cs-CZ" sz="2000" dirty="0"/>
              <a:t>hlášení od poskytovatelů služeb (ESP) a od </a:t>
            </a:r>
            <a:r>
              <a:rPr lang="cs-CZ" sz="2000" dirty="0" smtClean="0"/>
              <a:t>veřejnosti.</a:t>
            </a:r>
            <a:endParaRPr lang="cs-CZ" sz="2000" dirty="0"/>
          </a:p>
          <a:p>
            <a:endParaRPr lang="cs-CZ" dirty="0"/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cs-CZ" dirty="0"/>
              <a:t>    </a:t>
            </a:r>
            <a:r>
              <a:rPr lang="cs-CZ" sz="2000" dirty="0"/>
              <a:t>P</a:t>
            </a:r>
            <a:r>
              <a:rPr lang="cs-CZ" sz="2000" dirty="0" smtClean="0"/>
              <a:t>racovníci </a:t>
            </a:r>
            <a:r>
              <a:rPr lang="cs-CZ" sz="2000" dirty="0"/>
              <a:t>zjišťují potencionální místo pro nahlášený </a:t>
            </a:r>
            <a:r>
              <a:rPr lang="cs-CZ" sz="2000" dirty="0" smtClean="0"/>
              <a:t>incident.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3812679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074A42-237B-40B8-81FC-E84B5142BCF3}" type="datetime1">
              <a:rPr lang="cs-CZ" smtClean="0">
                <a:solidFill>
                  <a:srgbClr val="000000"/>
                </a:solidFill>
              </a:rPr>
              <a:pPr>
                <a:defRPr/>
              </a:pPr>
              <a:t>20.09.2022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CA2D9-801D-4DE8-AE50-1BF80221893F}" type="slidenum">
              <a:rPr lang="cs-CZ" altLang="cs-CZ" smtClean="0">
                <a:solidFill>
                  <a:srgbClr val="000000"/>
                </a:solidFill>
              </a:rPr>
              <a:pPr/>
              <a:t>20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3" y="6165305"/>
            <a:ext cx="4679950" cy="330746"/>
          </a:xfrm>
          <a:noFill/>
        </p:spPr>
        <p:txBody>
          <a:bodyPr/>
          <a:lstStyle/>
          <a:p>
            <a:r>
              <a:rPr lang="cs-CZ" altLang="cs-CZ" dirty="0"/>
              <a:t>ÚSKPV PP ČR, linie mládež a mravnost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16632"/>
            <a:ext cx="2831580" cy="205289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" b="1552"/>
          <a:stretch/>
        </p:blipFill>
        <p:spPr>
          <a:xfrm>
            <a:off x="0" y="257498"/>
            <a:ext cx="2376265" cy="17281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55" y="44624"/>
            <a:ext cx="2411760" cy="79208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5610"/>
            <a:ext cx="2664297" cy="72008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957" y="601445"/>
            <a:ext cx="1887128" cy="89943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715" y="0"/>
            <a:ext cx="1825474" cy="83671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424538"/>
            <a:ext cx="3048000" cy="1905000"/>
          </a:xfrm>
          <a:prstGeom prst="rect">
            <a:avLst/>
          </a:prstGeom>
        </p:spPr>
      </p:pic>
      <p:sp>
        <p:nvSpPr>
          <p:cNvPr id="15" name="Šipka doprava 14"/>
          <p:cNvSpPr/>
          <p:nvPr/>
        </p:nvSpPr>
        <p:spPr>
          <a:xfrm>
            <a:off x="4355976" y="926479"/>
            <a:ext cx="1656184" cy="484632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 rot="5400000">
            <a:off x="6687797" y="2611893"/>
            <a:ext cx="1581629" cy="484632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 rot="10800000">
            <a:off x="3059832" y="3925100"/>
            <a:ext cx="2880320" cy="484632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3059831" y="4653136"/>
            <a:ext cx="288032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065811"/>
            <a:ext cx="2220439" cy="226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1718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Zástupný symbol pro datum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DB24C5CF-E22F-47E3-9F04-428672B8E2EC}" type="datetime1">
              <a:rPr lang="cs-CZ" altLang="cs-CZ" smtClean="0"/>
              <a:pPr/>
              <a:t>20.09.2022</a:t>
            </a:fld>
            <a:endParaRPr lang="cs-CZ" altLang="cs-CZ"/>
          </a:p>
        </p:txBody>
      </p:sp>
      <p:sp>
        <p:nvSpPr>
          <p:cNvPr id="1126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79052AB-2305-4381-B888-17F9C293B9F8}" type="slidenum">
              <a:rPr lang="cs-CZ" altLang="cs-CZ"/>
              <a:pPr/>
              <a:t>21</a:t>
            </a:fld>
            <a:endParaRPr lang="cs-CZ" altLang="cs-CZ"/>
          </a:p>
        </p:txBody>
      </p:sp>
      <p:sp>
        <p:nvSpPr>
          <p:cNvPr id="1127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3" y="6237288"/>
            <a:ext cx="4679950" cy="187325"/>
          </a:xfrm>
          <a:noFill/>
        </p:spPr>
        <p:txBody>
          <a:bodyPr/>
          <a:lstStyle/>
          <a:p>
            <a:r>
              <a:rPr lang="cs-CZ" altLang="cs-CZ"/>
              <a:t>ÚSKPV PP ČR, linie mládež a mravnost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u="sng" dirty="0"/>
              <a:t>NCMEC report/hlášení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90"/>
          <a:stretch/>
        </p:blipFill>
        <p:spPr>
          <a:xfrm>
            <a:off x="4700962" y="1255270"/>
            <a:ext cx="4443038" cy="2664296"/>
          </a:xfrm>
          <a:prstGeom prst="rect">
            <a:avLst/>
          </a:prstGeom>
          <a:effectLst>
            <a:softEdge rad="977900"/>
          </a:effectLst>
        </p:spPr>
      </p:pic>
      <p:sp>
        <p:nvSpPr>
          <p:cNvPr id="5" name="TextovéPole 4"/>
          <p:cNvSpPr txBox="1"/>
          <p:nvPr/>
        </p:nvSpPr>
        <p:spPr>
          <a:xfrm>
            <a:off x="683568" y="3710552"/>
            <a:ext cx="793896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cs-CZ" sz="3200" dirty="0"/>
              <a:t>Vyhodnocení (3+ / množství).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cs-CZ" sz="3200" dirty="0"/>
              <a:t>Ztotožnění + rozeslání do ČR.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cs-CZ" sz="3200" dirty="0"/>
              <a:t>Rozpracování + postoupení / vedení TŘ.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35087" y="2461088"/>
            <a:ext cx="4648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Vlastní postup ÚSKPV:</a:t>
            </a:r>
          </a:p>
        </p:txBody>
      </p:sp>
    </p:spTree>
    <p:extLst>
      <p:ext uri="{BB962C8B-B14F-4D97-AF65-F5344CB8AC3E}">
        <p14:creationId xmlns:p14="http://schemas.microsoft.com/office/powerpoint/2010/main" val="1072495690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5914</TotalTime>
  <Words>948</Words>
  <Application>Microsoft Office PowerPoint</Application>
  <PresentationFormat>Předvádění na obrazovce (4:3)</PresentationFormat>
  <Paragraphs>163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Constantia</vt:lpstr>
      <vt:lpstr>Wingdings</vt:lpstr>
      <vt:lpstr>Výchozí návrh</vt:lpstr>
      <vt:lpstr>Policejní prezidium ČR úřad služby kriminální policie a vyšetřování odbor obecné kriminality linie mládež a mravnost</vt:lpstr>
      <vt:lpstr>Postavení dětských obětí v trestním řízení </vt:lpstr>
      <vt:lpstr>PČR a práce s dětskými oběťmi </vt:lpstr>
      <vt:lpstr>Úkony s dětskými oběťmi</vt:lpstr>
      <vt:lpstr>Speciální výslechové místnosti</vt:lpstr>
      <vt:lpstr>Výslechová místnost</vt:lpstr>
      <vt:lpstr>Prezentace aplikace PowerPoint</vt:lpstr>
      <vt:lpstr>Prezentace aplikace PowerPoint</vt:lpstr>
      <vt:lpstr>Prezentace aplikace PowerPoint</vt:lpstr>
      <vt:lpstr>Jája a Pája</vt:lpstr>
      <vt:lpstr> Ostatní příbuzní</vt:lpstr>
      <vt:lpstr>Metodiky</vt:lpstr>
      <vt:lpstr> Pachatelé trestné činnosti páchané na dětech</vt:lpstr>
      <vt:lpstr>Dospělí pachatelé</vt:lpstr>
      <vt:lpstr>   Násilí v rodinách</vt:lpstr>
      <vt:lpstr>Nebuďme lhostejní!</vt:lpstr>
      <vt:lpstr>Děkuji za pozornost</vt:lpstr>
      <vt:lpstr>Prezentace aplikace PowerPoint</vt:lpstr>
      <vt:lpstr>Prezentace aplikace PowerPoint</vt:lpstr>
      <vt:lpstr>Prezentace aplikace PowerPoint</vt:lpstr>
      <vt:lpstr>NCMEC report/hlášení</vt:lpstr>
    </vt:vector>
  </TitlesOfParts>
  <Company>GOPAS, a.s.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LINHARTOVÁ Helena, Ing.</cp:lastModifiedBy>
  <cp:revision>565</cp:revision>
  <cp:lastPrinted>2014-09-16T05:42:50Z</cp:lastPrinted>
  <dcterms:created xsi:type="dcterms:W3CDTF">2008-10-28T13:44:22Z</dcterms:created>
  <dcterms:modified xsi:type="dcterms:W3CDTF">2022-09-20T07:41:17Z</dcterms:modified>
</cp:coreProperties>
</file>