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500" r:id="rId2"/>
    <p:sldId id="503" r:id="rId3"/>
    <p:sldId id="488" r:id="rId4"/>
    <p:sldId id="513" r:id="rId5"/>
    <p:sldId id="514" r:id="rId6"/>
    <p:sldId id="515" r:id="rId7"/>
    <p:sldId id="516" r:id="rId8"/>
    <p:sldId id="508" r:id="rId9"/>
    <p:sldId id="509" r:id="rId10"/>
    <p:sldId id="510" r:id="rId11"/>
    <p:sldId id="511" r:id="rId12"/>
    <p:sldId id="497" r:id="rId13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C00"/>
    <a:srgbClr val="990033"/>
    <a:srgbClr val="CC0000"/>
    <a:srgbClr val="009900"/>
    <a:srgbClr val="E43A0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3" autoAdjust="0"/>
    <p:restoredTop sz="82609" autoAdjust="0"/>
  </p:normalViewPr>
  <p:slideViewPr>
    <p:cSldViewPr>
      <p:cViewPr varScale="1">
        <p:scale>
          <a:sx n="84" d="100"/>
          <a:sy n="84" d="100"/>
        </p:scale>
        <p:origin x="70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96" y="-174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124906237004047E-2"/>
          <c:y val="3.7445989086893734E-2"/>
          <c:w val="0.97259812890530606"/>
          <c:h val="0.8512336610667811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spPr>
            <a:gradFill flip="none" rotWithShape="1">
              <a:gsLst>
                <a:gs pos="0">
                  <a:srgbClr val="0061A2"/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chemeClr val="tx1"/>
              </a:solidFill>
            </a:ln>
            <a:effectLst>
              <a:outerShdw blurRad="50800" dist="38100" dir="5400000" algn="t" rotWithShape="0">
                <a:schemeClr val="bg2">
                  <a:lumMod val="75000"/>
                  <a:alpha val="40000"/>
                </a:scheme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11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18554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showDataLabelsRange val="0"/>
                </c:ext>
                <c:ext xmlns:c16="http://schemas.microsoft.com/office/drawing/2014/chart" uri="{C3380CC4-5D6E-409C-BE32-E72D297353CC}">
                  <c16:uniqueId val="{00000000-C610-462A-91D1-3974A0AAD9A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List1!$A$2:$A$15</c:f>
              <c:strCache>
                <c:ptCount val="1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2023/3</c:v>
                </c:pt>
                <c:pt idx="13">
                  <c:v>2023/4</c:v>
                </c:pt>
              </c:strCache>
            </c:strRef>
          </c:cat>
          <c:val>
            <c:numRef>
              <c:f>List1!$B$2:$B$15</c:f>
              <c:numCache>
                <c:formatCode>General</c:formatCode>
                <c:ptCount val="14"/>
                <c:pt idx="0">
                  <c:v>1502</c:v>
                </c:pt>
                <c:pt idx="1">
                  <c:v>2195</c:v>
                </c:pt>
                <c:pt idx="2">
                  <c:v>3108</c:v>
                </c:pt>
                <c:pt idx="3">
                  <c:v>4348</c:v>
                </c:pt>
                <c:pt idx="4">
                  <c:v>5044</c:v>
                </c:pt>
                <c:pt idx="5">
                  <c:v>5344</c:v>
                </c:pt>
                <c:pt idx="6">
                  <c:v>5654</c:v>
                </c:pt>
                <c:pt idx="7">
                  <c:v>6815</c:v>
                </c:pt>
                <c:pt idx="8">
                  <c:v>8417</c:v>
                </c:pt>
                <c:pt idx="9">
                  <c:v>8073</c:v>
                </c:pt>
                <c:pt idx="10">
                  <c:v>9518</c:v>
                </c:pt>
                <c:pt idx="11">
                  <c:v>18554</c:v>
                </c:pt>
                <c:pt idx="12">
                  <c:v>5761</c:v>
                </c:pt>
                <c:pt idx="13">
                  <c:v>7276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610-462A-91D1-3974A0AAD9A7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Sloupec1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List1!$A$2:$A$15</c:f>
              <c:strCache>
                <c:ptCount val="1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2023/3</c:v>
                </c:pt>
                <c:pt idx="13">
                  <c:v>2023/4</c:v>
                </c:pt>
              </c:strCache>
            </c:strRef>
          </c:cat>
          <c:val>
            <c:numRef>
              <c:f>List1!$C$2:$C$15</c:f>
              <c:numCache>
                <c:formatCode>General</c:formatCode>
                <c:ptCount val="14"/>
              </c:numCache>
            </c:numRef>
          </c:val>
          <c:extLst>
            <c:ext xmlns:c16="http://schemas.microsoft.com/office/drawing/2014/chart" uri="{C3380CC4-5D6E-409C-BE32-E72D297353CC}">
              <c16:uniqueId val="{00000002-C610-462A-91D1-3974A0AAD9A7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Sloupec2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List1!$A$2:$A$15</c:f>
              <c:strCache>
                <c:ptCount val="1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2023/3</c:v>
                </c:pt>
                <c:pt idx="13">
                  <c:v>2023/4</c:v>
                </c:pt>
              </c:strCache>
            </c:strRef>
          </c:cat>
          <c:val>
            <c:numRef>
              <c:f>List1!$D$2:$D$15</c:f>
              <c:numCache>
                <c:formatCode>General</c:formatCode>
                <c:ptCount val="14"/>
              </c:numCache>
            </c:numRef>
          </c:val>
          <c:extLst>
            <c:ext xmlns:c16="http://schemas.microsoft.com/office/drawing/2014/chart" uri="{C3380CC4-5D6E-409C-BE32-E72D297353CC}">
              <c16:uniqueId val="{00000003-C610-462A-91D1-3974A0AAD9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overlap val="100"/>
        <c:axId val="1567914943"/>
        <c:axId val="1561036495"/>
      </c:barChart>
      <c:catAx>
        <c:axId val="15679149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1036495"/>
        <c:crosses val="autoZero"/>
        <c:auto val="1"/>
        <c:lblAlgn val="ctr"/>
        <c:lblOffset val="100"/>
        <c:noMultiLvlLbl val="0"/>
      </c:catAx>
      <c:valAx>
        <c:axId val="15610364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79149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25400">
      <a:noFill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1"/>
            <a:ext cx="29464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54" tIns="45377" rIns="90754" bIns="45377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93" y="1"/>
            <a:ext cx="29464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54" tIns="45377" rIns="90754" bIns="4537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4" y="9428244"/>
            <a:ext cx="29464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93" y="9428244"/>
            <a:ext cx="29464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2FCC309-7B07-41D6-AFC5-72972DBED2C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27950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1"/>
            <a:ext cx="29464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54" tIns="45377" rIns="90754" bIns="45377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93" y="1"/>
            <a:ext cx="29464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54" tIns="45377" rIns="90754" bIns="4537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59350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5" y="4715714"/>
            <a:ext cx="5438775" cy="4466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54" tIns="45377" rIns="90754" bIns="453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/>
              <a:t>Klepnutím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4" y="9428244"/>
            <a:ext cx="29464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93" y="9428244"/>
            <a:ext cx="29464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54" tIns="45377" rIns="90754" bIns="4537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B4A5BD2-5A9F-4F53-B085-36539839B1D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84468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6267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C622B-DADD-49A6-B197-364308964DC7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14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752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9446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3624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13656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260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1897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0163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45903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7301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B4A5BD2-5A9F-4F53-B085-36539839B1DE}" type="slidenum">
              <a:rPr lang="cs-CZ" smtClean="0"/>
              <a:pPr>
                <a:defRPr/>
              </a:pPr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472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5CD34EC-E875-4C72-8BC6-B6DDC86B9A3C}" type="datetime1">
              <a:rPr lang="cs-CZ" smtClean="0"/>
              <a:t>26.05.2023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2336298"/>
      </p:ext>
    </p:extLst>
  </p:cSld>
  <p:clrMapOvr>
    <a:masterClrMapping/>
  </p:clrMapOvr>
  <p:transition spd="med"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A859E-6082-4947-90C5-D4CDB3A02B56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85F06A-9F7F-445F-94CA-FE2EFC60ED0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6729971"/>
      </p:ext>
    </p:extLst>
  </p:cSld>
  <p:clrMapOvr>
    <a:masterClrMapping/>
  </p:clrMapOvr>
  <p:transition spd="med"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CEBE7-886C-4644-B30E-8FD6D39FF4AE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B95D7-8C8B-4161-AAFE-2403D51F17B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7156208"/>
      </p:ext>
    </p:extLst>
  </p:cSld>
  <p:clrMapOvr>
    <a:masterClrMapping/>
  </p:clrMapOvr>
  <p:transition spd="med"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27CEE-0AC6-4946-A76A-0C4B448C1E0D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FB2EC-80F7-4245-A810-DE80BB05068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1553340"/>
      </p:ext>
    </p:extLst>
  </p:cSld>
  <p:clrMapOvr>
    <a:masterClrMapping/>
  </p:clrMapOvr>
  <p:transition spd="med"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3E63D-2A9E-4D94-A2B5-5F7E12322244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8EBEB-A586-447A-B593-E5D2FB0E4A9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8934944"/>
      </p:ext>
    </p:extLst>
  </p:cSld>
  <p:clrMapOvr>
    <a:masterClrMapping/>
  </p:clrMapOvr>
  <p:transition spd="med"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20A83-E465-4F46-859D-231442D4B1D9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1F44C-493F-4F91-AF0C-AE867692850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6041132"/>
      </p:ext>
    </p:extLst>
  </p:cSld>
  <p:clrMapOvr>
    <a:masterClrMapping/>
  </p:clrMapOvr>
  <p:transition spd="med"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D091C-3F9A-4F84-806A-D1B056DA44AB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A8628-F356-43F0-9288-FCE38BCED78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0828006"/>
      </p:ext>
    </p:extLst>
  </p:cSld>
  <p:clrMapOvr>
    <a:masterClrMapping/>
  </p:clrMapOvr>
  <p:transition spd="med"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70A53-5D3F-4699-A289-965B06D62A5D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6424C-256B-4FD6-B1E2-582F098B301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1621156"/>
      </p:ext>
    </p:extLst>
  </p:cSld>
  <p:clrMapOvr>
    <a:masterClrMapping/>
  </p:clrMapOvr>
  <p:transition spd="med"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B4D2C-865A-4944-9874-DBA74E775F78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C04FF-266B-4F5A-A4C3-42C670549F0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8350368"/>
      </p:ext>
    </p:extLst>
  </p:cSld>
  <p:clrMapOvr>
    <a:masterClrMapping/>
  </p:clrMapOvr>
  <p:transition spd="med"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5FCB8-4202-4BF1-9497-15304D66C3B5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A3662-5570-4699-80BD-1EF73A29587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1523820"/>
      </p:ext>
    </p:extLst>
  </p:cSld>
  <p:clrMapOvr>
    <a:masterClrMapping/>
  </p:clrMapOvr>
  <p:transition spd="med"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501320-2976-4F36-AB0A-23A673AB3B8E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3BAE9-959F-40E7-BE76-C334A25610D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3370372"/>
      </p:ext>
    </p:extLst>
  </p:cSld>
  <p:clrMapOvr>
    <a:masterClrMapping/>
  </p:clrMapOvr>
  <p:transition spd="med">
    <p:cover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28775"/>
            <a:ext cx="8229600" cy="3902075"/>
          </a:xfrm>
        </p:spPr>
        <p:txBody>
          <a:bodyPr/>
          <a:lstStyle/>
          <a:p>
            <a:pPr lvl="0"/>
            <a:endParaRPr lang="cs-CZ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284CE-5A36-4B80-AECE-F228AD652F87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4E8FB-7675-4B5D-85E8-4567391D52E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839227"/>
      </p:ext>
    </p:extLst>
  </p:cSld>
  <p:clrMapOvr>
    <a:masterClrMapping/>
  </p:clrMapOvr>
  <p:transition spd="med">
    <p:cover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bezna zapato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9"/>
          <p:cNvSpPr>
            <a:spLocks noChangeArrowheads="1"/>
          </p:cNvSpPr>
          <p:nvPr userDrawn="1"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9B5DCA9-2AC6-47B1-B27B-3C1B96B71516}" type="datetime1">
              <a:rPr lang="cs-CZ" smtClean="0"/>
              <a:t>26.05.2023</a:t>
            </a:fld>
            <a:endParaRPr 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pt-BR"/>
              <a:t>Priority Policie ČR na úseku vnější služby</a:t>
            </a:r>
            <a:endParaRPr lang="cs-CZ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E8B08E4-6243-47C9-8A8E-0ADD0F6501C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3" r:id="rId1"/>
    <p:sldLayoutId id="2147484182" r:id="rId2"/>
    <p:sldLayoutId id="2147484183" r:id="rId3"/>
    <p:sldLayoutId id="2147484184" r:id="rId4"/>
    <p:sldLayoutId id="2147484185" r:id="rId5"/>
    <p:sldLayoutId id="2147484186" r:id="rId6"/>
    <p:sldLayoutId id="2147484187" r:id="rId7"/>
    <p:sldLayoutId id="2147484188" r:id="rId8"/>
    <p:sldLayoutId id="2147484189" r:id="rId9"/>
    <p:sldLayoutId id="2147484190" r:id="rId10"/>
    <p:sldLayoutId id="2147484191" r:id="rId11"/>
    <p:sldLayoutId id="2147484192" r:id="rId12"/>
  </p:sldLayoutIdLst>
  <p:transition spd="med">
    <p:cover dir="ru"/>
  </p:transition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7.jpeg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1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hyperlink" Target="http://www.tonevymazes.cz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7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jpe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zuzana.pidrmanova@pcr.cz" TargetMode="External"/><Relationship Id="rId4" Type="http://schemas.openxmlformats.org/officeDocument/2006/relationships/hyperlink" Target="mailto:katerina.zemanova@pcr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8576" y="3"/>
            <a:ext cx="9701152" cy="6857999"/>
          </a:xfrm>
          <a:prstGeom prst="rect">
            <a:avLst/>
          </a:prstGeom>
        </p:spPr>
      </p:pic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1" y="1124747"/>
            <a:ext cx="8388351" cy="2376487"/>
          </a:xfrm>
          <a:ln>
            <a:noFill/>
          </a:ln>
        </p:spPr>
        <p:txBody>
          <a:bodyPr/>
          <a:lstStyle/>
          <a:p>
            <a:r>
              <a:rPr lang="cs-CZ" altLang="cs-CZ" sz="3200" b="1" dirty="0">
                <a:solidFill>
                  <a:schemeClr val="accent1">
                    <a:lumMod val="75000"/>
                  </a:schemeClr>
                </a:solidFill>
              </a:rPr>
              <a:t>Ostatní kriminalita páchaná v kyberprostoru (OKPK) a </a:t>
            </a:r>
            <a:r>
              <a:rPr lang="cs-CZ" altLang="cs-CZ" sz="3200" b="1" dirty="0" err="1">
                <a:solidFill>
                  <a:schemeClr val="accent1">
                    <a:lumMod val="75000"/>
                  </a:schemeClr>
                </a:solidFill>
              </a:rPr>
              <a:t>kyberprevence</a:t>
            </a:r>
            <a:br>
              <a:rPr lang="cs-CZ" altLang="cs-CZ" sz="1200" b="1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cs-CZ" altLang="cs-CZ" sz="1200" b="1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cs-CZ" altLang="cs-CZ" sz="2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</a:rPr>
              <a:t>plk. Mgr. Kateřina Zemanová, ÚSKPV PP ČR odbor HK</a:t>
            </a:r>
            <a:br>
              <a:rPr lang="cs-CZ" altLang="cs-CZ" sz="2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</a:rPr>
              <a:t>plk. Mgr. Zuzana </a:t>
            </a:r>
            <a:r>
              <a:rPr lang="cs-CZ" altLang="cs-CZ" sz="2000" b="1" dirty="0" err="1">
                <a:solidFill>
                  <a:schemeClr val="accent1">
                    <a:lumMod val="75000"/>
                  </a:schemeClr>
                </a:solidFill>
              </a:rPr>
              <a:t>Pidrmanová</a:t>
            </a: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</a:rPr>
              <a:t>, KPP odbor prevence</a:t>
            </a:r>
            <a:br>
              <a:rPr lang="cs-CZ" altLang="cs-CZ" sz="20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cs-CZ" altLang="cs-CZ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79" y="1340770"/>
            <a:ext cx="469072" cy="54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74397"/>
      </p:ext>
    </p:extLst>
  </p:cSld>
  <p:clrMapOvr>
    <a:masterClrMapping/>
  </p:clrMapOvr>
  <p:transition spd="med">
    <p:cover dir="r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D9A96-47DD-44EF-94FF-11B9496D3163}" type="slidenum">
              <a:rPr lang="cs-CZ" altLang="cs-CZ" smtClean="0">
                <a:solidFill>
                  <a:schemeClr val="bg1"/>
                </a:solidFill>
              </a:rPr>
              <a:pPr/>
              <a:t>2</a:t>
            </a:fld>
            <a:endParaRPr lang="cs-CZ" altLang="cs-CZ" dirty="0">
              <a:solidFill>
                <a:schemeClr val="bg1"/>
              </a:solidFill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ctr"/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Celkové počty registrovaných skutků spáchaných v kyberprostoru</a:t>
            </a:r>
            <a:endParaRPr lang="cs-CZ" sz="2800" b="1" dirty="0">
              <a:solidFill>
                <a:srgbClr val="3B7EA9">
                  <a:lumMod val="75000"/>
                </a:srgbClr>
              </a:solidFill>
              <a:latin typeface="Arial"/>
            </a:endParaRPr>
          </a:p>
        </p:txBody>
      </p:sp>
      <p:sp>
        <p:nvSpPr>
          <p:cNvPr id="24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graphicFrame>
        <p:nvGraphicFramePr>
          <p:cNvPr id="27" name="Graf 26"/>
          <p:cNvGraphicFramePr/>
          <p:nvPr>
            <p:extLst>
              <p:ext uri="{D42A27DB-BD31-4B8C-83A1-F6EECF244321}">
                <p14:modId xmlns:p14="http://schemas.microsoft.com/office/powerpoint/2010/main" val="3165214307"/>
              </p:ext>
            </p:extLst>
          </p:nvPr>
        </p:nvGraphicFramePr>
        <p:xfrm>
          <a:off x="357288" y="1264232"/>
          <a:ext cx="8329512" cy="35925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8" name="Obdélník 27"/>
          <p:cNvSpPr/>
          <p:nvPr/>
        </p:nvSpPr>
        <p:spPr>
          <a:xfrm>
            <a:off x="1331640" y="4814754"/>
            <a:ext cx="67687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+mj-lt"/>
                <a:ea typeface="Cambria" panose="02040503050406030204" pitchFamily="18" charset="0"/>
              </a:rPr>
              <a:t>Rok 2023 -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Cambria" panose="02040503050406030204" pitchFamily="18" charset="0"/>
              </a:rPr>
              <a:t>porovnání proti stejnému období roku 2022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+mj-lt"/>
                <a:ea typeface="Cambria" panose="02040503050406030204" pitchFamily="18" charset="0"/>
              </a:rPr>
              <a:t>: </a:t>
            </a:r>
          </a:p>
          <a:p>
            <a:pPr marL="1257300" lvl="2" indent="-342900" algn="just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+mj-lt"/>
                <a:ea typeface="Cambria" panose="02040503050406030204" pitchFamily="18" charset="0"/>
              </a:rPr>
              <a:t>v březnu 2023 </a:t>
            </a:r>
            <a:r>
              <a:rPr lang="cs-CZ" dirty="0">
                <a:solidFill>
                  <a:srgbClr val="FF0000"/>
                </a:solidFill>
                <a:latin typeface="+mj-lt"/>
                <a:ea typeface="Cambria" panose="02040503050406030204" pitchFamily="18" charset="0"/>
              </a:rPr>
              <a:t>+ 1684 případů (o 41,3 % více)</a:t>
            </a:r>
          </a:p>
          <a:p>
            <a:pPr marL="1257300" lvl="2" indent="-342900" algn="just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+mj-lt"/>
                <a:ea typeface="Cambria" panose="02040503050406030204" pitchFamily="18" charset="0"/>
              </a:rPr>
              <a:t>v dubnu 2023 </a:t>
            </a:r>
            <a:r>
              <a:rPr lang="cs-CZ" dirty="0">
                <a:solidFill>
                  <a:srgbClr val="FF0000"/>
                </a:solidFill>
                <a:latin typeface="+mj-lt"/>
                <a:ea typeface="Cambria" panose="02040503050406030204" pitchFamily="18" charset="0"/>
              </a:rPr>
              <a:t>+ 1577 případů ( o 27,6 % více ) -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+mj-lt"/>
                <a:ea typeface="Cambria" panose="02040503050406030204" pitchFamily="18" charset="0"/>
              </a:rPr>
              <a:t>zpomalující trend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accent1">
                    <a:lumMod val="75000"/>
                  </a:schemeClr>
                </a:solidFill>
                <a:latin typeface="+mj-lt"/>
                <a:ea typeface="Cambria" panose="02040503050406030204" pitchFamily="18" charset="0"/>
              </a:rPr>
              <a:t>Rok 2022 - objasněnost: 18,8 %</a:t>
            </a:r>
            <a:endParaRPr lang="cs-CZ" b="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algn="just"/>
            <a:endParaRPr lang="cs-CZ" b="1" dirty="0"/>
          </a:p>
        </p:txBody>
      </p:sp>
      <p:sp>
        <p:nvSpPr>
          <p:cNvPr id="1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</p:spTree>
    <p:extLst>
      <p:ext uri="{BB962C8B-B14F-4D97-AF65-F5344CB8AC3E}">
        <p14:creationId xmlns:p14="http://schemas.microsoft.com/office/powerpoint/2010/main" val="2084227739"/>
      </p:ext>
    </p:extLst>
  </p:cSld>
  <p:clrMapOvr>
    <a:masterClrMapping/>
  </p:clrMapOvr>
  <p:transition spd="med">
    <p:cover dir="r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259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275075" y="108727"/>
            <a:ext cx="8640960" cy="6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82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lvl="0" algn="ctr">
              <a:defRPr/>
            </a:pPr>
            <a:b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3B7EA9">
                    <a:lumMod val="75000"/>
                  </a:srgbClr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TRENDY PACHATELŮ páchajících OKPK</a:t>
            </a:r>
          </a:p>
        </p:txBody>
      </p:sp>
      <p:sp>
        <p:nvSpPr>
          <p:cNvPr id="18" name="Zástupný symbol pro obsah 2"/>
          <p:cNvSpPr>
            <a:spLocks noGrp="1"/>
          </p:cNvSpPr>
          <p:nvPr>
            <p:ph idx="1"/>
          </p:nvPr>
        </p:nvSpPr>
        <p:spPr>
          <a:xfrm>
            <a:off x="411360" y="801477"/>
            <a:ext cx="8229600" cy="4885965"/>
          </a:xfrm>
        </p:spPr>
        <p:txBody>
          <a:bodyPr/>
          <a:lstStyle/>
          <a:p>
            <a:pPr lvl="0" hangingPunct="0">
              <a:buFont typeface="Wingdings" panose="05000000000000000000" pitchFamily="2" charset="2"/>
              <a:buChar char="§"/>
            </a:pPr>
            <a:r>
              <a:rPr lang="cs-CZ" sz="1600" b="1" dirty="0"/>
              <a:t>nárůst odbornosti pachatelů </a:t>
            </a:r>
            <a:r>
              <a:rPr lang="cs-CZ" sz="1600" dirty="0"/>
              <a:t>v souvislosti s využitím specifických forem krytí identity </a:t>
            </a:r>
            <a:br>
              <a:rPr lang="cs-CZ" sz="1600" dirty="0"/>
            </a:br>
            <a:r>
              <a:rPr lang="cs-CZ" sz="1600" dirty="0"/>
              <a:t>a omezení množství zanechaných stop v oblasti sofistikovaných útoků a jednání,</a:t>
            </a:r>
          </a:p>
          <a:p>
            <a:pPr lvl="0" algn="just" hangingPunct="0">
              <a:buFont typeface="Wingdings" panose="05000000000000000000" pitchFamily="2" charset="2"/>
              <a:buChar char="§"/>
            </a:pPr>
            <a:r>
              <a:rPr lang="cs-CZ" sz="1600" dirty="0"/>
              <a:t>nárůst počtu skutků v oblasti podvodů a běžných činů využívajících Internet, spáchaných osobami bez hlubší znalosti IT technologií za využití návodů a nástrojů z Internetu,</a:t>
            </a:r>
          </a:p>
          <a:p>
            <a:pPr lvl="0" algn="just" hangingPunct="0">
              <a:buFont typeface="Wingdings" panose="05000000000000000000" pitchFamily="2" charset="2"/>
              <a:buChar char="§"/>
            </a:pPr>
            <a:r>
              <a:rPr lang="cs-CZ" sz="1600" b="1" dirty="0"/>
              <a:t>pokračující nárůst tzv. </a:t>
            </a:r>
            <a:r>
              <a:rPr lang="cs-CZ" sz="1600" b="1" dirty="0" err="1"/>
              <a:t>phishingových</a:t>
            </a:r>
            <a:r>
              <a:rPr lang="cs-CZ" sz="1600" b="1" dirty="0"/>
              <a:t> útoků na principu sociálního inženýrství </a:t>
            </a:r>
            <a:r>
              <a:rPr lang="cs-CZ" sz="1600" dirty="0"/>
              <a:t>v rámci sociálních sítí na Internetu s prvky vysoké organizovanosti a kooperace pachatelů,</a:t>
            </a:r>
          </a:p>
          <a:p>
            <a:pPr lvl="0" algn="just" hangingPunct="0">
              <a:buFont typeface="Wingdings" panose="05000000000000000000" pitchFamily="2" charset="2"/>
              <a:buChar char="§"/>
            </a:pPr>
            <a:r>
              <a:rPr lang="cs-CZ" sz="1600" dirty="0"/>
              <a:t>pokračující tendence u sofistikovaných trestných činů souvisejících s podstatou existence Internetu a elektronických komunikačních kanálů – průniky do počítačových systémů, krádeže dat, </a:t>
            </a:r>
            <a:r>
              <a:rPr lang="cs-CZ" sz="1600" dirty="0" err="1"/>
              <a:t>kryptolockery</a:t>
            </a:r>
            <a:r>
              <a:rPr lang="cs-CZ" sz="1600" dirty="0"/>
              <a:t> apod.,</a:t>
            </a:r>
          </a:p>
          <a:p>
            <a:pPr lvl="0" algn="just" hangingPunct="0">
              <a:buFont typeface="Wingdings" panose="05000000000000000000" pitchFamily="2" charset="2"/>
              <a:buChar char="§"/>
            </a:pPr>
            <a:r>
              <a:rPr lang="cs-CZ" sz="1600" dirty="0"/>
              <a:t>zvýšený výskyt </a:t>
            </a:r>
            <a:r>
              <a:rPr lang="cs-CZ" sz="1600" b="1" dirty="0"/>
              <a:t>využití </a:t>
            </a:r>
            <a:r>
              <a:rPr lang="cs-CZ" sz="1600" b="1" dirty="0" err="1"/>
              <a:t>kryptoměn</a:t>
            </a:r>
            <a:r>
              <a:rPr lang="cs-CZ" sz="1600" b="1" dirty="0"/>
              <a:t> </a:t>
            </a:r>
            <a:r>
              <a:rPr lang="cs-CZ" sz="1600" dirty="0"/>
              <a:t>jako prostředku tzv. investice u podvodných jednání,</a:t>
            </a:r>
          </a:p>
          <a:p>
            <a:pPr lvl="0" algn="just" hangingPunct="0">
              <a:buFont typeface="Wingdings" panose="05000000000000000000" pitchFamily="2" charset="2"/>
              <a:buChar char="§"/>
            </a:pPr>
            <a:r>
              <a:rPr lang="cs-CZ" sz="1600" dirty="0"/>
              <a:t>u podvodných jednání kriminality páchané v kyberprostoru je </a:t>
            </a:r>
            <a:r>
              <a:rPr lang="cs-CZ" sz="1600" b="1" dirty="0"/>
              <a:t>zjevná soustavnost, jednoznačné cílení po finančním výnosu </a:t>
            </a:r>
            <a:r>
              <a:rPr lang="cs-CZ" sz="1600" dirty="0"/>
              <a:t>a koordinace jednání pachatelů, která směřuje k situaci, kdy tuto oblast trestné činnosti </a:t>
            </a:r>
            <a:r>
              <a:rPr lang="cs-CZ" sz="1600" b="1" dirty="0"/>
              <a:t>prostupuje vysoce organizovaná kooperace</a:t>
            </a:r>
            <a:r>
              <a:rPr lang="cs-CZ" sz="1600" dirty="0"/>
              <a:t> hraničící s domněnkou převzetí trestné činnosti organizovanými strukturami zločinu</a:t>
            </a:r>
          </a:p>
          <a:p>
            <a:endParaRPr lang="cs-CZ" sz="1600" dirty="0"/>
          </a:p>
        </p:txBody>
      </p:sp>
      <p:sp>
        <p:nvSpPr>
          <p:cNvPr id="13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</p:spTree>
    <p:extLst>
      <p:ext uri="{BB962C8B-B14F-4D97-AF65-F5344CB8AC3E}">
        <p14:creationId xmlns:p14="http://schemas.microsoft.com/office/powerpoint/2010/main" val="150110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110" y="-33259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275075" y="108727"/>
            <a:ext cx="8640960" cy="6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82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b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3B7EA9">
                    <a:lumMod val="75000"/>
                  </a:srgbClr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Podvodná jednání v kybernetickém prostoru</a:t>
            </a:r>
          </a:p>
        </p:txBody>
      </p:sp>
      <p:sp>
        <p:nvSpPr>
          <p:cNvPr id="18" name="Zástupný symbol pro obsah 2"/>
          <p:cNvSpPr>
            <a:spLocks noGrp="1"/>
          </p:cNvSpPr>
          <p:nvPr>
            <p:ph idx="1"/>
          </p:nvPr>
        </p:nvSpPr>
        <p:spPr>
          <a:xfrm>
            <a:off x="433645" y="751001"/>
            <a:ext cx="8229600" cy="4885965"/>
          </a:xfrm>
        </p:spPr>
        <p:txBody>
          <a:bodyPr/>
          <a:lstStyle/>
          <a:p>
            <a:r>
              <a:rPr lang="cs-CZ" sz="1600" dirty="0" err="1">
                <a:solidFill>
                  <a:srgbClr val="2D75B6"/>
                </a:solidFill>
                <a:latin typeface="Cambria" panose="02040503050406030204" pitchFamily="18" charset="0"/>
              </a:rPr>
              <a:t>Phishingové</a:t>
            </a:r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 kampaně přes e-maily, sociální sítě a SMS zprávy. 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V současnosti zejména SMS zprávy(MPSV, Česká pošta, banky)</a:t>
            </a:r>
          </a:p>
          <a:p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Podvodné telefonáty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, kdy se pachatelé vydávají za bankéře a policisty s legendou napadení účtu. Využívání </a:t>
            </a:r>
            <a:r>
              <a:rPr lang="cs-CZ" sz="1600" dirty="0" err="1">
                <a:solidFill>
                  <a:srgbClr val="000000"/>
                </a:solidFill>
                <a:latin typeface="Cambria" panose="02040503050406030204" pitchFamily="18" charset="0"/>
              </a:rPr>
              <a:t>spoofingu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.</a:t>
            </a:r>
          </a:p>
          <a:p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Inzertní podvody– 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Nedodání zboží (v poslední době jsou na vzestupu podvody s realitami).</a:t>
            </a:r>
          </a:p>
          <a:p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Reverzní inzertní podvody– 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Vylákání citlivých bankovních údajů pod legendou zaslání platby a zboží.</a:t>
            </a:r>
          </a:p>
          <a:p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Vylákání vzdáleného přístupu– 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Falešný pracovník banky, investiční poradce, či zástupce technické podpory.</a:t>
            </a:r>
          </a:p>
          <a:p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Zdánlivě výhodná exklusivní investice– 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Vše jenom fikce s cílem vylákat peníze.</a:t>
            </a:r>
          </a:p>
          <a:p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Zneužívání odcizeních účtů na sociálních sítích </a:t>
            </a:r>
            <a:r>
              <a:rPr lang="cs-CZ" sz="1600" dirty="0" err="1">
                <a:solidFill>
                  <a:srgbClr val="2D75B6"/>
                </a:solidFill>
                <a:latin typeface="Cambria" panose="02040503050406030204" pitchFamily="18" charset="0"/>
              </a:rPr>
              <a:t>kvylákání</a:t>
            </a:r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 ověřovacích kódů, tel. čísel a citlivých bankovních údajů. 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(„pošli mi tel. číslo“, „na tomto videu jsi ty“, apod.).</a:t>
            </a:r>
          </a:p>
          <a:p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Podvody s láskou typu „americký voják“ „ruská nevěsta“– 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Zneužití získané důvěry a citů. Vylákání peněz pod různými legendami. Pomoc, lékařské výdaje, nemocné dítě, nalezený poklad, cenná zásilka.</a:t>
            </a:r>
          </a:p>
          <a:p>
            <a:r>
              <a:rPr lang="cs-CZ" sz="1600" dirty="0">
                <a:solidFill>
                  <a:srgbClr val="2D75B6"/>
                </a:solidFill>
                <a:latin typeface="Cambria" panose="02040503050406030204" pitchFamily="18" charset="0"/>
              </a:rPr>
              <a:t>Neočekávané peníze– </a:t>
            </a:r>
            <a:r>
              <a:rPr lang="cs-CZ" sz="1600" dirty="0">
                <a:solidFill>
                  <a:srgbClr val="000000"/>
                </a:solidFill>
                <a:latin typeface="Cambria" panose="02040503050406030204" pitchFamily="18" charset="0"/>
              </a:rPr>
              <a:t>Dědictví, loterie,…</a:t>
            </a:r>
            <a:endParaRPr lang="cs-CZ" sz="1600" dirty="0"/>
          </a:p>
        </p:txBody>
      </p:sp>
      <p:sp>
        <p:nvSpPr>
          <p:cNvPr id="13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</p:spTree>
    <p:extLst>
      <p:ext uri="{BB962C8B-B14F-4D97-AF65-F5344CB8AC3E}">
        <p14:creationId xmlns:p14="http://schemas.microsoft.com/office/powerpoint/2010/main" val="325045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110" y="-33259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275075" y="108727"/>
            <a:ext cx="8640960" cy="6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52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b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3B7EA9">
                    <a:lumMod val="75000"/>
                  </a:srgbClr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Podvodná jednání v kybernetickém prostoru</a:t>
            </a:r>
          </a:p>
          <a:p>
            <a:pPr algn="ctr"/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základní principy sociálního inženýrství</a:t>
            </a:r>
          </a:p>
        </p:txBody>
      </p:sp>
      <p:sp>
        <p:nvSpPr>
          <p:cNvPr id="18" name="Zástupný symbol pro obsah 2"/>
          <p:cNvSpPr>
            <a:spLocks noGrp="1"/>
          </p:cNvSpPr>
          <p:nvPr>
            <p:ph idx="1"/>
          </p:nvPr>
        </p:nvSpPr>
        <p:spPr>
          <a:xfrm>
            <a:off x="433645" y="751001"/>
            <a:ext cx="8229600" cy="4885965"/>
          </a:xfrm>
        </p:spPr>
        <p:txBody>
          <a:bodyPr/>
          <a:lstStyle/>
          <a:p>
            <a:endParaRPr lang="cs-CZ" sz="2000" dirty="0"/>
          </a:p>
          <a:p>
            <a:r>
              <a:rPr lang="cs-CZ" sz="2000" dirty="0">
                <a:solidFill>
                  <a:srgbClr val="2D75B6"/>
                </a:solidFill>
                <a:latin typeface="Cambria" panose="02040503050406030204" pitchFamily="18" charset="0"/>
              </a:rPr>
              <a:t>Naléhavost a nátlak </a:t>
            </a:r>
            <a:r>
              <a:rPr lang="cs-CZ" sz="2000" dirty="0"/>
              <a:t>(postih při nečinnosti, zastrašování, vyhrožování).</a:t>
            </a:r>
          </a:p>
          <a:p>
            <a:r>
              <a:rPr lang="cs-CZ" sz="2000" dirty="0">
                <a:solidFill>
                  <a:srgbClr val="2D75B6"/>
                </a:solidFill>
                <a:latin typeface="Cambria" panose="02040503050406030204" pitchFamily="18" charset="0"/>
              </a:rPr>
              <a:t>Časová tíseň </a:t>
            </a:r>
            <a:r>
              <a:rPr lang="cs-CZ" sz="2000" dirty="0"/>
              <a:t>(poslední výzva, odpočet,..).</a:t>
            </a:r>
          </a:p>
          <a:p>
            <a:r>
              <a:rPr lang="cs-CZ" sz="2000" dirty="0">
                <a:solidFill>
                  <a:srgbClr val="2D75B6"/>
                </a:solidFill>
                <a:latin typeface="Cambria" panose="02040503050406030204" pitchFamily="18" charset="0"/>
              </a:rPr>
              <a:t>Pocit exklusivity a jedinečnosti </a:t>
            </a:r>
            <a:r>
              <a:rPr lang="cs-CZ" sz="2000" dirty="0"/>
              <a:t>(jedinečná nabídka jen pro tebe).</a:t>
            </a:r>
          </a:p>
          <a:p>
            <a:r>
              <a:rPr lang="nl-NL" sz="2000" dirty="0">
                <a:solidFill>
                  <a:srgbClr val="2D75B6"/>
                </a:solidFill>
                <a:latin typeface="Cambria" panose="02040503050406030204" pitchFamily="18" charset="0"/>
              </a:rPr>
              <a:t>Ziskuchtivost </a:t>
            </a:r>
            <a:r>
              <a:rPr lang="nl-NL" sz="2000" dirty="0"/>
              <a:t>(investice bez rizika, loterie, nalezený poklad, dědictví,…).</a:t>
            </a:r>
          </a:p>
          <a:p>
            <a:r>
              <a:rPr lang="cs-CZ" sz="2000" dirty="0">
                <a:solidFill>
                  <a:srgbClr val="2D75B6"/>
                </a:solidFill>
                <a:latin typeface="Cambria" panose="02040503050406030204" pitchFamily="18" charset="0"/>
              </a:rPr>
              <a:t>Zvědavost</a:t>
            </a:r>
            <a:r>
              <a:rPr lang="cs-CZ" sz="2000" dirty="0"/>
              <a:t> („Na tomto videu jsi ty“).</a:t>
            </a:r>
          </a:p>
          <a:p>
            <a:r>
              <a:rPr lang="cs-CZ" sz="2000" dirty="0">
                <a:solidFill>
                  <a:srgbClr val="2D75B6"/>
                </a:solidFill>
                <a:latin typeface="Cambria" panose="02040503050406030204" pitchFamily="18" charset="0"/>
              </a:rPr>
              <a:t>Důvěra v autority </a:t>
            </a:r>
            <a:r>
              <a:rPr lang="cs-CZ" sz="2000" dirty="0"/>
              <a:t>(banky, policie, úřady a instituce, atd.).</a:t>
            </a:r>
          </a:p>
          <a:p>
            <a:r>
              <a:rPr lang="cs-CZ" sz="2000" dirty="0">
                <a:solidFill>
                  <a:srgbClr val="2D75B6"/>
                </a:solidFill>
                <a:latin typeface="Cambria" panose="02040503050406030204" pitchFamily="18" charset="0"/>
              </a:rPr>
              <a:t>Neopatrnost –Podcenění situace – </a:t>
            </a:r>
            <a:r>
              <a:rPr lang="cs-CZ" sz="2000" dirty="0"/>
              <a:t>„mně se to stát nemůže“, „znám všechno“, „nemají mi co ukrást“, „naletět může jen hlupák“, „mám silné heslo“</a:t>
            </a:r>
          </a:p>
          <a:p>
            <a:r>
              <a:rPr lang="cs-CZ" sz="2000" dirty="0">
                <a:solidFill>
                  <a:srgbClr val="2D75B6"/>
                </a:solidFill>
                <a:latin typeface="Cambria" panose="02040503050406030204" pitchFamily="18" charset="0"/>
              </a:rPr>
              <a:t>Neznalost aktuálních hrozeb</a:t>
            </a:r>
          </a:p>
        </p:txBody>
      </p:sp>
      <p:sp>
        <p:nvSpPr>
          <p:cNvPr id="13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</p:spTree>
    <p:extLst>
      <p:ext uri="{BB962C8B-B14F-4D97-AF65-F5344CB8AC3E}">
        <p14:creationId xmlns:p14="http://schemas.microsoft.com/office/powerpoint/2010/main" val="128267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33259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275075" y="108727"/>
            <a:ext cx="8640960" cy="6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82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b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3B7EA9">
                    <a:lumMod val="75000"/>
                  </a:srgbClr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lang="cs-CZ" sz="2500" b="1" dirty="0" err="1">
                <a:solidFill>
                  <a:schemeClr val="accent1">
                    <a:lumMod val="75000"/>
                  </a:schemeClr>
                </a:solidFill>
              </a:rPr>
              <a:t>Vishing</a:t>
            </a:r>
            <a:r>
              <a:rPr lang="cs-CZ" sz="2500" b="1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cs-CZ" sz="2500" b="1" dirty="0" err="1">
                <a:solidFill>
                  <a:schemeClr val="accent1">
                    <a:lumMod val="75000"/>
                  </a:schemeClr>
                </a:solidFill>
              </a:rPr>
              <a:t>voicephishing</a:t>
            </a:r>
            <a:r>
              <a:rPr lang="cs-CZ" sz="2500" b="1" dirty="0">
                <a:solidFill>
                  <a:schemeClr val="accent1">
                    <a:lumMod val="75000"/>
                  </a:schemeClr>
                </a:solidFill>
              </a:rPr>
              <a:t>) –Podvodné telefonáty</a:t>
            </a:r>
          </a:p>
        </p:txBody>
      </p:sp>
      <p:sp>
        <p:nvSpPr>
          <p:cNvPr id="18" name="Zástupný symbol pro obsah 2"/>
          <p:cNvSpPr>
            <a:spLocks noGrp="1"/>
          </p:cNvSpPr>
          <p:nvPr>
            <p:ph idx="1"/>
          </p:nvPr>
        </p:nvSpPr>
        <p:spPr>
          <a:xfrm>
            <a:off x="2201279" y="751001"/>
            <a:ext cx="7195257" cy="4885965"/>
          </a:xfrm>
        </p:spPr>
        <p:txBody>
          <a:bodyPr/>
          <a:lstStyle/>
          <a:p>
            <a:endParaRPr lang="cs-CZ" sz="2000" dirty="0"/>
          </a:p>
          <a:p>
            <a:pPr marL="0" indent="0">
              <a:buNone/>
            </a:pPr>
            <a:r>
              <a:rPr lang="cs-CZ" sz="2400" b="1" dirty="0">
                <a:solidFill>
                  <a:srgbClr val="2D75B6"/>
                </a:solidFill>
                <a:latin typeface="Cambria" panose="02040503050406030204" pitchFamily="18" charset="0"/>
              </a:rPr>
              <a:t>Nejčastější legendy:</a:t>
            </a:r>
          </a:p>
          <a:p>
            <a:r>
              <a:rPr lang="cs-CZ" sz="2000" dirty="0"/>
              <a:t>Legenda Vnuk</a:t>
            </a:r>
          </a:p>
          <a:p>
            <a:r>
              <a:rPr lang="cs-CZ" sz="2000" dirty="0"/>
              <a:t>Falešná technická podpora</a:t>
            </a:r>
          </a:p>
          <a:p>
            <a:r>
              <a:rPr lang="cs-CZ" sz="2000" dirty="0"/>
              <a:t>Podvody s </a:t>
            </a:r>
            <a:r>
              <a:rPr lang="cs-CZ" sz="2000" dirty="0" err="1"/>
              <a:t>eSIM</a:t>
            </a:r>
            <a:endParaRPr lang="cs-CZ" sz="2000" dirty="0"/>
          </a:p>
          <a:p>
            <a:r>
              <a:rPr lang="cs-CZ" sz="2000" dirty="0"/>
              <a:t>Nabídka „výhodné“ investice </a:t>
            </a:r>
            <a:r>
              <a:rPr lang="cs-CZ" sz="1200" dirty="0"/>
              <a:t>(princip spočívá v prvotním zaujetí vaší pozornosti na inzerát, následuje odkaz na náborový web, hovor s poradcem, přesměrování na investiční web, potřeba uhradit registrační poplatek, následné vylákání peněz jako investice a získání vzdáleného přístupu k PC a do internetového bankovnictví – dochází k tzv. „zotročení účtu“)</a:t>
            </a:r>
          </a:p>
          <a:p>
            <a:r>
              <a:rPr lang="pt-BR" sz="2000" dirty="0"/>
              <a:t>Legenda s napadením bankovního účtu</a:t>
            </a:r>
          </a:p>
          <a:p>
            <a:pPr lvl="1"/>
            <a:r>
              <a:rPr lang="cs-CZ" sz="1600" dirty="0"/>
              <a:t>Falešný bankéř (1048 případů)</a:t>
            </a:r>
          </a:p>
          <a:p>
            <a:pPr lvl="1"/>
            <a:r>
              <a:rPr lang="cs-CZ" sz="1600" dirty="0"/>
              <a:t>Ruský bankéř (274 případů)</a:t>
            </a:r>
          </a:p>
          <a:p>
            <a:pPr lvl="1"/>
            <a:r>
              <a:rPr lang="cs-CZ" sz="1600" dirty="0"/>
              <a:t>Bankéř ČNB (95 případů)</a:t>
            </a:r>
          </a:p>
        </p:txBody>
      </p:sp>
      <p:sp>
        <p:nvSpPr>
          <p:cNvPr id="13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33415" y="1096430"/>
            <a:ext cx="2016877" cy="4069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12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110" y="-33259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275075" y="108727"/>
            <a:ext cx="8640960" cy="6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82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cs-CZ" sz="2400" b="1" kern="0">
                <a:solidFill>
                  <a:srgbClr val="3B7EA9">
                    <a:lumMod val="75000"/>
                  </a:srgbClr>
                </a:solidFill>
              </a:rPr>
              <a:t>Smishing</a:t>
            </a:r>
          </a:p>
          <a:p>
            <a:pPr algn="ctr"/>
            <a:r>
              <a:rPr lang="cs-CZ" sz="2400" b="1" kern="0">
                <a:solidFill>
                  <a:srgbClr val="3B7EA9">
                    <a:lumMod val="75000"/>
                  </a:srgbClr>
                </a:solidFill>
              </a:rPr>
              <a:t>(SMS phishing ) Podvodné SMS zprávy</a:t>
            </a:r>
            <a:endParaRPr lang="cs-CZ" sz="25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045" y="1331055"/>
            <a:ext cx="2982455" cy="158049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2969" y="1096059"/>
            <a:ext cx="2082116" cy="130337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855" y="3335331"/>
            <a:ext cx="3335032" cy="176733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2631" y="1959809"/>
            <a:ext cx="3192986" cy="86666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78331" y="2872556"/>
            <a:ext cx="2337286" cy="27233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71973" y="2872556"/>
            <a:ext cx="1909525" cy="214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57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98" y="-5875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18227" y="-70460"/>
            <a:ext cx="8640960" cy="6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82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lvl="0" algn="ctr">
              <a:defRPr/>
            </a:pPr>
            <a:b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3B7EA9">
                    <a:lumMod val="75000"/>
                  </a:srgbClr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Prevence před trestnou činností v online prostředí</a:t>
            </a:r>
            <a:endParaRPr lang="cs-CZ" sz="2400" b="1" kern="0" dirty="0">
              <a:solidFill>
                <a:srgbClr val="3B7EA9">
                  <a:lumMod val="75000"/>
                </a:srgbClr>
              </a:solidFill>
              <a:latin typeface="Arial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18228" y="692696"/>
            <a:ext cx="85022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1300" b="1" i="1" dirty="0"/>
              <a:t> </a:t>
            </a:r>
            <a:endParaRPr lang="cs-CZ" sz="1300" dirty="0"/>
          </a:p>
          <a:p>
            <a:pPr marL="342900" indent="-342900" algn="just">
              <a:buFont typeface="+mj-lt"/>
              <a:buAutoNum type="alphaLcParenR"/>
            </a:pPr>
            <a:r>
              <a:rPr lang="cs-CZ" sz="1300" b="1" dirty="0"/>
              <a:t>Pokračování „Kyberkampaně“ </a:t>
            </a:r>
            <a:r>
              <a:rPr lang="cs-CZ" sz="1300" dirty="0"/>
              <a:t>ve spolupráci s Českou bankovní asociací. </a:t>
            </a:r>
            <a:r>
              <a:rPr lang="cs-CZ" sz="1300" dirty="0" err="1"/>
              <a:t>Kybertest</a:t>
            </a:r>
            <a:r>
              <a:rPr lang="cs-CZ" sz="1300" dirty="0"/>
              <a:t> </a:t>
            </a:r>
            <a:r>
              <a:rPr lang="cs-CZ" sz="1300" b="1" dirty="0"/>
              <a:t>#</a:t>
            </a:r>
            <a:r>
              <a:rPr lang="cs-CZ" sz="1300" b="1" dirty="0" err="1"/>
              <a:t>nePINdej</a:t>
            </a:r>
            <a:r>
              <a:rPr lang="cs-CZ" sz="1300" b="1" dirty="0"/>
              <a:t> </a:t>
            </a:r>
            <a:r>
              <a:rPr lang="cs-CZ" sz="1300" dirty="0"/>
              <a:t>cílí na schopnost uživatelů odhalit phishingové stránky, pokusy o podvodné vylákání  přístupových údajů. Možnost  reálného vyzkoušení v prostředí </a:t>
            </a:r>
            <a:r>
              <a:rPr lang="cs-CZ" sz="1300" b="1" dirty="0"/>
              <a:t>webové aplikace </a:t>
            </a:r>
            <a:r>
              <a:rPr lang="cs-CZ" sz="1300" b="1" dirty="0" err="1"/>
              <a:t>Kybertest</a:t>
            </a:r>
            <a:r>
              <a:rPr lang="cs-CZ" sz="1300" dirty="0"/>
              <a:t>. V září 2023 bude startovat další kampaň ke </a:t>
            </a:r>
            <a:r>
              <a:rPr lang="cs-CZ" sz="1300" dirty="0" err="1"/>
              <a:t>kybertestu</a:t>
            </a:r>
            <a:r>
              <a:rPr lang="cs-CZ" sz="1300" dirty="0"/>
              <a:t>.</a:t>
            </a:r>
          </a:p>
          <a:p>
            <a:pPr marL="342900" indent="-342900" algn="just">
              <a:buFont typeface="+mj-lt"/>
              <a:buAutoNum type="alphaLcParenR"/>
            </a:pPr>
            <a:endParaRPr lang="cs-CZ" sz="1300" dirty="0"/>
          </a:p>
          <a:p>
            <a:pPr marL="342900" indent="-342900" algn="just">
              <a:buFont typeface="+mj-lt"/>
              <a:buAutoNum type="alphaLcParenR"/>
            </a:pPr>
            <a:r>
              <a:rPr lang="cs-CZ" sz="1300" b="1" dirty="0"/>
              <a:t>Spolupráce se společností T-Mobile </a:t>
            </a:r>
            <a:r>
              <a:rPr lang="cs-CZ" sz="1300" dirty="0"/>
              <a:t>na osvětové  aktivitě </a:t>
            </a:r>
            <a:r>
              <a:rPr lang="cs-CZ" sz="1300" b="1" dirty="0"/>
              <a:t>„Klik pro klid“ </a:t>
            </a:r>
            <a:r>
              <a:rPr lang="cs-CZ" sz="1300" dirty="0"/>
              <a:t>zaměřené na bezpečné užívání internetu. Vytvořeny byly  videospoty, webové stránky, desatero aj. Byla realizována řada přednášek pro studenty a seniory.</a:t>
            </a:r>
          </a:p>
          <a:p>
            <a:pPr marL="342900" indent="-342900" algn="just">
              <a:buFont typeface="+mj-lt"/>
              <a:buAutoNum type="alphaLcParenR"/>
            </a:pPr>
            <a:endParaRPr lang="cs-CZ" sz="1300" dirty="0"/>
          </a:p>
          <a:p>
            <a:pPr marL="342900" indent="-342900" algn="just">
              <a:buFont typeface="+mj-lt"/>
              <a:buAutoNum type="alphaLcParenR"/>
            </a:pPr>
            <a:r>
              <a:rPr lang="cs-CZ" sz="1300" b="1" dirty="0"/>
              <a:t>Kampaň v rámci dlouhodobé spolupráce s ČSOB – „Volač a klikač“. </a:t>
            </a:r>
            <a:r>
              <a:rPr lang="cs-CZ" sz="1300" dirty="0"/>
              <a:t>Preventivní spoty na téma podvodných odkazů zasílaných s cílem vylákat osobní či přístupové údaje a na téma tzv. navolávačů. Od června 2023 budou prováděny prezentace </a:t>
            </a:r>
            <a:r>
              <a:rPr lang="cs-CZ" sz="1300" dirty="0" err="1"/>
              <a:t>Volače</a:t>
            </a:r>
            <a:r>
              <a:rPr lang="cs-CZ" sz="1300" dirty="0"/>
              <a:t> a </a:t>
            </a:r>
            <a:r>
              <a:rPr lang="cs-CZ" sz="1300" dirty="0" err="1"/>
              <a:t>Klikače</a:t>
            </a:r>
            <a:r>
              <a:rPr lang="cs-CZ" sz="1300" dirty="0"/>
              <a:t> na akcích pro veřejnost („Dny Policie ČR“ a „Dny IZS“). Spolupráce s kluky z Prahy na osvětě široké veřejnosti apod.</a:t>
            </a:r>
          </a:p>
          <a:p>
            <a:pPr marL="342900" indent="-342900" algn="just">
              <a:buFont typeface="+mj-lt"/>
              <a:buAutoNum type="alphaLcParenR"/>
            </a:pPr>
            <a:endParaRPr lang="cs-CZ" sz="1300" dirty="0"/>
          </a:p>
          <a:p>
            <a:pPr marL="342900" indent="-342900" algn="just">
              <a:buFont typeface="+mj-lt"/>
              <a:buAutoNum type="alphaLcParenR"/>
            </a:pPr>
            <a:r>
              <a:rPr lang="cs-CZ" sz="1300" b="1" dirty="0"/>
              <a:t>Kampaň NCOZ „Nebuď labuť“. </a:t>
            </a:r>
            <a:r>
              <a:rPr lang="cs-CZ" sz="1300" dirty="0"/>
              <a:t>Zaměřeno na </a:t>
            </a:r>
            <a:r>
              <a:rPr lang="cs-CZ" sz="1300" b="1" dirty="0"/>
              <a:t>problematiku investičních podvodů</a:t>
            </a:r>
            <a:r>
              <a:rPr lang="cs-CZ" sz="1300" dirty="0"/>
              <a:t>. </a:t>
            </a:r>
          </a:p>
          <a:p>
            <a:pPr marL="342900" indent="-342900" algn="just">
              <a:buFont typeface="+mj-lt"/>
              <a:buAutoNum type="alphaLcParenR"/>
            </a:pPr>
            <a:endParaRPr lang="cs-CZ" sz="1300" dirty="0"/>
          </a:p>
          <a:p>
            <a:pPr marL="342900" indent="-342900" algn="just">
              <a:buFont typeface="+mj-lt"/>
              <a:buAutoNum type="alphaLcParenR"/>
            </a:pPr>
            <a:r>
              <a:rPr lang="cs-CZ" sz="1300" b="1" dirty="0"/>
              <a:t>Kampaň Europolu </a:t>
            </a:r>
            <a:r>
              <a:rPr lang="cs-CZ" sz="1300" dirty="0"/>
              <a:t>(přenos do českých podmínek NCOZ)</a:t>
            </a:r>
            <a:r>
              <a:rPr lang="cs-CZ" sz="1300" b="1" dirty="0"/>
              <a:t> „Nebuď bílým koněm“. </a:t>
            </a:r>
            <a:r>
              <a:rPr lang="cs-CZ" sz="1300" dirty="0"/>
              <a:t>Varování před výhodnými brigádami, pracovními nabídkami souvisejícími s legalizací výnosů z trestné činnosti, převodů a převozů finančních prostředků získaných podvodem aj. Zaměřeno na zahraniční vysokoškolské studenty v ČR, kteří hledají výhodné brigády.</a:t>
            </a:r>
          </a:p>
          <a:p>
            <a:pPr marL="342900" indent="-342900" algn="just">
              <a:buFont typeface="+mj-lt"/>
              <a:buAutoNum type="alphaLcParenR"/>
            </a:pPr>
            <a:endParaRPr lang="cs-CZ" sz="1300" dirty="0">
              <a:solidFill>
                <a:srgbClr val="FF0000"/>
              </a:solidFill>
            </a:endParaRPr>
          </a:p>
          <a:p>
            <a:pPr marL="342900" indent="-342900" algn="just">
              <a:buFont typeface="+mj-lt"/>
              <a:buAutoNum type="alphaLcParenR"/>
            </a:pPr>
            <a:r>
              <a:rPr lang="cs-CZ" sz="1300" dirty="0"/>
              <a:t>Odbor hospodářské kriminality ÚSKPV realizoval v</a:t>
            </a:r>
            <a:r>
              <a:rPr lang="cs-CZ" sz="1300" b="1" dirty="0"/>
              <a:t> roce 2022 intenzivní informační kampaň  </a:t>
            </a:r>
            <a:r>
              <a:rPr lang="cs-CZ" sz="1300" dirty="0"/>
              <a:t>o aktuálních hrozbách v oblasti online majetkové trestné činnosti. Seriál vysílaný v Krimi zprávách FTV Prima a Českým rozhlasem, spolupráce s youtuberem Jiřím Burýškem – </a:t>
            </a:r>
            <a:r>
              <a:rPr lang="cs-CZ" sz="1300" dirty="0" err="1"/>
              <a:t>youtube</a:t>
            </a:r>
            <a:r>
              <a:rPr lang="cs-CZ" sz="1300" dirty="0"/>
              <a:t> kanál „</a:t>
            </a:r>
            <a:r>
              <a:rPr lang="cs-CZ" sz="1300" b="1" dirty="0"/>
              <a:t>Jirka vysvětluje věci“ </a:t>
            </a:r>
            <a:r>
              <a:rPr lang="cs-CZ" sz="1300" dirty="0"/>
              <a:t>aj. </a:t>
            </a:r>
          </a:p>
          <a:p>
            <a:pPr algn="just"/>
            <a:endParaRPr lang="cs-CZ" altLang="cs-CZ" sz="13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cs-CZ" altLang="cs-CZ" sz="1300" dirty="0"/>
          </a:p>
          <a:p>
            <a:pPr algn="just"/>
            <a:endParaRPr lang="cs-CZ" altLang="cs-CZ" sz="1300" dirty="0"/>
          </a:p>
        </p:txBody>
      </p:sp>
      <p:sp>
        <p:nvSpPr>
          <p:cNvPr id="1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</p:spTree>
    <p:extLst>
      <p:ext uri="{BB962C8B-B14F-4D97-AF65-F5344CB8AC3E}">
        <p14:creationId xmlns:p14="http://schemas.microsoft.com/office/powerpoint/2010/main" val="54485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9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18227" y="-70460"/>
            <a:ext cx="8640960" cy="6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82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lvl="0" algn="ctr">
              <a:defRPr/>
            </a:pPr>
            <a:b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3B7EA9">
                    <a:lumMod val="75000"/>
                  </a:srgbClr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Prevence před trestnou činností v online prostředí</a:t>
            </a:r>
            <a:endParaRPr lang="cs-CZ" sz="2400" b="1" kern="0" dirty="0">
              <a:solidFill>
                <a:srgbClr val="3B7EA9">
                  <a:lumMod val="75000"/>
                </a:srgbClr>
              </a:solidFill>
              <a:latin typeface="Arial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0249" y="199194"/>
            <a:ext cx="845738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1400" b="1" i="1" dirty="0"/>
              <a:t> </a:t>
            </a:r>
          </a:p>
          <a:p>
            <a:pPr algn="just"/>
            <a:endParaRPr lang="cs-CZ" sz="1400" dirty="0"/>
          </a:p>
          <a:p>
            <a:pPr marL="342900" indent="-342900" algn="just">
              <a:buFont typeface="+mj-lt"/>
              <a:buAutoNum type="alphaLcParenR" startAt="7"/>
            </a:pPr>
            <a:r>
              <a:rPr lang="cs-CZ" dirty="0"/>
              <a:t>Vytvoření </a:t>
            </a:r>
            <a:r>
              <a:rPr lang="cs-CZ" b="1" dirty="0"/>
              <a:t>preventivního </a:t>
            </a:r>
            <a:r>
              <a:rPr lang="cs-CZ" b="1" dirty="0" err="1"/>
              <a:t>videospotu</a:t>
            </a:r>
            <a:r>
              <a:rPr lang="cs-CZ" b="1" dirty="0"/>
              <a:t> s cílem poukázat na rizika vytváření </a:t>
            </a:r>
            <a:r>
              <a:rPr lang="cs-CZ" b="1" dirty="0" err="1"/>
              <a:t>selfie</a:t>
            </a:r>
            <a:r>
              <a:rPr lang="cs-CZ" b="1" dirty="0"/>
              <a:t> intimních fotografií </a:t>
            </a:r>
            <a:r>
              <a:rPr lang="cs-CZ" dirty="0"/>
              <a:t>a videí ze strany dětí, které po dobu čtrnácti dní v měsíci říjnu roku 2022 bylo prezentováno na 290 základních a středních školách po celém území České republiky. Spolupráce se společností ESET – </a:t>
            </a:r>
            <a:r>
              <a:rPr lang="cs-CZ" dirty="0">
                <a:hlinkClick r:id="rId4"/>
              </a:rPr>
              <a:t>www.tonevymazes.cz</a:t>
            </a:r>
            <a:endParaRPr lang="cs-CZ" dirty="0"/>
          </a:p>
          <a:p>
            <a:pPr algn="just"/>
            <a:endParaRPr lang="cs-CZ" sz="1400" dirty="0"/>
          </a:p>
          <a:p>
            <a:pPr marL="342900" indent="-342900" algn="just">
              <a:buAutoNum type="alphaLcParenR" startAt="8"/>
            </a:pPr>
            <a:r>
              <a:rPr lang="cs-CZ" altLang="cs-CZ" sz="1400" dirty="0"/>
              <a:t>Spolupráce s obchodním řetězce </a:t>
            </a:r>
            <a:r>
              <a:rPr lang="cs-CZ" altLang="cs-CZ" sz="1400" b="1" dirty="0"/>
              <a:t>Albert – osvěta zaměstnanců </a:t>
            </a:r>
            <a:r>
              <a:rPr lang="cs-CZ" altLang="cs-CZ" sz="1400" dirty="0"/>
              <a:t>před nejčastějšími druhy podvodů v online prostředí. Realizace prvního online semináře – 21. 4. 2023. Připojilo se více jak 230 prodeje Albert napříč celou ČR. V seminářích budeme na podzim 2023 pokračovat i s řetězcem Billa a Tesco. Seminář pro policisty a občanské zaměstnance proběhne 2. 6. 2023.</a:t>
            </a:r>
          </a:p>
          <a:p>
            <a:pPr marL="342900" indent="-342900" algn="just">
              <a:buAutoNum type="alphaLcParenR" startAt="8"/>
            </a:pPr>
            <a:endParaRPr lang="cs-CZ" altLang="cs-CZ" sz="1400" dirty="0"/>
          </a:p>
          <a:p>
            <a:pPr marL="342900" indent="-342900" algn="just">
              <a:buAutoNum type="alphaLcParenR" startAt="8"/>
            </a:pPr>
            <a:r>
              <a:rPr lang="cs-CZ" altLang="cs-CZ" sz="1400" dirty="0"/>
              <a:t>Připravujeme </a:t>
            </a:r>
            <a:r>
              <a:rPr lang="cs-CZ" altLang="cs-CZ" sz="1400" b="1" dirty="0"/>
              <a:t>spolupráci s </a:t>
            </a:r>
            <a:r>
              <a:rPr lang="cs-CZ" altLang="cs-CZ" sz="1400" b="1" dirty="0" err="1"/>
              <a:t>Datart</a:t>
            </a:r>
            <a:r>
              <a:rPr lang="cs-CZ" altLang="cs-CZ" sz="1400" b="1" dirty="0"/>
              <a:t> – podvodné soutěže, klamání zákazníků.</a:t>
            </a:r>
          </a:p>
          <a:p>
            <a:pPr marL="342900" indent="-342900" algn="just">
              <a:buAutoNum type="alphaLcParenR" startAt="8"/>
            </a:pPr>
            <a:endParaRPr lang="cs-CZ" altLang="cs-CZ" sz="1400" b="1" dirty="0"/>
          </a:p>
          <a:p>
            <a:pPr marL="342900" indent="-342900" algn="just">
              <a:buAutoNum type="alphaLcParenR" startAt="8"/>
            </a:pPr>
            <a:r>
              <a:rPr lang="cs-CZ" altLang="cs-CZ" sz="1400" dirty="0"/>
              <a:t>Spolupráce s ČSOB – </a:t>
            </a:r>
            <a:r>
              <a:rPr lang="cs-CZ" altLang="cs-CZ" sz="1400" b="1" dirty="0"/>
              <a:t>Tvoje cesta </a:t>
            </a:r>
            <a:r>
              <a:rPr lang="cs-CZ" altLang="cs-CZ" sz="1400" b="1" dirty="0" err="1"/>
              <a:t>onlinem</a:t>
            </a:r>
            <a:r>
              <a:rPr lang="cs-CZ" altLang="cs-CZ" sz="1400" b="1" dirty="0"/>
              <a:t>.</a:t>
            </a:r>
          </a:p>
          <a:p>
            <a:pPr algn="just"/>
            <a:r>
              <a:rPr lang="cs-CZ" altLang="cs-CZ" sz="1400" dirty="0"/>
              <a:t>       Besedy na téma základní bezpečnosti v kyberprostoru, silná hesla, </a:t>
            </a:r>
          </a:p>
          <a:p>
            <a:pPr algn="just"/>
            <a:r>
              <a:rPr lang="cs-CZ" altLang="cs-CZ" sz="1400" dirty="0"/>
              <a:t>       sdílení fotografií a informací, predátoři. Aktuálně se připravuje navazující</a:t>
            </a:r>
          </a:p>
          <a:p>
            <a:pPr algn="just"/>
            <a:r>
              <a:rPr lang="cs-CZ" altLang="cs-CZ" sz="1400" dirty="0"/>
              <a:t>       beseda na téma nejčastější </a:t>
            </a:r>
            <a:r>
              <a:rPr lang="cs-CZ" altLang="cs-CZ" sz="1400" dirty="0" err="1"/>
              <a:t>kyberpodvody</a:t>
            </a:r>
            <a:r>
              <a:rPr lang="cs-CZ" altLang="cs-CZ" sz="1400" dirty="0"/>
              <a:t> a taktéž spolupráce </a:t>
            </a:r>
          </a:p>
          <a:p>
            <a:pPr algn="just"/>
            <a:r>
              <a:rPr lang="cs-CZ" altLang="cs-CZ" sz="1400" dirty="0"/>
              <a:t>       s pedagogickými fakultami na osvětu mezi budoucími pedagogy.</a:t>
            </a:r>
          </a:p>
          <a:p>
            <a:pPr algn="just"/>
            <a:endParaRPr lang="cs-CZ" altLang="cs-CZ" sz="1400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700" y="4364884"/>
            <a:ext cx="1456347" cy="146081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7498" y="4332461"/>
            <a:ext cx="2117899" cy="149323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1411" y="3145085"/>
            <a:ext cx="2187074" cy="245554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51031" y="4311525"/>
            <a:ext cx="2083470" cy="1475139"/>
          </a:xfrm>
          <a:prstGeom prst="rect">
            <a:avLst/>
          </a:prstGeom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</p:spTree>
    <p:extLst>
      <p:ext uri="{BB962C8B-B14F-4D97-AF65-F5344CB8AC3E}">
        <p14:creationId xmlns:p14="http://schemas.microsoft.com/office/powerpoint/2010/main" val="85037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98" y="-5875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10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18227" y="-70460"/>
            <a:ext cx="8640960" cy="6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825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lvl="0" algn="ctr">
              <a:defRPr/>
            </a:pPr>
            <a:b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3B7EA9">
                    <a:lumMod val="75000"/>
                  </a:srgbClr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Prevence před trestnou činností v online prostředí</a:t>
            </a:r>
            <a:endParaRPr lang="cs-CZ" sz="2400" b="1" kern="0" dirty="0">
              <a:solidFill>
                <a:srgbClr val="3B7EA9">
                  <a:lumMod val="75000"/>
                </a:srgbClr>
              </a:solidFill>
              <a:latin typeface="Arial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41026" y="632484"/>
            <a:ext cx="84573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b="1" i="1" dirty="0"/>
              <a:t> </a:t>
            </a:r>
            <a:endParaRPr lang="cs-CZ" dirty="0"/>
          </a:p>
          <a:p>
            <a:pPr algn="just"/>
            <a:r>
              <a:rPr lang="cs-CZ" dirty="0"/>
              <a:t>k) Spolupráce s poskytovateli </a:t>
            </a:r>
            <a:r>
              <a:rPr lang="cs-CZ" b="1" dirty="0" err="1"/>
              <a:t>vkladomatů</a:t>
            </a:r>
            <a:r>
              <a:rPr lang="cs-CZ" b="1" dirty="0"/>
              <a:t> na virtuální měny</a:t>
            </a:r>
            <a:r>
              <a:rPr lang="cs-CZ" dirty="0"/>
              <a:t>, vyrovná upozornění apod.</a:t>
            </a:r>
          </a:p>
          <a:p>
            <a:endParaRPr lang="cs-CZ" alt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altLang="cs-CZ" dirty="0"/>
          </a:p>
          <a:p>
            <a:endParaRPr lang="cs-CZ" altLang="cs-CZ" dirty="0"/>
          </a:p>
        </p:txBody>
      </p:sp>
      <p:pic>
        <p:nvPicPr>
          <p:cNvPr id="14" name="E9E73D12-6BD4-431B-901A-7E0A54E44BA9" descr="IMG_57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85939"/>
            <a:ext cx="1755373" cy="2192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279" y="4426486"/>
            <a:ext cx="2572545" cy="134338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9797" y="3799887"/>
            <a:ext cx="2565758" cy="1342747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8747" y="1463707"/>
            <a:ext cx="2815306" cy="147008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4058" y="1393962"/>
            <a:ext cx="2525831" cy="189802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42275" y="1532886"/>
            <a:ext cx="2017951" cy="158509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61145" y="3092762"/>
            <a:ext cx="2549148" cy="1174758"/>
          </a:xfrm>
          <a:prstGeom prst="rect">
            <a:avLst/>
          </a:prstGeom>
        </p:spPr>
      </p:pic>
      <p:sp>
        <p:nvSpPr>
          <p:cNvPr id="22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</p:spTree>
    <p:extLst>
      <p:ext uri="{BB962C8B-B14F-4D97-AF65-F5344CB8AC3E}">
        <p14:creationId xmlns:p14="http://schemas.microsoft.com/office/powerpoint/2010/main" val="384328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110" y="27031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11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18227" y="-70460"/>
            <a:ext cx="8640960" cy="763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75000" lnSpcReduction="200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lvl="0" algn="ctr">
              <a:defRPr/>
            </a:pPr>
            <a:b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3B7EA9">
                    <a:lumMod val="75000"/>
                  </a:srgbClr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Prevence před trestnou činností v online prostředí –</a:t>
            </a:r>
          </a:p>
          <a:p>
            <a:pPr lvl="0" algn="ctr">
              <a:defRPr/>
            </a:pP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komunikace s veřejností</a:t>
            </a:r>
            <a:endParaRPr lang="cs-CZ" sz="2400" b="1" kern="0" dirty="0">
              <a:solidFill>
                <a:srgbClr val="3B7EA9">
                  <a:lumMod val="75000"/>
                </a:srgbClr>
              </a:solidFill>
              <a:latin typeface="Arial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59833" y="701762"/>
            <a:ext cx="674847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sz="1600" dirty="0"/>
          </a:p>
          <a:p>
            <a:pPr algn="just"/>
            <a:r>
              <a:rPr lang="cs-CZ" sz="1600" dirty="0"/>
              <a:t>Součástí naší práce je i předcházení trestné činnosti nebo včasné informování široké veřejnosti o aktuálních hrozbách. Typickými případy jsou různé podvodné kampaně v online prostředí, které se objevují v průběhu každého roku a v různých obměnách. Jen v minulém roce jich byla více než dvacítka. Na každou z nich jsme aktuálně reagovali a varovali veřejnost před jejími riziky. Pro příklad uvádíme ty nejznámější: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alt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složenky SIPO s chybnými údaji o platbách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podvodné SMS zprávy a e-maily vydávající se za MPSV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podvodná předvolání kriminální služby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podvodné SMS přepravních společností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vyděračské e-maily, ve kterých pachatel údajně získal přístup k vašemu zařízení a získal vaše intimní záběry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volání falešných bankéřů a policistů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reverzní inzertní podvody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nelze pominout stále používané legendy válečný veterán a nevěsta z Východu</a:t>
            </a:r>
          </a:p>
          <a:p>
            <a:endParaRPr lang="cs-CZ" altLang="cs-CZ" sz="1600" dirty="0"/>
          </a:p>
          <a:p>
            <a:endParaRPr lang="cs-CZ" altLang="cs-CZ" sz="1600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111" y="3359277"/>
            <a:ext cx="765712" cy="56275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60" y="4586845"/>
            <a:ext cx="704763" cy="517958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7505698" y="4302237"/>
            <a:ext cx="1055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136 000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7435358" y="869327"/>
            <a:ext cx="1616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321 254</a:t>
            </a:r>
          </a:p>
        </p:txBody>
      </p:sp>
      <p:pic>
        <p:nvPicPr>
          <p:cNvPr id="19" name="Zástupný symbol pro obsah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701" y="1131614"/>
            <a:ext cx="819123" cy="60200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693" y="2224418"/>
            <a:ext cx="786131" cy="577759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7435358" y="194944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180 372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435357" y="3101575"/>
            <a:ext cx="1022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214 683</a:t>
            </a:r>
          </a:p>
        </p:txBody>
      </p:sp>
      <p:sp>
        <p:nvSpPr>
          <p:cNvPr id="2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</p:spTree>
    <p:extLst>
      <p:ext uri="{BB962C8B-B14F-4D97-AF65-F5344CB8AC3E}">
        <p14:creationId xmlns:p14="http://schemas.microsoft.com/office/powerpoint/2010/main" val="388749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657" y="-33259"/>
            <a:ext cx="9191110" cy="6891259"/>
          </a:xfrm>
          <a:prstGeom prst="rect">
            <a:avLst/>
          </a:prstGeom>
        </p:spPr>
      </p:pic>
      <p:sp>
        <p:nvSpPr>
          <p:cNvPr id="9218" name="Zástupný symbol pro datum 3"/>
          <p:cNvSpPr>
            <a:spLocks noGrp="1"/>
          </p:cNvSpPr>
          <p:nvPr>
            <p:ph type="dt" sz="quarter" idx="10"/>
          </p:nvPr>
        </p:nvSpPr>
        <p:spPr>
          <a:xfrm>
            <a:off x="6659562" y="6272361"/>
            <a:ext cx="1774825" cy="215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07FF81D-8C9A-4A45-B991-4212093C7EE4}" type="datetime1">
              <a:rPr lang="cs-CZ" sz="1200" smtClean="0">
                <a:solidFill>
                  <a:schemeClr val="bg1"/>
                </a:solidFill>
              </a:rPr>
              <a:t>26.05.2023</a:t>
            </a:fld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943850" y="6020098"/>
            <a:ext cx="981075" cy="215900"/>
          </a:xfrm>
        </p:spPr>
        <p:txBody>
          <a:bodyPr/>
          <a:lstStyle/>
          <a:p>
            <a:pPr>
              <a:defRPr/>
            </a:pPr>
            <a:fld id="{5F85F06A-9F7F-445F-94CA-FE2EFC60ED03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12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692696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  <a:p>
            <a:pPr algn="just">
              <a:defRPr/>
            </a:pPr>
            <a:endParaRPr lang="cs-CZ" alt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827583" y="942290"/>
            <a:ext cx="7992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altLang="cs-CZ" dirty="0"/>
          </a:p>
          <a:p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456944" y="3114709"/>
            <a:ext cx="8363527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300"/>
              </a:lnSpc>
              <a:spcAft>
                <a:spcPts val="0"/>
              </a:spcAft>
            </a:pPr>
            <a:endParaRPr lang="cs-CZ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 bwMode="auto">
          <a:xfrm>
            <a:off x="-85943" y="1926719"/>
            <a:ext cx="8640960" cy="638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kumimoji="0" lang="cs-CZ" sz="3200" b="1" i="0" u="none" strike="noStrike" kern="0" cap="none" spc="0" normalizeH="0" baseline="0" noProof="0" dirty="0">
                <a:ln>
                  <a:noFill/>
                </a:ln>
                <a:solidFill>
                  <a:srgbClr val="3B7EA9">
                    <a:lumMod val="75000"/>
                  </a:srgbClr>
                </a:solidFill>
                <a:effectLst/>
                <a:uLnTx/>
                <a:uFillTx/>
                <a:latin typeface="Arial"/>
              </a:rPr>
            </a:br>
            <a:r>
              <a:rPr lang="cs-CZ" sz="3200" b="1" kern="0" dirty="0">
                <a:solidFill>
                  <a:srgbClr val="3B7EA9">
                    <a:lumMod val="75000"/>
                  </a:srgbClr>
                </a:solidFill>
                <a:latin typeface="Arial"/>
              </a:rPr>
              <a:t>Děkujeme za pozornost.</a:t>
            </a:r>
            <a:endParaRPr kumimoji="0" lang="cs-CZ" sz="3200" b="1" i="0" u="none" strike="noStrike" kern="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88387" y="3391338"/>
            <a:ext cx="810064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plk. Mgr. Kateřina Zemanová</a:t>
            </a:r>
          </a:p>
          <a:p>
            <a:r>
              <a:rPr lang="cs-CZ" sz="1600" dirty="0"/>
              <a:t>e-mail: </a:t>
            </a:r>
            <a:r>
              <a:rPr lang="cs-CZ" sz="1600" dirty="0">
                <a:hlinkClick r:id="rId4"/>
              </a:rPr>
              <a:t>katerina.zemanova@pcr.cz</a:t>
            </a:r>
            <a:endParaRPr lang="cs-CZ" sz="1600" dirty="0"/>
          </a:p>
          <a:p>
            <a:endParaRPr lang="cs-CZ" sz="2400" dirty="0"/>
          </a:p>
          <a:p>
            <a:r>
              <a:rPr lang="cs-CZ" sz="2400" dirty="0"/>
              <a:t>plk. Mgr. Zuzana </a:t>
            </a:r>
            <a:r>
              <a:rPr lang="cs-CZ" sz="2400" dirty="0" err="1"/>
              <a:t>Pidrmanová</a:t>
            </a:r>
            <a:endParaRPr lang="cs-CZ" sz="2400" dirty="0"/>
          </a:p>
          <a:p>
            <a:r>
              <a:rPr lang="cs-CZ" sz="1600" dirty="0"/>
              <a:t>e-mail: </a:t>
            </a:r>
            <a:r>
              <a:rPr lang="cs-CZ" sz="1600" dirty="0">
                <a:hlinkClick r:id="rId5"/>
              </a:rPr>
              <a:t>zuzana.pidrmanova@pcr.cz</a:t>
            </a:r>
            <a:endParaRPr lang="cs-CZ" sz="1600" dirty="0"/>
          </a:p>
          <a:p>
            <a:endParaRPr lang="cs-CZ" sz="2000" dirty="0"/>
          </a:p>
          <a:p>
            <a:endParaRPr lang="cs-CZ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sp>
        <p:nvSpPr>
          <p:cNvPr id="1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50161" y="6274395"/>
            <a:ext cx="6768753" cy="250949"/>
          </a:xfrm>
        </p:spPr>
        <p:txBody>
          <a:bodyPr/>
          <a:lstStyle/>
          <a:p>
            <a:r>
              <a:rPr lang="cs-CZ" altLang="cs-CZ" dirty="0">
                <a:solidFill>
                  <a:schemeClr val="bg1"/>
                </a:solidFill>
              </a:rPr>
              <a:t>Ostatní kriminalita páchaná v kyberprostoru a (</a:t>
            </a:r>
            <a:r>
              <a:rPr lang="cs-CZ" altLang="cs-CZ" dirty="0" err="1">
                <a:solidFill>
                  <a:schemeClr val="bg1"/>
                </a:solidFill>
              </a:rPr>
              <a:t>kyber</a:t>
            </a:r>
            <a:r>
              <a:rPr lang="cs-CZ" altLang="cs-CZ" dirty="0">
                <a:solidFill>
                  <a:schemeClr val="bg1"/>
                </a:solidFill>
              </a:rPr>
              <a:t>)prevence</a:t>
            </a:r>
          </a:p>
        </p:txBody>
      </p:sp>
    </p:spTree>
    <p:extLst>
      <p:ext uri="{BB962C8B-B14F-4D97-AF65-F5344CB8AC3E}">
        <p14:creationId xmlns:p14="http://schemas.microsoft.com/office/powerpoint/2010/main" val="177089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42644</TotalTime>
  <Words>1475</Words>
  <Application>Microsoft Office PowerPoint</Application>
  <PresentationFormat>Předvádění na obrazovce (4:3)</PresentationFormat>
  <Paragraphs>159</Paragraphs>
  <Slides>12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Cambria</vt:lpstr>
      <vt:lpstr>Wingdings</vt:lpstr>
      <vt:lpstr>Výchozí návrh</vt:lpstr>
      <vt:lpstr>Ostatní kriminalita páchaná v kyberprostoru (OKPK) a kyberprevence   plk. Mgr. Kateřina Zemanová, ÚSKPV PP ČR odbor HK plk. Mgr. Zuzana Pidrmanová, KPP odbor prevence </vt:lpstr>
      <vt:lpstr>Celkové počty registrovaných skutků spáchaných v kyberprostoru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GOPAS, a.s.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LINHARTOVÁ Helena, Ing.</cp:lastModifiedBy>
  <cp:revision>842</cp:revision>
  <cp:lastPrinted>2023-05-22T11:56:47Z</cp:lastPrinted>
  <dcterms:created xsi:type="dcterms:W3CDTF">2008-10-28T13:44:22Z</dcterms:created>
  <dcterms:modified xsi:type="dcterms:W3CDTF">2023-05-26T08:42:57Z</dcterms:modified>
</cp:coreProperties>
</file>