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5" r:id="rId13"/>
    <p:sldId id="274" r:id="rId14"/>
    <p:sldId id="277" r:id="rId15"/>
    <p:sldId id="276" r:id="rId16"/>
    <p:sldId id="269" r:id="rId17"/>
    <p:sldId id="270" r:id="rId18"/>
    <p:sldId id="278" r:id="rId19"/>
    <p:sldId id="272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0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0C0CC-B7CF-414E-A47D-1611E81218DF}" type="datetimeFigureOut">
              <a:rPr lang="cs-CZ" smtClean="0"/>
              <a:t>06.08.2024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6564C-200C-4430-918A-8C0EC6E57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3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6564C-200C-4430-918A-8C0EC6E578A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952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9EB6D-C46C-4A1A-8FE5-82A8937FD49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9421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A484B0-3B18-4CCD-807C-1FA58041B22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068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930B28-A5CF-45A6-BDDA-EA04A076176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3803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6E0928-F1C8-4B9E-84F4-C47044FE129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61237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F7FB23-F0FB-42ED-A11C-C75765986AA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28858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07FD7B-1778-4456-BFC5-386D7F0BF82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2749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E39F04-A92D-40A0-B2B3-D73150A8EE1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6764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0B1AE7-DC42-4364-A953-6C0A3203942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73223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D650EE-4466-4D7C-90AE-C317552E9E1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261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B09043-C639-4811-B780-46FF62EBB6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0794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CADD8E-F276-4D61-9F14-796C2CF9976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01104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fld id="{9B2C296D-411B-4348-AD20-F033EF39B7D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7247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sprofin.mfcr.cz/risp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vcr.cz/clanek/dotacni-system-prevence-kriminality.aspx?q=Y2hudW09Mw%3d%3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sprofin.mfcr.cz/rispf" TargetMode="External"/><Relationship Id="rId4" Type="http://schemas.openxmlformats.org/officeDocument/2006/relationships/hyperlink" Target="https://www.mvcr.cz/clanek/dotacni-system-prevence-kriminality.aspx?q=Y2hudW09NQ%3d%3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jdp.mf.gov.cz/rispf_test" TargetMode="External"/><Relationship Id="rId2" Type="http://schemas.openxmlformats.org/officeDocument/2006/relationships/hyperlink" Target="https://isprofin.mfcr.cz/risp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isprofin.mfcr.cz/rispf" TargetMode="External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63750" y="1844675"/>
            <a:ext cx="7926388" cy="2305050"/>
          </a:xfrm>
        </p:spPr>
        <p:txBody>
          <a:bodyPr/>
          <a:lstStyle/>
          <a:p>
            <a:pPr eaLnBrk="1" hangingPunct="1"/>
            <a:r>
              <a:rPr lang="cs-CZ" altLang="cs-CZ" sz="3600" b="1" dirty="0">
                <a:solidFill>
                  <a:srgbClr val="FF0000"/>
                </a:solidFill>
              </a:rPr>
              <a:t>NEINVESTIČNÍ DOTACE </a:t>
            </a:r>
            <a:br>
              <a:rPr lang="cs-CZ" altLang="cs-CZ" sz="3600" b="1" dirty="0">
                <a:solidFill>
                  <a:srgbClr val="FF0000"/>
                </a:solidFill>
              </a:rPr>
            </a:br>
            <a:r>
              <a:rPr lang="cs-CZ" altLang="cs-CZ" sz="3600" b="1" dirty="0"/>
              <a:t>odboru prevence kriminality</a:t>
            </a:r>
            <a:br>
              <a:rPr lang="cs-CZ" altLang="cs-CZ" sz="3600" b="1" dirty="0"/>
            </a:br>
            <a:r>
              <a:rPr lang="cs-CZ" altLang="cs-CZ" sz="3600" b="1" dirty="0"/>
              <a:t>Ministerstva vnitra</a:t>
            </a:r>
            <a:br>
              <a:rPr lang="cs-CZ" altLang="cs-CZ" sz="3600" b="1" dirty="0"/>
            </a:br>
            <a:endParaRPr lang="cs-CZ" altLang="cs-CZ" sz="3600" b="1" dirty="0">
              <a:solidFill>
                <a:schemeClr val="accent2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55940" y="4005263"/>
            <a:ext cx="9782353" cy="18716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cs-CZ" altLang="cs-CZ" sz="1000" dirty="0">
              <a:solidFill>
                <a:srgbClr val="7030A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cs-CZ" altLang="cs-CZ" sz="1000" b="1" dirty="0">
              <a:solidFill>
                <a:srgbClr val="7030A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cs-CZ" altLang="cs-CZ" sz="2400" b="1" dirty="0"/>
              <a:t>v Jednotném dotačním portálu RISPF pod záštitou Ministerstva financí: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dirty="0">
                <a:hlinkClick r:id="rId3"/>
              </a:rPr>
              <a:t>Jednotný dotační portál (mfcr.cz)</a:t>
            </a:r>
            <a:r>
              <a:rPr lang="cs-CZ" sz="2400" dirty="0"/>
              <a:t> </a:t>
            </a:r>
            <a:endParaRPr lang="cs-CZ" altLang="cs-CZ" sz="2400" dirty="0"/>
          </a:p>
        </p:txBody>
      </p:sp>
    </p:spTree>
    <p:extLst>
      <p:ext uri="{BB962C8B-B14F-4D97-AF65-F5344CB8AC3E}">
        <p14:creationId xmlns:p14="http://schemas.microsoft.com/office/powerpoint/2010/main" val="2014584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028699"/>
            <a:ext cx="10972800" cy="5618286"/>
          </a:xfrm>
        </p:spPr>
        <p:txBody>
          <a:bodyPr/>
          <a:lstStyle/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„Výzvy“ k dotačním programům včetně příloh v editovatelné podobě jsou zveřejněny na:</a:t>
            </a: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Dotační systém prevence kriminality - Ministerstvo vnitra České republiky (mvcr.cz)</a:t>
            </a: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program Prevence sociálně patologických jevů</a:t>
            </a:r>
          </a:p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Dotační systém prevence kriminality - Ministerstvo vnitra České republiky (mvcr.cz)</a:t>
            </a:r>
            <a:r>
              <a:rPr lang="cs-C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program Krizových či asistenčních linek 116XXX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cs-CZ" sz="1800" b="1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Žádosti jsou přijímány </a:t>
            </a:r>
            <a:r>
              <a:rPr lang="cs-CZ" sz="1800" b="1" u="sng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pouze elektronickou </a:t>
            </a: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cestou: </a:t>
            </a: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internetových stránkách Jednotného dotačního portálu RISPF pod záštitou MF (dále jen portál)</a:t>
            </a: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 u="sng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https://isprofin.mfcr.cz/rispf</a:t>
            </a:r>
            <a:endParaRPr lang="cs-CZ" sz="1800" b="1" u="sng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1800" b="1" u="sng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1800" b="1" u="sng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Zahájení a ukončení elektronického sběru žádostí v portálu, včetně následného zaslání prostřednictvím datových schránek MV</a:t>
            </a: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(ID 6bnaawp): </a:t>
            </a:r>
            <a:r>
              <a:rPr lang="cs-CZ" sz="1800" u="sng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Zahájení:    </a:t>
            </a: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30. srpen</a:t>
            </a:r>
            <a:endParaRPr lang="cs-CZ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Ukončení:  </a:t>
            </a: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říjen </a:t>
            </a:r>
            <a:endParaRPr lang="cs-CZ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cs-CZ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Veškeré vyplněné kolonky či </a:t>
            </a:r>
            <a:r>
              <a:rPr lang="cs-CZ" sz="1400" kern="1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checkboxy</a:t>
            </a:r>
            <a:r>
              <a:rPr lang="cs-CZ" sz="1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(zaškrtávací pole) jsou v této prezentaci uvedeny pouze jako příkladové !!!</a:t>
            </a:r>
          </a:p>
          <a:p>
            <a:pPr marL="0" indent="0">
              <a:buNone/>
            </a:pPr>
            <a:endParaRPr lang="cs-CZ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910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u="sng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Jak postupovat při odeslání žádosti</a:t>
            </a:r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cs-C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15569"/>
            <a:ext cx="11511023" cy="5358384"/>
          </a:xfrm>
        </p:spPr>
        <p:txBody>
          <a:bodyPr/>
          <a:lstStyle/>
          <a:p>
            <a:pPr marL="514350" lvl="0" indent="-51435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vyplnit formulář žádosti na portálu: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https://isprofin.mfcr.cz/rispf</a:t>
            </a:r>
            <a:endParaRPr lang="cs-CZ" sz="20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odeslat žádost v portálu – žádost dostane své jedinečné číslo: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např. </a:t>
            </a:r>
            <a:r>
              <a:rPr lang="cs-CZ" sz="20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2025Linky_00003; 2025SPJ_00002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    vygenerovat .</a:t>
            </a:r>
            <a:r>
              <a:rPr lang="cs-CZ" sz="2000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pdf</a:t>
            </a:r>
            <a:r>
              <a:rPr lang="cs-CZ" sz="2000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soubor – podepsat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elektronicky (popř. fyzicky) statutárním 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zástupcem,</a:t>
            </a:r>
          </a:p>
          <a:p>
            <a:pPr marL="457200" lvl="0" indent="-45720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AutoNum type="arabicPeriod" startAt="4"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odeslat </a:t>
            </a:r>
            <a:r>
              <a:rPr lang="cs-CZ" sz="20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do 4. října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MV OPK již bez příloh 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(přílohy byly vloženy do portálu)</a:t>
            </a:r>
          </a:p>
          <a:p>
            <a:pPr marL="0" indent="0">
              <a:buNone/>
            </a:pPr>
            <a:endParaRPr lang="cs-C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Vytvořit žádost a odeslat na svojí e-mailovou adresu můžete v testovací verzi JDP: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cs-CZ" sz="2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Jednotný dotační portál (gov.cz)</a:t>
            </a:r>
            <a:r>
              <a:rPr lang="cs-CZ" sz="2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</a:t>
            </a:r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4"/>
          <a:srcRect l="956" t="17343" r="59019" b="58737"/>
          <a:stretch/>
        </p:blipFill>
        <p:spPr bwMode="auto">
          <a:xfrm>
            <a:off x="6339254" y="1995854"/>
            <a:ext cx="5487561" cy="29581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821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4574"/>
          </a:xfrm>
        </p:spPr>
        <p:txBody>
          <a:bodyPr/>
          <a:lstStyle/>
          <a:p>
            <a:r>
              <a:rPr lang="cs-CZ" sz="2800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Úvodní stránka portálu: https://isprofin.mfcr.cz/rispf </a:t>
            </a:r>
            <a:endParaRPr lang="cs-C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 rotWithShape="1">
          <a:blip r:embed="rId2"/>
          <a:srcRect l="4169" t="7328" r="5170" b="23125"/>
          <a:stretch/>
        </p:blipFill>
        <p:spPr>
          <a:xfrm>
            <a:off x="174173" y="948906"/>
            <a:ext cx="9013371" cy="5587364"/>
          </a:xfrm>
          <a:prstGeom prst="rect">
            <a:avLst/>
          </a:prstGeom>
        </p:spPr>
      </p:pic>
      <p:sp>
        <p:nvSpPr>
          <p:cNvPr id="5" name="Oválný bublinový popisek 4"/>
          <p:cNvSpPr/>
          <p:nvPr/>
        </p:nvSpPr>
        <p:spPr>
          <a:xfrm>
            <a:off x="9078686" y="1393373"/>
            <a:ext cx="2862944" cy="2057399"/>
          </a:xfrm>
          <a:prstGeom prst="wedgeEllipseCallout">
            <a:avLst>
              <a:gd name="adj1" fmla="val -49633"/>
              <a:gd name="adj2" fmla="val -53584"/>
            </a:avLst>
          </a:prstGeom>
          <a:solidFill>
            <a:sysClr val="window" lastClr="FFFFFF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jste někdy žádali o dotaci prostřednictvím tohoto portálu např. na investiční dotace (CAS, DA atd.) máte již hotovou registraci, proto se nyní jen „přihlaste“</a:t>
            </a:r>
          </a:p>
        </p:txBody>
      </p:sp>
      <p:sp>
        <p:nvSpPr>
          <p:cNvPr id="6" name="Oválný bublinový popisek 5"/>
          <p:cNvSpPr/>
          <p:nvPr/>
        </p:nvSpPr>
        <p:spPr>
          <a:xfrm>
            <a:off x="8937172" y="4332513"/>
            <a:ext cx="2645228" cy="1807029"/>
          </a:xfrm>
          <a:prstGeom prst="wedgeEllipseCallout">
            <a:avLst>
              <a:gd name="adj1" fmla="val -84252"/>
              <a:gd name="adj2" fmla="val -211236"/>
            </a:avLst>
          </a:prstGeom>
          <a:solidFill>
            <a:sysClr val="window" lastClr="FFFFFF"/>
          </a:solidFill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jste ještě nikdy nežádali o dotaci prostřednictvím tohoto portálu, je nutné se „zaregistrovat“</a:t>
            </a:r>
          </a:p>
        </p:txBody>
      </p:sp>
      <p:sp>
        <p:nvSpPr>
          <p:cNvPr id="7" name="Ovál 6"/>
          <p:cNvSpPr/>
          <p:nvPr/>
        </p:nvSpPr>
        <p:spPr>
          <a:xfrm>
            <a:off x="7384211" y="759212"/>
            <a:ext cx="1803333" cy="8107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234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5899" y="368152"/>
            <a:ext cx="10972800" cy="777785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Registrace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4C0EA3E-A025-4627-B87B-AFBBAA343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80" y="1021770"/>
            <a:ext cx="5799068" cy="4291010"/>
          </a:xfrm>
          <a:prstGeom prst="rect">
            <a:avLst/>
          </a:prstGeom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7025832" y="196813"/>
            <a:ext cx="4969122" cy="5543034"/>
          </a:xfrm>
          <a:prstGeom prst="wedgeEllipseCallout">
            <a:avLst>
              <a:gd name="adj1" fmla="val -65153"/>
              <a:gd name="adj2" fmla="val 4986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Vyplňte všechna povinná pole označená „</a:t>
            </a: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</a:t>
            </a: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zadanou emailovou adresu bude po doplnění povinných polí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zmačknutí tlačítka „Registrovat“ zaslán e-mail, ve kterém budete požádáni o aktivaci Vámi zadané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e-mailové adresy.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NUTNO AKTIVOVAT do 24 hodin!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Pokud jste se už v minulosti registrovali na zadanou emailovou adresu, budete na toto systémem upozorněni. Pokud již neznáte své heslo, lze jej resetovat v kartě „Přihlásit“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(viz dále).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9209" y="5485450"/>
            <a:ext cx="6646606" cy="123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487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036577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Přihlášení</a:t>
            </a:r>
            <a:endParaRPr lang="cs-CZ" dirty="0"/>
          </a:p>
        </p:txBody>
      </p:sp>
      <p:pic>
        <p:nvPicPr>
          <p:cNvPr id="4" name="Zástupný symbol pro obsah 7"/>
          <p:cNvPicPr>
            <a:picLocks noChangeAspect="1"/>
          </p:cNvPicPr>
          <p:nvPr/>
        </p:nvPicPr>
        <p:blipFill rotWithShape="1">
          <a:blip r:embed="rId2"/>
          <a:srcRect l="5171" t="7578" r="4969" b="73159"/>
          <a:stretch/>
        </p:blipFill>
        <p:spPr>
          <a:xfrm>
            <a:off x="1142999" y="1458684"/>
            <a:ext cx="6665032" cy="1143001"/>
          </a:xfrm>
          <a:prstGeom prst="rect">
            <a:avLst/>
          </a:prstGeo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 rotWithShape="1">
          <a:blip r:embed="rId3"/>
          <a:srcRect l="33189" t="9579" r="34712" b="55810"/>
          <a:stretch/>
        </p:blipFill>
        <p:spPr>
          <a:xfrm>
            <a:off x="2627565" y="2956776"/>
            <a:ext cx="3864428" cy="3333524"/>
          </a:xfrm>
          <a:prstGeom prst="rect">
            <a:avLst/>
          </a:prstGeom>
        </p:spPr>
      </p:pic>
      <p:sp>
        <p:nvSpPr>
          <p:cNvPr id="6" name="Oválný bublinový popisek 5"/>
          <p:cNvSpPr/>
          <p:nvPr/>
        </p:nvSpPr>
        <p:spPr>
          <a:xfrm>
            <a:off x="8297889" y="1342346"/>
            <a:ext cx="2032655" cy="1093560"/>
          </a:xfrm>
          <a:prstGeom prst="wedgeEllipseCallout">
            <a:avLst>
              <a:gd name="adj1" fmla="val -77065"/>
              <a:gd name="adj2" fmla="val -24103"/>
            </a:avLst>
          </a:prstGeom>
          <a:solidFill>
            <a:sysClr val="window" lastClr="FFFFFF"/>
          </a:solidFill>
          <a:ln w="12700" cap="flat" cmpd="sng" algn="ctr">
            <a:solidFill>
              <a:srgbClr val="ED7D3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Zde se přihlaste do portálu</a:t>
            </a:r>
          </a:p>
        </p:txBody>
      </p:sp>
      <p:sp>
        <p:nvSpPr>
          <p:cNvPr id="7" name="Oválný bublinový popisek 6"/>
          <p:cNvSpPr/>
          <p:nvPr/>
        </p:nvSpPr>
        <p:spPr>
          <a:xfrm>
            <a:off x="7931578" y="2956776"/>
            <a:ext cx="1905000" cy="1208316"/>
          </a:xfrm>
          <a:prstGeom prst="wedgeEllipseCallout">
            <a:avLst>
              <a:gd name="adj1" fmla="val -124451"/>
              <a:gd name="adj2" fmla="val 35257"/>
            </a:avLst>
          </a:prstGeom>
          <a:solidFill>
            <a:sysClr val="window" lastClr="FFFFFF"/>
          </a:solidFill>
          <a:ln w="12700" cap="flat" cmpd="sng" algn="ctr">
            <a:solidFill>
              <a:srgbClr val="ED7D3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Zadejte email a heslo</a:t>
            </a:r>
          </a:p>
        </p:txBody>
      </p:sp>
      <p:sp>
        <p:nvSpPr>
          <p:cNvPr id="8" name="Oválný bublinový popisek 7"/>
          <p:cNvSpPr/>
          <p:nvPr/>
        </p:nvSpPr>
        <p:spPr>
          <a:xfrm>
            <a:off x="7801100" y="4685962"/>
            <a:ext cx="3026231" cy="1385534"/>
          </a:xfrm>
          <a:prstGeom prst="wedgeEllipseCallout">
            <a:avLst>
              <a:gd name="adj1" fmla="val -98743"/>
              <a:gd name="adj2" fmla="val 31794"/>
            </a:avLst>
          </a:prstGeom>
          <a:solidFill>
            <a:sysClr val="window" lastClr="FFFFFF"/>
          </a:solidFill>
          <a:ln w="12700" cap="flat" cmpd="sng" algn="ctr">
            <a:solidFill>
              <a:srgbClr val="ED7D3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si nemůžete vzpomenout na heslo, zadejte „Zapomenuté heslo“. </a:t>
            </a:r>
          </a:p>
        </p:txBody>
      </p:sp>
      <p:sp>
        <p:nvSpPr>
          <p:cNvPr id="9" name="Ovál 8"/>
          <p:cNvSpPr/>
          <p:nvPr/>
        </p:nvSpPr>
        <p:spPr>
          <a:xfrm>
            <a:off x="7142672" y="1458684"/>
            <a:ext cx="665359" cy="4304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141343" y="5693435"/>
            <a:ext cx="1173193" cy="596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66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81302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Vytvoření žádosti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472" y="1031720"/>
            <a:ext cx="8540496" cy="5665737"/>
          </a:xfrm>
          <a:prstGeom prst="rect">
            <a:avLst/>
          </a:prstGeom>
        </p:spPr>
      </p:pic>
      <p:sp>
        <p:nvSpPr>
          <p:cNvPr id="12" name="Zaoblený obdélníkový bublinový popisek 11"/>
          <p:cNvSpPr/>
          <p:nvPr/>
        </p:nvSpPr>
        <p:spPr>
          <a:xfrm>
            <a:off x="9427897" y="715289"/>
            <a:ext cx="2416631" cy="1967365"/>
          </a:xfrm>
          <a:prstGeom prst="wedgeRoundRectCallout">
            <a:avLst>
              <a:gd name="adj1" fmla="val -81766"/>
              <a:gd name="adj2" fmla="val 20443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Po přihlášení se dostanete na úvodní stránku, kde je dostupné tlačítko „</a:t>
            </a:r>
            <a:r>
              <a:rPr kumimoji="0" lang="cs-CZ" sz="1600" b="1" i="0" u="none" strike="noStrike" kern="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Vytvořit novou žádost</a:t>
            </a:r>
            <a:r>
              <a:rPr kumimoji="0" lang="cs-CZ" sz="1600" b="0" i="0" u="none" strike="noStrike" kern="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“, popř. je zde seznam žádostí, které jste již vytvořili dříve</a:t>
            </a:r>
          </a:p>
        </p:txBody>
      </p:sp>
      <p:sp>
        <p:nvSpPr>
          <p:cNvPr id="13" name="Zaoblený obdélníkový bublinový popisek 12"/>
          <p:cNvSpPr/>
          <p:nvPr/>
        </p:nvSpPr>
        <p:spPr>
          <a:xfrm>
            <a:off x="9137904" y="2812409"/>
            <a:ext cx="3054096" cy="3885048"/>
          </a:xfrm>
          <a:prstGeom prst="wedgeRoundRectCallout">
            <a:avLst>
              <a:gd name="adj1" fmla="val -77169"/>
              <a:gd name="adj2" fmla="val -49361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 zjištění chyby, kterou si žadatel uvědomí před uzavřením portálu a vypršením lhůty pro zaslání žádosti, je možné ji zde „Zrušit“ </a:t>
            </a:r>
            <a:r>
              <a:rPr kumimoji="0" lang="cs-CZ" sz="16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(a vytvořit žádost novou). 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Toto platí jen v případě, že žadatel ještě nezaslal žádost DS na MV OPK a pouze do doby, kdy „Administrátor žádosti“ zůstane „neuveden“.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600" kern="0" dirty="0">
                <a:solidFill>
                  <a:prstClr val="black"/>
                </a:solidFill>
                <a:latin typeface="Calibri" panose="020F0502020204030204"/>
              </a:rPr>
              <a:t>Žádost je možné uložit rozpracovanou a poté opravit.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2776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8160" y="485648"/>
            <a:ext cx="10972800" cy="1143000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Volba poskytovatele a typu výzvy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856" y="2038096"/>
            <a:ext cx="6483477" cy="3787965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sp>
        <p:nvSpPr>
          <p:cNvPr id="5" name="Oválný bublinový popisek 4"/>
          <p:cNvSpPr/>
          <p:nvPr/>
        </p:nvSpPr>
        <p:spPr>
          <a:xfrm>
            <a:off x="8268788" y="1402080"/>
            <a:ext cx="3222172" cy="1578428"/>
          </a:xfrm>
          <a:prstGeom prst="wedgeEllipseCallout">
            <a:avLst>
              <a:gd name="adj1" fmla="val -157495"/>
              <a:gd name="adj2" fmla="val 77617"/>
            </a:avLst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Jako poskytovatele zvolte: „Ministerstvo vnitra“</a:t>
            </a:r>
          </a:p>
        </p:txBody>
      </p:sp>
      <p:sp>
        <p:nvSpPr>
          <p:cNvPr id="6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8513218" y="3776824"/>
            <a:ext cx="2977742" cy="2049237"/>
          </a:xfrm>
          <a:prstGeom prst="wedgeEllipseCallout">
            <a:avLst>
              <a:gd name="adj1" fmla="val -132425"/>
              <a:gd name="adj2" fmla="val -21468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 výzvy zvolte dle nabídky: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MV_Linky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600" b="1" kern="0" dirty="0">
                <a:solidFill>
                  <a:prstClr val="black"/>
                </a:solidFill>
                <a:latin typeface="Calibri" panose="020F0502020204030204"/>
              </a:rPr>
              <a:t>MV_Socpat_jevy</a:t>
            </a:r>
            <a:r>
              <a:rPr kumimoji="0" lang="cs-CZ" sz="16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endParaRPr kumimoji="0" lang="cs-CZ" sz="16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16226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9762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Záložka identifikace žadatele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879" y="914400"/>
            <a:ext cx="6949441" cy="5559552"/>
          </a:xfrm>
          <a:prstGeom prst="rect">
            <a:avLst/>
          </a:prstGeom>
        </p:spPr>
      </p:pic>
      <p:sp>
        <p:nvSpPr>
          <p:cNvPr id="5" name="Ohnutý roh 4"/>
          <p:cNvSpPr/>
          <p:nvPr/>
        </p:nvSpPr>
        <p:spPr>
          <a:xfrm>
            <a:off x="9881406" y="594519"/>
            <a:ext cx="2242457" cy="3182112"/>
          </a:xfrm>
          <a:prstGeom prst="foldedCorner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Zde jsou uvedeny jednotlivé záložky žádosti. </a:t>
            </a:r>
            <a:r>
              <a:rPr kumimoji="0" lang="cs-CZ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Doporučujeme žádost vyplňovat postupně, jak vás formulář sám navádí a záložky nepřeskakovat. </a:t>
            </a:r>
            <a:endParaRPr kumimoji="0" lang="cs-CZ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nezvolíte postupné vyplňování , nemusí se pak správně zobrazovat jednotlivé záložky.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 nevyplnění „Oblasti podpory“ se vám např. nezobrazí údaje v záložce „Přílohy“ a „Výše dotace“.</a:t>
            </a:r>
          </a:p>
        </p:txBody>
      </p:sp>
      <p:sp>
        <p:nvSpPr>
          <p:cNvPr id="6" name="Pravá složená závorka 5"/>
          <p:cNvSpPr/>
          <p:nvPr/>
        </p:nvSpPr>
        <p:spPr>
          <a:xfrm>
            <a:off x="9418320" y="1289304"/>
            <a:ext cx="394949" cy="2112422"/>
          </a:xfrm>
          <a:prstGeom prst="rightBrace">
            <a:avLst>
              <a:gd name="adj1" fmla="val 0"/>
              <a:gd name="adj2" fmla="val 50000"/>
            </a:avLst>
          </a:prstGeom>
          <a:noFill/>
          <a:ln w="635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álný bublinový popisek 7"/>
          <p:cNvSpPr/>
          <p:nvPr/>
        </p:nvSpPr>
        <p:spPr>
          <a:xfrm>
            <a:off x="179936" y="1442002"/>
            <a:ext cx="2057400" cy="903513"/>
          </a:xfrm>
          <a:prstGeom prst="wedgeEllipseCallout">
            <a:avLst>
              <a:gd name="adj1" fmla="val 147444"/>
              <a:gd name="adj2" fmla="val -27861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Uveďte název projektu</a:t>
            </a:r>
          </a:p>
        </p:txBody>
      </p:sp>
      <p:sp>
        <p:nvSpPr>
          <p:cNvPr id="9" name="Oválný bublinový popisek 8"/>
          <p:cNvSpPr/>
          <p:nvPr/>
        </p:nvSpPr>
        <p:spPr>
          <a:xfrm>
            <a:off x="179936" y="3401726"/>
            <a:ext cx="2057400" cy="2126877"/>
          </a:xfrm>
          <a:prstGeom prst="wedgeEllipseCallout">
            <a:avLst>
              <a:gd name="adj1" fmla="val 117768"/>
              <a:gd name="adj2" fmla="val -27091"/>
            </a:avLst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Vyberte typ žadatele,</a:t>
            </a:r>
            <a:r>
              <a:rPr kumimoji="0" lang="cs-CZ" sz="1200" b="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zobrazí se jeho identifikace. </a:t>
            </a: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Zadejte správné IČO a použijte tlačítko: „</a:t>
            </a:r>
            <a:r>
              <a:rPr kumimoji="0" lang="cs-CZ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Načti z ARES“ – </a:t>
            </a: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automaticky se pak ve správném tvaru doplní info o žadateli.</a:t>
            </a:r>
            <a:endParaRPr kumimoji="0" lang="cs-CZ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álný bublinový popisek 9"/>
          <p:cNvSpPr/>
          <p:nvPr/>
        </p:nvSpPr>
        <p:spPr>
          <a:xfrm>
            <a:off x="8698673" y="5069894"/>
            <a:ext cx="1834242" cy="1143000"/>
          </a:xfrm>
          <a:prstGeom prst="wedgeEllipseCallout">
            <a:avLst>
              <a:gd name="adj1" fmla="val -103390"/>
              <a:gd name="adj2" fmla="val -69052"/>
            </a:avLst>
          </a:prstGeom>
          <a:solidFill>
            <a:sysClr val="window" lastClr="FFFFFF"/>
          </a:solidFill>
          <a:ln w="381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Všechna</a:t>
            </a:r>
            <a:r>
              <a:rPr kumimoji="0" lang="cs-CZ" sz="1200" b="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pole označená vykřičníkem musí být vyplněna!</a:t>
            </a:r>
            <a:endParaRPr kumimoji="0" lang="cs-CZ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0456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8"/>
          <p:cNvPicPr>
            <a:picLocks/>
          </p:cNvPicPr>
          <p:nvPr/>
        </p:nvPicPr>
        <p:blipFill rotWithShape="1">
          <a:blip r:embed="rId2"/>
          <a:srcRect l="6538" t="15150" r="11174" b="10897"/>
          <a:stretch/>
        </p:blipFill>
        <p:spPr bwMode="auto">
          <a:xfrm>
            <a:off x="1730956" y="914400"/>
            <a:ext cx="8022644" cy="5682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37314" y="483326"/>
            <a:ext cx="595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Příklad vyplnění</a:t>
            </a:r>
          </a:p>
        </p:txBody>
      </p:sp>
    </p:spTree>
    <p:extLst>
      <p:ext uri="{BB962C8B-B14F-4D97-AF65-F5344CB8AC3E}">
        <p14:creationId xmlns:p14="http://schemas.microsoft.com/office/powerpoint/2010/main" val="2305981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6516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Bankovní spojení – Adresa sídla žadatele</a:t>
            </a:r>
            <a:endParaRPr lang="cs-C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7814" t="27109" r="26802" b="12890"/>
          <a:stretch/>
        </p:blipFill>
        <p:spPr bwMode="auto">
          <a:xfrm>
            <a:off x="2950029" y="1234886"/>
            <a:ext cx="6815909" cy="52808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809898" y="1489166"/>
            <a:ext cx="1854926" cy="1110343"/>
          </a:xfrm>
          <a:prstGeom prst="wedgeEllipseCallout">
            <a:avLst>
              <a:gd name="adj1" fmla="val 67850"/>
              <a:gd name="adj2" fmla="val -53327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Zadejte číslo účtu</a:t>
            </a:r>
            <a:r>
              <a:rPr kumimoji="0" lang="cs-CZ" sz="1200" b="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vyberte kód banky.</a:t>
            </a:r>
            <a:endParaRPr kumimoji="0" lang="cs-CZ" sz="1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457202" y="3951515"/>
            <a:ext cx="2405742" cy="1589314"/>
          </a:xfrm>
          <a:prstGeom prst="wedgeRoundRectCallout">
            <a:avLst>
              <a:gd name="adj1" fmla="val 59481"/>
              <a:gd name="adj2" fmla="val -108397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jste použili námi doporučované tlačítko „</a:t>
            </a:r>
            <a:r>
              <a:rPr kumimoji="0" lang="cs-CZ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Načti z ARES“</a:t>
            </a:r>
            <a:r>
              <a:rPr kumimoji="0" lang="cs-CZ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vyplnila se automaticky ve správném tvaru položka „Adresa sídla žadatele“, a to údaji z Administrativního registru ekonomických subjektů MF.  </a:t>
            </a:r>
          </a:p>
        </p:txBody>
      </p:sp>
    </p:spTree>
    <p:extLst>
      <p:ext uri="{BB962C8B-B14F-4D97-AF65-F5344CB8AC3E}">
        <p14:creationId xmlns:p14="http://schemas.microsoft.com/office/powerpoint/2010/main" val="3474301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Přílohy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48832" y="1732083"/>
            <a:ext cx="7221711" cy="345873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609600" y="1682953"/>
            <a:ext cx="3109546" cy="970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Jakmile je u přílohy vyznačen </a:t>
            </a: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„!“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jedná se o </a:t>
            </a: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přílohu povinnou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 Bez vložení požadované přílohy nelze odeslat žádost.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719146" y="2154116"/>
            <a:ext cx="1758461" cy="3165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2136531" y="5090747"/>
            <a:ext cx="1458424" cy="8646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Např. plná moc</a:t>
            </a:r>
          </a:p>
        </p:txBody>
      </p:sp>
      <p:cxnSp>
        <p:nvCxnSpPr>
          <p:cNvPr id="11" name="Přímá spojnice se šipkou 10"/>
          <p:cNvCxnSpPr>
            <a:stCxn id="9" idx="7"/>
          </p:cNvCxnSpPr>
          <p:nvPr/>
        </p:nvCxnSpPr>
        <p:spPr>
          <a:xfrm flipV="1">
            <a:off x="3381374" y="4223347"/>
            <a:ext cx="591650" cy="9940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oblený obdélník 11"/>
          <p:cNvSpPr/>
          <p:nvPr/>
        </p:nvSpPr>
        <p:spPr>
          <a:xfrm>
            <a:off x="609600" y="3112477"/>
            <a:ext cx="2868701" cy="12345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Pro většinu žadatelů jde o povinnou přílohu. Přiložen musí být </a:t>
            </a: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úplný 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výpis z evidence (nikoliv částečný, nikoliv výpis platných údajů).</a:t>
            </a: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3478301" y="3112477"/>
            <a:ext cx="627707" cy="619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3618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43934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Přehled výdajů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27" y="4161577"/>
            <a:ext cx="8062452" cy="235974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856" y="1018572"/>
            <a:ext cx="7826976" cy="2963860"/>
          </a:xfrm>
          <a:prstGeom prst="rect">
            <a:avLst/>
          </a:prstGeom>
        </p:spPr>
      </p:pic>
      <p:sp>
        <p:nvSpPr>
          <p:cNvPr id="8" name="Zaoblený obdélníkový bublinový popisek 7"/>
          <p:cNvSpPr/>
          <p:nvPr/>
        </p:nvSpPr>
        <p:spPr>
          <a:xfrm>
            <a:off x="8275899" y="462987"/>
            <a:ext cx="3507129" cy="1145894"/>
          </a:xfrm>
          <a:prstGeom prst="wedgeRoundRectCallout">
            <a:avLst>
              <a:gd name="adj1" fmla="val -127434"/>
              <a:gd name="adj2" fmla="val 94610"/>
              <a:gd name="adj3" fmla="val 16667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Celkové způsobilé výdaje napište stejné jako celkové výdaje. </a:t>
            </a:r>
            <a:endParaRPr lang="cs-CZ" sz="1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Zaoblený obdélníkový bublinový popisek 8"/>
          <p:cNvSpPr/>
          <p:nvPr/>
        </p:nvSpPr>
        <p:spPr>
          <a:xfrm>
            <a:off x="8656495" y="2081158"/>
            <a:ext cx="3265429" cy="858812"/>
          </a:xfrm>
          <a:prstGeom prst="wedgeRoundRectCallout">
            <a:avLst>
              <a:gd name="adj1" fmla="val -93497"/>
              <a:gd name="adj2" fmla="val -4888"/>
              <a:gd name="adj3" fmla="val 16667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Dotace může být  určena ke krytí nejvýše XX% celkových nákladů projektu</a:t>
            </a:r>
            <a:endParaRPr lang="cs-CZ" sz="1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Zaoblený obdélníkový bublinový popisek 9"/>
          <p:cNvSpPr/>
          <p:nvPr/>
        </p:nvSpPr>
        <p:spPr>
          <a:xfrm>
            <a:off x="8656495" y="3460831"/>
            <a:ext cx="3126533" cy="521602"/>
          </a:xfrm>
          <a:prstGeom prst="wedgeRoundRectCallout">
            <a:avLst>
              <a:gd name="adj1" fmla="val -80807"/>
              <a:gd name="adj2" fmla="val 7180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NEZADÁVEJTE přepočítání dotace.</a:t>
            </a:r>
          </a:p>
        </p:txBody>
      </p:sp>
      <p:sp>
        <p:nvSpPr>
          <p:cNvPr id="11" name="Oválný bublinový popisek 10"/>
          <p:cNvSpPr/>
          <p:nvPr/>
        </p:nvSpPr>
        <p:spPr>
          <a:xfrm>
            <a:off x="8889357" y="4815811"/>
            <a:ext cx="3032567" cy="1399795"/>
          </a:xfrm>
          <a:prstGeom prst="wedgeEllipseCallout">
            <a:avLst>
              <a:gd name="adj1" fmla="val -63581"/>
              <a:gd name="adj2" fmla="val -2159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Takto vypadá přehled výdajů ve vyplněné žádosti v náhledu.</a:t>
            </a:r>
          </a:p>
        </p:txBody>
      </p:sp>
    </p:spTree>
    <p:extLst>
      <p:ext uri="{BB962C8B-B14F-4D97-AF65-F5344CB8AC3E}">
        <p14:creationId xmlns:p14="http://schemas.microsoft.com/office/powerpoint/2010/main" val="3270587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Informace o projektu</a:t>
            </a:r>
            <a:endParaRPr lang="cs-CZ" sz="2800" dirty="0"/>
          </a:p>
        </p:txBody>
      </p:sp>
      <p:sp>
        <p:nvSpPr>
          <p:cNvPr id="5" name="Zaoblený obdélníkový bublinový popisek 4"/>
          <p:cNvSpPr/>
          <p:nvPr/>
        </p:nvSpPr>
        <p:spPr>
          <a:xfrm>
            <a:off x="8266957" y="3679902"/>
            <a:ext cx="2844846" cy="1007987"/>
          </a:xfrm>
          <a:prstGeom prst="wedgeRoundRectCallout">
            <a:avLst>
              <a:gd name="adj1" fmla="val -127434"/>
              <a:gd name="adj2" fmla="val 94610"/>
              <a:gd name="adj3" fmla="val 16667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Všechny otázky vztahující se k informacím o projektu jsou povinné a vyžadují odpověď.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757" y="1079053"/>
            <a:ext cx="1674603" cy="281720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92" y="1079053"/>
            <a:ext cx="5512157" cy="557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3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11845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Náhled žádosti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211" y="1059384"/>
            <a:ext cx="7918404" cy="4723991"/>
          </a:xfrm>
          <a:prstGeom prst="rect">
            <a:avLst/>
          </a:prstGeom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2049609" y="1125416"/>
            <a:ext cx="5408943" cy="2822331"/>
          </a:xfrm>
          <a:prstGeom prst="wedgeEllipseCallout">
            <a:avLst>
              <a:gd name="adj1" fmla="val 73134"/>
              <a:gd name="adj2" fmla="val 42573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stránce je vpravo v navigačním okénku zobrazen náhled žádosti. Zde je možno zkontrolovat chyby, pokud na nějakou narazíme, je možno se vrátit zpět k libovolné části formuláře.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 spodní části náhledu se nachází čestné prohlášení, souhlas se zpracováním osobních údajů a ostatní ujednání.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660" y="4020648"/>
            <a:ext cx="7183892" cy="2645083"/>
          </a:xfrm>
          <a:prstGeom prst="rect">
            <a:avLst/>
          </a:prstGeom>
        </p:spPr>
      </p:pic>
      <p:sp>
        <p:nvSpPr>
          <p:cNvPr id="7" name="Oválný bublinový popisek 6"/>
          <p:cNvSpPr/>
          <p:nvPr/>
        </p:nvSpPr>
        <p:spPr>
          <a:xfrm>
            <a:off x="7658100" y="5898837"/>
            <a:ext cx="2980593" cy="766894"/>
          </a:xfrm>
          <a:prstGeom prst="wedgeEllipseCallout">
            <a:avLst>
              <a:gd name="adj1" fmla="val -69210"/>
              <a:gd name="adj2" fmla="val -13168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Číslo bankovního účtu bude doplněno automaticky odesláním žádosti. </a:t>
            </a:r>
          </a:p>
        </p:txBody>
      </p:sp>
    </p:spTree>
    <p:extLst>
      <p:ext uri="{BB962C8B-B14F-4D97-AF65-F5344CB8AC3E}">
        <p14:creationId xmlns:p14="http://schemas.microsoft.com/office/powerpoint/2010/main" val="2447554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65888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Odeslání žádosti</a:t>
            </a:r>
            <a:endParaRPr lang="cs-CZ" dirty="0"/>
          </a:p>
        </p:txBody>
      </p:sp>
      <p:pic>
        <p:nvPicPr>
          <p:cNvPr id="5" name="Obrázek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6" t="22924" r="26323" b="44784"/>
          <a:stretch/>
        </p:blipFill>
        <p:spPr bwMode="auto">
          <a:xfrm>
            <a:off x="743404" y="1186544"/>
            <a:ext cx="5700940" cy="21940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aoblený obdélníkový bublinový popisek 5"/>
          <p:cNvSpPr/>
          <p:nvPr/>
        </p:nvSpPr>
        <p:spPr>
          <a:xfrm>
            <a:off x="164671" y="3380620"/>
            <a:ext cx="2914196" cy="934659"/>
          </a:xfrm>
          <a:prstGeom prst="wedgeRoundRectCallout">
            <a:avLst>
              <a:gd name="adj1" fmla="val 66752"/>
              <a:gd name="adj2" fmla="val -54538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systém nalezl chybu, nahlásí Vám, kde je třeba žádost opravit.</a:t>
            </a:r>
          </a:p>
        </p:txBody>
      </p:sp>
      <p:pic>
        <p:nvPicPr>
          <p:cNvPr id="7" name="Zástupný symbol pro obsah 5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3" t="11468" r="31423" b="58016"/>
          <a:stretch/>
        </p:blipFill>
        <p:spPr bwMode="auto">
          <a:xfrm>
            <a:off x="7632595" y="607582"/>
            <a:ext cx="4278086" cy="2701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Zaoblený obdélníkový bublinový popisek 7"/>
          <p:cNvSpPr/>
          <p:nvPr/>
        </p:nvSpPr>
        <p:spPr>
          <a:xfrm>
            <a:off x="6314762" y="3831055"/>
            <a:ext cx="5722909" cy="1539599"/>
          </a:xfrm>
          <a:prstGeom prst="wedgeRoundRectCallout">
            <a:avLst>
              <a:gd name="adj1" fmla="val 30921"/>
              <a:gd name="adj2" fmla="val -82025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ež se žádost odešle, může se zobrazit upozornění s doplňujícími informacemi. V případě: že  „</a:t>
            </a: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Nepodařilo se najít kód RUIAN k adrese žadatele“ 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můžete bez problémů odeslat žádost tlačítkem „</a:t>
            </a: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Ano, odeslat žádost</a:t>
            </a: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Nenalezený Kód RUIAN není překážkou odeslání žádosti!!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522" y="4930683"/>
            <a:ext cx="5191432" cy="1288026"/>
          </a:xfrm>
          <a:prstGeom prst="rect">
            <a:avLst/>
          </a:prstGeom>
        </p:spPr>
      </p:pic>
      <p:sp>
        <p:nvSpPr>
          <p:cNvPr id="9" name="Zaoblený obdélníkový bublinový popisek 8"/>
          <p:cNvSpPr/>
          <p:nvPr/>
        </p:nvSpPr>
        <p:spPr>
          <a:xfrm>
            <a:off x="5775767" y="5574696"/>
            <a:ext cx="2245489" cy="883977"/>
          </a:xfrm>
          <a:prstGeom prst="wedgeRoundRectCallout">
            <a:avLst>
              <a:gd name="adj1" fmla="val -63616"/>
              <a:gd name="adj2" fmla="val 226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Nezapomeňte zaškrtnout prohlášení.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8348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Odeslání žádosti – závěrečná stránka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6102" y="1125530"/>
            <a:ext cx="8237845" cy="3662006"/>
          </a:xfrm>
          <a:prstGeom prst="rect">
            <a:avLst/>
          </a:prstGeom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261256" y="1632857"/>
            <a:ext cx="2743201" cy="2495006"/>
          </a:xfrm>
          <a:prstGeom prst="wedgeEllipseCallout">
            <a:avLst>
              <a:gd name="adj1" fmla="val 78019"/>
              <a:gd name="adj2" fmla="val -39695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Pokud ve formuláři nebyla nalezena chyba, portál potvrdí úspěšné zaevidování žádosti, zobrazí se identifikační číslo žádosti a datum a čas odeslání. </a:t>
            </a: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3820885" y="4787536"/>
            <a:ext cx="6524898" cy="1861457"/>
          </a:xfrm>
          <a:prstGeom prst="wedgeRoundRectCallout">
            <a:avLst>
              <a:gd name="adj1" fmla="val -6598"/>
              <a:gd name="adj2" fmla="val -72003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Nyní je třeba vygenerovat PDF soubor, podepsat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elektronicky (popř. fyzicky) statutárním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600" b="1" kern="0" noProof="0" dirty="0">
                <a:solidFill>
                  <a:srgbClr val="FF0000"/>
                </a:solidFill>
                <a:latin typeface="Calibri" panose="020F0502020204030204"/>
              </a:rPr>
              <a:t>zástupcem</a:t>
            </a: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zaslat do 2. 10. 2023 datovou schránkou na Ministerstvo vnitra.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 případě, že žádost nebude řádně doručena datovou schránkou, bude na ní nahlíženo jako na nepodanou!!!</a:t>
            </a:r>
          </a:p>
        </p:txBody>
      </p:sp>
    </p:spTree>
    <p:extLst>
      <p:ext uri="{BB962C8B-B14F-4D97-AF65-F5344CB8AC3E}">
        <p14:creationId xmlns:p14="http://schemas.microsoft.com/office/powerpoint/2010/main" val="459533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52354"/>
            <a:ext cx="10972800" cy="833378"/>
          </a:xfrm>
        </p:spPr>
        <p:txBody>
          <a:bodyPr/>
          <a:lstStyle/>
          <a:p>
            <a:r>
              <a:rPr lang="cs-CZ" sz="2800" b="1" u="sng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Potvrzení zaevidování žádosti v portálu – email</a:t>
            </a:r>
            <a:endParaRPr lang="cs-CZ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84790" y="1713053"/>
            <a:ext cx="91092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Vážená paní, vážený pane, děkujeme Vám za vygenerování žádosti o dotaci v rámci dotačního titulu MV_Linky_2025 – Evropské krizové a asistenční linky 116XXX. Vaší žádosti bylo přiděleno číslo žádosti: 2025Linky_00004. Vygenerovanou žádost pečlivě zkontrolujte a zašlete do 4. 10. 2024 do datové schránky Ministerstva vnitra (ID 6bnaawp). Přílohy vložené žadatelem do systému se Ministerstvu vnitra nezasílají. S pozdravem OPK MV.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Upozornění: Zpráva je generována automaticky, prosím, neodpovídejte na ni.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5108983" y="3744378"/>
            <a:ext cx="6890657" cy="1440332"/>
          </a:xfrm>
          <a:prstGeom prst="wedgeRoundRectCallout">
            <a:avLst>
              <a:gd name="adj1" fmla="val 1049"/>
              <a:gd name="adj2" fmla="val -91632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závěr Vám do emailu, který jste vyplnili v záložce „Identifikace žadatele“ přijde potvrzení - informace o zaevidování žádosti do portálu a ještě jednou Vám budou připomenuty informace o zaslání žádosti na OPK MV.  </a:t>
            </a:r>
          </a:p>
        </p:txBody>
      </p:sp>
    </p:spTree>
    <p:extLst>
      <p:ext uri="{BB962C8B-B14F-4D97-AF65-F5344CB8AC3E}">
        <p14:creationId xmlns:p14="http://schemas.microsoft.com/office/powerpoint/2010/main" val="4198365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045" y="1233505"/>
            <a:ext cx="6736420" cy="526495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1155" y="450484"/>
            <a:ext cx="10972800" cy="1143000"/>
          </a:xfrm>
        </p:spPr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v JDP</a:t>
            </a:r>
            <a:endParaRPr lang="cs-CZ" dirty="0"/>
          </a:p>
        </p:txBody>
      </p:sp>
      <p:sp>
        <p:nvSpPr>
          <p:cNvPr id="6" name="Oválný bublinový popisek 5"/>
          <p:cNvSpPr/>
          <p:nvPr/>
        </p:nvSpPr>
        <p:spPr>
          <a:xfrm>
            <a:off x="7642231" y="694594"/>
            <a:ext cx="4324100" cy="4026876"/>
          </a:xfrm>
          <a:prstGeom prst="wedgeEllipseCallout">
            <a:avLst>
              <a:gd name="adj1" fmla="val -137522"/>
              <a:gd name="adj2" fmla="val 440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 odeslání žádosti v JDP a datovou schránkou probíhá ze strany poskytovatele formální kontrola žádostí. Při nalezení  formálních nedostatků je žadatel vyzván e-mailem popř. dopisem k </a:t>
            </a:r>
            <a:r>
              <a:rPr lang="cs-CZ" sz="1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odstranění nedostatků</a:t>
            </a:r>
            <a:r>
              <a:rPr lang="cs-CZ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 je mu povolena poskytovatelem </a:t>
            </a:r>
            <a:r>
              <a:rPr lang="cs-CZ" sz="1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editace žádosti na webu </a:t>
            </a:r>
            <a:r>
              <a:rPr lang="cs-CZ" sz="16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https://isprofin.mfcr.cz/rispf</a:t>
            </a:r>
            <a:endParaRPr lang="cs-CZ" sz="1600" b="1" u="sng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cs-CZ" sz="16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 tomto webu také může žadatel sledovat, v jakém stadiu dotačního řízení se jeho žádost nachází.</a:t>
            </a:r>
          </a:p>
          <a:p>
            <a:pPr algn="ctr"/>
            <a:endParaRPr lang="cs-CZ" sz="1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629772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1248</Words>
  <Application>Microsoft Office PowerPoint</Application>
  <PresentationFormat>Širokoúhlá obrazovka</PresentationFormat>
  <Paragraphs>102</Paragraphs>
  <Slides>19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Výchozí návrh</vt:lpstr>
      <vt:lpstr>NEINVESTIČNÍ DOTACE  odboru prevence kriminality Ministerstva vnitra </vt:lpstr>
      <vt:lpstr>Prezentace aplikace PowerPoint</vt:lpstr>
      <vt:lpstr>Jak postupovat při odeslání žádosti:</vt:lpstr>
      <vt:lpstr>Úvodní stránka portálu: https://isprofin.mfcr.cz/rispf </vt:lpstr>
      <vt:lpstr>Registrace</vt:lpstr>
      <vt:lpstr>Přihlášení</vt:lpstr>
      <vt:lpstr>Vytvoření žádosti</vt:lpstr>
      <vt:lpstr>Volba poskytovatele a typu výzvy</vt:lpstr>
      <vt:lpstr>Záložka identifikace žadatele</vt:lpstr>
      <vt:lpstr>Prezentace aplikace PowerPoint</vt:lpstr>
      <vt:lpstr>            Bankovní spojení – Adresa sídla žadatele</vt:lpstr>
      <vt:lpstr>Přílohy</vt:lpstr>
      <vt:lpstr>Přehled výdajů</vt:lpstr>
      <vt:lpstr>Informace o projektu</vt:lpstr>
      <vt:lpstr> Náhled žádosti</vt:lpstr>
      <vt:lpstr>Odeslání žádosti</vt:lpstr>
      <vt:lpstr>Odeslání žádosti – závěrečná stránka</vt:lpstr>
      <vt:lpstr>Potvrzení zaevidování žádosti v portálu – email</vt:lpstr>
      <vt:lpstr>Žádost v JDP</vt:lpstr>
    </vt:vector>
  </TitlesOfParts>
  <Company>Ministerstvo vnitra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NEINVESTIČNÍ DOTACE  odboru prevence kriminality Ministerstva vnitra </dc:title>
  <dc:creator>SAILER Markéta, Mgr.</dc:creator>
  <cp:lastModifiedBy>Sailer Markéta, Mgr.</cp:lastModifiedBy>
  <cp:revision>37</cp:revision>
  <dcterms:created xsi:type="dcterms:W3CDTF">2023-06-19T12:49:40Z</dcterms:created>
  <dcterms:modified xsi:type="dcterms:W3CDTF">2024-08-06T07:57:10Z</dcterms:modified>
</cp:coreProperties>
</file>