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76" r:id="rId12"/>
    <p:sldId id="270" r:id="rId13"/>
    <p:sldId id="271" r:id="rId14"/>
    <p:sldId id="272" r:id="rId15"/>
    <p:sldId id="273" r:id="rId16"/>
    <p:sldId id="275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74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9E86D9-E746-4BD1-BC1B-8878A92D0F5C}" type="datetimeFigureOut">
              <a:rPr lang="cs-CZ" smtClean="0"/>
              <a:t>25.4.2019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DE6D32-5F3A-421C-AA60-58513C9B11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85654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470FB-C4AB-4D63-9F71-D778FE8FBFA3}" type="datetime1">
              <a:rPr lang="cs-CZ" smtClean="0"/>
              <a:t>25.4.2019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D7A4-D6DB-4BE3-9B26-B2B9AFFAB7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6702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0790E-E460-426D-8FB7-5759B35E3CA0}" type="datetime1">
              <a:rPr lang="cs-CZ" smtClean="0"/>
              <a:t>25.4.2019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D7A4-D6DB-4BE3-9B26-B2B9AFFAB7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4697434"/>
      </p:ext>
    </p:extLst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2001D-FA97-4E25-89EC-F178D0C0F1D7}" type="datetime1">
              <a:rPr lang="cs-CZ" smtClean="0"/>
              <a:t>25.4.2019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D7A4-D6DB-4BE3-9B26-B2B9AFFAB7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01267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B1F80-206A-451C-A349-875209FBB322}" type="datetime1">
              <a:rPr lang="cs-CZ" smtClean="0"/>
              <a:t>25.4.2019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D7A4-D6DB-4BE3-9B26-B2B9AFFAB7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8063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35FC3-9CE3-4EB0-B15D-AACE654EB183}" type="datetime1">
              <a:rPr lang="cs-CZ" smtClean="0"/>
              <a:t>25.4.2019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D7A4-D6DB-4BE3-9B26-B2B9AFFAB7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8391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A554C-A536-4CDC-B812-E79214A042EC}" type="datetime1">
              <a:rPr lang="cs-CZ" smtClean="0"/>
              <a:t>25.4.2019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D7A4-D6DB-4BE3-9B26-B2B9AFFAB7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1394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9479B-23B5-41F4-B501-B810E1E198EC}" type="datetime1">
              <a:rPr lang="cs-CZ" smtClean="0"/>
              <a:t>25.4.2019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D7A4-D6DB-4BE3-9B26-B2B9AFFAB7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509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A9C5D-C697-4469-AB78-A8F149BCD7C0}" type="datetime1">
              <a:rPr lang="cs-CZ" smtClean="0"/>
              <a:t>25.4.2019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D7A4-D6DB-4BE3-9B26-B2B9AFFAB7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36727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A4D0E-E312-4E6B-BDCD-D27D4C8D5ACD}" type="datetime1">
              <a:rPr lang="cs-CZ" smtClean="0"/>
              <a:t>25.4.2019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D7A4-D6DB-4BE3-9B26-B2B9AFFAB7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2837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D9C67-84A3-47B6-A71D-228008697CE9}" type="datetime1">
              <a:rPr lang="cs-CZ" smtClean="0"/>
              <a:t>25.4.2019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D7A4-D6DB-4BE3-9B26-B2B9AFFAB7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66377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B1311-1C6B-4418-8209-34C821F5FA9E}" type="datetime1">
              <a:rPr lang="cs-CZ" smtClean="0"/>
              <a:t>25.4.2019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D7A4-D6DB-4BE3-9B26-B2B9AFFAB7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29050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B0790E-E460-426D-8FB7-5759B35E3CA0}" type="datetime1">
              <a:rPr lang="cs-CZ" smtClean="0"/>
              <a:t>25.4.2019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14D7A4-D6DB-4BE3-9B26-B2B9AFFAB7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9008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Relationship Id="rId9" Type="http://schemas.microsoft.com/office/2007/relationships/hdphoto" Target="../media/hdphoto4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6.jpeg"/><Relationship Id="rId7" Type="http://schemas.microsoft.com/office/2007/relationships/hdphoto" Target="../media/hdphoto6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microsoft.com/office/2007/relationships/hdphoto" Target="../media/hdphoto8.wdp"/><Relationship Id="rId5" Type="http://schemas.microsoft.com/office/2007/relationships/hdphoto" Target="../media/hdphoto5.wdp"/><Relationship Id="rId10" Type="http://schemas.openxmlformats.org/officeDocument/2006/relationships/image" Target="../media/image10.png"/><Relationship Id="rId4" Type="http://schemas.openxmlformats.org/officeDocument/2006/relationships/image" Target="../media/image7.png"/><Relationship Id="rId9" Type="http://schemas.microsoft.com/office/2007/relationships/hdphoto" Target="../media/hdphoto7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jpeg"/><Relationship Id="rId7" Type="http://schemas.microsoft.com/office/2007/relationships/hdphoto" Target="../media/hdphoto10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microsoft.com/office/2007/relationships/hdphoto" Target="../media/hdphoto12.wdp"/><Relationship Id="rId5" Type="http://schemas.microsoft.com/office/2007/relationships/hdphoto" Target="../media/hdphoto9.wdp"/><Relationship Id="rId10" Type="http://schemas.openxmlformats.org/officeDocument/2006/relationships/image" Target="../media/image14.png"/><Relationship Id="rId4" Type="http://schemas.openxmlformats.org/officeDocument/2006/relationships/image" Target="../media/image11.png"/><Relationship Id="rId9" Type="http://schemas.microsoft.com/office/2007/relationships/hdphoto" Target="../media/hdphoto11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6.jpeg"/><Relationship Id="rId7" Type="http://schemas.microsoft.com/office/2007/relationships/hdphoto" Target="../media/hdphoto14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microsoft.com/office/2007/relationships/hdphoto" Target="../media/hdphoto16.wdp"/><Relationship Id="rId5" Type="http://schemas.microsoft.com/office/2007/relationships/hdphoto" Target="../media/hdphoto13.wdp"/><Relationship Id="rId10" Type="http://schemas.openxmlformats.org/officeDocument/2006/relationships/image" Target="../media/image18.png"/><Relationship Id="rId4" Type="http://schemas.openxmlformats.org/officeDocument/2006/relationships/image" Target="../media/image15.png"/><Relationship Id="rId9" Type="http://schemas.microsoft.com/office/2007/relationships/hdphoto" Target="../media/hdphoto15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michal.barborik@mvcr.cz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PMA 3 projektová dokumentace\02_Řízení projektu\06_Komunikace\02_Publicita_projektu\12 Šablony a vzory pro vizuální identitu\Logo OPZ\Logo OPZ barevné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69" y="614657"/>
            <a:ext cx="2467619" cy="51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lejckovaj\Downloads\Logo_CMY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0700" y="445038"/>
            <a:ext cx="1568819" cy="692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565905" y="1490669"/>
            <a:ext cx="7949444" cy="17697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85800">
              <a:defRPr/>
            </a:pPr>
            <a:r>
              <a:rPr lang="cs-CZ" sz="1600" b="1" kern="0" dirty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rPr>
              <a:t>Mapy budoucnosti II – využití prostorových dat pro vytvoření a pilotní ověření nástrojů a postupů pro analýzu a predikci kriminality </a:t>
            </a:r>
            <a:br>
              <a:rPr lang="cs-CZ" sz="1600" b="1" kern="0" dirty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rPr>
            </a:br>
            <a:r>
              <a:rPr lang="cs-CZ" sz="1600" b="1" kern="0" dirty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rPr>
              <a:t>za účelem jejího předcházení a potírání</a:t>
            </a:r>
            <a:br>
              <a:rPr lang="cs-CZ" sz="1600" b="1" kern="0" dirty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rPr>
            </a:br>
            <a:r>
              <a:rPr lang="cs-CZ" sz="1600" b="1" kern="0" dirty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rPr>
              <a:t>registrační číslo: CZ.03.4.74/0.0/0.0/15_025/0010253</a:t>
            </a:r>
            <a:r>
              <a:rPr lang="cs-CZ" sz="1500" b="1" kern="0" dirty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lang="cs-CZ" sz="1500" b="1" kern="0" dirty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rPr>
            </a:br>
            <a:r>
              <a:rPr lang="cs-CZ" sz="2400" b="1" kern="0" dirty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lang="cs-CZ" sz="2400" b="1" kern="0" dirty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rPr>
            </a:br>
            <a:r>
              <a:rPr lang="cs-CZ" sz="2100" b="1" kern="0" dirty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rPr>
              <a:t>Mapy budoucnosti II</a:t>
            </a:r>
            <a:endParaRPr lang="cs-CZ" sz="1350" kern="0" dirty="0">
              <a:solidFill>
                <a:sysClr val="windowText" lastClr="00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861587" y="3563350"/>
            <a:ext cx="4958410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1500" b="1" kern="0" dirty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rPr>
              <a:t>období</a:t>
            </a:r>
            <a:r>
              <a:rPr lang="cs-CZ" sz="1350" dirty="0"/>
              <a:t> </a:t>
            </a:r>
            <a:r>
              <a:rPr lang="cs-CZ" sz="1500" b="1" kern="0" dirty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rPr>
              <a:t>realizace projektu: 01. 03. 2019 – 31. 05. 2021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69" y="4072903"/>
            <a:ext cx="3838763" cy="2101559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 contourW="25400">
            <a:contourClr>
              <a:srgbClr val="00B0F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1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690" y="4072903"/>
            <a:ext cx="3974659" cy="2085511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 contourW="25400">
            <a:contourClr>
              <a:srgbClr val="00B0F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D7A4-D6DB-4BE3-9B26-B2B9AFFAB77E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3626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PMA 3 projektová dokumentace\02_Řízení projektu\06_Komunikace\02_Publicita_projektu\12 Šablony a vzory pro vizuální identitu\Logo OPZ\Logo OPZ barevné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69" y="636533"/>
            <a:ext cx="2467619" cy="51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lejckovaj\Downloads\Logo_CMY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0337" y="602193"/>
            <a:ext cx="1434714" cy="633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3930081" y="1212975"/>
            <a:ext cx="11416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85800">
              <a:defRPr/>
            </a:pPr>
            <a:r>
              <a:rPr lang="cs-CZ" sz="2400" b="1" kern="0" dirty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rPr>
              <a:t>Obsah</a:t>
            </a:r>
            <a:endParaRPr lang="cs-CZ" sz="1350" kern="0" dirty="0">
              <a:solidFill>
                <a:sysClr val="windowText" lastClr="00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46771" y="1951463"/>
            <a:ext cx="7708280" cy="351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5763" indent="-385763" algn="just">
              <a:lnSpc>
                <a:spcPct val="120000"/>
              </a:lnSpc>
              <a:spcBef>
                <a:spcPct val="20000"/>
              </a:spcBef>
              <a:buFont typeface="+mj-lt"/>
              <a:buAutoNum type="arabicPeriod"/>
            </a:pPr>
            <a:r>
              <a:rPr lang="cs-CZ" sz="21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Popis projektu (cíl projektu, potřebnost projektu, změny očekávané v důsledku realizace projektu, popis realizačního </a:t>
            </a:r>
            <a:r>
              <a:rPr lang="cs-CZ" sz="21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týmu)</a:t>
            </a:r>
          </a:p>
          <a:p>
            <a:pPr marL="385763" indent="-385763" algn="just">
              <a:lnSpc>
                <a:spcPct val="120000"/>
              </a:lnSpc>
              <a:spcBef>
                <a:spcPct val="20000"/>
              </a:spcBef>
              <a:buFont typeface="+mj-lt"/>
              <a:buAutoNum type="arabicPeriod"/>
            </a:pPr>
            <a:r>
              <a:rPr lang="cs-CZ" sz="21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Cílová skupina projektu</a:t>
            </a:r>
          </a:p>
          <a:p>
            <a:pPr marL="385763" indent="-385763" algn="just">
              <a:lnSpc>
                <a:spcPct val="120000"/>
              </a:lnSpc>
              <a:spcBef>
                <a:spcPct val="20000"/>
              </a:spcBef>
              <a:buFont typeface="+mj-lt"/>
              <a:buAutoNum type="arabicPeriod"/>
            </a:pPr>
            <a:r>
              <a:rPr lang="cs-CZ" sz="21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Klíčové aktivity projektu</a:t>
            </a:r>
          </a:p>
          <a:p>
            <a:pPr marL="385763" indent="-385763" algn="just">
              <a:lnSpc>
                <a:spcPct val="120000"/>
              </a:lnSpc>
              <a:spcBef>
                <a:spcPct val="20000"/>
              </a:spcBef>
              <a:buFont typeface="+mj-lt"/>
              <a:buAutoNum type="arabicPeriod"/>
            </a:pPr>
            <a:r>
              <a:rPr lang="cs-CZ" sz="21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Rozpočet projektu</a:t>
            </a:r>
          </a:p>
          <a:p>
            <a:pPr marL="385763" indent="-385763" algn="just">
              <a:lnSpc>
                <a:spcPct val="120000"/>
              </a:lnSpc>
              <a:spcBef>
                <a:spcPct val="20000"/>
              </a:spcBef>
              <a:buFont typeface="+mj-lt"/>
              <a:buAutoNum type="arabicPeriod"/>
            </a:pPr>
            <a:r>
              <a:rPr lang="cs-CZ" sz="21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Veřejné zakázky projektu</a:t>
            </a:r>
          </a:p>
          <a:p>
            <a:pPr marL="385763" indent="-385763" algn="just">
              <a:lnSpc>
                <a:spcPct val="120000"/>
              </a:lnSpc>
              <a:spcBef>
                <a:spcPct val="20000"/>
              </a:spcBef>
              <a:buFont typeface="+mj-lt"/>
              <a:buAutoNum type="arabicPeriod"/>
            </a:pPr>
            <a:r>
              <a:rPr lang="cs-CZ" sz="21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Indikátory projektu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D7A4-D6DB-4BE3-9B26-B2B9AFFAB77E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8883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PMA 3 projektová dokumentace\02_Řízení projektu\06_Komunikace\02_Publicita_projektu\12 Šablony a vzory pro vizuální identitu\Logo OPZ\Logo OPZ barevné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70" y="614658"/>
            <a:ext cx="2467619" cy="51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lejckovaj\Downloads\Logo_CMY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0636" y="614658"/>
            <a:ext cx="1434714" cy="633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366195" y="1334421"/>
            <a:ext cx="22220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85800">
              <a:defRPr/>
            </a:pPr>
            <a:r>
              <a:rPr lang="cs-CZ" sz="2400" kern="0" dirty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rPr>
              <a:t>Popis projektu </a:t>
            </a:r>
            <a:endParaRPr lang="cs-CZ" sz="1350" kern="0" dirty="0">
              <a:solidFill>
                <a:sysClr val="windowText" lastClr="00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65970" y="2029522"/>
            <a:ext cx="7842050" cy="314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5763" indent="-385763">
              <a:spcBef>
                <a:spcPct val="20000"/>
              </a:spcBef>
              <a:buFont typeface="Arial" pitchFamily="34" charset="0"/>
              <a:buAutoNum type="romanUcPeriod"/>
            </a:pPr>
            <a: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Cíl projektu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spcBef>
                <a:spcPct val="20000"/>
              </a:spcBef>
            </a:pPr>
            <a:endParaRPr lang="cs-CZ" sz="9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spcBef>
                <a:spcPct val="20000"/>
              </a:spcBef>
              <a:buFont typeface="Arial" pitchFamily="34" charset="0"/>
              <a:buAutoNum type="alphaUcParenR"/>
            </a:pPr>
            <a:r>
              <a:rPr lang="cs-CZ" u="sng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Optimalizovat a zefektivnit procesy a postupy v Policii ČR</a:t>
            </a:r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just">
              <a:spcBef>
                <a:spcPts val="900"/>
              </a:spcBef>
            </a:pPr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vytvořením uceleného a ověřeného souboru postupů a nástrojů, umožňujících v prostředí Policie ČR </a:t>
            </a:r>
          </a:p>
          <a:p>
            <a:pPr marL="257175" indent="-257175" algn="just">
              <a:spcBef>
                <a:spcPts val="900"/>
              </a:spcBef>
              <a:buFont typeface="Arial" pitchFamily="34" charset="0"/>
              <a:buChar char="•"/>
            </a:pPr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kvalitní a efektivní </a:t>
            </a:r>
            <a: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mapování, analýzy a predikce kriminality</a:t>
            </a:r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</a:t>
            </a:r>
          </a:p>
          <a:p>
            <a:pPr marL="257175" indent="-257175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sdílení dat a informací mezi Policií ČR a obcemi </a:t>
            </a:r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(resp. obecními policiemi) </a:t>
            </a:r>
          </a:p>
          <a:p>
            <a:pPr marL="257175" indent="-257175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zveřejňování informací </a:t>
            </a:r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 vybraných druzích kriminality </a:t>
            </a:r>
            <a: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veřejnosti </a:t>
            </a:r>
            <a:b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ve formě map </a:t>
            </a:r>
            <a:r>
              <a:rPr lang="cs-CZ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kriminality, ve formátu otevřených dat</a:t>
            </a: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D7A4-D6DB-4BE3-9B26-B2B9AFFAB77E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5648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PMA 3 projektová dokumentace\02_Řízení projektu\06_Komunikace\02_Publicita_projektu\12 Šablony a vzory pro vizuální identitu\Logo OPZ\Logo OPZ barevné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69" y="614658"/>
            <a:ext cx="2467619" cy="51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lejckovaj\Downloads\Logo_CMY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0636" y="614658"/>
            <a:ext cx="1434714" cy="633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D7A4-D6DB-4BE3-9B26-B2B9AFFAB77E}" type="slidenum">
              <a:rPr lang="cs-CZ" smtClean="0"/>
              <a:t>4</a:t>
            </a:fld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3378740" y="1418069"/>
            <a:ext cx="22220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85800">
              <a:defRPr/>
            </a:pPr>
            <a:r>
              <a:rPr lang="cs-CZ" sz="2400" kern="0" dirty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rPr>
              <a:t>Popis projektu </a:t>
            </a:r>
            <a:endParaRPr lang="cs-CZ" sz="1350" kern="0" dirty="0">
              <a:solidFill>
                <a:sysClr val="windowText" lastClr="000000"/>
              </a:solidFill>
            </a:endParaRP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565969" y="2226372"/>
            <a:ext cx="7847626" cy="354748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85763" indent="-385763">
              <a:buFont typeface="Arial" panose="020B0604020202020204" pitchFamily="34" charset="0"/>
              <a:buAutoNum type="romanUcPeriod"/>
            </a:pPr>
            <a:r>
              <a:rPr lang="cs-CZ" sz="1800" b="1" dirty="0">
                <a:latin typeface="Arial" panose="020B0604020202020204" pitchFamily="34" charset="0"/>
                <a:cs typeface="Arial" panose="020B0604020202020204" pitchFamily="34" charset="0"/>
              </a:rPr>
              <a:t>Cíl projektu</a:t>
            </a:r>
            <a:endParaRPr lang="cs-CZ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AutoNum type="alphaUcParenR" startAt="2"/>
            </a:pPr>
            <a:r>
              <a:rPr lang="cs-CZ" sz="1800" u="sng" dirty="0">
                <a:latin typeface="Arial" panose="020B0604020202020204" pitchFamily="34" charset="0"/>
                <a:cs typeface="Arial" panose="020B0604020202020204" pitchFamily="34" charset="0"/>
              </a:rPr>
              <a:t>Zvýšit kompetence pracovníků Policie ČR</a:t>
            </a: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 algn="just">
              <a:spcBef>
                <a:spcPts val="900"/>
              </a:spcBef>
              <a:buNone/>
            </a:pP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prostřednictvím realizovaného školení v oblasti rozvoje a využívání moderních GIS nástrojů a postupů zejména z hlediska analýz a predikce kriminality:</a:t>
            </a:r>
          </a:p>
          <a:p>
            <a:pPr algn="just">
              <a:spcBef>
                <a:spcPts val="900"/>
              </a:spcBef>
            </a:pPr>
            <a:r>
              <a:rPr lang="cs-CZ" sz="1800" b="1" dirty="0">
                <a:latin typeface="Arial" panose="020B0604020202020204" pitchFamily="34" charset="0"/>
                <a:cs typeface="Arial" panose="020B0604020202020204" pitchFamily="34" charset="0"/>
              </a:rPr>
              <a:t>proškolení GIS specialisté </a:t>
            </a: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Policie ČR a </a:t>
            </a:r>
          </a:p>
          <a:p>
            <a:pPr algn="just"/>
            <a:r>
              <a:rPr lang="cs-CZ" sz="1800" b="1" dirty="0">
                <a:latin typeface="Arial" panose="020B0604020202020204" pitchFamily="34" charset="0"/>
                <a:cs typeface="Arial" panose="020B0604020202020204" pitchFamily="34" charset="0"/>
              </a:rPr>
              <a:t>proškolení uživatelé </a:t>
            </a: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v doporučených nástrojích a postupech v rámci celé PČR.  </a:t>
            </a:r>
          </a:p>
          <a:p>
            <a:pPr marL="0" indent="0" algn="just">
              <a:buNone/>
            </a:pPr>
            <a:endParaRPr lang="cs-CZ" sz="1500" dirty="0"/>
          </a:p>
          <a:p>
            <a:pPr marL="0" indent="0">
              <a:buNone/>
            </a:pPr>
            <a:endParaRPr lang="cs-CZ" sz="1500" dirty="0"/>
          </a:p>
          <a:p>
            <a:pPr marL="0" indent="0">
              <a:buNone/>
            </a:pPr>
            <a:endParaRPr lang="cs-CZ" sz="1500" b="1" dirty="0"/>
          </a:p>
          <a:p>
            <a:pPr marL="0" indent="0">
              <a:buNone/>
            </a:pPr>
            <a:endParaRPr lang="cs-CZ" sz="1500" dirty="0"/>
          </a:p>
          <a:p>
            <a:endParaRPr lang="cs-CZ" sz="1500" dirty="0"/>
          </a:p>
          <a:p>
            <a:endParaRPr lang="cs-CZ" sz="1500" dirty="0"/>
          </a:p>
          <a:p>
            <a:endParaRPr lang="cs-CZ" sz="1500" dirty="0"/>
          </a:p>
          <a:p>
            <a:endParaRPr lang="cs-CZ" sz="1500" dirty="0"/>
          </a:p>
          <a:p>
            <a:endParaRPr lang="cs-CZ" sz="1500" dirty="0"/>
          </a:p>
        </p:txBody>
      </p:sp>
    </p:spTree>
    <p:extLst>
      <p:ext uri="{BB962C8B-B14F-4D97-AF65-F5344CB8AC3E}">
        <p14:creationId xmlns:p14="http://schemas.microsoft.com/office/powerpoint/2010/main" val="3974938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PMA 3 projektová dokumentace\02_Řízení projektu\06_Komunikace\02_Publicita_projektu\12 Šablony a vzory pro vizuální identitu\Logo OPZ\Logo OPZ barevné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70" y="614658"/>
            <a:ext cx="2467619" cy="51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lejckovaj\Downloads\Logo_CMY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2515" y="492484"/>
            <a:ext cx="1434714" cy="633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D7A4-D6DB-4BE3-9B26-B2B9AFFAB77E}" type="slidenum">
              <a:rPr lang="cs-CZ" smtClean="0"/>
              <a:t>5</a:t>
            </a:fld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3378741" y="1194250"/>
            <a:ext cx="22220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85800">
              <a:defRPr/>
            </a:pPr>
            <a:r>
              <a:rPr lang="cs-CZ" sz="2400" kern="0" dirty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rPr>
              <a:t>Popis projektu </a:t>
            </a:r>
            <a:endParaRPr lang="cs-CZ" sz="1350" kern="0" dirty="0">
              <a:solidFill>
                <a:sysClr val="windowText" lastClr="000000"/>
              </a:solidFill>
            </a:endParaRPr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565970" y="1873405"/>
            <a:ext cx="7931258" cy="42486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1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II. Potřebnost projektu - východiska</a:t>
            </a:r>
            <a:endParaRPr lang="cs-CZ" sz="1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sz="9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cs-CZ" sz="1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Východisko – kriminalita má tendenci se koncentrovat </a:t>
            </a:r>
          </a:p>
          <a:p>
            <a:pPr marL="0" indent="0" algn="just">
              <a:buNone/>
            </a:pPr>
            <a:r>
              <a:rPr lang="cs-CZ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na malém území/malém počtu obětí dochází k velkému množství kriminality → umožňuje cíleněji a efektivněji nasazovat policejní hlídky </a:t>
            </a:r>
            <a:br>
              <a:rPr lang="cs-CZ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plánovat preventivní opatření.</a:t>
            </a:r>
          </a:p>
          <a:p>
            <a:pPr algn="just">
              <a:spcBef>
                <a:spcPts val="900"/>
              </a:spcBef>
            </a:pPr>
            <a:r>
              <a:rPr lang="cs-CZ" sz="1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Lze využít pro tvorbu efektivních strategií prevence</a:t>
            </a:r>
          </a:p>
          <a:p>
            <a:pPr marL="0" indent="0" algn="just">
              <a:spcBef>
                <a:spcPts val="450"/>
              </a:spcBef>
              <a:buNone/>
            </a:pPr>
            <a:r>
              <a:rPr lang="cs-CZ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v rámci </a:t>
            </a:r>
            <a:r>
              <a:rPr lang="cs-CZ" sz="1800" u="sng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analýzy kriminality</a:t>
            </a:r>
            <a:r>
              <a:rPr lang="cs-CZ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je možné při dostupnosti potřebných dat, nástrojů a kvalifikovaných analytiků vytvářet i odhady předpokládaného vývoje kriminality, tzv. </a:t>
            </a:r>
            <a:r>
              <a:rPr lang="cs-CZ" sz="1800" u="sng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predikce</a:t>
            </a:r>
            <a:r>
              <a:rPr lang="cs-CZ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81737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PMA 3 projektová dokumentace\02_Řízení projektu\06_Komunikace\02_Publicita_projektu\12 Šablony a vzory pro vizuální identitu\Logo OPZ\Logo OPZ barevné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120" y="614658"/>
            <a:ext cx="2467619" cy="51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lejckovaj\Downloads\Logo_CMY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0636" y="614658"/>
            <a:ext cx="1434714" cy="633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D7A4-D6DB-4BE3-9B26-B2B9AFFAB77E}" type="slidenum">
              <a:rPr lang="cs-CZ" smtClean="0"/>
              <a:t>6</a:t>
            </a:fld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3519708" y="1200607"/>
            <a:ext cx="22220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85800">
              <a:defRPr/>
            </a:pPr>
            <a:r>
              <a:rPr lang="cs-CZ" sz="2400" kern="0" dirty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rPr>
              <a:t>Popis projektu </a:t>
            </a:r>
            <a:endParaRPr lang="cs-CZ" sz="1350" kern="0" dirty="0">
              <a:solidFill>
                <a:sysClr val="windowText" lastClr="000000"/>
              </a:solidFill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577121" y="1873405"/>
            <a:ext cx="7938230" cy="3751108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685800">
              <a:buNone/>
              <a:defRPr/>
            </a:pPr>
            <a:r>
              <a:rPr lang="cs-CZ" sz="1500" b="1">
                <a:solidFill>
                  <a:prstClr val="black"/>
                </a:solidFill>
              </a:rPr>
              <a:t>II. Potřebnost projektu – zahraniční zkušenosti</a:t>
            </a:r>
            <a:endParaRPr lang="cs-CZ" sz="1500">
              <a:solidFill>
                <a:prstClr val="black"/>
              </a:solidFill>
            </a:endParaRPr>
          </a:p>
          <a:p>
            <a:pPr marL="0" indent="0" defTabSz="685800">
              <a:buNone/>
              <a:defRPr/>
            </a:pPr>
            <a:endParaRPr lang="cs-CZ" sz="900">
              <a:solidFill>
                <a:prstClr val="black"/>
              </a:solidFill>
            </a:endParaRPr>
          </a:p>
          <a:p>
            <a:pPr marL="257175" indent="-257175" algn="just" defTabSz="685800">
              <a:defRPr/>
            </a:pPr>
            <a:r>
              <a:rPr lang="cs-CZ" sz="1500" b="1">
                <a:solidFill>
                  <a:prstClr val="black"/>
                </a:solidFill>
              </a:rPr>
              <a:t>Projekt Mapy budoucnosti </a:t>
            </a:r>
            <a:r>
              <a:rPr lang="cs-CZ" sz="1500">
                <a:solidFill>
                  <a:prstClr val="black"/>
                </a:solidFill>
              </a:rPr>
              <a:t>– moderní nástroj ke zvýšení efektivity a kvality výkonu veřejné správy v oblasti prevence kriminality založený na analýze a predikci kriminality, reg. č.: CZ.1.04/4.1.00/B6.00041</a:t>
            </a:r>
            <a:endParaRPr lang="cs-CZ" sz="1500" u="sng">
              <a:solidFill>
                <a:prstClr val="black"/>
              </a:solidFill>
            </a:endParaRPr>
          </a:p>
          <a:p>
            <a:pPr marL="257175" indent="-257175" algn="just" defTabSz="685800">
              <a:defRPr/>
            </a:pPr>
            <a:r>
              <a:rPr lang="cs-CZ" sz="1500" b="1">
                <a:solidFill>
                  <a:prstClr val="black"/>
                </a:solidFill>
              </a:rPr>
              <a:t>Studie</a:t>
            </a:r>
            <a:r>
              <a:rPr lang="cs-CZ" sz="1500">
                <a:solidFill>
                  <a:prstClr val="black"/>
                </a:solidFill>
              </a:rPr>
              <a:t> - hlavní výstup projektu → </a:t>
            </a:r>
            <a:r>
              <a:rPr lang="cs-CZ" sz="1500" b="1">
                <a:solidFill>
                  <a:prstClr val="black"/>
                </a:solidFill>
              </a:rPr>
              <a:t>jednoznačně doporučuje využití moderních nástrojů a postupů</a:t>
            </a:r>
            <a:r>
              <a:rPr lang="cs-CZ" sz="1500">
                <a:solidFill>
                  <a:prstClr val="black"/>
                </a:solidFill>
              </a:rPr>
              <a:t> v oblasti mapování, analýz a predikce kriminality, po vzoru zahraničních zkušeností, v ČR.</a:t>
            </a:r>
          </a:p>
          <a:p>
            <a:pPr marL="257175" indent="-257175" algn="just" defTabSz="685800">
              <a:defRPr/>
            </a:pPr>
            <a:r>
              <a:rPr lang="cs-CZ" sz="1500" b="1">
                <a:solidFill>
                  <a:prstClr val="black"/>
                </a:solidFill>
              </a:rPr>
              <a:t>Prokázáno:</a:t>
            </a:r>
          </a:p>
          <a:p>
            <a:pPr marL="257175" indent="-257175" algn="just" defTabSz="685800">
              <a:buFont typeface="Wingdings" panose="05000000000000000000" pitchFamily="2" charset="2"/>
              <a:buChar char="ü"/>
              <a:defRPr/>
            </a:pPr>
            <a:r>
              <a:rPr lang="cs-CZ" sz="1500">
                <a:solidFill>
                  <a:prstClr val="black"/>
                </a:solidFill>
              </a:rPr>
              <a:t>moderní přístupy k analýze kriminogenních dat přinášejí ve světě </a:t>
            </a:r>
            <a:r>
              <a:rPr lang="cs-CZ" sz="1500" u="sng">
                <a:solidFill>
                  <a:prstClr val="black"/>
                </a:solidFill>
              </a:rPr>
              <a:t>pozitivní výsledky</a:t>
            </a:r>
            <a:r>
              <a:rPr lang="cs-CZ" sz="1500">
                <a:solidFill>
                  <a:prstClr val="black"/>
                </a:solidFill>
              </a:rPr>
              <a:t>,</a:t>
            </a:r>
          </a:p>
          <a:p>
            <a:pPr marL="257175" indent="-257175" algn="just" defTabSz="685800">
              <a:buFont typeface="Wingdings" panose="05000000000000000000" pitchFamily="2" charset="2"/>
              <a:buChar char="ü"/>
              <a:defRPr/>
            </a:pPr>
            <a:r>
              <a:rPr lang="cs-CZ" sz="1500">
                <a:solidFill>
                  <a:prstClr val="black"/>
                </a:solidFill>
              </a:rPr>
              <a:t>nové analyticko-prediktivní metody → významné </a:t>
            </a:r>
            <a:r>
              <a:rPr lang="cs-CZ" sz="1500" u="sng">
                <a:solidFill>
                  <a:prstClr val="black"/>
                </a:solidFill>
              </a:rPr>
              <a:t>zefektivnění policejní práce</a:t>
            </a:r>
            <a:r>
              <a:rPr lang="cs-CZ" sz="1500">
                <a:solidFill>
                  <a:prstClr val="black"/>
                </a:solidFill>
              </a:rPr>
              <a:t> → </a:t>
            </a:r>
            <a:r>
              <a:rPr lang="cs-CZ" sz="1500" u="sng">
                <a:solidFill>
                  <a:prstClr val="black"/>
                </a:solidFill>
              </a:rPr>
              <a:t>zlepšení bezpečnostní situace</a:t>
            </a:r>
            <a:r>
              <a:rPr lang="cs-CZ" sz="1500">
                <a:solidFill>
                  <a:prstClr val="black"/>
                </a:solidFill>
              </a:rPr>
              <a:t> v území. </a:t>
            </a:r>
          </a:p>
          <a:p>
            <a:pPr marL="0" indent="0" algn="just" defTabSz="685800">
              <a:buNone/>
              <a:defRPr/>
            </a:pPr>
            <a:endParaRPr lang="cs-CZ" sz="105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9025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PMA 3 projektová dokumentace\02_Řízení projektu\06_Komunikace\02_Publicita_projektu\12 Šablony a vzory pro vizuální identitu\Logo OPZ\Logo OPZ barevné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18" y="640356"/>
            <a:ext cx="2467619" cy="51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lejckovaj\Downloads\Logo_CMY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6901" y="518182"/>
            <a:ext cx="1434714" cy="633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D7A4-D6DB-4BE3-9B26-B2B9AFFAB77E}" type="slidenum">
              <a:rPr lang="cs-CZ" smtClean="0"/>
              <a:t>7</a:t>
            </a:fld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820040" y="1146803"/>
            <a:ext cx="38395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kern="0" dirty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rPr>
              <a:t>Popis projektu </a:t>
            </a:r>
            <a:r>
              <a:rPr lang="cs-CZ" dirty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rPr>
              <a:t>– ukázky (zahraničí) </a:t>
            </a:r>
            <a:endParaRPr lang="cs-CZ" kern="0" dirty="0">
              <a:solidFill>
                <a:sysClr val="windowText" lastClr="000000"/>
              </a:solidFill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52" y="1677209"/>
            <a:ext cx="3947534" cy="2136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806" y="4124879"/>
            <a:ext cx="3877639" cy="2231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9796" y="1658294"/>
            <a:ext cx="3715525" cy="2489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6243" y="4456768"/>
            <a:ext cx="3895371" cy="1917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9644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PMA 3 projektová dokumentace\02_Řízení projektu\06_Komunikace\02_Publicita_projektu\12 Šablony a vzory pro vizuální identitu\Logo OPZ\Logo OPZ barevné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213" y="614658"/>
            <a:ext cx="2467619" cy="51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lejckovaj\Downloads\Logo_CMY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9505" y="614658"/>
            <a:ext cx="1434714" cy="633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D7A4-D6DB-4BE3-9B26-B2B9AFFAB77E}" type="slidenum">
              <a:rPr lang="cs-CZ" smtClean="0"/>
              <a:t>8</a:t>
            </a:fld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893849" y="1136092"/>
            <a:ext cx="38395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kern="0" dirty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rPr>
              <a:t>Popis projektu </a:t>
            </a:r>
            <a:r>
              <a:rPr lang="cs-CZ" dirty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rPr>
              <a:t>– ukázky (zahraničí) </a:t>
            </a:r>
            <a:endParaRPr lang="cs-CZ" kern="0" dirty="0">
              <a:solidFill>
                <a:sysClr val="windowText" lastClr="000000"/>
              </a:solidFill>
            </a:endParaRPr>
          </a:p>
        </p:txBody>
      </p:sp>
      <p:sp>
        <p:nvSpPr>
          <p:cNvPr id="18" name="Zástupný symbol pro obsah 2"/>
          <p:cNvSpPr txBox="1">
            <a:spLocks/>
          </p:cNvSpPr>
          <p:nvPr/>
        </p:nvSpPr>
        <p:spPr>
          <a:xfrm>
            <a:off x="3337925" y="3679960"/>
            <a:ext cx="2951363" cy="1652181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685800">
              <a:buNone/>
              <a:defRPr/>
            </a:pPr>
            <a:endParaRPr lang="cs-CZ" sz="1500">
              <a:solidFill>
                <a:prstClr val="black"/>
              </a:solidFill>
            </a:endParaRPr>
          </a:p>
          <a:p>
            <a:pPr marL="0" indent="0" defTabSz="685800">
              <a:buNone/>
              <a:defRPr/>
            </a:pPr>
            <a:endParaRPr lang="cs-CZ" sz="900">
              <a:solidFill>
                <a:prstClr val="black"/>
              </a:solidFill>
            </a:endParaRPr>
          </a:p>
          <a:p>
            <a:pPr marL="0" indent="0" algn="just" defTabSz="685800">
              <a:buNone/>
              <a:defRPr/>
            </a:pPr>
            <a:endParaRPr lang="cs-CZ" sz="1050" dirty="0">
              <a:solidFill>
                <a:prstClr val="black"/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06778" y="1636090"/>
            <a:ext cx="3320196" cy="208527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8504" y="1650385"/>
            <a:ext cx="3913883" cy="2196790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8503" y="3992135"/>
            <a:ext cx="3869471" cy="2233549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181605" y="3762249"/>
            <a:ext cx="2552690" cy="2463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077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PMA 3 projektová dokumentace\02_Řízení projektu\06_Komunikace\02_Publicita_projektu\12 Šablony a vzory pro vizuální identitu\Logo OPZ\Logo OPZ barevné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520" y="614658"/>
            <a:ext cx="2467619" cy="51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lejckovaj\Downloads\Logo_CMY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3577" y="614658"/>
            <a:ext cx="1434714" cy="633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D7A4-D6DB-4BE3-9B26-B2B9AFFAB77E}" type="slidenum">
              <a:rPr lang="cs-CZ" smtClean="0"/>
              <a:t>9</a:t>
            </a:fld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3051139" y="1126149"/>
            <a:ext cx="33650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kern="0" dirty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rPr>
              <a:t>Popis projektu </a:t>
            </a:r>
            <a:r>
              <a:rPr lang="cs-CZ" dirty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rPr>
              <a:t>– ukázky (Kolín)</a:t>
            </a:r>
            <a:endParaRPr lang="cs-CZ" kern="0" dirty="0">
              <a:solidFill>
                <a:sysClr val="windowText" lastClr="000000"/>
              </a:solidFill>
            </a:endParaRPr>
          </a:p>
        </p:txBody>
      </p:sp>
      <p:sp>
        <p:nvSpPr>
          <p:cNvPr id="18" name="Zástupný symbol pro obsah 2"/>
          <p:cNvSpPr txBox="1">
            <a:spLocks/>
          </p:cNvSpPr>
          <p:nvPr/>
        </p:nvSpPr>
        <p:spPr>
          <a:xfrm>
            <a:off x="2733965" y="3651581"/>
            <a:ext cx="2997194" cy="1972932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685800">
              <a:buNone/>
              <a:defRPr/>
            </a:pPr>
            <a:endParaRPr lang="cs-CZ" sz="1500">
              <a:solidFill>
                <a:prstClr val="black"/>
              </a:solidFill>
            </a:endParaRPr>
          </a:p>
          <a:p>
            <a:pPr marL="0" indent="0" defTabSz="685800">
              <a:buNone/>
              <a:defRPr/>
            </a:pPr>
            <a:endParaRPr lang="cs-CZ" sz="900">
              <a:solidFill>
                <a:prstClr val="black"/>
              </a:solidFill>
            </a:endParaRPr>
          </a:p>
          <a:p>
            <a:pPr marL="0" indent="0" algn="just" defTabSz="685800">
              <a:buNone/>
              <a:defRPr/>
            </a:pPr>
            <a:endParaRPr lang="cs-CZ" sz="1050" dirty="0">
              <a:solidFill>
                <a:prstClr val="black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3520" y="1809476"/>
            <a:ext cx="4586070" cy="197722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169590" y="1809476"/>
            <a:ext cx="3268701" cy="208539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8596" y="4015841"/>
            <a:ext cx="2792273" cy="234051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06537" y="4015833"/>
            <a:ext cx="3531754" cy="2364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063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PMA 3 projektová dokumentace\02_Řízení projektu\06_Komunikace\02_Publicita_projektu\12 Šablony a vzory pro vizuální identitu\Logo OPZ\Logo OPZ barevné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69" y="614658"/>
            <a:ext cx="2467619" cy="51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lejckovaj\Downloads\Logo_CMY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0636" y="545538"/>
            <a:ext cx="1434714" cy="633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D7A4-D6DB-4BE3-9B26-B2B9AFFAB77E}" type="slidenum">
              <a:rPr lang="cs-CZ" smtClean="0"/>
              <a:t>10</a:t>
            </a:fld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3255498" y="994537"/>
            <a:ext cx="18016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kern="0" dirty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rPr>
              <a:t>Popis </a:t>
            </a:r>
            <a:r>
              <a:rPr lang="cs-CZ" kern="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rPr>
              <a:t>projektu</a:t>
            </a:r>
            <a:endParaRPr lang="cs-CZ" kern="0" dirty="0">
              <a:solidFill>
                <a:sysClr val="windowText" lastClr="000000"/>
              </a:solidFill>
            </a:endParaRPr>
          </a:p>
        </p:txBody>
      </p:sp>
      <p:sp>
        <p:nvSpPr>
          <p:cNvPr id="15" name="Zástupný symbol pro obsah 2"/>
          <p:cNvSpPr txBox="1">
            <a:spLocks/>
          </p:cNvSpPr>
          <p:nvPr/>
        </p:nvSpPr>
        <p:spPr>
          <a:xfrm>
            <a:off x="565969" y="1495480"/>
            <a:ext cx="7949381" cy="4807817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685800">
              <a:buNone/>
              <a:defRPr/>
            </a:pPr>
            <a:r>
              <a:rPr lang="cs-CZ" sz="1725" b="1" dirty="0">
                <a:solidFill>
                  <a:prstClr val="black"/>
                </a:solidFill>
              </a:rPr>
              <a:t>II. Potřebnost projektu</a:t>
            </a:r>
            <a:r>
              <a:rPr lang="cs-CZ" sz="1725" dirty="0">
                <a:solidFill>
                  <a:prstClr val="black"/>
                </a:solidFill>
              </a:rPr>
              <a:t> </a:t>
            </a:r>
            <a:r>
              <a:rPr lang="cs-CZ" sz="1725" b="1" dirty="0">
                <a:solidFill>
                  <a:prstClr val="black"/>
                </a:solidFill>
              </a:rPr>
              <a:t>- k</a:t>
            </a:r>
            <a:r>
              <a:rPr lang="cs-CZ" sz="1725" b="1" dirty="0">
                <a:solidFill>
                  <a:sysClr val="windowText" lastClr="000000"/>
                </a:solidFill>
              </a:rPr>
              <a:t>onkrétní přínosy a doporučení</a:t>
            </a:r>
          </a:p>
          <a:p>
            <a:pPr marL="0" indent="0" defTabSz="685800">
              <a:lnSpc>
                <a:spcPct val="120000"/>
              </a:lnSpc>
              <a:buNone/>
              <a:defRPr/>
            </a:pPr>
            <a:r>
              <a:rPr lang="cs-CZ" sz="1725" b="1" dirty="0">
                <a:solidFill>
                  <a:sysClr val="windowText" lastClr="000000"/>
                </a:solidFill>
              </a:rPr>
              <a:t>A) Konkrétní přínosy</a:t>
            </a:r>
          </a:p>
          <a:p>
            <a:pPr marL="257175" indent="-257175" defTabSz="685800">
              <a:lnSpc>
                <a:spcPct val="120000"/>
              </a:lnSpc>
              <a:defRPr/>
            </a:pPr>
            <a:r>
              <a:rPr lang="cs-CZ" sz="1725" dirty="0">
                <a:solidFill>
                  <a:sysClr val="windowText" lastClr="000000"/>
                </a:solidFill>
              </a:rPr>
              <a:t>snížení kriminality,</a:t>
            </a:r>
          </a:p>
          <a:p>
            <a:pPr marL="257175" indent="-257175" defTabSz="685800">
              <a:lnSpc>
                <a:spcPct val="120000"/>
              </a:lnSpc>
              <a:defRPr/>
            </a:pPr>
            <a:r>
              <a:rPr lang="cs-CZ" sz="1725" dirty="0">
                <a:solidFill>
                  <a:sysClr val="windowText" lastClr="000000"/>
                </a:solidFill>
              </a:rPr>
              <a:t>zvýšení objasněnosti,</a:t>
            </a:r>
          </a:p>
          <a:p>
            <a:pPr marL="257175" indent="-257175" defTabSz="685800">
              <a:lnSpc>
                <a:spcPct val="120000"/>
              </a:lnSpc>
              <a:defRPr/>
            </a:pPr>
            <a:r>
              <a:rPr lang="cs-CZ" sz="1725" dirty="0">
                <a:solidFill>
                  <a:sysClr val="windowText" lastClr="000000"/>
                </a:solidFill>
              </a:rPr>
              <a:t>cílenější a efektivnější zaměření hlídek,</a:t>
            </a:r>
          </a:p>
          <a:p>
            <a:pPr marL="257175" indent="-257175" defTabSz="685800">
              <a:lnSpc>
                <a:spcPct val="120000"/>
              </a:lnSpc>
              <a:defRPr/>
            </a:pPr>
            <a:r>
              <a:rPr lang="cs-CZ" sz="1725" dirty="0">
                <a:solidFill>
                  <a:sysClr val="windowText" lastClr="000000"/>
                </a:solidFill>
              </a:rPr>
              <a:t>cílenější a efektivnější zaměření preventivních opatření,</a:t>
            </a:r>
          </a:p>
          <a:p>
            <a:pPr marL="257175" indent="-257175" defTabSz="685800">
              <a:lnSpc>
                <a:spcPct val="120000"/>
              </a:lnSpc>
              <a:defRPr/>
            </a:pPr>
            <a:r>
              <a:rPr lang="cs-CZ" sz="1725" dirty="0">
                <a:solidFill>
                  <a:sysClr val="windowText" lastClr="000000"/>
                </a:solidFill>
              </a:rPr>
              <a:t>komunikace policistů se systémy přímo v terénu,</a:t>
            </a:r>
          </a:p>
          <a:p>
            <a:pPr marL="257175" indent="-257175" defTabSz="685800">
              <a:lnSpc>
                <a:spcPct val="120000"/>
              </a:lnSpc>
              <a:defRPr/>
            </a:pPr>
            <a:r>
              <a:rPr lang="cs-CZ" sz="1725" dirty="0">
                <a:solidFill>
                  <a:sysClr val="windowText" lastClr="000000"/>
                </a:solidFill>
              </a:rPr>
              <a:t>odbourání administrativy – čas pro hlídky v ulicích,</a:t>
            </a:r>
          </a:p>
          <a:p>
            <a:pPr marL="257175" indent="-257175" defTabSz="685800">
              <a:lnSpc>
                <a:spcPct val="120000"/>
              </a:lnSpc>
              <a:defRPr/>
            </a:pPr>
            <a:r>
              <a:rPr lang="cs-CZ" sz="1725" dirty="0">
                <a:solidFill>
                  <a:sysClr val="windowText" lastClr="000000"/>
                </a:solidFill>
              </a:rPr>
              <a:t>efektivnější = levnější využití zdrojů,</a:t>
            </a:r>
          </a:p>
          <a:p>
            <a:pPr marL="257175" indent="-257175" defTabSz="685800">
              <a:lnSpc>
                <a:spcPct val="120000"/>
              </a:lnSpc>
              <a:defRPr/>
            </a:pPr>
            <a:r>
              <a:rPr lang="cs-CZ" sz="1725" dirty="0">
                <a:solidFill>
                  <a:sysClr val="windowText" lastClr="000000"/>
                </a:solidFill>
              </a:rPr>
              <a:t>zvýšení důvěry občanů.</a:t>
            </a:r>
          </a:p>
          <a:p>
            <a:pPr marL="0" indent="0" defTabSz="685800">
              <a:lnSpc>
                <a:spcPct val="120000"/>
              </a:lnSpc>
              <a:buNone/>
              <a:defRPr/>
            </a:pPr>
            <a:r>
              <a:rPr lang="cs-CZ" sz="1725" b="1" dirty="0">
                <a:solidFill>
                  <a:sysClr val="windowText" lastClr="000000"/>
                </a:solidFill>
              </a:rPr>
              <a:t>B) Doporučení pro navazující projekt</a:t>
            </a:r>
          </a:p>
          <a:p>
            <a:pPr marL="257175" indent="-257175" defTabSz="685800">
              <a:lnSpc>
                <a:spcPct val="120000"/>
              </a:lnSpc>
              <a:defRPr/>
            </a:pPr>
            <a:r>
              <a:rPr lang="cs-CZ" sz="1725" dirty="0">
                <a:solidFill>
                  <a:sysClr val="windowText" lastClr="000000"/>
                </a:solidFill>
              </a:rPr>
              <a:t>organizační, technologická, metodická, implementační, </a:t>
            </a:r>
          </a:p>
          <a:p>
            <a:pPr marL="257175" indent="-257175" defTabSz="685800">
              <a:lnSpc>
                <a:spcPct val="120000"/>
              </a:lnSpc>
              <a:defRPr/>
            </a:pPr>
            <a:r>
              <a:rPr lang="cs-CZ" sz="1725" dirty="0">
                <a:solidFill>
                  <a:sysClr val="windowText" lastClr="000000"/>
                </a:solidFill>
              </a:rPr>
              <a:t>důraz na sdílení dat a spolupráci s veřejností. </a:t>
            </a:r>
          </a:p>
          <a:p>
            <a:pPr marL="0" indent="0" algn="just" defTabSz="685800">
              <a:buNone/>
              <a:defRPr/>
            </a:pPr>
            <a:endParaRPr lang="cs-CZ" sz="105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02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PMA 3 projektová dokumentace\02_Řízení projektu\06_Komunikace\02_Publicita_projektu\12 Šablony a vzory pro vizuální identitu\Logo OPZ\Logo OPZ barevné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67" y="562315"/>
            <a:ext cx="2467619" cy="51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lejckovaj\Downloads\Logo_CMY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6885" y="501227"/>
            <a:ext cx="1434714" cy="633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D7A4-D6DB-4BE3-9B26-B2B9AFFAB77E}" type="slidenum">
              <a:rPr lang="cs-CZ" smtClean="0"/>
              <a:t>11</a:t>
            </a:fld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3450612" y="1134892"/>
            <a:ext cx="16466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kern="0" dirty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rPr>
              <a:t>Popis </a:t>
            </a:r>
            <a:r>
              <a:rPr lang="cs-CZ" kern="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rPr>
              <a:t>projektu</a:t>
            </a:r>
            <a:endParaRPr lang="cs-CZ" kern="0" dirty="0">
              <a:solidFill>
                <a:srgbClr val="00A9E2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43667" y="1686311"/>
            <a:ext cx="7837932" cy="43627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900"/>
              </a:spcBef>
            </a:pPr>
            <a:r>
              <a:rPr lang="cs-CZ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III. Změny očekávané v důsledku realizace projektu</a:t>
            </a:r>
            <a:endParaRPr lang="cs-CZ" sz="16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ts val="900"/>
              </a:spcBef>
            </a:pPr>
            <a:r>
              <a:rPr lang="cs-CZ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A) Přímé</a:t>
            </a:r>
          </a:p>
          <a:p>
            <a:pPr marL="257175" indent="-257175" algn="just">
              <a:spcBef>
                <a:spcPts val="900"/>
              </a:spcBef>
              <a:buFont typeface="Arial" pitchFamily="34" charset="0"/>
              <a:buChar char="•"/>
            </a:pPr>
            <a:r>
              <a:rPr lang="cs-CZ" sz="1600" u="sng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Modernější a efektivnější Policie ČR</a:t>
            </a:r>
            <a:r>
              <a:rPr lang="cs-CZ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která bude </a:t>
            </a:r>
            <a:r>
              <a:rPr lang="cs-CZ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disponovat </a:t>
            </a:r>
            <a:endParaRPr lang="cs-CZ" sz="16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257175" indent="-257175" algn="just">
              <a:spcBef>
                <a:spcPct val="20000"/>
              </a:spcBef>
              <a:buFont typeface="Wingdings" panose="05000000000000000000" pitchFamily="2" charset="2"/>
              <a:buChar char="ü"/>
            </a:pPr>
            <a:r>
              <a:rPr lang="cs-CZ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novými postupy a nástroji pro efektivnější boj s kriminalitou</a:t>
            </a:r>
            <a:r>
              <a:rPr lang="cs-CZ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a pro </a:t>
            </a:r>
          </a:p>
          <a:p>
            <a:pPr marL="257175" indent="-257175" algn="just">
              <a:spcBef>
                <a:spcPct val="20000"/>
              </a:spcBef>
              <a:buFont typeface="Wingdings" panose="05000000000000000000" pitchFamily="2" charset="2"/>
              <a:buChar char="ü"/>
            </a:pPr>
            <a:r>
              <a:rPr lang="cs-CZ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cílenější, efektivnější a levnější využití zdrojů</a:t>
            </a:r>
            <a:r>
              <a:rPr lang="cs-CZ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(personálních, finančních, materiálních).</a:t>
            </a:r>
          </a:p>
          <a:p>
            <a:pPr marL="257175" indent="-257175" algn="just">
              <a:spcBef>
                <a:spcPts val="900"/>
              </a:spcBef>
              <a:buFont typeface="Arial" pitchFamily="34" charset="0"/>
              <a:buChar char="•"/>
            </a:pPr>
            <a:r>
              <a:rPr lang="cs-CZ" sz="1600" u="sng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Lepší práce Policie ČR s daty</a:t>
            </a:r>
          </a:p>
          <a:p>
            <a:pPr marL="257175" indent="-257175" algn="just">
              <a:spcBef>
                <a:spcPct val="20000"/>
              </a:spcBef>
              <a:buFont typeface="Wingdings" panose="05000000000000000000" pitchFamily="2" charset="2"/>
              <a:buChar char="ü"/>
            </a:pPr>
            <a:r>
              <a:rPr lang="cs-CZ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zpřehlednění a zvýšení využitelnosti dat a informací o kriminalitě </a:t>
            </a:r>
            <a:r>
              <a:rPr lang="cs-CZ" sz="1600" u="sng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u="sng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(o trestných činech a relevantních přestupcích) v rámci Policie ČR </a:t>
            </a:r>
          </a:p>
          <a:p>
            <a:pPr marL="257175" indent="-257175" algn="just">
              <a:spcBef>
                <a:spcPct val="20000"/>
              </a:spcBef>
              <a:buFont typeface="Wingdings" panose="05000000000000000000" pitchFamily="2" charset="2"/>
              <a:buChar char="ü"/>
            </a:pPr>
            <a:r>
              <a:rPr lang="cs-CZ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jejich </a:t>
            </a:r>
            <a:r>
              <a:rPr lang="cs-CZ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zpřístupnění obcím </a:t>
            </a:r>
            <a:r>
              <a:rPr lang="cs-CZ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(obecní policii) </a:t>
            </a:r>
            <a:r>
              <a:rPr lang="cs-CZ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 sdílení s nimi </a:t>
            </a:r>
          </a:p>
          <a:p>
            <a:pPr marL="257175" indent="-257175" algn="just">
              <a:spcBef>
                <a:spcPct val="20000"/>
              </a:spcBef>
              <a:buFont typeface="Wingdings" panose="05000000000000000000" pitchFamily="2" charset="2"/>
              <a:buChar char="ü"/>
            </a:pPr>
            <a:r>
              <a:rPr lang="cs-CZ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jejich </a:t>
            </a:r>
            <a:r>
              <a:rPr lang="cs-CZ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zpřístupnění veřejnosti </a:t>
            </a:r>
            <a:r>
              <a:rPr lang="cs-CZ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mapy kriminality, formát otevřených dat.</a:t>
            </a:r>
          </a:p>
          <a:p>
            <a:pPr marL="257175" indent="-257175" algn="just">
              <a:spcBef>
                <a:spcPts val="900"/>
              </a:spcBef>
              <a:buFont typeface="Arial" pitchFamily="34" charset="0"/>
              <a:buChar char="•"/>
            </a:pPr>
            <a:r>
              <a:rPr lang="cs-CZ" sz="1600" u="sng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Prohloubení znalostí pracovníků Police ČR</a:t>
            </a:r>
            <a:r>
              <a:rPr lang="cs-CZ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v oblasti mapování, analýzy a predikce kriminality </a:t>
            </a:r>
            <a:r>
              <a:rPr lang="cs-CZ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lang="cs-CZ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využití jejich výstupů v praxi.</a:t>
            </a:r>
          </a:p>
          <a:p>
            <a:pPr algn="just">
              <a:spcBef>
                <a:spcPts val="900"/>
              </a:spcBef>
            </a:pPr>
            <a:r>
              <a:rPr lang="cs-CZ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B) Nepřímé – viz předchozí </a:t>
            </a:r>
            <a:r>
              <a:rPr lang="cs-CZ" sz="16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slide</a:t>
            </a:r>
            <a:endParaRPr lang="cs-CZ" sz="1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1955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PMA 3 projektová dokumentace\02_Řízení projektu\06_Komunikace\02_Publicita_projektu\12 Šablony a vzory pro vizuální identitu\Logo OPZ\Logo OPZ barevné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69" y="614658"/>
            <a:ext cx="2467619" cy="51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lejckovaj\Downloads\Logo_CMY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9062" y="592231"/>
            <a:ext cx="1434714" cy="633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D7A4-D6DB-4BE3-9B26-B2B9AFFAB77E}" type="slidenum">
              <a:rPr lang="cs-CZ" smtClean="0"/>
              <a:t>12</a:t>
            </a:fld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3033588" y="1306769"/>
            <a:ext cx="33265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kern="0" dirty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rPr>
              <a:t>Popis projektu </a:t>
            </a:r>
            <a:r>
              <a:rPr lang="cs-CZ" dirty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rPr>
              <a:t>– realizační tým</a:t>
            </a:r>
            <a:endParaRPr lang="cs-CZ" kern="0" dirty="0">
              <a:solidFill>
                <a:sysClr val="windowText" lastClr="000000"/>
              </a:solidFill>
            </a:endParaRP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565969" y="1856721"/>
            <a:ext cx="7949381" cy="4499630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just">
              <a:buNone/>
            </a:pPr>
            <a:r>
              <a:rPr lang="cs-CZ" sz="2000" b="1" dirty="0" smtClean="0">
                <a:solidFill>
                  <a:prstClr val="black"/>
                </a:solidFill>
              </a:rPr>
              <a:t>IV</a:t>
            </a:r>
            <a:r>
              <a:rPr lang="cs-CZ" sz="2000" b="1" dirty="0">
                <a:solidFill>
                  <a:prstClr val="black"/>
                </a:solidFill>
              </a:rPr>
              <a:t>. Popis realizačního týmu projektu</a:t>
            </a:r>
          </a:p>
          <a:p>
            <a:pPr marL="0" lvl="0" indent="0" algn="just">
              <a:buNone/>
            </a:pPr>
            <a:endParaRPr lang="cs-CZ" sz="2000" dirty="0">
              <a:solidFill>
                <a:prstClr val="black"/>
              </a:solidFill>
            </a:endParaRPr>
          </a:p>
          <a:p>
            <a:pPr lvl="0" algn="just"/>
            <a:r>
              <a:rPr lang="cs-CZ" sz="2000" u="sng" dirty="0">
                <a:solidFill>
                  <a:prstClr val="black"/>
                </a:solidFill>
              </a:rPr>
              <a:t>ROLE ZABEZPEČUJÍCÍ ŘÍZENÍ PROJEKTU:</a:t>
            </a:r>
          </a:p>
          <a:p>
            <a:pPr marL="0" lvl="0" indent="0" algn="just">
              <a:buNone/>
            </a:pPr>
            <a:endParaRPr lang="cs-CZ" sz="2000" b="1" dirty="0">
              <a:solidFill>
                <a:prstClr val="black"/>
              </a:solidFill>
            </a:endParaRPr>
          </a:p>
          <a:p>
            <a:pPr marL="0" lvl="0" indent="0" algn="just">
              <a:buNone/>
            </a:pPr>
            <a:r>
              <a:rPr lang="cs-CZ" sz="2000" dirty="0">
                <a:solidFill>
                  <a:prstClr val="black"/>
                </a:solidFill>
              </a:rPr>
              <a:t>Ředitel projektu → Projektový manažer → Finanční manažer → Věcný gestor projektu MV ČR → </a:t>
            </a:r>
            <a:r>
              <a:rPr lang="pl-PL" sz="2000" dirty="0">
                <a:solidFill>
                  <a:prstClr val="black"/>
                </a:solidFill>
              </a:rPr>
              <a:t>Věcný gestor projektu Policie ČR → Evaluátor</a:t>
            </a:r>
          </a:p>
          <a:p>
            <a:pPr marL="0" lvl="0" indent="0" algn="just">
              <a:buNone/>
            </a:pPr>
            <a:endParaRPr lang="pl-PL" sz="2000" dirty="0">
              <a:solidFill>
                <a:prstClr val="black"/>
              </a:solidFill>
            </a:endParaRPr>
          </a:p>
          <a:p>
            <a:pPr lvl="0" algn="just"/>
            <a:r>
              <a:rPr lang="cs-CZ" sz="2000" u="sng" dirty="0">
                <a:solidFill>
                  <a:prstClr val="black"/>
                </a:solidFill>
              </a:rPr>
              <a:t>PODPŮRNÁ ROLE V PROJEKTU:</a:t>
            </a:r>
          </a:p>
          <a:p>
            <a:pPr marL="0" lvl="0" indent="0" algn="just">
              <a:buNone/>
            </a:pPr>
            <a:endParaRPr lang="cs-CZ" sz="2000" u="sng" dirty="0">
              <a:solidFill>
                <a:prstClr val="black"/>
              </a:solidFill>
            </a:endParaRPr>
          </a:p>
          <a:p>
            <a:pPr marL="0" lvl="0" indent="0" algn="just">
              <a:buNone/>
            </a:pPr>
            <a:r>
              <a:rPr lang="cs-CZ" sz="2000" dirty="0">
                <a:solidFill>
                  <a:prstClr val="black"/>
                </a:solidFill>
              </a:rPr>
              <a:t>Asistent projektu </a:t>
            </a:r>
          </a:p>
          <a:p>
            <a:pPr marL="0" indent="0" algn="just" defTabSz="685800">
              <a:buNone/>
              <a:defRPr/>
            </a:pPr>
            <a:endParaRPr lang="cs-CZ" sz="105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9806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PMA 3 projektová dokumentace\02_Řízení projektu\06_Komunikace\02_Publicita_projektu\12 Šablony a vzory pro vizuální identitu\Logo OPZ\Logo OPZ barevné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69" y="614658"/>
            <a:ext cx="2467619" cy="51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lejckovaj\Downloads\Logo_CMY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9062" y="492484"/>
            <a:ext cx="1434714" cy="633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D7A4-D6DB-4BE3-9B26-B2B9AFFAB77E}" type="slidenum">
              <a:rPr lang="cs-CZ" smtClean="0"/>
              <a:t>13</a:t>
            </a:fld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3223071" y="990363"/>
            <a:ext cx="33265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kern="0" dirty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rPr>
              <a:t>Popis projektu </a:t>
            </a:r>
            <a:r>
              <a:rPr lang="cs-CZ" dirty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rPr>
              <a:t>– realizační tým</a:t>
            </a:r>
            <a:endParaRPr lang="cs-CZ" kern="0" dirty="0">
              <a:solidFill>
                <a:sysClr val="windowText" lastClr="000000"/>
              </a:solidFill>
            </a:endParaRPr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565969" y="1359695"/>
            <a:ext cx="7897807" cy="4996656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defTabSz="685800">
              <a:buNone/>
              <a:defRPr/>
            </a:pPr>
            <a:endParaRPr lang="cs-CZ" sz="450" dirty="0">
              <a:solidFill>
                <a:prstClr val="black"/>
              </a:solidFill>
            </a:endParaRPr>
          </a:p>
          <a:p>
            <a:pPr marL="0" lvl="0" indent="0" algn="just">
              <a:buNone/>
            </a:pPr>
            <a:r>
              <a:rPr lang="cs-CZ" sz="1400" b="1" dirty="0">
                <a:solidFill>
                  <a:prstClr val="black"/>
                </a:solidFill>
              </a:rPr>
              <a:t>IV. Popis realizačního týmu projektu</a:t>
            </a:r>
          </a:p>
          <a:p>
            <a:pPr marL="0" lvl="0" indent="0" algn="just">
              <a:buNone/>
            </a:pPr>
            <a:endParaRPr lang="cs-CZ" sz="1400" dirty="0">
              <a:solidFill>
                <a:prstClr val="black"/>
              </a:solidFill>
            </a:endParaRPr>
          </a:p>
          <a:p>
            <a:pPr lvl="0" algn="just"/>
            <a:r>
              <a:rPr lang="cs-CZ" sz="1400" u="sng" dirty="0">
                <a:solidFill>
                  <a:prstClr val="black"/>
                </a:solidFill>
              </a:rPr>
              <a:t>ODBORNÉ ROLE V PROJEKTU: </a:t>
            </a:r>
            <a:endParaRPr lang="cs-CZ" sz="1400" dirty="0">
              <a:solidFill>
                <a:prstClr val="black"/>
              </a:solidFill>
            </a:endParaRPr>
          </a:p>
          <a:p>
            <a:pPr marL="0" lvl="0" indent="0" algn="just">
              <a:buNone/>
            </a:pPr>
            <a:endParaRPr lang="cs-CZ" sz="1400" dirty="0">
              <a:solidFill>
                <a:prstClr val="black"/>
              </a:solidFill>
            </a:endParaRPr>
          </a:p>
          <a:p>
            <a:pPr marL="228600" lvl="0" indent="-228600" algn="just">
              <a:buFont typeface="Arial" pitchFamily="34" charset="0"/>
              <a:buAutoNum type="alphaUcParenR"/>
            </a:pPr>
            <a:r>
              <a:rPr lang="cs-CZ" sz="1400" dirty="0">
                <a:solidFill>
                  <a:prstClr val="black"/>
                </a:solidFill>
              </a:rPr>
              <a:t> Technický tým</a:t>
            </a:r>
          </a:p>
          <a:p>
            <a:pPr lvl="0" algn="just"/>
            <a:r>
              <a:rPr lang="cs-CZ" sz="1400" dirty="0">
                <a:solidFill>
                  <a:prstClr val="black"/>
                </a:solidFill>
              </a:rPr>
              <a:t>Koordinátor technického týmu - IT analytik, programátor → Administrátor ICT → Programátor server - </a:t>
            </a:r>
            <a:r>
              <a:rPr lang="cs-CZ" sz="1400" dirty="0" err="1">
                <a:solidFill>
                  <a:prstClr val="black"/>
                </a:solidFill>
              </a:rPr>
              <a:t>side</a:t>
            </a:r>
            <a:r>
              <a:rPr lang="cs-CZ" sz="1400" dirty="0">
                <a:solidFill>
                  <a:prstClr val="black"/>
                </a:solidFill>
              </a:rPr>
              <a:t> → Programátor </a:t>
            </a:r>
            <a:r>
              <a:rPr lang="cs-CZ" sz="1400" dirty="0" err="1">
                <a:solidFill>
                  <a:prstClr val="black"/>
                </a:solidFill>
              </a:rPr>
              <a:t>client</a:t>
            </a:r>
            <a:r>
              <a:rPr lang="cs-CZ" sz="1400" dirty="0">
                <a:solidFill>
                  <a:prstClr val="black"/>
                </a:solidFill>
              </a:rPr>
              <a:t> – </a:t>
            </a:r>
            <a:r>
              <a:rPr lang="cs-CZ" sz="1400" dirty="0" err="1">
                <a:solidFill>
                  <a:prstClr val="black"/>
                </a:solidFill>
              </a:rPr>
              <a:t>side</a:t>
            </a:r>
            <a:r>
              <a:rPr lang="cs-CZ" sz="1400" dirty="0">
                <a:solidFill>
                  <a:prstClr val="black"/>
                </a:solidFill>
              </a:rPr>
              <a:t> → </a:t>
            </a:r>
            <a:r>
              <a:rPr lang="nb-NO" sz="1400" dirty="0">
                <a:solidFill>
                  <a:prstClr val="black"/>
                </a:solidFill>
              </a:rPr>
              <a:t>GIS analytik/ programátor server – side</a:t>
            </a:r>
            <a:r>
              <a:rPr lang="cs-CZ" sz="1400" dirty="0">
                <a:solidFill>
                  <a:prstClr val="black"/>
                </a:solidFill>
              </a:rPr>
              <a:t> → </a:t>
            </a:r>
            <a:r>
              <a:rPr lang="cs-CZ" sz="1400" dirty="0" smtClean="0">
                <a:solidFill>
                  <a:prstClr val="black"/>
                </a:solidFill>
              </a:rPr>
              <a:t/>
            </a:r>
            <a:br>
              <a:rPr lang="cs-CZ" sz="1400" dirty="0" smtClean="0">
                <a:solidFill>
                  <a:prstClr val="black"/>
                </a:solidFill>
              </a:rPr>
            </a:br>
            <a:r>
              <a:rPr lang="nb-NO" sz="1400" dirty="0" smtClean="0">
                <a:solidFill>
                  <a:prstClr val="black"/>
                </a:solidFill>
              </a:rPr>
              <a:t>GIS </a:t>
            </a:r>
            <a:r>
              <a:rPr lang="nb-NO" sz="1400" dirty="0">
                <a:solidFill>
                  <a:prstClr val="black"/>
                </a:solidFill>
              </a:rPr>
              <a:t>analytik/ programátor client – side</a:t>
            </a:r>
            <a:r>
              <a:rPr lang="cs-CZ" sz="1400" dirty="0">
                <a:solidFill>
                  <a:prstClr val="black"/>
                </a:solidFill>
              </a:rPr>
              <a:t> → Verifikátor dat I → Verifikátor dat II</a:t>
            </a:r>
          </a:p>
          <a:p>
            <a:pPr marL="228600" lvl="0" indent="-228600" algn="just">
              <a:spcBef>
                <a:spcPts val="600"/>
              </a:spcBef>
              <a:buFont typeface="Wingdings" panose="05000000000000000000" pitchFamily="2" charset="2"/>
              <a:buAutoNum type="alphaUcParenR" startAt="2"/>
            </a:pPr>
            <a:r>
              <a:rPr lang="cs-CZ" sz="1400" dirty="0">
                <a:solidFill>
                  <a:prstClr val="black"/>
                </a:solidFill>
              </a:rPr>
              <a:t> Expertní tým</a:t>
            </a:r>
          </a:p>
          <a:p>
            <a:pPr lvl="0" algn="just"/>
            <a:r>
              <a:rPr lang="de-DE" sz="1400" dirty="0" err="1">
                <a:solidFill>
                  <a:prstClr val="black"/>
                </a:solidFill>
              </a:rPr>
              <a:t>Koordinátor</a:t>
            </a:r>
            <a:r>
              <a:rPr lang="de-DE" sz="1400" dirty="0">
                <a:solidFill>
                  <a:prstClr val="black"/>
                </a:solidFill>
              </a:rPr>
              <a:t> </a:t>
            </a:r>
            <a:r>
              <a:rPr lang="de-DE" sz="1400" dirty="0" err="1">
                <a:solidFill>
                  <a:prstClr val="black"/>
                </a:solidFill>
              </a:rPr>
              <a:t>expertního</a:t>
            </a:r>
            <a:r>
              <a:rPr lang="de-DE" sz="1400" dirty="0">
                <a:solidFill>
                  <a:prstClr val="black"/>
                </a:solidFill>
              </a:rPr>
              <a:t> </a:t>
            </a:r>
            <a:r>
              <a:rPr lang="de-DE" sz="1400" dirty="0" err="1">
                <a:solidFill>
                  <a:prstClr val="black"/>
                </a:solidFill>
              </a:rPr>
              <a:t>týmu</a:t>
            </a:r>
            <a:r>
              <a:rPr lang="de-DE" sz="1400" dirty="0">
                <a:solidFill>
                  <a:prstClr val="black"/>
                </a:solidFill>
              </a:rPr>
              <a:t> – </a:t>
            </a:r>
            <a:r>
              <a:rPr lang="de-DE" sz="1400" dirty="0" err="1">
                <a:solidFill>
                  <a:prstClr val="black"/>
                </a:solidFill>
              </a:rPr>
              <a:t>matematik</a:t>
            </a:r>
            <a:r>
              <a:rPr lang="de-DE" sz="1400" dirty="0">
                <a:solidFill>
                  <a:prstClr val="black"/>
                </a:solidFill>
              </a:rPr>
              <a:t>, </a:t>
            </a:r>
            <a:r>
              <a:rPr lang="de-DE" sz="1400" dirty="0" err="1">
                <a:solidFill>
                  <a:prstClr val="black"/>
                </a:solidFill>
              </a:rPr>
              <a:t>statistik</a:t>
            </a:r>
            <a:r>
              <a:rPr lang="cs-CZ" sz="1400" dirty="0">
                <a:solidFill>
                  <a:prstClr val="black"/>
                </a:solidFill>
              </a:rPr>
              <a:t> → Odborný konzultant pro oblast strojového učení, matematických analýz a pokročilých statistik → Odborný konzultant </a:t>
            </a:r>
            <a:r>
              <a:rPr lang="cs-CZ" sz="1400" dirty="0" smtClean="0">
                <a:solidFill>
                  <a:prstClr val="black"/>
                </a:solidFill>
              </a:rPr>
              <a:t/>
            </a:r>
            <a:br>
              <a:rPr lang="cs-CZ" sz="1400" dirty="0" smtClean="0">
                <a:solidFill>
                  <a:prstClr val="black"/>
                </a:solidFill>
              </a:rPr>
            </a:br>
            <a:r>
              <a:rPr lang="cs-CZ" sz="1400" dirty="0" smtClean="0">
                <a:solidFill>
                  <a:prstClr val="black"/>
                </a:solidFill>
              </a:rPr>
              <a:t>pro </a:t>
            </a:r>
            <a:r>
              <a:rPr lang="cs-CZ" sz="1400" dirty="0">
                <a:solidFill>
                  <a:prstClr val="black"/>
                </a:solidFill>
              </a:rPr>
              <a:t>oblast prostorové analýzy dat → Odborný konzultant pro oblast kriminologie</a:t>
            </a:r>
          </a:p>
          <a:p>
            <a:pPr marL="228600" lvl="0" indent="-228600" algn="just">
              <a:spcBef>
                <a:spcPts val="600"/>
              </a:spcBef>
              <a:buFont typeface="Wingdings" panose="05000000000000000000" pitchFamily="2" charset="2"/>
              <a:buAutoNum type="alphaUcParenR" startAt="3"/>
            </a:pPr>
            <a:r>
              <a:rPr lang="cs-CZ" sz="1400" dirty="0">
                <a:solidFill>
                  <a:prstClr val="black"/>
                </a:solidFill>
              </a:rPr>
              <a:t> Tým odborných konzultantů Policie ČR</a:t>
            </a:r>
          </a:p>
          <a:p>
            <a:pPr marL="228600" lvl="0" indent="-228600" algn="just">
              <a:spcBef>
                <a:spcPts val="600"/>
              </a:spcBef>
              <a:buFont typeface="Arial" pitchFamily="34" charset="0"/>
              <a:buAutoNum type="alphaUcParenR" startAt="3"/>
            </a:pPr>
            <a:r>
              <a:rPr lang="cs-CZ" sz="1400" dirty="0">
                <a:solidFill>
                  <a:prstClr val="black"/>
                </a:solidFill>
              </a:rPr>
              <a:t> Lokální týmy</a:t>
            </a:r>
          </a:p>
          <a:p>
            <a:pPr lvl="0" algn="just"/>
            <a:r>
              <a:rPr lang="cs-CZ" sz="1400" dirty="0">
                <a:solidFill>
                  <a:prstClr val="black"/>
                </a:solidFill>
              </a:rPr>
              <a:t>Koordinátor odborných konzultantů PČR a lokálních týmů </a:t>
            </a:r>
          </a:p>
          <a:p>
            <a:pPr lvl="0" algn="just"/>
            <a:r>
              <a:rPr lang="cs-CZ" sz="1400" dirty="0">
                <a:solidFill>
                  <a:prstClr val="black"/>
                </a:solidFill>
              </a:rPr>
              <a:t>Odborný konzultant PČR pro oblast analýz kriminality SKPV → Odborný konzultant </a:t>
            </a:r>
            <a:r>
              <a:rPr lang="cs-CZ" sz="1400" dirty="0" smtClean="0">
                <a:solidFill>
                  <a:prstClr val="black"/>
                </a:solidFill>
              </a:rPr>
              <a:t/>
            </a:r>
            <a:br>
              <a:rPr lang="cs-CZ" sz="1400" dirty="0" smtClean="0">
                <a:solidFill>
                  <a:prstClr val="black"/>
                </a:solidFill>
              </a:rPr>
            </a:br>
            <a:r>
              <a:rPr lang="cs-CZ" sz="1400" dirty="0" smtClean="0">
                <a:solidFill>
                  <a:prstClr val="black"/>
                </a:solidFill>
              </a:rPr>
              <a:t>PČR </a:t>
            </a:r>
            <a:r>
              <a:rPr lang="cs-CZ" sz="1400" dirty="0">
                <a:solidFill>
                  <a:prstClr val="black"/>
                </a:solidFill>
              </a:rPr>
              <a:t>pro oblast prevence kriminality → Odborný konzultant PČR pro oblast práva a vnitřní legislativy → Odborný konzultant PČR – školitel uživatelů a metodik </a:t>
            </a:r>
          </a:p>
          <a:p>
            <a:pPr lvl="0" algn="just"/>
            <a:r>
              <a:rPr lang="cs-CZ" sz="1400" dirty="0">
                <a:solidFill>
                  <a:prstClr val="black"/>
                </a:solidFill>
              </a:rPr>
              <a:t>Vedoucí lokálního týmu I - III → Testovací pracovník týmu I - III – 1 → Testovací pracovník týmu I - III - 2 → Testovací pracovník týmu I - III – 3</a:t>
            </a:r>
          </a:p>
        </p:txBody>
      </p:sp>
    </p:spTree>
    <p:extLst>
      <p:ext uri="{BB962C8B-B14F-4D97-AF65-F5344CB8AC3E}">
        <p14:creationId xmlns:p14="http://schemas.microsoft.com/office/powerpoint/2010/main" val="944515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PMA 3 projektová dokumentace\02_Řízení projektu\06_Komunikace\02_Publicita_projektu\12 Šablony a vzory pro vizuální identitu\Logo OPZ\Logo OPZ barevné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423" y="614658"/>
            <a:ext cx="2467619" cy="51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lejckovaj\Downloads\Logo_CMY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0636" y="503511"/>
            <a:ext cx="1434714" cy="633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D7A4-D6DB-4BE3-9B26-B2B9AFFAB77E}" type="slidenum">
              <a:rPr lang="cs-CZ" smtClean="0"/>
              <a:t>14</a:t>
            </a:fld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8138" y="1327067"/>
            <a:ext cx="4490093" cy="644708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599424" y="2161666"/>
            <a:ext cx="7915926" cy="2960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defTabSz="914400">
              <a:spcBef>
                <a:spcPts val="1200"/>
              </a:spcBef>
              <a:buFont typeface="Arial" pitchFamily="34" charset="0"/>
              <a:buChar char="•"/>
            </a:pPr>
            <a:r>
              <a:rPr lang="cs-CZ" sz="3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Policie </a:t>
            </a:r>
            <a:r>
              <a:rPr lang="cs-CZ" sz="3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ČR </a:t>
            </a:r>
            <a:endParaRPr lang="pl-PL" sz="3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lvl="0" indent="-342900" algn="just" defTabSz="914400">
              <a:spcBef>
                <a:spcPts val="1200"/>
              </a:spcBef>
              <a:buFont typeface="Arial" pitchFamily="34" charset="0"/>
              <a:buChar char="•"/>
            </a:pPr>
            <a:r>
              <a:rPr lang="cs-CZ" sz="3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</a:t>
            </a:r>
            <a:r>
              <a:rPr lang="cs-CZ" sz="3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rganizační </a:t>
            </a:r>
            <a:r>
              <a:rPr lang="cs-CZ" sz="3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složky státu včetně justice </a:t>
            </a:r>
            <a:br>
              <a:rPr lang="cs-CZ" sz="3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 jejich </a:t>
            </a:r>
            <a:r>
              <a:rPr lang="cs-CZ" sz="3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zaměstnanci </a:t>
            </a:r>
            <a:endParaRPr lang="cs-CZ" sz="3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lvl="0" indent="-342900" algn="just" defTabSz="914400">
              <a:spcBef>
                <a:spcPts val="1200"/>
              </a:spcBef>
              <a:buFont typeface="Arial" pitchFamily="34" charset="0"/>
              <a:buChar char="•"/>
            </a:pPr>
            <a:r>
              <a:rPr lang="pl-PL" sz="3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</a:t>
            </a:r>
            <a:r>
              <a:rPr lang="pl-PL" sz="3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bce </a:t>
            </a:r>
            <a:r>
              <a:rPr lang="pl-PL" sz="3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 kraje a jejich </a:t>
            </a:r>
            <a:r>
              <a:rPr lang="pl-PL" sz="3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zaměstnanci </a:t>
            </a:r>
            <a:endParaRPr lang="cs-CZ" sz="3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lvl="0" indent="-342900" defTabSz="9144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3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Veřejnost </a:t>
            </a:r>
            <a:endParaRPr lang="cs-CZ" sz="3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7301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PMA 3 projektová dokumentace\02_Řízení projektu\06_Komunikace\02_Publicita_projektu\12 Šablony a vzory pro vizuální identitu\Logo OPZ\Logo OPZ barevné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69" y="560093"/>
            <a:ext cx="2467619" cy="51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lejckovaj\Downloads\Logo_CMY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4988" y="534100"/>
            <a:ext cx="1434714" cy="633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D7A4-D6DB-4BE3-9B26-B2B9AFFAB77E}" type="slidenum">
              <a:rPr lang="cs-CZ" smtClean="0"/>
              <a:t>15</a:t>
            </a:fld>
            <a:endParaRPr lang="cs-CZ"/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3033588" y="918844"/>
            <a:ext cx="3715688" cy="401661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defTabSz="685800">
              <a:defRPr/>
            </a:pPr>
            <a:r>
              <a:rPr lang="cs-CZ" sz="2400" dirty="0"/>
              <a:t>Klíčové aktivity projektu</a:t>
            </a: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565969" y="1482500"/>
            <a:ext cx="7783733" cy="4777670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57175" indent="-257175" algn="just" defTabSz="685800">
              <a:defRPr/>
            </a:pPr>
            <a:r>
              <a:rPr lang="cs-CZ" sz="1400" b="1" dirty="0">
                <a:solidFill>
                  <a:sysClr val="windowText" lastClr="000000"/>
                </a:solidFill>
              </a:rPr>
              <a:t>KA 01: </a:t>
            </a:r>
            <a:r>
              <a:rPr lang="pt-BR" sz="1400" b="1" dirty="0">
                <a:solidFill>
                  <a:sysClr val="windowText" lastClr="000000"/>
                </a:solidFill>
              </a:rPr>
              <a:t>Řízení a administrace projektu</a:t>
            </a:r>
            <a:r>
              <a:rPr lang="pt-BR" sz="1400" dirty="0">
                <a:solidFill>
                  <a:sysClr val="windowText" lastClr="000000"/>
                </a:solidFill>
              </a:rPr>
              <a:t> (</a:t>
            </a:r>
            <a:r>
              <a:rPr lang="cs-CZ" sz="1400" dirty="0">
                <a:solidFill>
                  <a:sysClr val="windowText" lastClr="000000"/>
                </a:solidFill>
              </a:rPr>
              <a:t>3</a:t>
            </a:r>
            <a:r>
              <a:rPr lang="pt-BR" sz="1400" dirty="0">
                <a:solidFill>
                  <a:sysClr val="windowText" lastClr="000000"/>
                </a:solidFill>
              </a:rPr>
              <a:t>/2019 – </a:t>
            </a:r>
            <a:r>
              <a:rPr lang="cs-CZ" sz="1400" dirty="0">
                <a:solidFill>
                  <a:sysClr val="windowText" lastClr="000000"/>
                </a:solidFill>
              </a:rPr>
              <a:t>5</a:t>
            </a:r>
            <a:r>
              <a:rPr lang="pt-BR" sz="1400" dirty="0">
                <a:solidFill>
                  <a:sysClr val="windowText" lastClr="000000"/>
                </a:solidFill>
              </a:rPr>
              <a:t>/2021)</a:t>
            </a:r>
            <a:endParaRPr lang="cs-CZ" sz="1400" dirty="0">
              <a:solidFill>
                <a:sysClr val="windowText" lastClr="000000"/>
              </a:solidFill>
            </a:endParaRPr>
          </a:p>
          <a:p>
            <a:pPr marL="0" indent="0" algn="just" defTabSz="685800">
              <a:buNone/>
              <a:defRPr/>
            </a:pPr>
            <a:r>
              <a:rPr lang="cs-CZ" sz="1400" u="sng" dirty="0">
                <a:solidFill>
                  <a:sysClr val="windowText" lastClr="000000"/>
                </a:solidFill>
              </a:rPr>
              <a:t>- výstupy </a:t>
            </a:r>
            <a:r>
              <a:rPr lang="cs-CZ" sz="1400" dirty="0">
                <a:solidFill>
                  <a:sysClr val="windowText" lastClr="000000"/>
                </a:solidFill>
              </a:rPr>
              <a:t>– zejména: </a:t>
            </a:r>
          </a:p>
          <a:p>
            <a:pPr lvl="0" algn="just">
              <a:buFont typeface="Wingdings" panose="05000000000000000000" pitchFamily="2" charset="2"/>
              <a:buChar char="ü"/>
            </a:pPr>
            <a:r>
              <a:rPr lang="cs-CZ" sz="1400" dirty="0">
                <a:solidFill>
                  <a:sysClr val="windowText" lastClr="000000"/>
                </a:solidFill>
              </a:rPr>
              <a:t>Zprávy o realizaci a Žádosti o platbu</a:t>
            </a:r>
          </a:p>
          <a:p>
            <a:pPr marL="0" indent="0" algn="just" defTabSz="685800">
              <a:buNone/>
              <a:defRPr/>
            </a:pPr>
            <a:endParaRPr lang="cs-CZ" sz="1400" dirty="0">
              <a:solidFill>
                <a:sysClr val="windowText" lastClr="000000"/>
              </a:solidFill>
            </a:endParaRPr>
          </a:p>
          <a:p>
            <a:pPr marL="257175" indent="-257175" algn="just" defTabSz="685800">
              <a:defRPr/>
            </a:pPr>
            <a:r>
              <a:rPr lang="cs-CZ" sz="1400" b="1" dirty="0">
                <a:solidFill>
                  <a:sysClr val="windowText" lastClr="000000"/>
                </a:solidFill>
              </a:rPr>
              <a:t>KA 02: Vytvoření doporučených postupů a nástrojů pro mapování, analýzy a predikce kriminality </a:t>
            </a:r>
            <a:r>
              <a:rPr lang="cs-CZ" sz="1400" b="1" dirty="0" smtClean="0">
                <a:solidFill>
                  <a:sysClr val="windowText" lastClr="000000"/>
                </a:solidFill>
              </a:rPr>
              <a:t>pro </a:t>
            </a:r>
            <a:r>
              <a:rPr lang="cs-CZ" sz="1400" b="1" dirty="0">
                <a:solidFill>
                  <a:sysClr val="windowText" lastClr="000000"/>
                </a:solidFill>
              </a:rPr>
              <a:t>ověření v pilotním provozu </a:t>
            </a:r>
            <a:r>
              <a:rPr lang="cs-CZ" sz="1400" dirty="0">
                <a:solidFill>
                  <a:sysClr val="windowText" lastClr="000000"/>
                </a:solidFill>
              </a:rPr>
              <a:t>(3/2019 – 11/2019)</a:t>
            </a:r>
          </a:p>
          <a:p>
            <a:pPr marL="0" indent="0" algn="just">
              <a:buNone/>
              <a:defRPr/>
            </a:pPr>
            <a:r>
              <a:rPr lang="cs-CZ" sz="1400" u="sng" dirty="0">
                <a:solidFill>
                  <a:sysClr val="windowText" lastClr="000000"/>
                </a:solidFill>
              </a:rPr>
              <a:t>- výstupy</a:t>
            </a:r>
            <a:r>
              <a:rPr lang="cs-CZ" sz="1400" dirty="0">
                <a:solidFill>
                  <a:sysClr val="windowText" lastClr="000000"/>
                </a:solidFill>
              </a:rPr>
              <a:t>: </a:t>
            </a:r>
          </a:p>
          <a:p>
            <a:pPr lvl="0" algn="just">
              <a:buFont typeface="Wingdings" panose="05000000000000000000" pitchFamily="2" charset="2"/>
              <a:buChar char="ü"/>
            </a:pPr>
            <a:r>
              <a:rPr lang="cs-CZ" sz="1400" dirty="0">
                <a:solidFill>
                  <a:sysClr val="windowText" lastClr="000000"/>
                </a:solidFill>
              </a:rPr>
              <a:t>Návrh doporučených postupů a nástrojů (včetně SW nástrojů) </a:t>
            </a:r>
            <a:r>
              <a:rPr lang="cs-CZ" sz="1400" dirty="0" smtClean="0">
                <a:solidFill>
                  <a:sysClr val="windowText" lastClr="000000"/>
                </a:solidFill>
              </a:rPr>
              <a:t>pro </a:t>
            </a:r>
          </a:p>
          <a:p>
            <a:pPr marL="0" indent="0" algn="just">
              <a:buNone/>
            </a:pPr>
            <a:r>
              <a:rPr lang="cs-CZ" sz="1400" dirty="0" smtClean="0">
                <a:solidFill>
                  <a:sysClr val="windowText" lastClr="000000"/>
                </a:solidFill>
              </a:rPr>
              <a:t>	a) mapování, analýzy a predikce kriminality pro ověření v pilotním provozu a </a:t>
            </a:r>
          </a:p>
          <a:p>
            <a:pPr marL="0" indent="0" algn="just">
              <a:buNone/>
            </a:pPr>
            <a:r>
              <a:rPr lang="cs-CZ" sz="1400" dirty="0">
                <a:solidFill>
                  <a:sysClr val="windowText" lastClr="000000"/>
                </a:solidFill>
              </a:rPr>
              <a:t>	b) pro sdílení dat mezi PČR </a:t>
            </a:r>
            <a:r>
              <a:rPr lang="cs-CZ" sz="1400" dirty="0" smtClean="0">
                <a:solidFill>
                  <a:sysClr val="windowText" lastClr="000000"/>
                </a:solidFill>
              </a:rPr>
              <a:t>a </a:t>
            </a:r>
            <a:r>
              <a:rPr lang="cs-CZ" sz="1400" dirty="0">
                <a:solidFill>
                  <a:sysClr val="windowText" lastClr="000000"/>
                </a:solidFill>
              </a:rPr>
              <a:t>obcemi, resp. obecními policiemi a</a:t>
            </a:r>
          </a:p>
          <a:p>
            <a:pPr marL="0" indent="0" algn="just">
              <a:buNone/>
            </a:pPr>
            <a:r>
              <a:rPr lang="cs-CZ" sz="1400" dirty="0">
                <a:solidFill>
                  <a:sysClr val="windowText" lastClr="000000"/>
                </a:solidFill>
              </a:rPr>
              <a:t>	c) pro poskytování vybraných informací o kriminalitě veřejnosti</a:t>
            </a:r>
          </a:p>
          <a:p>
            <a:pPr marL="0" indent="0" algn="just">
              <a:buNone/>
            </a:pPr>
            <a:endParaRPr lang="cs-CZ" sz="1400" dirty="0">
              <a:solidFill>
                <a:sysClr val="windowText" lastClr="000000"/>
              </a:solidFill>
            </a:endParaRPr>
          </a:p>
          <a:p>
            <a:pPr marL="257175" indent="-257175" algn="just" defTabSz="685800">
              <a:defRPr/>
            </a:pPr>
            <a:r>
              <a:rPr lang="cs-CZ" sz="1400" b="1" dirty="0">
                <a:solidFill>
                  <a:sysClr val="windowText" lastClr="000000"/>
                </a:solidFill>
              </a:rPr>
              <a:t>KA 03: Realizace pilotního provozu k ověření navržených postupů a nástrojů v praxi </a:t>
            </a:r>
            <a:r>
              <a:rPr lang="cs-CZ" sz="1400" dirty="0">
                <a:solidFill>
                  <a:sysClr val="windowText" lastClr="000000"/>
                </a:solidFill>
              </a:rPr>
              <a:t/>
            </a:r>
            <a:br>
              <a:rPr lang="cs-CZ" sz="1400" dirty="0">
                <a:solidFill>
                  <a:sysClr val="windowText" lastClr="000000"/>
                </a:solidFill>
              </a:rPr>
            </a:br>
            <a:r>
              <a:rPr lang="cs-CZ" sz="1400" dirty="0">
                <a:solidFill>
                  <a:sysClr val="windowText" lastClr="000000"/>
                </a:solidFill>
              </a:rPr>
              <a:t>(12/2019 – 11/2020)</a:t>
            </a:r>
          </a:p>
          <a:p>
            <a:pPr marL="0" indent="0" algn="just">
              <a:buNone/>
            </a:pPr>
            <a:r>
              <a:rPr lang="cs-CZ" sz="1400" u="sng" dirty="0">
                <a:solidFill>
                  <a:sysClr val="windowText" lastClr="000000"/>
                </a:solidFill>
              </a:rPr>
              <a:t>- výstupy: </a:t>
            </a:r>
          </a:p>
          <a:p>
            <a:pPr lvl="0" algn="just">
              <a:buFont typeface="Wingdings" panose="05000000000000000000" pitchFamily="2" charset="2"/>
              <a:buChar char="ü"/>
            </a:pPr>
            <a:r>
              <a:rPr lang="cs-CZ" sz="1400" dirty="0">
                <a:solidFill>
                  <a:sysClr val="windowText" lastClr="000000"/>
                </a:solidFill>
              </a:rPr>
              <a:t>Poznatky lokálních týmů k praktickému fungování navržených postupů a nástrojů v pilotních lokalitách (budou zachyceny v zápisech příslušných projektových týmů a využity jako vstupy v rámci následující klíčové aktivity č. 4)</a:t>
            </a:r>
          </a:p>
        </p:txBody>
      </p:sp>
    </p:spTree>
    <p:extLst>
      <p:ext uri="{BB962C8B-B14F-4D97-AF65-F5344CB8AC3E}">
        <p14:creationId xmlns:p14="http://schemas.microsoft.com/office/powerpoint/2010/main" val="3456426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PMA 3 projektová dokumentace\02_Řízení projektu\06_Komunikace\02_Publicita_projektu\12 Šablony a vzory pro vizuální identitu\Logo OPZ\Logo OPZ barevné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69" y="560092"/>
            <a:ext cx="2467619" cy="51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lejckovaj\Downloads\Logo_CMY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0275" y="445597"/>
            <a:ext cx="1434714" cy="633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D7A4-D6DB-4BE3-9B26-B2B9AFFAB77E}" type="slidenum">
              <a:rPr lang="cs-CZ" smtClean="0"/>
              <a:t>16</a:t>
            </a:fld>
            <a:endParaRPr lang="cs-CZ"/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3212007" y="996593"/>
            <a:ext cx="4371984" cy="47556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defTabSz="685800">
              <a:defRPr/>
            </a:pPr>
            <a:r>
              <a:rPr lang="cs-CZ" sz="2400" dirty="0"/>
              <a:t>Klíčové aktivity projektu</a:t>
            </a: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565969" y="1630258"/>
            <a:ext cx="7949381" cy="4718414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57175" indent="-257175" algn="just" defTabSz="685800">
              <a:defRPr/>
            </a:pPr>
            <a:r>
              <a:rPr lang="cs-CZ" sz="1400" b="1" dirty="0">
                <a:solidFill>
                  <a:sysClr val="windowText" lastClr="000000"/>
                </a:solidFill>
              </a:rPr>
              <a:t>KA 04: Vyhodnocení realizace pilotního provozu a vytvoření finální podoby vhodných postupů </a:t>
            </a:r>
            <a:r>
              <a:rPr lang="cs-CZ" sz="1400" b="1" dirty="0" smtClean="0">
                <a:solidFill>
                  <a:sysClr val="windowText" lastClr="000000"/>
                </a:solidFill>
              </a:rPr>
              <a:t>a </a:t>
            </a:r>
            <a:r>
              <a:rPr lang="cs-CZ" sz="1400" b="1" dirty="0">
                <a:solidFill>
                  <a:sysClr val="windowText" lastClr="000000"/>
                </a:solidFill>
              </a:rPr>
              <a:t>nástrojů</a:t>
            </a:r>
            <a:r>
              <a:rPr lang="cs-CZ" sz="1400" dirty="0">
                <a:solidFill>
                  <a:sysClr val="windowText" lastClr="000000"/>
                </a:solidFill>
              </a:rPr>
              <a:t> (12/2020 – 5/2021)</a:t>
            </a:r>
          </a:p>
          <a:p>
            <a:pPr marL="0" indent="0" algn="just">
              <a:buNone/>
            </a:pPr>
            <a:r>
              <a:rPr lang="cs-CZ" sz="1400" u="sng" dirty="0">
                <a:solidFill>
                  <a:sysClr val="windowText" lastClr="000000"/>
                </a:solidFill>
              </a:rPr>
              <a:t>- výstupy: </a:t>
            </a:r>
          </a:p>
          <a:p>
            <a:pPr lvl="0" algn="just">
              <a:buFont typeface="Wingdings" panose="05000000000000000000" pitchFamily="2" charset="2"/>
              <a:buChar char="ü"/>
            </a:pPr>
            <a:r>
              <a:rPr lang="cs-CZ" sz="1400" dirty="0">
                <a:solidFill>
                  <a:sysClr val="windowText" lastClr="000000"/>
                </a:solidFill>
              </a:rPr>
              <a:t>Evaluační zpráva z realizace pilotního ověřování doporučených nástrojů a postupů </a:t>
            </a:r>
            <a:r>
              <a:rPr lang="cs-CZ" sz="1400" dirty="0" smtClean="0">
                <a:solidFill>
                  <a:sysClr val="windowText" lastClr="000000"/>
                </a:solidFill>
              </a:rPr>
              <a:t/>
            </a:r>
            <a:br>
              <a:rPr lang="cs-CZ" sz="1400" dirty="0" smtClean="0">
                <a:solidFill>
                  <a:sysClr val="windowText" lastClr="000000"/>
                </a:solidFill>
              </a:rPr>
            </a:br>
            <a:r>
              <a:rPr lang="cs-CZ" sz="1400" dirty="0" smtClean="0">
                <a:solidFill>
                  <a:sysClr val="windowText" lastClr="000000"/>
                </a:solidFill>
              </a:rPr>
              <a:t>pro </a:t>
            </a:r>
            <a:r>
              <a:rPr lang="cs-CZ" sz="1400" dirty="0">
                <a:solidFill>
                  <a:sysClr val="windowText" lastClr="000000"/>
                </a:solidFill>
              </a:rPr>
              <a:t>mapování, analýzu </a:t>
            </a:r>
            <a:r>
              <a:rPr lang="cs-CZ" sz="1400" dirty="0" smtClean="0">
                <a:solidFill>
                  <a:sysClr val="windowText" lastClr="000000"/>
                </a:solidFill>
              </a:rPr>
              <a:t>a </a:t>
            </a:r>
            <a:r>
              <a:rPr lang="cs-CZ" sz="1400" dirty="0">
                <a:solidFill>
                  <a:sysClr val="windowText" lastClr="000000"/>
                </a:solidFill>
              </a:rPr>
              <a:t>predikci kriminality v prostředí Policie ČR.</a:t>
            </a:r>
          </a:p>
          <a:p>
            <a:pPr lvl="0" algn="just">
              <a:buFont typeface="Wingdings" panose="05000000000000000000" pitchFamily="2" charset="2"/>
              <a:buChar char="ü"/>
            </a:pPr>
            <a:r>
              <a:rPr lang="cs-CZ" sz="1400" dirty="0">
                <a:solidFill>
                  <a:sysClr val="windowText" lastClr="000000"/>
                </a:solidFill>
              </a:rPr>
              <a:t>Metodický materiál pro zavádění a využívání nástrojů a postupů pro mapování, analýzu </a:t>
            </a:r>
            <a:r>
              <a:rPr lang="cs-CZ" sz="1400" dirty="0" smtClean="0">
                <a:solidFill>
                  <a:sysClr val="windowText" lastClr="000000"/>
                </a:solidFill>
              </a:rPr>
              <a:t/>
            </a:r>
            <a:br>
              <a:rPr lang="cs-CZ" sz="1400" dirty="0" smtClean="0">
                <a:solidFill>
                  <a:sysClr val="windowText" lastClr="000000"/>
                </a:solidFill>
              </a:rPr>
            </a:br>
            <a:r>
              <a:rPr lang="cs-CZ" sz="1400" dirty="0" smtClean="0">
                <a:solidFill>
                  <a:sysClr val="windowText" lastClr="000000"/>
                </a:solidFill>
              </a:rPr>
              <a:t>a </a:t>
            </a:r>
            <a:r>
              <a:rPr lang="cs-CZ" sz="1400" dirty="0">
                <a:solidFill>
                  <a:sysClr val="windowText" lastClr="000000"/>
                </a:solidFill>
              </a:rPr>
              <a:t>predikci kriminality včetně doporučeného vzdělávání uživatelů.</a:t>
            </a:r>
          </a:p>
          <a:p>
            <a:pPr lvl="0" algn="just">
              <a:buFont typeface="Wingdings" panose="05000000000000000000" pitchFamily="2" charset="2"/>
              <a:buChar char="ü"/>
            </a:pPr>
            <a:r>
              <a:rPr lang="cs-CZ" sz="1400" dirty="0">
                <a:solidFill>
                  <a:sysClr val="windowText" lastClr="000000"/>
                </a:solidFill>
              </a:rPr>
              <a:t>Aktualizované postupy a nástroje (včetně SW nástrojů) pro sdílení potřebných dat mezi Policií ČR a obcemi, resp. obecními policiemi a pro poskytování vybraných informací o kriminalitě veřejnosti v podobě mapy kriminality.</a:t>
            </a:r>
          </a:p>
          <a:p>
            <a:pPr marL="0" indent="0" algn="just" defTabSz="685800">
              <a:buNone/>
              <a:defRPr/>
            </a:pPr>
            <a:endParaRPr lang="cs-CZ" sz="1400" dirty="0">
              <a:solidFill>
                <a:sysClr val="windowText" lastClr="000000"/>
              </a:solidFill>
            </a:endParaRPr>
          </a:p>
          <a:p>
            <a:pPr marL="257175" indent="-257175" algn="just" defTabSz="685800">
              <a:defRPr/>
            </a:pPr>
            <a:r>
              <a:rPr lang="cs-CZ" sz="1400" b="1" dirty="0">
                <a:solidFill>
                  <a:sysClr val="windowText" lastClr="000000"/>
                </a:solidFill>
              </a:rPr>
              <a:t>KA 05: Vzdělávání specialistů a uživatelů v prostředí Policie ČR</a:t>
            </a:r>
            <a:r>
              <a:rPr lang="cs-CZ" sz="1400" dirty="0">
                <a:solidFill>
                  <a:sysClr val="windowText" lastClr="000000"/>
                </a:solidFill>
              </a:rPr>
              <a:t> (3/2019 – 5/2021) </a:t>
            </a:r>
          </a:p>
          <a:p>
            <a:pPr marL="0" indent="0" algn="just">
              <a:buNone/>
            </a:pPr>
            <a:r>
              <a:rPr lang="cs-CZ" sz="1400" u="sng" dirty="0">
                <a:solidFill>
                  <a:sysClr val="windowText" lastClr="000000"/>
                </a:solidFill>
              </a:rPr>
              <a:t>- výstupy: </a:t>
            </a:r>
          </a:p>
          <a:p>
            <a:pPr lvl="0" algn="just">
              <a:buFont typeface="Wingdings" panose="05000000000000000000" pitchFamily="2" charset="2"/>
              <a:buChar char="ü"/>
            </a:pPr>
            <a:r>
              <a:rPr lang="cs-CZ" sz="1400" dirty="0">
                <a:solidFill>
                  <a:sysClr val="windowText" lastClr="000000"/>
                </a:solidFill>
              </a:rPr>
              <a:t>Proškolení GIS specialisté Policie ČR (4 pracovníci) a proškolení uživatelé v </a:t>
            </a:r>
            <a:r>
              <a:rPr lang="cs-CZ" sz="1400" dirty="0" smtClean="0">
                <a:solidFill>
                  <a:sysClr val="windowText" lastClr="000000"/>
                </a:solidFill>
              </a:rPr>
              <a:t>doporučených nástrojích a </a:t>
            </a:r>
            <a:r>
              <a:rPr lang="cs-CZ" sz="1400" dirty="0">
                <a:solidFill>
                  <a:sysClr val="windowText" lastClr="000000"/>
                </a:solidFill>
              </a:rPr>
              <a:t>postupech v rámci celé PCR (60 uživatelů).</a:t>
            </a:r>
          </a:p>
        </p:txBody>
      </p:sp>
    </p:spTree>
    <p:extLst>
      <p:ext uri="{BB962C8B-B14F-4D97-AF65-F5344CB8AC3E}">
        <p14:creationId xmlns:p14="http://schemas.microsoft.com/office/powerpoint/2010/main" val="2389714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PMA 3 projektová dokumentace\02_Řízení projektu\06_Komunikace\02_Publicita_projektu\12 Šablony a vzory pro vizuální identitu\Logo OPZ\Logo OPZ barevné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69" y="560092"/>
            <a:ext cx="2467619" cy="51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lejckovaj\Downloads\Logo_CMY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0275" y="445597"/>
            <a:ext cx="1434714" cy="633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D7A4-D6DB-4BE3-9B26-B2B9AFFAB77E}" type="slidenum">
              <a:rPr lang="cs-CZ" smtClean="0"/>
              <a:t>17</a:t>
            </a:fld>
            <a:endParaRPr lang="cs-CZ"/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2922075" y="1071583"/>
            <a:ext cx="4371984" cy="47556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defTabSz="685800">
              <a:defRPr/>
            </a:pPr>
            <a:r>
              <a:rPr lang="cs-CZ" sz="1800" dirty="0"/>
              <a:t>Rozpočet projektu (</a:t>
            </a:r>
            <a:r>
              <a:rPr lang="cs-CZ" sz="1800" dirty="0" smtClean="0"/>
              <a:t>12 948 868,80 Kč</a:t>
            </a:r>
            <a:r>
              <a:rPr lang="cs-CZ" sz="1800" dirty="0"/>
              <a:t>)</a:t>
            </a:r>
          </a:p>
        </p:txBody>
      </p:sp>
      <p:graphicFrame>
        <p:nvGraphicFramePr>
          <p:cNvPr id="10" name="Zástupný symbol pro obsah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64120613"/>
              </p:ext>
            </p:extLst>
          </p:nvPr>
        </p:nvGraphicFramePr>
        <p:xfrm>
          <a:off x="437356" y="1672431"/>
          <a:ext cx="8026400" cy="4381500"/>
        </p:xfrm>
        <a:graphic>
          <a:graphicData uri="http://schemas.openxmlformats.org/drawingml/2006/table">
            <a:tbl>
              <a:tblPr/>
              <a:tblGrid>
                <a:gridCol w="1003300">
                  <a:extLst>
                    <a:ext uri="{9D8B030D-6E8A-4147-A177-3AD203B41FA5}">
                      <a16:colId xmlns="" xmlns:a16="http://schemas.microsoft.com/office/drawing/2014/main" val="849549976"/>
                    </a:ext>
                  </a:extLst>
                </a:gridCol>
                <a:gridCol w="1003300">
                  <a:extLst>
                    <a:ext uri="{9D8B030D-6E8A-4147-A177-3AD203B41FA5}">
                      <a16:colId xmlns="" xmlns:a16="http://schemas.microsoft.com/office/drawing/2014/main" val="2690734952"/>
                    </a:ext>
                  </a:extLst>
                </a:gridCol>
                <a:gridCol w="3009900">
                  <a:extLst>
                    <a:ext uri="{9D8B030D-6E8A-4147-A177-3AD203B41FA5}">
                      <a16:colId xmlns="" xmlns:a16="http://schemas.microsoft.com/office/drawing/2014/main" val="2274434898"/>
                    </a:ext>
                  </a:extLst>
                </a:gridCol>
                <a:gridCol w="1003300">
                  <a:extLst>
                    <a:ext uri="{9D8B030D-6E8A-4147-A177-3AD203B41FA5}">
                      <a16:colId xmlns="" xmlns:a16="http://schemas.microsoft.com/office/drawing/2014/main" val="2788280096"/>
                    </a:ext>
                  </a:extLst>
                </a:gridCol>
                <a:gridCol w="1003300">
                  <a:extLst>
                    <a:ext uri="{9D8B030D-6E8A-4147-A177-3AD203B41FA5}">
                      <a16:colId xmlns="" xmlns:a16="http://schemas.microsoft.com/office/drawing/2014/main" val="95886139"/>
                    </a:ext>
                  </a:extLst>
                </a:gridCol>
                <a:gridCol w="1003300">
                  <a:extLst>
                    <a:ext uri="{9D8B030D-6E8A-4147-A177-3AD203B41FA5}">
                      <a16:colId xmlns="" xmlns:a16="http://schemas.microsoft.com/office/drawing/2014/main" val="957681018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effectLst/>
                          <a:latin typeface="Calibri" panose="020F0502020204030204" pitchFamily="34" charset="0"/>
                        </a:rPr>
                        <a:t>;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effectLst/>
                          <a:latin typeface="Calibri" panose="020F0502020204030204" pitchFamily="34" charset="0"/>
                        </a:rPr>
                        <a:t>Název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effectLst/>
                          <a:latin typeface="Calibri" panose="020F0502020204030204" pitchFamily="34" charset="0"/>
                        </a:rPr>
                        <a:t>Měrná jednotka (individuální)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effectLst/>
                          <a:latin typeface="Calibri" panose="020F0502020204030204" pitchFamily="34" charset="0"/>
                        </a:rPr>
                        <a:t>Cena jednotky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effectLst/>
                          <a:latin typeface="Calibri" panose="020F0502020204030204" pitchFamily="34" charset="0"/>
                        </a:rPr>
                        <a:t>Počet jednotek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effectLst/>
                          <a:latin typeface="Calibri" panose="020F0502020204030204" pitchFamily="34" charset="0"/>
                        </a:rPr>
                        <a:t>Částka celkem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12842902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 dirty="0">
                          <a:solidFill>
                            <a:schemeClr val="accent1"/>
                          </a:solidFill>
                          <a:effectLst/>
                          <a:latin typeface="Calibri" panose="020F0502020204030204" pitchFamily="34" charset="0"/>
                        </a:rPr>
                        <a:t>Celkové způsobilé výdaje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1" i="0" u="none" strike="noStrike" dirty="0" smtClean="0">
                          <a:solidFill>
                            <a:schemeClr val="accent1"/>
                          </a:solidFill>
                          <a:effectLst/>
                          <a:latin typeface="Calibri" panose="020F0502020204030204" pitchFamily="34" charset="0"/>
                        </a:rPr>
                        <a:t>12 948 868,80 </a:t>
                      </a:r>
                      <a:endParaRPr lang="cs-CZ" sz="1200" b="1" i="0" u="none" strike="noStrike" dirty="0">
                        <a:solidFill>
                          <a:schemeClr val="accent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81781233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1" i="0" u="none" strike="noStrike" dirty="0">
                          <a:solidFill>
                            <a:schemeClr val="accent1"/>
                          </a:solidFill>
                          <a:effectLst/>
                          <a:latin typeface="Calibri" panose="020F0502020204030204" pitchFamily="34" charset="0"/>
                        </a:rPr>
                        <a:t>Přímé náklady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 dirty="0" smtClean="0">
                          <a:solidFill>
                            <a:schemeClr val="accent1"/>
                          </a:solidFill>
                          <a:effectLst/>
                          <a:latin typeface="Calibri" panose="020F0502020204030204" pitchFamily="34" charset="0"/>
                        </a:rPr>
                        <a:t>10 790 724,00</a:t>
                      </a:r>
                      <a:endParaRPr lang="cs-CZ" sz="1100" b="1" i="0" u="none" strike="noStrike" dirty="0">
                        <a:solidFill>
                          <a:schemeClr val="accent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28828331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Osobní náklady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 dirty="0" smtClean="0">
                          <a:effectLst/>
                          <a:latin typeface="Calibri" panose="020F0502020204030204" pitchFamily="34" charset="0"/>
                        </a:rPr>
                        <a:t>6 888 826,00</a:t>
                      </a:r>
                      <a:endParaRPr lang="cs-CZ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61381347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1.1.1.1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Pracovní smlouvy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3 335 400,00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2224231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1.1.1.1.01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Věcný gestor projektu MV ČR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96310011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1.1.1.1.02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Věcný gestor projektu PČR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 dirty="0"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24953043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1.1.1.1.03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Koordinátor technického týmu - IT analytik, programátor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59601474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1.1.1.1.04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Administrátor ICT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46680924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1.1.1.1.05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Programátor server - side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75686528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1.1.1.1.06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effectLst/>
                          <a:latin typeface="Calibri" panose="020F0502020204030204" pitchFamily="34" charset="0"/>
                        </a:rPr>
                        <a:t>Programátor </a:t>
                      </a:r>
                      <a:r>
                        <a:rPr lang="cs-CZ" sz="1100" b="0" i="0" u="none" strike="noStrike" dirty="0" err="1">
                          <a:effectLst/>
                          <a:latin typeface="Calibri" panose="020F0502020204030204" pitchFamily="34" charset="0"/>
                        </a:rPr>
                        <a:t>client</a:t>
                      </a:r>
                      <a:r>
                        <a:rPr lang="cs-CZ" sz="1100" b="0" i="0" u="none" strike="noStrike" dirty="0">
                          <a:effectLst/>
                          <a:latin typeface="Calibri" panose="020F0502020204030204" pitchFamily="34" charset="0"/>
                        </a:rPr>
                        <a:t> - </a:t>
                      </a:r>
                      <a:r>
                        <a:rPr lang="cs-CZ" sz="1100" b="0" i="0" u="none" strike="noStrike" dirty="0" err="1">
                          <a:effectLst/>
                          <a:latin typeface="Calibri" panose="020F0502020204030204" pitchFamily="34" charset="0"/>
                        </a:rPr>
                        <a:t>side</a:t>
                      </a:r>
                      <a:endParaRPr lang="cs-CZ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28745134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1.1.1.1.07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nb-NO" sz="1100" b="0" i="0" u="none" strike="noStrike">
                          <a:effectLst/>
                          <a:latin typeface="Calibri" panose="020F0502020204030204" pitchFamily="34" charset="0"/>
                        </a:rPr>
                        <a:t>GIS analytik/ programátor server - side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31447455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1.1.1.1.08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nb-NO" sz="1100" b="0" i="0" u="none" strike="noStrike">
                          <a:effectLst/>
                          <a:latin typeface="Calibri" panose="020F0502020204030204" pitchFamily="34" charset="0"/>
                        </a:rPr>
                        <a:t>GIS analytik/ programátor client - side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7444290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1.1.1.1.09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Verifikátor dat I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78378217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1.1.1.1.10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Verifikátor dat II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55246270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1.1.1.1.11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Koordinátor odborných konzultantů PČR a lokálních týmů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82108814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1.1.1.1.12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Odborný konzultant PČR pro oblast analýz kriminality SKPV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88209438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1.1.1.1.13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Odborný konzultant PČR pro oblast prevence kriminality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53623661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1.1.1.1.14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Odborný konzultant PČR pro oblast práva a vnitřní legislativy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83008078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1.1.1.1.15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Odborný konzultant PČR - školitel uživatelů + metodik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10077878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1.1.1.1.16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Jiné osobní náklady - odměny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3286350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3 286 350,00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57631327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1.1.1.1.17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Jiné osobní náklady - FKSP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49050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 dirty="0">
                          <a:effectLst/>
                          <a:latin typeface="Calibri" panose="020F0502020204030204" pitchFamily="34" charset="0"/>
                        </a:rPr>
                        <a:t>49 050,00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0660832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164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PMA 3 projektová dokumentace\02_Řízení projektu\06_Komunikace\02_Publicita_projektu\12 Šablony a vzory pro vizuální identitu\Logo OPZ\Logo OPZ barevné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69" y="560092"/>
            <a:ext cx="2467619" cy="51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lejckovaj\Downloads\Logo_CMY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0275" y="445597"/>
            <a:ext cx="1434714" cy="633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D7A4-D6DB-4BE3-9B26-B2B9AFFAB77E}" type="slidenum">
              <a:rPr lang="cs-CZ" smtClean="0"/>
              <a:t>18</a:t>
            </a:fld>
            <a:endParaRPr lang="cs-CZ"/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2922075" y="1071583"/>
            <a:ext cx="4371984" cy="47556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defTabSz="685800">
              <a:defRPr/>
            </a:pPr>
            <a:r>
              <a:rPr lang="cs-CZ" sz="1800" dirty="0"/>
              <a:t>Rozpočet projektu (</a:t>
            </a:r>
            <a:r>
              <a:rPr lang="cs-CZ" sz="1800" dirty="0" smtClean="0"/>
              <a:t>12 948 868,80 Kč</a:t>
            </a:r>
            <a:r>
              <a:rPr lang="cs-CZ" sz="1800" dirty="0"/>
              <a:t>)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969" y="1712346"/>
            <a:ext cx="8035224" cy="417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669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PMA 3 projektová dokumentace\02_Řízení projektu\06_Komunikace\02_Publicita_projektu\12 Šablony a vzory pro vizuální identitu\Logo OPZ\Logo OPZ barevné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69" y="560092"/>
            <a:ext cx="2467619" cy="51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lejckovaj\Downloads\Logo_CMY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0275" y="445597"/>
            <a:ext cx="1434714" cy="633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D7A4-D6DB-4BE3-9B26-B2B9AFFAB77E}" type="slidenum">
              <a:rPr lang="cs-CZ" smtClean="0"/>
              <a:t>19</a:t>
            </a:fld>
            <a:endParaRPr lang="cs-CZ"/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2922075" y="1071583"/>
            <a:ext cx="4371984" cy="47556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defTabSz="685800">
              <a:defRPr/>
            </a:pPr>
            <a:r>
              <a:rPr lang="cs-CZ" sz="1800" dirty="0"/>
              <a:t>Rozpočet projektu (</a:t>
            </a:r>
            <a:r>
              <a:rPr lang="cs-CZ" sz="1800" dirty="0" smtClean="0"/>
              <a:t>12 948 868,80 Kč</a:t>
            </a:r>
            <a:r>
              <a:rPr lang="cs-CZ" sz="1800" dirty="0"/>
              <a:t>)</a:t>
            </a:r>
          </a:p>
        </p:txBody>
      </p:sp>
      <p:graphicFrame>
        <p:nvGraphicFramePr>
          <p:cNvPr id="10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92603021"/>
              </p:ext>
            </p:extLst>
          </p:nvPr>
        </p:nvGraphicFramePr>
        <p:xfrm>
          <a:off x="565968" y="1795345"/>
          <a:ext cx="7849023" cy="4163346"/>
        </p:xfrm>
        <a:graphic>
          <a:graphicData uri="http://schemas.openxmlformats.org/drawingml/2006/table">
            <a:tbl>
              <a:tblPr/>
              <a:tblGrid>
                <a:gridCol w="981128">
                  <a:extLst>
                    <a:ext uri="{9D8B030D-6E8A-4147-A177-3AD203B41FA5}">
                      <a16:colId xmlns="" xmlns:a16="http://schemas.microsoft.com/office/drawing/2014/main" val="118011384"/>
                    </a:ext>
                  </a:extLst>
                </a:gridCol>
                <a:gridCol w="981128">
                  <a:extLst>
                    <a:ext uri="{9D8B030D-6E8A-4147-A177-3AD203B41FA5}">
                      <a16:colId xmlns="" xmlns:a16="http://schemas.microsoft.com/office/drawing/2014/main" val="2927495791"/>
                    </a:ext>
                  </a:extLst>
                </a:gridCol>
                <a:gridCol w="2943383">
                  <a:extLst>
                    <a:ext uri="{9D8B030D-6E8A-4147-A177-3AD203B41FA5}">
                      <a16:colId xmlns="" xmlns:a16="http://schemas.microsoft.com/office/drawing/2014/main" val="4083149512"/>
                    </a:ext>
                  </a:extLst>
                </a:gridCol>
                <a:gridCol w="981128">
                  <a:extLst>
                    <a:ext uri="{9D8B030D-6E8A-4147-A177-3AD203B41FA5}">
                      <a16:colId xmlns="" xmlns:a16="http://schemas.microsoft.com/office/drawing/2014/main" val="2704228324"/>
                    </a:ext>
                  </a:extLst>
                </a:gridCol>
                <a:gridCol w="981128">
                  <a:extLst>
                    <a:ext uri="{9D8B030D-6E8A-4147-A177-3AD203B41FA5}">
                      <a16:colId xmlns="" xmlns:a16="http://schemas.microsoft.com/office/drawing/2014/main" val="112907701"/>
                    </a:ext>
                  </a:extLst>
                </a:gridCol>
                <a:gridCol w="981128">
                  <a:extLst>
                    <a:ext uri="{9D8B030D-6E8A-4147-A177-3AD203B41FA5}">
                      <a16:colId xmlns="" xmlns:a16="http://schemas.microsoft.com/office/drawing/2014/main" val="4238408690"/>
                    </a:ext>
                  </a:extLst>
                </a:gridCol>
              </a:tblGrid>
              <a:tr h="18924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Cestovné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cs-CZ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685477727"/>
                  </a:ext>
                </a:extLst>
              </a:tr>
              <a:tr h="18924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1.1.2.1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Zahraniční cesty místního personálu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848301094"/>
                  </a:ext>
                </a:extLst>
              </a:tr>
              <a:tr h="18924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1.1.2.2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Cesty zahraničních expertů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550005747"/>
                  </a:ext>
                </a:extLst>
              </a:tr>
              <a:tr h="18924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Zařízení a vybavení, včetně nájmu (i nemovitostí) a odpisů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 dirty="0" smtClean="0">
                          <a:effectLst/>
                          <a:latin typeface="Calibri" panose="020F0502020204030204" pitchFamily="34" charset="0"/>
                        </a:rPr>
                        <a:t>2 665 666,00</a:t>
                      </a:r>
                      <a:endParaRPr lang="cs-CZ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259376219"/>
                  </a:ext>
                </a:extLst>
              </a:tr>
              <a:tr h="18924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1.1.3.1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Investiční výdaje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 dirty="0" smtClean="0">
                          <a:effectLst/>
                          <a:latin typeface="Calibri" panose="020F0502020204030204" pitchFamily="34" charset="0"/>
                        </a:rPr>
                        <a:t>1 993 227,00</a:t>
                      </a:r>
                      <a:endParaRPr lang="cs-CZ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576051595"/>
                  </a:ext>
                </a:extLst>
              </a:tr>
              <a:tr h="18924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1.1.3.1.1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Pořízení odpisovaného nehmotného majetku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 dirty="0" smtClean="0">
                          <a:effectLst/>
                          <a:latin typeface="Calibri" panose="020F0502020204030204" pitchFamily="34" charset="0"/>
                        </a:rPr>
                        <a:t>686 004,00</a:t>
                      </a:r>
                      <a:endParaRPr lang="cs-CZ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725750945"/>
                  </a:ext>
                </a:extLst>
              </a:tr>
              <a:tr h="18924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1.1.3.1.1.1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Virtualizační SW, zálohovací SW virtualizovaných strojů - VSOM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114334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686 004,00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905905471"/>
                  </a:ext>
                </a:extLst>
              </a:tr>
              <a:tr h="18924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1.1.3.1.2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Pořízení odpisovaného hmotného majetku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 dirty="0" smtClean="0">
                          <a:effectLst/>
                          <a:latin typeface="Calibri" panose="020F0502020204030204" pitchFamily="34" charset="0"/>
                        </a:rPr>
                        <a:t>1 307 223,00</a:t>
                      </a:r>
                      <a:endParaRPr lang="cs-CZ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09386578"/>
                  </a:ext>
                </a:extLst>
              </a:tr>
              <a:tr h="18924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1.1.3.1.2.1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HW blade serverů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363000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 dirty="0" smtClean="0">
                          <a:effectLst/>
                          <a:latin typeface="Calibri" panose="020F0502020204030204" pitchFamily="34" charset="0"/>
                        </a:rPr>
                        <a:t>1 089 000,00</a:t>
                      </a:r>
                      <a:endParaRPr lang="cs-CZ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515063008"/>
                  </a:ext>
                </a:extLst>
              </a:tr>
              <a:tr h="18924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1.1.3.1.2.2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Rozšíření kapacity grafického výkonu GIS PČR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75111,5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150 223,00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841077693"/>
                  </a:ext>
                </a:extLst>
              </a:tr>
              <a:tr h="18924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1.1.3.1.2.3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Výkonný lehce přenositelný  notebook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50290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 dirty="0" smtClean="0">
                          <a:effectLst/>
                          <a:latin typeface="Calibri" panose="020F0502020204030204" pitchFamily="34" charset="0"/>
                        </a:rPr>
                        <a:t>68 000,00</a:t>
                      </a:r>
                      <a:endParaRPr lang="cs-CZ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546758696"/>
                  </a:ext>
                </a:extLst>
              </a:tr>
              <a:tr h="18924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1.1.3.2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Neinvestiční výdaje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 dirty="0" smtClean="0">
                          <a:effectLst/>
                          <a:latin typeface="Calibri" panose="020F0502020204030204" pitchFamily="34" charset="0"/>
                        </a:rPr>
                        <a:t>672 439,00</a:t>
                      </a:r>
                      <a:endParaRPr lang="cs-CZ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19646460"/>
                  </a:ext>
                </a:extLst>
              </a:tr>
              <a:tr h="18924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1.1.3.2.1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Neodpisovaný nehmotný majetek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469 864,00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660431043"/>
                  </a:ext>
                </a:extLst>
              </a:tr>
              <a:tr h="18924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1.1.3.2.1.1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Virtualizační SW, zálohovací SW virtualizovaných strojů - VEEAM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52250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313 500,00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74013857"/>
                  </a:ext>
                </a:extLst>
              </a:tr>
              <a:tr h="18924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1.1.3.2.1.2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Rozšíření kapacity diskového pole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15636,4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 dirty="0" smtClean="0">
                          <a:effectLst/>
                          <a:latin typeface="Calibri" panose="020F0502020204030204" pitchFamily="34" charset="0"/>
                        </a:rPr>
                        <a:t>156 364,00</a:t>
                      </a:r>
                      <a:endParaRPr lang="cs-CZ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298025516"/>
                  </a:ext>
                </a:extLst>
              </a:tr>
              <a:tr h="18924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1.1.3.2.2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Neodpisovaný hmotný majetek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 dirty="0" smtClean="0">
                          <a:effectLst/>
                          <a:latin typeface="Calibri" panose="020F0502020204030204" pitchFamily="34" charset="0"/>
                        </a:rPr>
                        <a:t>202 575,00</a:t>
                      </a:r>
                      <a:endParaRPr lang="cs-CZ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552574432"/>
                  </a:ext>
                </a:extLst>
              </a:tr>
              <a:tr h="18924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1.1.3.2.2.1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Desktop SW mobilní bezpečné platformy Policie ČR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39000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156 000,00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051856479"/>
                  </a:ext>
                </a:extLst>
              </a:tr>
              <a:tr h="18924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1.1.3.2.2.2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Výkonný tablet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cs-CZ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19999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 dirty="0" smtClean="0">
                          <a:effectLst/>
                          <a:latin typeface="Calibri" panose="020F0502020204030204" pitchFamily="34" charset="0"/>
                        </a:rPr>
                        <a:t>156 000,00</a:t>
                      </a:r>
                      <a:endParaRPr lang="cs-CZ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243526641"/>
                  </a:ext>
                </a:extLst>
              </a:tr>
              <a:tr h="18924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1.1.3.2.2.3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Výkonný mobilní telefon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24499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 dirty="0" smtClean="0">
                          <a:effectLst/>
                          <a:latin typeface="Calibri" panose="020F0502020204030204" pitchFamily="34" charset="0"/>
                        </a:rPr>
                        <a:t>26 325,00</a:t>
                      </a:r>
                      <a:endParaRPr lang="cs-CZ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207348749"/>
                  </a:ext>
                </a:extLst>
              </a:tr>
              <a:tr h="18924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1.1.3.2.3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Spotřební materiál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326437951"/>
                  </a:ext>
                </a:extLst>
              </a:tr>
              <a:tr h="18924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1.1.3.2.4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Nájem/operativní leasing odpisovaného majetku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407355239"/>
                  </a:ext>
                </a:extLst>
              </a:tr>
              <a:tr h="18924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1.1.3.2.5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Odpisy majetku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cs-CZ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 dirty="0"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5774644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9359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PMA 3 projektová dokumentace\02_Řízení projektu\06_Komunikace\02_Publicita_projektu\12 Šablony a vzory pro vizuální identitu\Logo OPZ\Logo OPZ barevné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69" y="560092"/>
            <a:ext cx="2467619" cy="51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lejckovaj\Downloads\Logo_CMY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0275" y="445597"/>
            <a:ext cx="1434714" cy="633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D7A4-D6DB-4BE3-9B26-B2B9AFFAB77E}" type="slidenum">
              <a:rPr lang="cs-CZ" smtClean="0"/>
              <a:t>20</a:t>
            </a:fld>
            <a:endParaRPr lang="cs-CZ"/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2922075" y="1071583"/>
            <a:ext cx="4371984" cy="47556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defTabSz="685800">
              <a:defRPr/>
            </a:pPr>
            <a:r>
              <a:rPr lang="cs-CZ" sz="1800" dirty="0"/>
              <a:t>Rozpočet projektu (</a:t>
            </a:r>
            <a:r>
              <a:rPr lang="cs-CZ" sz="1800" dirty="0" smtClean="0"/>
              <a:t>12 948 868,80 Kč</a:t>
            </a:r>
            <a:r>
              <a:rPr lang="cs-CZ" sz="1800" dirty="0"/>
              <a:t>)</a:t>
            </a:r>
          </a:p>
        </p:txBody>
      </p:sp>
      <p:graphicFrame>
        <p:nvGraphicFramePr>
          <p:cNvPr id="6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45542672"/>
              </p:ext>
            </p:extLst>
          </p:nvPr>
        </p:nvGraphicFramePr>
        <p:xfrm>
          <a:off x="565969" y="1697569"/>
          <a:ext cx="7849021" cy="4427039"/>
        </p:xfrm>
        <a:graphic>
          <a:graphicData uri="http://schemas.openxmlformats.org/drawingml/2006/table">
            <a:tbl>
              <a:tblPr/>
              <a:tblGrid>
                <a:gridCol w="981127">
                  <a:extLst>
                    <a:ext uri="{9D8B030D-6E8A-4147-A177-3AD203B41FA5}">
                      <a16:colId xmlns="" xmlns:a16="http://schemas.microsoft.com/office/drawing/2014/main" val="113705818"/>
                    </a:ext>
                  </a:extLst>
                </a:gridCol>
                <a:gridCol w="981127">
                  <a:extLst>
                    <a:ext uri="{9D8B030D-6E8A-4147-A177-3AD203B41FA5}">
                      <a16:colId xmlns="" xmlns:a16="http://schemas.microsoft.com/office/drawing/2014/main" val="2906892711"/>
                    </a:ext>
                  </a:extLst>
                </a:gridCol>
                <a:gridCol w="2943386">
                  <a:extLst>
                    <a:ext uri="{9D8B030D-6E8A-4147-A177-3AD203B41FA5}">
                      <a16:colId xmlns="" xmlns:a16="http://schemas.microsoft.com/office/drawing/2014/main" val="886870065"/>
                    </a:ext>
                  </a:extLst>
                </a:gridCol>
                <a:gridCol w="981127">
                  <a:extLst>
                    <a:ext uri="{9D8B030D-6E8A-4147-A177-3AD203B41FA5}">
                      <a16:colId xmlns="" xmlns:a16="http://schemas.microsoft.com/office/drawing/2014/main" val="4160082847"/>
                    </a:ext>
                  </a:extLst>
                </a:gridCol>
                <a:gridCol w="981127">
                  <a:extLst>
                    <a:ext uri="{9D8B030D-6E8A-4147-A177-3AD203B41FA5}">
                      <a16:colId xmlns="" xmlns:a16="http://schemas.microsoft.com/office/drawing/2014/main" val="1372273199"/>
                    </a:ext>
                  </a:extLst>
                </a:gridCol>
                <a:gridCol w="981127">
                  <a:extLst>
                    <a:ext uri="{9D8B030D-6E8A-4147-A177-3AD203B41FA5}">
                      <a16:colId xmlns="" xmlns:a16="http://schemas.microsoft.com/office/drawing/2014/main" val="2682666614"/>
                    </a:ext>
                  </a:extLst>
                </a:gridCol>
              </a:tblGrid>
              <a:tr h="31000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Nákup služeb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cs-CZ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1 236 232,00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281773826"/>
                  </a:ext>
                </a:extLst>
              </a:tr>
              <a:tr h="31000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 dirty="0">
                          <a:effectLst/>
                          <a:latin typeface="Calibri" panose="020F0502020204030204" pitchFamily="34" charset="0"/>
                        </a:rPr>
                        <a:t>1.1.4.1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UCL školení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cs-CZ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800000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800 000,00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848926909"/>
                  </a:ext>
                </a:extLst>
              </a:tr>
              <a:tr h="31000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1.1.4.2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 dirty="0">
                          <a:effectLst/>
                          <a:latin typeface="Calibri" panose="020F0502020204030204" pitchFamily="34" charset="0"/>
                        </a:rPr>
                        <a:t>Online počet obyvatel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386232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386 232,00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713502508"/>
                  </a:ext>
                </a:extLst>
              </a:tr>
              <a:tr h="31000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1.1.4.3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Zajištění odborných školení a konferencí - pronájem konf. prostor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50000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50 000,00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632932402"/>
                  </a:ext>
                </a:extLst>
              </a:tr>
              <a:tr h="31000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Drobné stavební úpravy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79374445"/>
                  </a:ext>
                </a:extLst>
              </a:tr>
              <a:tr h="31000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Přímá podpora cílové skupiny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524150049"/>
                  </a:ext>
                </a:extLst>
              </a:tr>
              <a:tr h="31000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1.1.6.1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Mzdové příspěvky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564617781"/>
                  </a:ext>
                </a:extLst>
              </a:tr>
              <a:tr h="31000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1.1.6.2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Cestovné a ubytování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505069960"/>
                  </a:ext>
                </a:extLst>
              </a:tr>
              <a:tr h="31000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1.1.6.3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Příspěvek na péči o dítě a další závislé osoby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071869508"/>
                  </a:ext>
                </a:extLst>
              </a:tr>
              <a:tr h="31000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1.1.6.4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Příspěvek na zapracování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909605459"/>
                  </a:ext>
                </a:extLst>
              </a:tr>
              <a:tr h="31000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1.1.6.5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Jiné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cs-CZ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702890823"/>
                  </a:ext>
                </a:extLst>
              </a:tr>
              <a:tr h="3970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1.1.7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 dirty="0">
                          <a:effectLst/>
                          <a:latin typeface="Calibri" panose="020F0502020204030204" pitchFamily="34" charset="0"/>
                        </a:rPr>
                        <a:t>Křížové financování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378935159"/>
                  </a:ext>
                </a:extLst>
              </a:tr>
              <a:tr h="31000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200" b="1" i="0" u="none" strike="noStrike" dirty="0">
                          <a:solidFill>
                            <a:schemeClr val="accent1"/>
                          </a:solidFill>
                          <a:effectLst/>
                          <a:latin typeface="Calibri" panose="020F0502020204030204" pitchFamily="34" charset="0"/>
                        </a:rPr>
                        <a:t>Nepřímé náklady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200" b="1" i="0" u="none" strike="noStrike" dirty="0" smtClean="0">
                          <a:solidFill>
                            <a:schemeClr val="accent1"/>
                          </a:solidFill>
                          <a:effectLst/>
                          <a:latin typeface="Calibri" panose="020F0502020204030204" pitchFamily="34" charset="0"/>
                        </a:rPr>
                        <a:t>2 158 144,80</a:t>
                      </a:r>
                      <a:endParaRPr lang="cs-CZ" sz="1200" b="1" i="0" u="none" strike="noStrike" dirty="0">
                        <a:solidFill>
                          <a:schemeClr val="accent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274432534"/>
                  </a:ext>
                </a:extLst>
              </a:tr>
              <a:tr h="31000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Celkové nezpůsobilé výdaje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cs-CZ" sz="1100" b="0" i="0" u="none" strike="noStrike" dirty="0"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5436789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8082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PMA 3 projektová dokumentace\02_Řízení projektu\06_Komunikace\02_Publicita_projektu\12 Šablony a vzory pro vizuální identitu\Logo OPZ\Logo OPZ barevné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69" y="560092"/>
            <a:ext cx="2467619" cy="51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lejckovaj\Downloads\Logo_CMY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0275" y="445597"/>
            <a:ext cx="1434714" cy="633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D7A4-D6DB-4BE3-9B26-B2B9AFFAB77E}" type="slidenum">
              <a:rPr lang="cs-CZ" smtClean="0"/>
              <a:t>21</a:t>
            </a:fld>
            <a:endParaRPr lang="cs-CZ"/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2866319" y="1235255"/>
            <a:ext cx="4371984" cy="47556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defTabSz="685800">
              <a:defRPr/>
            </a:pPr>
            <a:r>
              <a:rPr lang="cs-CZ" sz="2400" dirty="0"/>
              <a:t>Veřejné zakázky projektu</a:t>
            </a:r>
          </a:p>
        </p:txBody>
      </p:sp>
      <p:graphicFrame>
        <p:nvGraphicFramePr>
          <p:cNvPr id="7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53171147"/>
              </p:ext>
            </p:extLst>
          </p:nvPr>
        </p:nvGraphicFramePr>
        <p:xfrm>
          <a:off x="412597" y="2211088"/>
          <a:ext cx="8225417" cy="3481320"/>
        </p:xfrm>
        <a:graphic>
          <a:graphicData uri="http://schemas.openxmlformats.org/drawingml/2006/table">
            <a:tbl>
              <a:tblPr firstRow="1" bandRow="1"/>
              <a:tblGrid>
                <a:gridCol w="1084744">
                  <a:extLst>
                    <a:ext uri="{9D8B030D-6E8A-4147-A177-3AD203B41FA5}">
                      <a16:colId xmlns="" xmlns:a16="http://schemas.microsoft.com/office/drawing/2014/main" val="165979800"/>
                    </a:ext>
                  </a:extLst>
                </a:gridCol>
                <a:gridCol w="6078119">
                  <a:extLst>
                    <a:ext uri="{9D8B030D-6E8A-4147-A177-3AD203B41FA5}">
                      <a16:colId xmlns="" xmlns:a16="http://schemas.microsoft.com/office/drawing/2014/main" val="317004613"/>
                    </a:ext>
                  </a:extLst>
                </a:gridCol>
                <a:gridCol w="1062554">
                  <a:extLst>
                    <a:ext uri="{9D8B030D-6E8A-4147-A177-3AD203B41FA5}">
                      <a16:colId xmlns="" xmlns:a16="http://schemas.microsoft.com/office/drawing/2014/main" val="3513501332"/>
                    </a:ext>
                  </a:extLst>
                </a:gridCol>
              </a:tblGrid>
              <a:tr h="91001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Pořadové číslo</a:t>
                      </a:r>
                    </a:p>
                    <a:p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dirty="0" smtClean="0"/>
                        <a:t>Název</a:t>
                      </a:r>
                    </a:p>
                    <a:p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dirty="0" smtClean="0"/>
                        <a:t>Režim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12257221"/>
                  </a:ext>
                </a:extLst>
              </a:tr>
              <a:tr h="3690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just"/>
                      <a:r>
                        <a:rPr lang="pl-PL" dirty="0" smtClean="0"/>
                        <a:t>Technická infrastruktura projektu Mapy budoucnosti II.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dirty="0" smtClean="0"/>
                        <a:t>VZMR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833819941"/>
                  </a:ext>
                </a:extLst>
              </a:tr>
              <a:tr h="3690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just"/>
                      <a:r>
                        <a:rPr lang="cs-CZ" dirty="0" smtClean="0"/>
                        <a:t>Technické zázemí projektu Mapy budoucnosti II.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dirty="0" smtClean="0"/>
                        <a:t>VZMR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69258697"/>
                  </a:ext>
                </a:extLst>
              </a:tr>
              <a:tr h="6370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just"/>
                      <a:r>
                        <a:rPr lang="cs-CZ" dirty="0" smtClean="0"/>
                        <a:t>Rozvoj lidských zdrojů Policie ČR v oblasti mapování kriminality </a:t>
                      </a:r>
                      <a:br>
                        <a:rPr lang="cs-CZ" dirty="0" smtClean="0"/>
                      </a:br>
                      <a:r>
                        <a:rPr lang="cs-CZ" dirty="0" smtClean="0"/>
                        <a:t>a její predikce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dirty="0" smtClean="0"/>
                        <a:t>VZMR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512709709"/>
                  </a:ext>
                </a:extLst>
              </a:tr>
              <a:tr h="118301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just"/>
                      <a:r>
                        <a:rPr lang="cs-CZ" dirty="0" smtClean="0"/>
                        <a:t>Anonymizovaná služba na získávání online počtu obyvatel </a:t>
                      </a:r>
                      <a:br>
                        <a:rPr lang="cs-CZ" dirty="0" smtClean="0"/>
                      </a:br>
                      <a:r>
                        <a:rPr lang="cs-CZ" dirty="0" smtClean="0"/>
                        <a:t>v malých územních celcích získaných ze signalizačních dat mobilních operátorů pro potřeby projektu Mapy budoucnosti II.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dirty="0" smtClean="0"/>
                        <a:t>VZMR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1225259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5422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PMA 3 projektová dokumentace\02_Řízení projektu\06_Komunikace\02_Publicita_projektu\12 Šablony a vzory pro vizuální identitu\Logo OPZ\Logo OPZ barevné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69" y="560092"/>
            <a:ext cx="2467619" cy="51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lejckovaj\Downloads\Logo_CMY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0275" y="445597"/>
            <a:ext cx="1434714" cy="633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D7A4-D6DB-4BE3-9B26-B2B9AFFAB77E}" type="slidenum">
              <a:rPr lang="cs-CZ" smtClean="0"/>
              <a:t>22</a:t>
            </a:fld>
            <a:endParaRPr lang="cs-CZ"/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3301217" y="1079262"/>
            <a:ext cx="2631232" cy="506485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defTabSz="685800">
              <a:defRPr/>
            </a:pPr>
            <a:r>
              <a:rPr lang="cs-CZ" sz="2400" dirty="0"/>
              <a:t>Indikátory projektu</a:t>
            </a: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565969" y="1706137"/>
            <a:ext cx="7949382" cy="4420026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400" b="0" i="0" u="sng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60000 Celkový počet účastníků:</a:t>
            </a:r>
            <a:endParaRPr kumimoji="0" lang="cs-CZ" sz="3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cs-CZ" sz="3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cílová hodnota: 4,000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cs-CZ" sz="3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stručný popis: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cs-CZ" sz="3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zajištěna účast 4 pracovníků Policie ČR, podílejících se dlouhodobě na rozvoji moderních GIS nástrojů pro mapování, analýzy a predikce kriminality </a:t>
            </a:r>
            <a:br>
              <a:rPr kumimoji="0" lang="cs-CZ" sz="3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</a:br>
            <a:r>
              <a:rPr kumimoji="0" lang="cs-CZ" sz="3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v ČR na souboru kurzů celoživotního vzdělávání pořádaných předním světovým pracovištěm v této oblasti, londýnskou univerzitou UCL,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cs-CZ" sz="3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časová dotace kurzů - min. 48 hodin,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cs-CZ" sz="3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výstup: mezinárodní certifikát.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400" b="0" i="0" u="sng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62600 Účastníci, kteří získali kvalifikaci po ukončení své účasti</a:t>
            </a:r>
            <a:r>
              <a:rPr kumimoji="0" lang="cs-CZ" sz="3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(cílová hodnota, stručný popis, výstup viz výše)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400" b="0" i="0" u="sng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68000 Počet institucí podpořených za účelem zavedení opatření:</a:t>
            </a:r>
            <a:endParaRPr kumimoji="0" lang="cs-CZ" sz="3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cs-CZ" sz="3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cílová hodnota: 1,000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cs-CZ" sz="3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stručný popis: podpořenou organizací je MV ČR včetně PP ČR, </a:t>
            </a:r>
            <a:br>
              <a:rPr kumimoji="0" lang="cs-CZ" sz="3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</a:br>
            <a:r>
              <a:rPr kumimoji="0" lang="cs-CZ" sz="3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které je jeho organizační součástí.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200" b="0" i="0" u="sng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8117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PMA 3 projektová dokumentace\02_Řízení projektu\06_Komunikace\02_Publicita_projektu\12 Šablony a vzory pro vizuální identitu\Logo OPZ\Logo OPZ barevné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69" y="560092"/>
            <a:ext cx="2467619" cy="51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lejckovaj\Downloads\Logo_CMY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0275" y="445597"/>
            <a:ext cx="1434714" cy="633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D7A4-D6DB-4BE3-9B26-B2B9AFFAB77E}" type="slidenum">
              <a:rPr lang="cs-CZ" smtClean="0"/>
              <a:t>23</a:t>
            </a:fld>
            <a:endParaRPr lang="cs-CZ"/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3341599" y="826019"/>
            <a:ext cx="2631232" cy="506485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defTabSz="685800">
              <a:defRPr/>
            </a:pPr>
            <a:r>
              <a:rPr lang="cs-CZ" sz="2400" dirty="0"/>
              <a:t>Indikátory projektu</a:t>
            </a:r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565968" y="1561171"/>
            <a:ext cx="7849021" cy="482015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1600" b="0" i="0" u="sng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68020 Počet institucí, které s podporou ESF zavedly opatření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(cílová hodnota, stručný popis, výstup viz výše)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1600" b="0" i="0" u="sng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80500 Počet napsaných a zveřejněných analytických a strategických dokumentů </a:t>
            </a:r>
            <a:br>
              <a:rPr kumimoji="0" lang="cs-CZ" sz="1600" b="0" i="0" u="sng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</a:br>
            <a:r>
              <a:rPr kumimoji="0" lang="cs-CZ" sz="1600" b="0" i="0" u="sng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(vč. evaluačních):</a:t>
            </a: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cílová hodnota: 4,000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stručný popis: dokumenty: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Návrh doporučených postupů a nástrojů (včetně SW nástrojů) pro a) mapování, analýzy</a:t>
            </a:r>
            <a:r>
              <a:rPr kumimoji="0" lang="cs-CZ" sz="16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 predikce kriminality pro ověření v pilotním provozu a b) pro sdílení dat mezi PČR a obcemi, resp. Obecními policiemi a c) pro poskytování vybraných informací 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o kriminalitě veřejnosti. 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cs-CZ" sz="1600" dirty="0" smtClean="0">
                <a:solidFill>
                  <a:prstClr val="black"/>
                </a:solidFill>
              </a:rPr>
              <a:t>Evaluační </a:t>
            </a:r>
            <a:r>
              <a:rPr lang="cs-CZ" sz="1600" dirty="0">
                <a:solidFill>
                  <a:prstClr val="black"/>
                </a:solidFill>
              </a:rPr>
              <a:t>zpráva z realizace pilotního ověřování doporučených nástrojů a postupů </a:t>
            </a:r>
            <a:br>
              <a:rPr lang="cs-CZ" sz="1600" dirty="0">
                <a:solidFill>
                  <a:prstClr val="black"/>
                </a:solidFill>
              </a:rPr>
            </a:br>
            <a:r>
              <a:rPr lang="cs-CZ" sz="1600" dirty="0">
                <a:solidFill>
                  <a:prstClr val="black"/>
                </a:solidFill>
              </a:rPr>
              <a:t>pro mapování, analýzu a predikci kriminality v prostředí Policie </a:t>
            </a:r>
            <a:r>
              <a:rPr lang="cs-CZ" sz="1600" dirty="0" smtClean="0">
                <a:solidFill>
                  <a:prstClr val="black"/>
                </a:solidFill>
              </a:rPr>
              <a:t>ČR.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Metodický materiál pro zavádění a využívání nástrojů a postupů pro mapování, analýzu a predikci kriminality včetně doporučeného vzdělávání uživatelů. 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Aktualizované postupy a nástroje (včetně SW nástrojů) pro sdílení potřebných dat mezi Policií ČR a obcemi, resp. obecními policiemi a pro poskytování vybraných informací o kriminalitě veřejnosti v podobě mapy kriminality.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028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PMA 3 projektová dokumentace\02_Řízení projektu\06_Komunikace\02_Publicita_projektu\12 Šablony a vzory pro vizuální identitu\Logo OPZ\Logo OPZ barevné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18" y="614658"/>
            <a:ext cx="2467619" cy="51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lejckovaj\Downloads\Logo_CMY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490" y="614658"/>
            <a:ext cx="1434714" cy="633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D7A4-D6DB-4BE3-9B26-B2B9AFFAB77E}" type="slidenum">
              <a:rPr lang="cs-CZ" smtClean="0"/>
              <a:t>24</a:t>
            </a:fld>
            <a:endParaRPr lang="cs-CZ"/>
          </a:p>
        </p:txBody>
      </p:sp>
      <p:sp>
        <p:nvSpPr>
          <p:cNvPr id="7" name="Nadpis 3"/>
          <p:cNvSpPr txBox="1">
            <a:spLocks/>
          </p:cNvSpPr>
          <p:nvPr/>
        </p:nvSpPr>
        <p:spPr>
          <a:xfrm>
            <a:off x="554818" y="1682431"/>
            <a:ext cx="7871386" cy="400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3600" kern="120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ctr" defTabSz="685800">
              <a:defRPr/>
            </a:pPr>
            <a:r>
              <a:rPr lang="cs-CZ" sz="3200" b="1" dirty="0" smtClean="0"/>
              <a:t>Děkuji </a:t>
            </a:r>
            <a:r>
              <a:rPr lang="cs-CZ" sz="3200" b="1" dirty="0"/>
              <a:t>za </a:t>
            </a:r>
            <a:r>
              <a:rPr lang="cs-CZ" sz="3200" b="1" dirty="0" smtClean="0"/>
              <a:t>pozornost.</a:t>
            </a:r>
            <a:r>
              <a:rPr lang="cs-CZ" sz="3200" b="1" dirty="0"/>
              <a:t/>
            </a:r>
            <a:br>
              <a:rPr lang="cs-CZ" sz="3200" b="1" dirty="0"/>
            </a:br>
            <a:endParaRPr lang="cs-CZ" sz="2000" b="1" dirty="0" smtClean="0"/>
          </a:p>
          <a:p>
            <a:pPr algn="ctr" defTabSz="685800">
              <a:defRPr/>
            </a:pPr>
            <a:r>
              <a:rPr lang="cs-CZ" sz="2400" dirty="0"/>
              <a:t/>
            </a:r>
            <a:br>
              <a:rPr lang="cs-CZ" sz="2400" dirty="0"/>
            </a:br>
            <a:r>
              <a:rPr lang="cs-CZ" sz="1500" b="1" dirty="0"/>
              <a:t>JUDr. Michal Barbořík</a:t>
            </a:r>
            <a:r>
              <a:rPr lang="cs-CZ" sz="1500" dirty="0"/>
              <a:t/>
            </a:r>
            <a:br>
              <a:rPr lang="cs-CZ" sz="1500" dirty="0"/>
            </a:br>
            <a:r>
              <a:rPr lang="cs-CZ" sz="1500" dirty="0"/>
              <a:t>ředitel odboru prevence kriminality</a:t>
            </a:r>
            <a:br>
              <a:rPr lang="cs-CZ" sz="1500" dirty="0"/>
            </a:br>
            <a:r>
              <a:rPr lang="cs-CZ" sz="1500" dirty="0"/>
              <a:t>Ministerstvo vnitra ČR</a:t>
            </a:r>
            <a:br>
              <a:rPr lang="cs-CZ" sz="1500" dirty="0"/>
            </a:br>
            <a:r>
              <a:rPr lang="cs-CZ" sz="1500" dirty="0">
                <a:hlinkClick r:id="rId4"/>
              </a:rPr>
              <a:t>michal.barborik@mvcr.cz</a:t>
            </a:r>
            <a:r>
              <a:rPr lang="cs-CZ" sz="1650" dirty="0"/>
              <a:t/>
            </a:r>
            <a:br>
              <a:rPr lang="cs-CZ" sz="1650" dirty="0"/>
            </a:br>
            <a:r>
              <a:rPr lang="cs-CZ" sz="1650" dirty="0"/>
              <a:t/>
            </a:r>
            <a:br>
              <a:rPr lang="cs-CZ" sz="1650" dirty="0"/>
            </a:br>
            <a:endParaRPr lang="cs-CZ" sz="1650" dirty="0"/>
          </a:p>
          <a:p>
            <a:pPr algn="ctr" defTabSz="685800">
              <a:defRPr/>
            </a:pPr>
            <a:r>
              <a:rPr lang="cs-CZ" sz="1950" dirty="0"/>
              <a:t/>
            </a:r>
            <a:br>
              <a:rPr lang="cs-CZ" sz="1950" dirty="0"/>
            </a:br>
            <a:r>
              <a:rPr lang="cs-CZ" sz="1950" b="1" dirty="0"/>
              <a:t>www.mvcr.cz</a:t>
            </a:r>
            <a:r>
              <a:rPr lang="cs-CZ" sz="1950" dirty="0"/>
              <a:t>, </a:t>
            </a:r>
            <a:r>
              <a:rPr lang="cs-CZ" sz="1950" b="1" dirty="0"/>
              <a:t>www.prevencekriminality.cz </a:t>
            </a:r>
          </a:p>
        </p:txBody>
      </p:sp>
    </p:spTree>
    <p:extLst>
      <p:ext uri="{BB962C8B-B14F-4D97-AF65-F5344CB8AC3E}">
        <p14:creationId xmlns:p14="http://schemas.microsoft.com/office/powerpoint/2010/main" val="1027704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306</TotalTime>
  <Words>1379</Words>
  <Application>Microsoft Office PowerPoint</Application>
  <PresentationFormat>Předvádění na obrazovce (4:3)</PresentationFormat>
  <Paragraphs>493</Paragraphs>
  <Slides>24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Ministerstvo vnitra ČR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FRYČOVÁ Gabriela, Ing.</dc:creator>
  <cp:lastModifiedBy>MV</cp:lastModifiedBy>
  <cp:revision>90</cp:revision>
  <dcterms:created xsi:type="dcterms:W3CDTF">2019-04-17T14:18:25Z</dcterms:created>
  <dcterms:modified xsi:type="dcterms:W3CDTF">2019-04-25T05:23:18Z</dcterms:modified>
</cp:coreProperties>
</file>