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8" r:id="rId3"/>
    <p:sldId id="259" r:id="rId4"/>
    <p:sldId id="260" r:id="rId5"/>
    <p:sldId id="261" r:id="rId6"/>
    <p:sldId id="257" r:id="rId7"/>
    <p:sldId id="256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516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747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48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667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131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562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323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427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46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53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04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"/>
            <a:lum/>
          </a:blip>
          <a:srcRect/>
          <a:tile tx="0" ty="0" sx="77000" sy="9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989F3-9243-4098-9E53-6E5169316BF4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7AE5D-CF92-4B15-A81B-DD86FD5442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264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Republikový výbor pro prevenci kriminality 26. května 2016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Zpráva o stavu romské menšiny 2015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Metodika naplňování Strategie romské integrace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Dotace Úřadu vlády</a:t>
            </a:r>
          </a:p>
        </p:txBody>
      </p:sp>
    </p:spTree>
    <p:extLst>
      <p:ext uri="{BB962C8B-B14F-4D97-AF65-F5344CB8AC3E}">
        <p14:creationId xmlns:p14="http://schemas.microsoft.com/office/powerpoint/2010/main" val="2001922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Zpráva o stavu romské menšiny v ČR za rok 2015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96544"/>
          </a:xfrm>
        </p:spPr>
        <p:txBody>
          <a:bodyPr>
            <a:normAutofit/>
          </a:bodyPr>
          <a:lstStyle/>
          <a:p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220 900 Romů</a:t>
            </a:r>
          </a:p>
          <a:p>
            <a:endParaRPr lang="cs-CZ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606 sociálně vyloučený lokalit – nárůst (310 v roce 2006) – 115 000 obyvatel, převážně Romové</a:t>
            </a:r>
          </a:p>
          <a:p>
            <a:endParaRPr lang="cs-CZ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Finanční prostředky celkem – 66 951 840 Kč (o 20 milionů méně než v roce 2010)</a:t>
            </a:r>
          </a:p>
          <a:p>
            <a:endParaRPr lang="cs-CZ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13 krajských koordinátorů, 191 romských poradců na obcích</a:t>
            </a:r>
          </a:p>
          <a:p>
            <a:endParaRPr lang="cs-CZ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Agentura – nový koordinovaný přístup k sociálně vyloučeným lokalitám (KPSVL) – 26 obcí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2018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6264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1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Vzdělání</a:t>
            </a:r>
          </a:p>
          <a:p>
            <a:r>
              <a:rPr lang="cs-CZ" sz="21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novela školského zákona </a:t>
            </a:r>
            <a:r>
              <a:rPr lang="cs-CZ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- povinný poslední ročník MŠ, kontrolní mechanismus zařazování do ZŠ, inkluzivní nároková podpůrná opatření</a:t>
            </a:r>
          </a:p>
          <a:p>
            <a:r>
              <a:rPr lang="cs-CZ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dnes Romové 3,9 % ze všech žáků ale 30,6 % žáků vzdělávaných dle RVP ZV LMP </a:t>
            </a:r>
          </a:p>
          <a:p>
            <a:r>
              <a:rPr lang="cs-CZ" sz="21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zrušení RVP ZV MLP</a:t>
            </a:r>
          </a:p>
          <a:p>
            <a:r>
              <a:rPr lang="cs-CZ" sz="2100" u="sng" dirty="0">
                <a:latin typeface="Arial" panose="020B0604020202020204" pitchFamily="34" charset="0"/>
                <a:cs typeface="Arial" panose="020B0604020202020204" pitchFamily="34" charset="0"/>
              </a:rPr>
              <a:t>š</a:t>
            </a:r>
            <a:r>
              <a:rPr lang="cs-CZ" sz="21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kolní stravování</a:t>
            </a:r>
            <a:r>
              <a:rPr lang="cs-CZ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– nový dotační program</a:t>
            </a:r>
          </a:p>
          <a:p>
            <a:pPr marL="0" indent="0">
              <a:buNone/>
            </a:pPr>
            <a:r>
              <a:rPr lang="cs-CZ" sz="21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Zaměstnanost</a:t>
            </a:r>
          </a:p>
          <a:p>
            <a:r>
              <a:rPr lang="cs-CZ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nejsou data</a:t>
            </a:r>
          </a:p>
          <a:p>
            <a:r>
              <a:rPr lang="cs-CZ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předpokládaný růst zaměstnanosti Romů s obecným snižováním nezaměstnanosti celé populace</a:t>
            </a:r>
          </a:p>
          <a:p>
            <a:pPr marL="0" indent="0">
              <a:buNone/>
            </a:pPr>
            <a:r>
              <a:rPr lang="cs-CZ" sz="21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Bydlení</a:t>
            </a:r>
          </a:p>
          <a:p>
            <a:r>
              <a:rPr lang="cs-CZ" sz="2100" u="sng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21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ákon o pomoci v hmotné nouzi </a:t>
            </a:r>
            <a:r>
              <a:rPr lang="cs-CZ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– nově konzultace obcí v procesu přidělování dávek, nesouhlas, obava o zneužívání ze strany obcí, změna, obce z procesu vyloučeny</a:t>
            </a:r>
          </a:p>
          <a:p>
            <a:r>
              <a:rPr lang="cs-CZ" sz="21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koncepce sociálního bydlení</a:t>
            </a:r>
            <a:r>
              <a:rPr lang="cs-CZ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, příprava zákona</a:t>
            </a:r>
          </a:p>
        </p:txBody>
      </p:sp>
    </p:spTree>
    <p:extLst>
      <p:ext uri="{BB962C8B-B14F-4D97-AF65-F5344CB8AC3E}">
        <p14:creationId xmlns:p14="http://schemas.microsoft.com/office/powerpoint/2010/main" val="4177967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83264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Zdraví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nalýza </a:t>
            </a:r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Podpora zdraví ve vyloučených lokalitách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horší zdravotní stav chudých vyloučených Romů – podmíněn sociálním statutem, nikoliv etnicitou - nižší vzdělání, nižší povědomí o zdravém životním stylu, nedostatek prevence</a:t>
            </a:r>
          </a:p>
          <a:p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dravotně sociální pomocníci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stále nedošlo k systémovému ukotvení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lepšení, žádná významnější demonstrace, 33 trestných činů (pokles o 1/3), přesun nenávistných projevů na migranty a uprchlíky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SHRNUTÍ ROKU 2015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nedošlo k celkovému pozitivnímu obratu, dílčí pozitivní posuny – bezpečnost, přijetí novely školského zákona atd.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947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SHRNUTÍ ROKU 2015</a:t>
            </a:r>
            <a:b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nedošlo k celkovému pozitivnímu obratu v situaci Romů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dílčí pozitivní posuny – bezpečnost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ýznamné procesně-legislativní změny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zejména přijetí novely školského zákona atd.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256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Metodika naplňování Strategie romské integrace</a:t>
            </a:r>
            <a:endParaRPr lang="cs-CZ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24936" cy="5257800"/>
          </a:xfrm>
        </p:spPr>
        <p:txBody>
          <a:bodyPr>
            <a:normAutofit fontScale="85000" lnSpcReduction="20000"/>
          </a:bodyPr>
          <a:lstStyle/>
          <a:p>
            <a:pPr algn="just"/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Cíl 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 navrhnout důsledné </a:t>
            </a:r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kontrolní metody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, které umožní </a:t>
            </a:r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hodnocení dopadu opatření na integraci Romů 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 nastaví přezkumný mechanismus pro upravování strategie</a:t>
            </a:r>
          </a:p>
          <a:p>
            <a:pPr marL="0" indent="0" algn="just">
              <a:buNone/>
            </a:pPr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cs-CZ" sz="1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podmínka pro čerpání finančních prostředků z ESI fondů T. 9.2 </a:t>
            </a:r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členský stát musí </a:t>
            </a:r>
            <a:r>
              <a:rPr lang="cs-CZ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“vypracovat </a:t>
            </a:r>
            <a:r>
              <a:rPr lang="cs-CZ" sz="1800" i="1" dirty="0">
                <a:latin typeface="Arial" panose="020B0604020202020204" pitchFamily="34" charset="0"/>
                <a:cs typeface="Arial" panose="020B0604020202020204" pitchFamily="34" charset="0"/>
              </a:rPr>
              <a:t>vnitrostátní strategický rámec politiky začleňování Romů“. </a:t>
            </a:r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ČR - splněno z 84 %. </a:t>
            </a:r>
          </a:p>
          <a:p>
            <a:pPr algn="just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Není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splněno jedno z 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kritérií - strategie </a:t>
            </a:r>
            <a:r>
              <a:rPr lang="cs-CZ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„zahrnuje </a:t>
            </a:r>
            <a:r>
              <a:rPr lang="cs-CZ" sz="1800" i="1" dirty="0">
                <a:latin typeface="Arial" panose="020B0604020202020204" pitchFamily="34" charset="0"/>
                <a:cs typeface="Arial" panose="020B0604020202020204" pitchFamily="34" charset="0"/>
              </a:rPr>
              <a:t>důsledné kontrolní metody, které umožní hodnocení dopadu opatření na integraci Romů, a přezkumný mechanismus pro upravování strategie.“. </a:t>
            </a:r>
            <a:endParaRPr lang="cs-CZ" sz="18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Metodika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směřuje bezprostředně k naplnění tohoto 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úkolů, jejím schválením vládou a jejím uplatňováním v praxi budou vytvořeny předpoklady pro naplnění</a:t>
            </a:r>
          </a:p>
          <a:p>
            <a:pPr algn="just"/>
            <a:endParaRPr lang="cs-CZ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Finální vyjednávání s rezorty, průběžné konzultace s EK, poslání na vládu konec června </a:t>
            </a:r>
          </a:p>
          <a:p>
            <a:pPr algn="just"/>
            <a:endParaRPr lang="cs-CZ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Úkoly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směřující k naplňování strategie 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budou </a:t>
            </a: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uloženy rozhodnutím vlády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, a 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budou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tak </a:t>
            </a: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závazné pro ministerstva a jim podřízené organizace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s-CZ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Dalším aktérem, který se významně podílí na monitorování situace Romů specificky ve vyloučených lokalitách, je </a:t>
            </a: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Odbor pro sociální začleňování Úřadu vlády (Agentura)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, který prostřednictvím tzv. Koordinovaného přístupu k sociálnímu vyloučení bude do roku 2020 působit v 70 sociálně vyloučených lokalitách. </a:t>
            </a:r>
          </a:p>
          <a:p>
            <a:pPr algn="just"/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968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Dotační programy</a:t>
            </a:r>
            <a:b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1700808"/>
            <a:ext cx="7560840" cy="460851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sz="17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Terénní práce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52 žádostí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41podpořených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9 196 122 Kč </a:t>
            </a:r>
          </a:p>
          <a:p>
            <a:pPr algn="l"/>
            <a:endParaRPr lang="cs-CZ" sz="17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17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DP Prevence sociálního vyloučení a komunitní práce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63 žádostí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 podpořeno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11 950 420 Kč</a:t>
            </a:r>
          </a:p>
          <a:p>
            <a:pPr algn="l"/>
            <a:endParaRPr lang="cs-CZ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17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DP Podpora koordinátorů pro romské záležitosti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krajů podpořeno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5 235 520 Kč</a:t>
            </a:r>
          </a:p>
          <a:p>
            <a:pPr algn="l"/>
            <a:endParaRPr lang="cs-CZ" sz="17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Celkově ve prospěch Romů (dotace, činnost Muzea romské kultury, Agentury) </a:t>
            </a:r>
          </a:p>
          <a:p>
            <a:pPr algn="l"/>
            <a:r>
              <a:rPr lang="cs-CZ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sz="1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66 951 480 Kč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6863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Děkuji za pozornost!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Mgr. Jan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Kozubík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Oddělení Rady vlády pro záležitosti romské menšiny a kanceláře Rady vlády pro národnostní menšiny</a:t>
            </a:r>
          </a:p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Úřad vlády ČR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57234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424</Words>
  <Application>Microsoft Office PowerPoint</Application>
  <PresentationFormat>Předvádění na obrazovce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Republikový výbor pro prevenci kriminality 26. května 2016</vt:lpstr>
      <vt:lpstr>Zpráva o stavu romské menšiny v ČR za rok 2015</vt:lpstr>
      <vt:lpstr>Prezentace aplikace PowerPoint</vt:lpstr>
      <vt:lpstr>Prezentace aplikace PowerPoint</vt:lpstr>
      <vt:lpstr>SHRNUTÍ ROKU 2015 </vt:lpstr>
      <vt:lpstr>Metodika naplňování Strategie romské integrace</vt:lpstr>
      <vt:lpstr>Dotační programy </vt:lpstr>
      <vt:lpstr>Děkuji za pozornost!</vt:lpstr>
    </vt:vector>
  </TitlesOfParts>
  <Company>Úřad vlády ČR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Dotační programy</dc:title>
  <dc:creator>Kozubík Jan</dc:creator>
  <cp:lastModifiedBy>Kozubík Jan</cp:lastModifiedBy>
  <cp:revision>13</cp:revision>
  <dcterms:created xsi:type="dcterms:W3CDTF">2016-05-25T14:39:02Z</dcterms:created>
  <dcterms:modified xsi:type="dcterms:W3CDTF">2016-05-26T07:36:59Z</dcterms:modified>
</cp:coreProperties>
</file>